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C58DA14D-C978-4DEB-957F-8A2F7F63875E}"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C58DA14D-C978-4DEB-957F-8A2F7F63875E}"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838200" y="533400"/>
            <a:ext cx="7772400" cy="1470025"/>
          </a:xfrm>
        </p:spPr>
        <p:txBody>
          <a:bodyPr/>
          <a:lstStyle/>
          <a:p>
            <a:pPr eaLnBrk="1" hangingPunct="1">
              <a:defRPr/>
            </a:pPr>
            <a:r>
              <a:rPr lang="en-US" sz="4400" dirty="0" smtClean="0"/>
              <a:t>Object Oriented Programming</a:t>
            </a:r>
          </a:p>
        </p:txBody>
      </p:sp>
      <p:sp>
        <p:nvSpPr>
          <p:cNvPr id="3" name="TextBox 2"/>
          <p:cNvSpPr txBox="1"/>
          <p:nvPr/>
        </p:nvSpPr>
        <p:spPr>
          <a:xfrm>
            <a:off x="4648200" y="4648200"/>
            <a:ext cx="3505200" cy="461665"/>
          </a:xfrm>
          <a:prstGeom prst="rect">
            <a:avLst/>
          </a:prstGeom>
          <a:noFill/>
        </p:spPr>
        <p:txBody>
          <a:bodyPr wrap="square" rtlCol="0">
            <a:spAutoFit/>
          </a:bodyPr>
          <a:lstStyle/>
          <a:p>
            <a:r>
              <a:rPr lang="en-US" sz="2400" dirty="0" smtClean="0"/>
              <a:t>Lecture </a:t>
            </a:r>
            <a:r>
              <a:rPr lang="en-US" sz="2400" dirty="0" smtClean="0"/>
              <a:t>11</a:t>
            </a:r>
            <a:endParaRPr lang="en-US" sz="2400" dirty="0"/>
          </a:p>
        </p:txBody>
      </p:sp>
      <p:sp>
        <p:nvSpPr>
          <p:cNvPr id="5" name="Rectangle 2"/>
          <p:cNvSpPr txBox="1">
            <a:spLocks noChangeArrowheads="1"/>
          </p:cNvSpPr>
          <p:nvPr/>
        </p:nvSpPr>
        <p:spPr>
          <a:xfrm>
            <a:off x="609600" y="3657600"/>
            <a:ext cx="8305800" cy="838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Constructors</a:t>
            </a:r>
            <a:endPar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p:txBody>
          <a:bodyPr/>
          <a:lstStyle/>
          <a:p>
            <a:r>
              <a:rPr lang="en-US" i="1"/>
              <a:t>Constructors</a:t>
            </a:r>
          </a:p>
        </p:txBody>
      </p:sp>
      <p:sp>
        <p:nvSpPr>
          <p:cNvPr id="14343" name="Rectangle 7"/>
          <p:cNvSpPr>
            <a:spLocks noGrp="1" noChangeArrowheads="1"/>
          </p:cNvSpPr>
          <p:nvPr>
            <p:ph type="body" idx="1"/>
          </p:nvPr>
        </p:nvSpPr>
        <p:spPr/>
        <p:txBody>
          <a:bodyPr/>
          <a:lstStyle/>
          <a:p>
            <a:r>
              <a:rPr lang="en-US"/>
              <a:t>When you create a new instance (a new object) of a class using the new keyword, a </a:t>
            </a:r>
            <a:r>
              <a:rPr lang="en-US" i="1"/>
              <a:t>constructor</a:t>
            </a:r>
            <a:r>
              <a:rPr lang="en-US"/>
              <a:t> for that class is called. </a:t>
            </a:r>
          </a:p>
          <a:p>
            <a:r>
              <a:rPr lang="en-US"/>
              <a:t>Constructors are similar to methods, but with some important differences.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57200" y="838200"/>
            <a:ext cx="8229600" cy="5287963"/>
          </a:xfrm>
        </p:spPr>
        <p:txBody>
          <a:bodyPr/>
          <a:lstStyle/>
          <a:p>
            <a:pPr>
              <a:lnSpc>
                <a:spcPct val="90000"/>
              </a:lnSpc>
            </a:pPr>
            <a:r>
              <a:rPr lang="en-US" b="1" dirty="0"/>
              <a:t>Constructor name is class name</a:t>
            </a:r>
            <a:r>
              <a:rPr lang="en-US" dirty="0"/>
              <a:t>. A constructors must have the </a:t>
            </a:r>
            <a:r>
              <a:rPr lang="en-US" i="1" dirty="0"/>
              <a:t>same name as the class its in</a:t>
            </a:r>
            <a:r>
              <a:rPr lang="en-US" dirty="0"/>
              <a:t>. </a:t>
            </a:r>
          </a:p>
          <a:p>
            <a:pPr>
              <a:lnSpc>
                <a:spcPct val="90000"/>
              </a:lnSpc>
            </a:pPr>
            <a:r>
              <a:rPr lang="en-US" b="1" dirty="0"/>
              <a:t>Default constructor</a:t>
            </a:r>
            <a:r>
              <a:rPr lang="en-US" dirty="0"/>
              <a:t>. If you don't define a constructor for a class, a </a:t>
            </a:r>
            <a:r>
              <a:rPr lang="en-US" i="1" dirty="0"/>
              <a:t>default parameterless constructor</a:t>
            </a:r>
            <a:r>
              <a:rPr lang="en-US" dirty="0"/>
              <a:t> is automatically created by the compiler. The default constructor calls the default parent constructor (super()) and initializes all instance variables to default value (zero for numeric types, null for object references, and false for </a:t>
            </a:r>
            <a:r>
              <a:rPr lang="en-US" dirty="0" err="1"/>
              <a:t>booleans</a:t>
            </a:r>
            <a:r>
              <a:rPr lang="en-US" dirty="0"/>
              <a:t>). </a:t>
            </a:r>
          </a:p>
          <a:p>
            <a:pPr>
              <a:lnSpc>
                <a:spcPct val="90000"/>
              </a:lnSpc>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304800"/>
            <a:ext cx="8229600" cy="5821363"/>
          </a:xfrm>
        </p:spPr>
        <p:txBody>
          <a:bodyPr/>
          <a:lstStyle/>
          <a:p>
            <a:pPr>
              <a:lnSpc>
                <a:spcPct val="90000"/>
              </a:lnSpc>
            </a:pPr>
            <a:r>
              <a:rPr lang="en-US" sz="2400" b="1" dirty="0"/>
              <a:t>Default constructor is created only if there are no constructors</a:t>
            </a:r>
            <a:r>
              <a:rPr lang="en-US" sz="2400" dirty="0"/>
              <a:t>. If you define </a:t>
            </a:r>
            <a:r>
              <a:rPr lang="en-US" sz="2400" i="1" dirty="0"/>
              <a:t>any</a:t>
            </a:r>
            <a:r>
              <a:rPr lang="en-US" sz="2400" dirty="0"/>
              <a:t> constructor for your class, no default constructor is automatically created. </a:t>
            </a:r>
          </a:p>
          <a:p>
            <a:pPr>
              <a:lnSpc>
                <a:spcPct val="90000"/>
              </a:lnSpc>
            </a:pPr>
            <a:endParaRPr lang="en-US" sz="2400" dirty="0"/>
          </a:p>
          <a:p>
            <a:pPr>
              <a:lnSpc>
                <a:spcPct val="90000"/>
              </a:lnSpc>
              <a:buFontTx/>
              <a:buNone/>
            </a:pPr>
            <a:r>
              <a:rPr lang="en-US" sz="2400" b="1" u="sng" dirty="0"/>
              <a:t>Differences between methods and constructors.</a:t>
            </a:r>
          </a:p>
          <a:p>
            <a:pPr>
              <a:lnSpc>
                <a:spcPct val="90000"/>
              </a:lnSpc>
            </a:pPr>
            <a:r>
              <a:rPr lang="en-US" sz="2400" dirty="0"/>
              <a:t>There is </a:t>
            </a:r>
            <a:r>
              <a:rPr lang="en-US" sz="2400" i="1" dirty="0"/>
              <a:t>no return type</a:t>
            </a:r>
            <a:r>
              <a:rPr lang="en-US" sz="2400" dirty="0"/>
              <a:t> given in a constructor signature (header). The value is this object itself so there is no need to indicate a return value.</a:t>
            </a:r>
          </a:p>
          <a:p>
            <a:pPr>
              <a:lnSpc>
                <a:spcPct val="90000"/>
              </a:lnSpc>
            </a:pPr>
            <a:r>
              <a:rPr lang="en-US" sz="2400" dirty="0"/>
              <a:t>There is </a:t>
            </a:r>
            <a:r>
              <a:rPr lang="en-US" sz="2400" i="1" dirty="0"/>
              <a:t>no return statement</a:t>
            </a:r>
            <a:r>
              <a:rPr lang="en-US" sz="2400" dirty="0"/>
              <a:t> in the body of the constructor.</a:t>
            </a:r>
          </a:p>
          <a:p>
            <a:pPr>
              <a:lnSpc>
                <a:spcPct val="90000"/>
              </a:lnSpc>
            </a:pPr>
            <a:r>
              <a:rPr lang="en-US" sz="2400" dirty="0"/>
              <a:t>The </a:t>
            </a:r>
            <a:r>
              <a:rPr lang="en-US" sz="2400" i="1" dirty="0"/>
              <a:t>first line</a:t>
            </a:r>
            <a:r>
              <a:rPr lang="en-US" sz="2400" dirty="0"/>
              <a:t> of a constructor must either be a call on another constructor in the same class (</a:t>
            </a:r>
            <a:r>
              <a:rPr lang="en-US" sz="2400" dirty="0" smtClean="0"/>
              <a:t>using this</a:t>
            </a:r>
            <a:r>
              <a:rPr lang="en-US" sz="2400" dirty="0"/>
              <a:t>), or a call on the </a:t>
            </a:r>
            <a:r>
              <a:rPr lang="en-US" sz="2400" dirty="0" smtClean="0"/>
              <a:t>super class </a:t>
            </a:r>
            <a:r>
              <a:rPr lang="en-US" sz="2400" dirty="0"/>
              <a:t>constructor (using super). If the first line is neither of these, the compiler automatically inserts a call to the parameterless super class constructor.</a:t>
            </a:r>
          </a:p>
          <a:p>
            <a:pPr>
              <a:lnSpc>
                <a:spcPct val="90000"/>
              </a:lnSpc>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152400"/>
            <a:ext cx="8229600" cy="5973763"/>
          </a:xfrm>
        </p:spPr>
        <p:txBody>
          <a:bodyPr/>
          <a:lstStyle/>
          <a:p>
            <a:r>
              <a:rPr lang="en-US" sz="2800" b="1"/>
              <a:t>this(...) - Calls another constructor in same class</a:t>
            </a:r>
            <a:r>
              <a:rPr lang="en-US" sz="2800"/>
              <a:t>. Often a constructor with few parameters will call a constructor with more parameters, giving default values for the missing parameters. Use </a:t>
            </a:r>
            <a:r>
              <a:rPr lang="en-US" sz="2800" i="1"/>
              <a:t>this to call other constructors</a:t>
            </a:r>
            <a:r>
              <a:rPr lang="en-US" sz="2800"/>
              <a:t> in the same class.</a:t>
            </a:r>
          </a:p>
          <a:p>
            <a:r>
              <a:rPr lang="en-US" sz="2800" b="1"/>
              <a:t>super(...)</a:t>
            </a:r>
            <a:r>
              <a:rPr lang="en-US" sz="2800"/>
              <a:t>. Use </a:t>
            </a:r>
            <a:r>
              <a:rPr lang="en-US" sz="2800" i="1"/>
              <a:t>super</a:t>
            </a:r>
            <a:r>
              <a:rPr lang="en-US" sz="2800"/>
              <a:t> to call a constructor in a parent class. Calling the constructor for the superclass must be the </a:t>
            </a:r>
            <a:r>
              <a:rPr lang="en-US" sz="2800" i="1"/>
              <a:t>first statement</a:t>
            </a:r>
            <a:r>
              <a:rPr lang="en-US" sz="2800"/>
              <a:t> in the body of a constructor. If you are satisfied with the default constructor in the superclass, there is no need to make a call to it because it will be supplied automatically.</a:t>
            </a:r>
          </a:p>
          <a:p>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457200"/>
            <a:ext cx="6324600" cy="4062651"/>
          </a:xfrm>
          <a:prstGeom prst="rect">
            <a:avLst/>
          </a:prstGeom>
          <a:noFill/>
        </p:spPr>
        <p:txBody>
          <a:bodyPr wrap="square" rtlCol="0">
            <a:spAutoFit/>
          </a:bodyPr>
          <a:lstStyle/>
          <a:p>
            <a:r>
              <a:rPr lang="en-US" sz="2000" dirty="0" smtClean="0"/>
              <a:t>Class Test</a:t>
            </a:r>
          </a:p>
          <a:p>
            <a:r>
              <a:rPr lang="en-US" sz="2000" dirty="0" smtClean="0"/>
              <a:t>{</a:t>
            </a:r>
          </a:p>
          <a:p>
            <a:r>
              <a:rPr lang="en-US" sz="2000" dirty="0" smtClean="0"/>
              <a:t>  Test()</a:t>
            </a:r>
          </a:p>
          <a:p>
            <a:r>
              <a:rPr lang="en-US" sz="2000" dirty="0" smtClean="0"/>
              <a:t> </a:t>
            </a:r>
            <a:r>
              <a:rPr lang="en-US" sz="2000" dirty="0" smtClean="0"/>
              <a:t>  {</a:t>
            </a:r>
          </a:p>
          <a:p>
            <a:r>
              <a:rPr lang="en-US" sz="2000" dirty="0" smtClean="0"/>
              <a:t>     </a:t>
            </a:r>
            <a:r>
              <a:rPr lang="en-US" sz="2000" dirty="0" err="1" smtClean="0"/>
              <a:t>System.out.println</a:t>
            </a:r>
            <a:r>
              <a:rPr lang="en-US" sz="2000" dirty="0" smtClean="0"/>
              <a:t>(“Constructor”);</a:t>
            </a:r>
            <a:endParaRPr lang="en-US" sz="2000" dirty="0" smtClean="0"/>
          </a:p>
          <a:p>
            <a:r>
              <a:rPr lang="en-US" sz="2000" dirty="0" smtClean="0"/>
              <a:t>   }</a:t>
            </a:r>
          </a:p>
          <a:p>
            <a:r>
              <a:rPr lang="en-US" sz="2000" dirty="0" smtClean="0"/>
              <a:t> </a:t>
            </a:r>
            <a:r>
              <a:rPr lang="en-US" sz="2000" dirty="0" smtClean="0"/>
              <a:t>  public static void main(String a[])</a:t>
            </a:r>
          </a:p>
          <a:p>
            <a:r>
              <a:rPr lang="en-US" sz="2000" dirty="0" smtClean="0"/>
              <a:t> </a:t>
            </a:r>
            <a:r>
              <a:rPr lang="en-US" sz="2000" dirty="0" smtClean="0"/>
              <a:t>  {</a:t>
            </a:r>
          </a:p>
          <a:p>
            <a:r>
              <a:rPr lang="en-US" sz="2000" dirty="0" smtClean="0"/>
              <a:t> </a:t>
            </a:r>
            <a:r>
              <a:rPr lang="en-US" sz="2000" dirty="0" smtClean="0"/>
              <a:t>    </a:t>
            </a:r>
            <a:r>
              <a:rPr lang="en-US" sz="2000" dirty="0" err="1" smtClean="0"/>
              <a:t>System.out.println</a:t>
            </a:r>
            <a:r>
              <a:rPr lang="en-US" sz="2000" dirty="0" smtClean="0"/>
              <a:t>(“Main”);</a:t>
            </a:r>
          </a:p>
          <a:p>
            <a:r>
              <a:rPr lang="en-US" sz="2000" dirty="0" smtClean="0"/>
              <a:t> </a:t>
            </a:r>
            <a:r>
              <a:rPr lang="en-US" sz="2000" dirty="0" smtClean="0"/>
              <a:t>    Test t1=new Test();</a:t>
            </a:r>
          </a:p>
          <a:p>
            <a:r>
              <a:rPr lang="en-US" sz="2000" dirty="0" smtClean="0"/>
              <a:t> </a:t>
            </a:r>
            <a:r>
              <a:rPr lang="en-US" sz="2000" dirty="0" smtClean="0"/>
              <a:t>    </a:t>
            </a:r>
            <a:r>
              <a:rPr lang="en-US" sz="2000" dirty="0" err="1" smtClean="0"/>
              <a:t>System.out.println</a:t>
            </a:r>
            <a:r>
              <a:rPr lang="en-US" sz="2000" dirty="0" smtClean="0"/>
              <a:t>(“End”);</a:t>
            </a:r>
            <a:endParaRPr lang="en-US" sz="2000" dirty="0" smtClean="0"/>
          </a:p>
          <a:p>
            <a:r>
              <a:rPr lang="en-US" sz="2000" dirty="0" smtClean="0"/>
              <a:t>   }</a:t>
            </a:r>
            <a:endParaRPr lang="en-US" sz="2000" dirty="0" smtClean="0"/>
          </a:p>
          <a:p>
            <a:r>
              <a:rPr lang="en-US" sz="2000" dirty="0" smtClean="0"/>
              <a:t>}</a:t>
            </a:r>
            <a:endParaRPr lang="en-US" sz="2000" dirty="0"/>
          </a:p>
        </p:txBody>
      </p:sp>
      <p:sp>
        <p:nvSpPr>
          <p:cNvPr id="3" name="TextBox 2"/>
          <p:cNvSpPr txBox="1"/>
          <p:nvPr/>
        </p:nvSpPr>
        <p:spPr>
          <a:xfrm>
            <a:off x="1371600" y="4953000"/>
            <a:ext cx="5105400" cy="1477328"/>
          </a:xfrm>
          <a:prstGeom prst="rect">
            <a:avLst/>
          </a:prstGeom>
          <a:noFill/>
        </p:spPr>
        <p:txBody>
          <a:bodyPr wrap="square" rtlCol="0">
            <a:spAutoFit/>
          </a:bodyPr>
          <a:lstStyle/>
          <a:p>
            <a:r>
              <a:rPr lang="en-US" dirty="0" smtClean="0"/>
              <a:t>OUTPUT:</a:t>
            </a:r>
          </a:p>
          <a:p>
            <a:endParaRPr lang="en-US" dirty="0" smtClean="0"/>
          </a:p>
          <a:p>
            <a:r>
              <a:rPr lang="en-US" dirty="0" smtClean="0"/>
              <a:t>Main</a:t>
            </a:r>
          </a:p>
          <a:p>
            <a:r>
              <a:rPr lang="en-US" dirty="0" smtClean="0"/>
              <a:t>Constructor</a:t>
            </a:r>
          </a:p>
          <a:p>
            <a:r>
              <a:rPr lang="en-US" dirty="0" smtClean="0"/>
              <a:t>End</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425</TotalTime>
  <Words>97</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Paper</vt:lpstr>
      <vt:lpstr>Object Oriented Programming</vt:lpstr>
      <vt:lpstr>Constructors</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chandike</dc:creator>
  <cp:lastModifiedBy>chandike</cp:lastModifiedBy>
  <cp:revision>59</cp:revision>
  <dcterms:created xsi:type="dcterms:W3CDTF">2009-12-03T00:44:43Z</dcterms:created>
  <dcterms:modified xsi:type="dcterms:W3CDTF">2014-11-30T03:02:45Z</dcterms:modified>
</cp:coreProperties>
</file>