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D8EA-DC6A-4A93-AD27-6F7506045A5C}" type="datetimeFigureOut">
              <a:rPr lang="en-US" smtClean="0"/>
              <a:pPr/>
              <a:t>12/12/2014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AB12C-1A43-4FBC-B54D-5B365AF8A7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endParaRPr lang="en-US"/>
          </a:p>
        </p:txBody>
      </p:sp>
      <p:sp>
        <p:nvSpPr>
          <p:cNvPr id="16" name="Slide Number Placeholder 15"/>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C58DA14D-C978-4DEB-957F-8A2F7F63875E}"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endParaRPr lang="en-US"/>
          </a:p>
        </p:txBody>
      </p:sp>
      <p:sp>
        <p:nvSpPr>
          <p:cNvPr id="9" name="Slide Number Placeholder 8"/>
          <p:cNvSpPr>
            <a:spLocks noGrp="1"/>
          </p:cNvSpPr>
          <p:nvPr>
            <p:ph type="sldNum" sz="quarter" idx="15"/>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C58DA14D-C978-4DEB-957F-8A2F7F63875E}"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838200" y="533400"/>
            <a:ext cx="7772400" cy="1470025"/>
          </a:xfrm>
        </p:spPr>
        <p:txBody>
          <a:bodyPr/>
          <a:lstStyle/>
          <a:p>
            <a:pPr eaLnBrk="1" hangingPunct="1">
              <a:defRPr/>
            </a:pPr>
            <a:r>
              <a:rPr lang="en-US" sz="4400" dirty="0" smtClean="0"/>
              <a:t>Object Oriented Programming</a:t>
            </a:r>
          </a:p>
        </p:txBody>
      </p:sp>
      <p:sp>
        <p:nvSpPr>
          <p:cNvPr id="3" name="TextBox 2"/>
          <p:cNvSpPr txBox="1"/>
          <p:nvPr/>
        </p:nvSpPr>
        <p:spPr>
          <a:xfrm>
            <a:off x="4648200" y="4648200"/>
            <a:ext cx="3505200" cy="1200329"/>
          </a:xfrm>
          <a:prstGeom prst="rect">
            <a:avLst/>
          </a:prstGeom>
          <a:noFill/>
        </p:spPr>
        <p:txBody>
          <a:bodyPr wrap="square" rtlCol="0">
            <a:spAutoFit/>
          </a:bodyPr>
          <a:lstStyle/>
          <a:p>
            <a:r>
              <a:rPr lang="en-US" sz="2400" dirty="0" smtClean="0"/>
              <a:t>Lecture </a:t>
            </a:r>
            <a:r>
              <a:rPr lang="en-US" sz="2400" dirty="0" smtClean="0"/>
              <a:t>17</a:t>
            </a:r>
            <a:endParaRPr lang="en-US" sz="2400" dirty="0" smtClean="0"/>
          </a:p>
          <a:p>
            <a:endParaRPr lang="en-US" sz="2400" dirty="0" smtClean="0"/>
          </a:p>
          <a:p>
            <a:endParaRPr lang="en-US" sz="2400" dirty="0"/>
          </a:p>
        </p:txBody>
      </p:sp>
      <p:sp>
        <p:nvSpPr>
          <p:cNvPr id="5" name="Rectangle 2"/>
          <p:cNvSpPr txBox="1">
            <a:spLocks noChangeArrowheads="1"/>
          </p:cNvSpPr>
          <p:nvPr/>
        </p:nvSpPr>
        <p:spPr>
          <a:xfrm>
            <a:off x="609600" y="3657600"/>
            <a:ext cx="8305800" cy="8382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Applets </a:t>
            </a:r>
            <a:endPar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533400" y="1447800"/>
            <a:ext cx="8382000" cy="3081338"/>
          </a:xfrm>
          <a:prstGeom prst="rect">
            <a:avLst/>
          </a:prstGeom>
          <a:noFill/>
          <a:ln w="9525">
            <a:noFill/>
            <a:miter lim="800000"/>
            <a:headEnd/>
            <a:tailEnd/>
          </a:ln>
          <a:effectLst/>
        </p:spPr>
        <p:txBody>
          <a:bodyPr>
            <a:spAutoFit/>
          </a:bodyPr>
          <a:lstStyle/>
          <a:p>
            <a:r>
              <a:rPr lang="en-US" sz="2800">
                <a:solidFill>
                  <a:srgbClr val="FFFF6D"/>
                </a:solidFill>
              </a:rPr>
              <a:t>&lt;html&gt;</a:t>
            </a:r>
          </a:p>
          <a:p>
            <a:r>
              <a:rPr lang="en-US" sz="2800">
                <a:solidFill>
                  <a:srgbClr val="FFFF6D"/>
                </a:solidFill>
              </a:rPr>
              <a:t> &lt;body&gt;&lt;center&gt;</a:t>
            </a:r>
          </a:p>
          <a:p>
            <a:r>
              <a:rPr lang="en-US" sz="2800">
                <a:solidFill>
                  <a:srgbClr val="FFFF6D"/>
                </a:solidFill>
              </a:rPr>
              <a:t>  &lt;applet code="App2.class" width=300 height=250&gt;</a:t>
            </a:r>
          </a:p>
          <a:p>
            <a:r>
              <a:rPr lang="en-US" sz="2800">
                <a:solidFill>
                  <a:srgbClr val="FFFF6D"/>
                </a:solidFill>
              </a:rPr>
              <a:t>  &lt;/applet&gt;</a:t>
            </a:r>
          </a:p>
          <a:p>
            <a:r>
              <a:rPr lang="en-US" sz="2800">
                <a:solidFill>
                  <a:srgbClr val="FFFF6D"/>
                </a:solidFill>
              </a:rPr>
              <a:t> &lt;/body&gt;</a:t>
            </a:r>
          </a:p>
          <a:p>
            <a:r>
              <a:rPr lang="en-US" sz="2800">
                <a:solidFill>
                  <a:srgbClr val="FFFF6D"/>
                </a:solidFill>
              </a:rPr>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533400" y="558800"/>
            <a:ext cx="8610600" cy="6299200"/>
          </a:xfrm>
          <a:prstGeom prst="rect">
            <a:avLst/>
          </a:prstGeom>
          <a:noFill/>
          <a:ln w="9525">
            <a:noFill/>
            <a:miter lim="800000"/>
            <a:headEnd/>
            <a:tailEnd/>
          </a:ln>
          <a:effectLst/>
        </p:spPr>
        <p:txBody>
          <a:bodyPr>
            <a:spAutoFit/>
          </a:bodyPr>
          <a:lstStyle/>
          <a:p>
            <a:r>
              <a:rPr lang="en-US" b="1">
                <a:solidFill>
                  <a:schemeClr val="bg1"/>
                </a:solidFill>
              </a:rPr>
              <a:t>import java.awt.*;</a:t>
            </a:r>
          </a:p>
          <a:p>
            <a:r>
              <a:rPr lang="en-US" b="1">
                <a:solidFill>
                  <a:schemeClr val="bg1"/>
                </a:solidFill>
              </a:rPr>
              <a:t>import javax.swing.*;</a:t>
            </a:r>
          </a:p>
          <a:p>
            <a:endParaRPr lang="en-US" b="1">
              <a:solidFill>
                <a:schemeClr val="bg1"/>
              </a:solidFill>
            </a:endParaRPr>
          </a:p>
          <a:p>
            <a:r>
              <a:rPr lang="en-US" b="1">
                <a:solidFill>
                  <a:schemeClr val="bg1"/>
                </a:solidFill>
              </a:rPr>
              <a:t>public class App4 extends JApplet {</a:t>
            </a:r>
          </a:p>
          <a:p>
            <a:r>
              <a:rPr lang="en-US" b="1">
                <a:solidFill>
                  <a:schemeClr val="bg1"/>
                </a:solidFill>
              </a:rPr>
              <a:t>   public void paint(Graphics g) {</a:t>
            </a:r>
          </a:p>
          <a:p>
            <a:r>
              <a:rPr lang="en-US" b="1">
                <a:solidFill>
                  <a:schemeClr val="bg1"/>
                </a:solidFill>
              </a:rPr>
              <a:t>      super.paint(g);</a:t>
            </a:r>
          </a:p>
          <a:p>
            <a:r>
              <a:rPr lang="en-US" b="1">
                <a:solidFill>
                  <a:schemeClr val="bg1"/>
                </a:solidFill>
              </a:rPr>
              <a:t>      int s=300;</a:t>
            </a:r>
          </a:p>
          <a:p>
            <a:r>
              <a:rPr lang="en-US" b="1">
                <a:solidFill>
                  <a:schemeClr val="bg1"/>
                </a:solidFill>
              </a:rPr>
              <a:t>      int n=6;       // n is number of divisions</a:t>
            </a:r>
          </a:p>
          <a:p>
            <a:r>
              <a:rPr lang="en-US" b="1">
                <a:solidFill>
                  <a:schemeClr val="bg1"/>
                </a:solidFill>
              </a:rPr>
              <a:t>      int d=300/n;   // size of each division</a:t>
            </a:r>
          </a:p>
          <a:p>
            <a:r>
              <a:rPr lang="en-US" b="1">
                <a:solidFill>
                  <a:schemeClr val="bg1"/>
                </a:solidFill>
              </a:rPr>
              <a:t>      int i=1;</a:t>
            </a:r>
          </a:p>
          <a:p>
            <a:r>
              <a:rPr lang="en-US" b="1">
                <a:solidFill>
                  <a:schemeClr val="bg1"/>
                </a:solidFill>
              </a:rPr>
              <a:t>      while (i&lt;n) {</a:t>
            </a:r>
          </a:p>
          <a:p>
            <a:r>
              <a:rPr lang="en-US" b="1">
                <a:solidFill>
                  <a:schemeClr val="bg1"/>
                </a:solidFill>
              </a:rPr>
              <a:t>         g.drawLine(0, d*i, s, d*i);</a:t>
            </a:r>
          </a:p>
          <a:p>
            <a:r>
              <a:rPr lang="en-US" b="1">
                <a:solidFill>
                  <a:schemeClr val="bg1"/>
                </a:solidFill>
              </a:rPr>
              <a:t>         g.drawLine(d*i, 0, d*i, s);</a:t>
            </a:r>
          </a:p>
          <a:p>
            <a:r>
              <a:rPr lang="en-US" b="1">
                <a:solidFill>
                  <a:schemeClr val="bg1"/>
                </a:solidFill>
              </a:rPr>
              <a:t>         i++;</a:t>
            </a:r>
          </a:p>
          <a:p>
            <a:r>
              <a:rPr lang="en-US" b="1">
                <a:solidFill>
                  <a:schemeClr val="bg1"/>
                </a:solidFill>
              </a:rPr>
              <a:t>      }</a:t>
            </a:r>
          </a:p>
          <a:p>
            <a:r>
              <a:rPr lang="en-US" b="1">
                <a:solidFill>
                  <a:schemeClr val="bg1"/>
                </a:solidFill>
              </a:rPr>
              <a:t>   }</a:t>
            </a:r>
          </a:p>
          <a:p>
            <a:r>
              <a:rPr lang="en-US" b="1">
                <a:solidFill>
                  <a:schemeClr val="bg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228600" y="644525"/>
            <a:ext cx="6629400" cy="5203825"/>
          </a:xfrm>
          <a:prstGeom prst="rect">
            <a:avLst/>
          </a:prstGeom>
          <a:noFill/>
          <a:ln w="9525">
            <a:noFill/>
            <a:miter lim="800000"/>
            <a:headEnd/>
            <a:tailEnd/>
          </a:ln>
          <a:effectLst/>
        </p:spPr>
        <p:txBody>
          <a:bodyPr>
            <a:spAutoFit/>
          </a:bodyPr>
          <a:lstStyle/>
          <a:p>
            <a:r>
              <a:rPr lang="en-US">
                <a:solidFill>
                  <a:schemeClr val="bg1"/>
                </a:solidFill>
              </a:rPr>
              <a:t>import java.awt.*;</a:t>
            </a:r>
          </a:p>
          <a:p>
            <a:r>
              <a:rPr lang="en-US">
                <a:solidFill>
                  <a:schemeClr val="bg1"/>
                </a:solidFill>
              </a:rPr>
              <a:t>import javax.swing.*;</a:t>
            </a:r>
          </a:p>
          <a:p>
            <a:endParaRPr lang="en-US">
              <a:solidFill>
                <a:schemeClr val="bg1"/>
              </a:solidFill>
            </a:endParaRPr>
          </a:p>
          <a:p>
            <a:r>
              <a:rPr lang="en-US">
                <a:solidFill>
                  <a:schemeClr val="bg1"/>
                </a:solidFill>
              </a:rPr>
              <a:t>public class App5 extends JApplet {</a:t>
            </a:r>
          </a:p>
          <a:p>
            <a:endParaRPr lang="en-US">
              <a:solidFill>
                <a:schemeClr val="bg1"/>
              </a:solidFill>
            </a:endParaRPr>
          </a:p>
          <a:p>
            <a:r>
              <a:rPr lang="en-US">
                <a:solidFill>
                  <a:schemeClr val="bg1"/>
                </a:solidFill>
              </a:rPr>
              <a:t>   public void paint(Graphics g) {</a:t>
            </a:r>
          </a:p>
          <a:p>
            <a:r>
              <a:rPr lang="en-US">
                <a:solidFill>
                  <a:schemeClr val="bg1"/>
                </a:solidFill>
              </a:rPr>
              <a:t>      super.paint(g);</a:t>
            </a:r>
          </a:p>
          <a:p>
            <a:endParaRPr lang="en-US">
              <a:solidFill>
                <a:schemeClr val="bg1"/>
              </a:solidFill>
            </a:endParaRPr>
          </a:p>
          <a:p>
            <a:r>
              <a:rPr lang="en-US">
                <a:solidFill>
                  <a:schemeClr val="bg1"/>
                </a:solidFill>
              </a:rPr>
              <a:t>      g.drawRect(50,100,75,120);</a:t>
            </a:r>
          </a:p>
          <a:p>
            <a:endParaRPr lang="en-US">
              <a:solidFill>
                <a:schemeClr val="bg1"/>
              </a:solidFill>
            </a:endParaRPr>
          </a:p>
          <a:p>
            <a:r>
              <a:rPr lang="en-US">
                <a:solidFill>
                  <a:schemeClr val="bg1"/>
                </a:solidFill>
              </a:rPr>
              <a:t>      g.fillRect(150,75,100,175);</a:t>
            </a:r>
          </a:p>
          <a:p>
            <a:endParaRPr lang="en-US">
              <a:solidFill>
                <a:schemeClr val="bg1"/>
              </a:solidFill>
            </a:endParaRPr>
          </a:p>
          <a:p>
            <a:r>
              <a:rPr lang="en-US">
                <a:solidFill>
                  <a:schemeClr val="bg1"/>
                </a:solidFill>
              </a:rPr>
              <a:t>   }</a:t>
            </a:r>
          </a:p>
          <a:p>
            <a:r>
              <a:rPr lang="en-US">
                <a:solidFill>
                  <a:schemeClr val="bg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381000" y="1143000"/>
            <a:ext cx="8610600" cy="4838700"/>
          </a:xfrm>
          <a:prstGeom prst="rect">
            <a:avLst/>
          </a:prstGeom>
          <a:noFill/>
          <a:ln w="9525">
            <a:noFill/>
            <a:miter lim="800000"/>
            <a:headEnd/>
            <a:tailEnd/>
          </a:ln>
          <a:effectLst/>
        </p:spPr>
        <p:txBody>
          <a:bodyPr>
            <a:spAutoFit/>
          </a:bodyPr>
          <a:lstStyle/>
          <a:p>
            <a:r>
              <a:rPr lang="en-US">
                <a:solidFill>
                  <a:schemeClr val="bg1"/>
                </a:solidFill>
              </a:rPr>
              <a:t>import java.awt.*;</a:t>
            </a:r>
          </a:p>
          <a:p>
            <a:r>
              <a:rPr lang="en-US">
                <a:solidFill>
                  <a:schemeClr val="bg1"/>
                </a:solidFill>
              </a:rPr>
              <a:t>import javax.swing.*;</a:t>
            </a:r>
          </a:p>
          <a:p>
            <a:r>
              <a:rPr lang="en-US">
                <a:solidFill>
                  <a:schemeClr val="bg1"/>
                </a:solidFill>
              </a:rPr>
              <a:t>public class App6 extends JApplet {</a:t>
            </a:r>
          </a:p>
          <a:p>
            <a:r>
              <a:rPr lang="en-US">
                <a:solidFill>
                  <a:schemeClr val="bg1"/>
                </a:solidFill>
              </a:rPr>
              <a:t>   public void paint(Graphics g) {</a:t>
            </a:r>
          </a:p>
          <a:p>
            <a:r>
              <a:rPr lang="en-US">
                <a:solidFill>
                  <a:schemeClr val="bg1"/>
                </a:solidFill>
              </a:rPr>
              <a:t>      super.paint(g);</a:t>
            </a:r>
          </a:p>
          <a:p>
            <a:r>
              <a:rPr lang="en-US">
                <a:solidFill>
                  <a:schemeClr val="bg1"/>
                </a:solidFill>
              </a:rPr>
              <a:t>      Color c0=Color.pink, </a:t>
            </a:r>
          </a:p>
          <a:p>
            <a:r>
              <a:rPr lang="en-US">
                <a:solidFill>
                  <a:schemeClr val="bg1"/>
                </a:solidFill>
              </a:rPr>
              <a:t>      c1=new Color(160,160,255);</a:t>
            </a:r>
          </a:p>
          <a:p>
            <a:r>
              <a:rPr lang="en-US">
                <a:solidFill>
                  <a:schemeClr val="bg1"/>
                </a:solidFill>
              </a:rPr>
              <a:t>      g.setColor(c0);</a:t>
            </a:r>
          </a:p>
          <a:p>
            <a:r>
              <a:rPr lang="en-US">
                <a:solidFill>
                  <a:schemeClr val="bg1"/>
                </a:solidFill>
              </a:rPr>
              <a:t>      g.fillRect(50,50,200,200);</a:t>
            </a:r>
          </a:p>
          <a:p>
            <a:r>
              <a:rPr lang="en-US">
                <a:solidFill>
                  <a:schemeClr val="bg1"/>
                </a:solidFill>
              </a:rPr>
              <a:t>      g.setColor(c1);</a:t>
            </a:r>
          </a:p>
          <a:p>
            <a:r>
              <a:rPr lang="en-US">
                <a:solidFill>
                  <a:schemeClr val="bg1"/>
                </a:solidFill>
              </a:rPr>
              <a:t>      g.fillRect(100,100,100,100);</a:t>
            </a:r>
          </a:p>
          <a:p>
            <a:r>
              <a:rPr lang="en-US">
                <a:solidFill>
                  <a:schemeClr val="bg1"/>
                </a:solidFill>
              </a:rPr>
              <a:t>   }</a:t>
            </a:r>
          </a:p>
          <a:p>
            <a:r>
              <a:rPr lang="en-US">
                <a:solidFill>
                  <a:schemeClr val="bg1"/>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838200" y="609599"/>
            <a:ext cx="7924800" cy="4801314"/>
          </a:xfrm>
          <a:prstGeom prst="rect">
            <a:avLst/>
          </a:prstGeom>
          <a:noFill/>
          <a:ln w="9525">
            <a:noFill/>
            <a:miter lim="800000"/>
            <a:headEnd/>
            <a:tailEnd/>
          </a:ln>
          <a:effectLst/>
        </p:spPr>
        <p:txBody>
          <a:bodyPr wrap="square">
            <a:spAutoFit/>
          </a:bodyPr>
          <a:lstStyle/>
          <a:p>
            <a:r>
              <a:rPr lang="en-US" dirty="0">
                <a:solidFill>
                  <a:schemeClr val="bg1"/>
                </a:solidFill>
              </a:rPr>
              <a:t>import java.awt.*;</a:t>
            </a:r>
          </a:p>
          <a:p>
            <a:r>
              <a:rPr lang="en-US" dirty="0">
                <a:solidFill>
                  <a:schemeClr val="bg1"/>
                </a:solidFill>
              </a:rPr>
              <a:t>import </a:t>
            </a:r>
            <a:r>
              <a:rPr lang="en-US" dirty="0" err="1">
                <a:solidFill>
                  <a:schemeClr val="bg1"/>
                </a:solidFill>
              </a:rPr>
              <a:t>javax.swing</a:t>
            </a:r>
            <a:r>
              <a:rPr lang="en-US" dirty="0">
                <a:solidFill>
                  <a:schemeClr val="bg1"/>
                </a:solidFill>
              </a:rPr>
              <a:t>.*;</a:t>
            </a:r>
          </a:p>
          <a:p>
            <a:r>
              <a:rPr lang="en-US" dirty="0">
                <a:solidFill>
                  <a:schemeClr val="bg1"/>
                </a:solidFill>
              </a:rPr>
              <a:t>public class Histogram extends </a:t>
            </a:r>
            <a:r>
              <a:rPr lang="en-US" dirty="0" err="1">
                <a:solidFill>
                  <a:schemeClr val="bg1"/>
                </a:solidFill>
              </a:rPr>
              <a:t>JApplet</a:t>
            </a:r>
            <a:r>
              <a:rPr lang="en-US" dirty="0">
                <a:solidFill>
                  <a:schemeClr val="bg1"/>
                </a:solidFill>
              </a:rPr>
              <a:t> {</a:t>
            </a:r>
          </a:p>
          <a:p>
            <a:endParaRPr lang="en-US" dirty="0">
              <a:solidFill>
                <a:schemeClr val="bg1"/>
              </a:solidFill>
            </a:endParaRPr>
          </a:p>
          <a:p>
            <a:r>
              <a:rPr lang="en-US" dirty="0">
                <a:solidFill>
                  <a:schemeClr val="bg1"/>
                </a:solidFill>
              </a:rPr>
              <a:t>   public void paint(Graphics g) {</a:t>
            </a:r>
          </a:p>
          <a:p>
            <a:r>
              <a:rPr lang="en-US" dirty="0">
                <a:solidFill>
                  <a:schemeClr val="bg1"/>
                </a:solidFill>
              </a:rPr>
              <a:t>      </a:t>
            </a:r>
            <a:r>
              <a:rPr lang="en-US" dirty="0" err="1">
                <a:solidFill>
                  <a:schemeClr val="bg1"/>
                </a:solidFill>
              </a:rPr>
              <a:t>super.paint</a:t>
            </a:r>
            <a:r>
              <a:rPr lang="en-US" dirty="0">
                <a:solidFill>
                  <a:schemeClr val="bg1"/>
                </a:solidFill>
              </a:rPr>
              <a:t>(g);</a:t>
            </a:r>
          </a:p>
          <a:p>
            <a:endParaRPr lang="en-US" dirty="0">
              <a:solidFill>
                <a:schemeClr val="bg1"/>
              </a:solidFill>
            </a:endParaRPr>
          </a:p>
          <a:p>
            <a:r>
              <a:rPr lang="en-US" dirty="0">
                <a:solidFill>
                  <a:schemeClr val="bg1"/>
                </a:solidFill>
              </a:rPr>
              <a:t>      </a:t>
            </a:r>
            <a:r>
              <a:rPr lang="en-US" dirty="0" err="1">
                <a:solidFill>
                  <a:schemeClr val="bg1"/>
                </a:solidFill>
              </a:rPr>
              <a:t>int</a:t>
            </a:r>
            <a:r>
              <a:rPr lang="en-US" dirty="0">
                <a:solidFill>
                  <a:schemeClr val="bg1"/>
                </a:solidFill>
              </a:rPr>
              <a:t> </a:t>
            </a:r>
            <a:r>
              <a:rPr lang="en-US" dirty="0" err="1">
                <a:solidFill>
                  <a:schemeClr val="bg1"/>
                </a:solidFill>
              </a:rPr>
              <a:t>ai</a:t>
            </a:r>
            <a:r>
              <a:rPr lang="en-US" dirty="0">
                <a:solidFill>
                  <a:schemeClr val="bg1"/>
                </a:solidFill>
              </a:rPr>
              <a:t>[] = {120, 30, 150, 70, 110, 10, 50};</a:t>
            </a:r>
          </a:p>
          <a:p>
            <a:endParaRPr lang="en-US" dirty="0">
              <a:solidFill>
                <a:schemeClr val="bg1"/>
              </a:solidFill>
            </a:endParaRPr>
          </a:p>
          <a:p>
            <a:r>
              <a:rPr lang="en-US" dirty="0">
                <a:solidFill>
                  <a:schemeClr val="bg1"/>
                </a:solidFill>
              </a:rPr>
              <a:t>      for (</a:t>
            </a:r>
            <a:r>
              <a:rPr lang="en-US" dirty="0" err="1">
                <a:solidFill>
                  <a:schemeClr val="bg1"/>
                </a:solidFill>
              </a:rPr>
              <a:t>int</a:t>
            </a:r>
            <a:r>
              <a:rPr lang="en-US" dirty="0">
                <a:solidFill>
                  <a:schemeClr val="bg1"/>
                </a:solidFill>
              </a:rPr>
              <a:t> x=10, y=250,i=0; </a:t>
            </a:r>
            <a:r>
              <a:rPr lang="en-US" dirty="0" err="1">
                <a:solidFill>
                  <a:schemeClr val="bg1"/>
                </a:solidFill>
              </a:rPr>
              <a:t>i</a:t>
            </a:r>
            <a:r>
              <a:rPr lang="en-US" dirty="0">
                <a:solidFill>
                  <a:schemeClr val="bg1"/>
                </a:solidFill>
              </a:rPr>
              <a:t> &lt; </a:t>
            </a:r>
            <a:r>
              <a:rPr lang="en-US" dirty="0" err="1">
                <a:solidFill>
                  <a:schemeClr val="bg1"/>
                </a:solidFill>
              </a:rPr>
              <a:t>ai.length</a:t>
            </a:r>
            <a:r>
              <a:rPr lang="en-US" dirty="0">
                <a:solidFill>
                  <a:schemeClr val="bg1"/>
                </a:solidFill>
              </a:rPr>
              <a:t>; ++</a:t>
            </a:r>
            <a:r>
              <a:rPr lang="en-US" dirty="0" err="1">
                <a:solidFill>
                  <a:schemeClr val="bg1"/>
                </a:solidFill>
              </a:rPr>
              <a:t>i</a:t>
            </a:r>
            <a:r>
              <a:rPr lang="en-US" dirty="0">
                <a:solidFill>
                  <a:schemeClr val="bg1"/>
                </a:solidFill>
              </a:rPr>
              <a:t>, x+=40) {</a:t>
            </a:r>
          </a:p>
          <a:p>
            <a:r>
              <a:rPr lang="en-US" dirty="0">
                <a:solidFill>
                  <a:schemeClr val="bg1"/>
                </a:solidFill>
              </a:rPr>
              <a:t>         </a:t>
            </a:r>
            <a:r>
              <a:rPr lang="en-US" dirty="0" err="1">
                <a:solidFill>
                  <a:schemeClr val="bg1"/>
                </a:solidFill>
              </a:rPr>
              <a:t>g.setColor</a:t>
            </a:r>
            <a:r>
              <a:rPr lang="en-US" dirty="0">
                <a:solidFill>
                  <a:schemeClr val="bg1"/>
                </a:solidFill>
              </a:rPr>
              <a:t>(</a:t>
            </a:r>
            <a:r>
              <a:rPr lang="en-US" dirty="0" err="1">
                <a:solidFill>
                  <a:schemeClr val="bg1"/>
                </a:solidFill>
              </a:rPr>
              <a:t>Color.yellow</a:t>
            </a:r>
            <a:r>
              <a:rPr lang="en-US" dirty="0">
                <a:solidFill>
                  <a:schemeClr val="bg1"/>
                </a:solidFill>
              </a:rPr>
              <a:t>);</a:t>
            </a:r>
          </a:p>
          <a:p>
            <a:r>
              <a:rPr lang="en-US" dirty="0">
                <a:solidFill>
                  <a:schemeClr val="bg1"/>
                </a:solidFill>
              </a:rPr>
              <a:t>         </a:t>
            </a:r>
            <a:r>
              <a:rPr lang="en-US" dirty="0" err="1">
                <a:solidFill>
                  <a:schemeClr val="bg1"/>
                </a:solidFill>
              </a:rPr>
              <a:t>g.fillRect</a:t>
            </a:r>
            <a:r>
              <a:rPr lang="en-US" dirty="0">
                <a:solidFill>
                  <a:schemeClr val="bg1"/>
                </a:solidFill>
              </a:rPr>
              <a:t>(</a:t>
            </a:r>
            <a:r>
              <a:rPr lang="en-US" dirty="0" err="1">
                <a:solidFill>
                  <a:schemeClr val="bg1"/>
                </a:solidFill>
              </a:rPr>
              <a:t>x,y-ai</a:t>
            </a:r>
            <a:r>
              <a:rPr lang="en-US" dirty="0">
                <a:solidFill>
                  <a:schemeClr val="bg1"/>
                </a:solidFill>
              </a:rPr>
              <a:t>[</a:t>
            </a:r>
            <a:r>
              <a:rPr lang="en-US" dirty="0" err="1">
                <a:solidFill>
                  <a:schemeClr val="bg1"/>
                </a:solidFill>
              </a:rPr>
              <a:t>i</a:t>
            </a:r>
            <a:r>
              <a:rPr lang="en-US" dirty="0">
                <a:solidFill>
                  <a:schemeClr val="bg1"/>
                </a:solidFill>
              </a:rPr>
              <a:t>],30,ai[</a:t>
            </a:r>
            <a:r>
              <a:rPr lang="en-US" dirty="0" err="1">
                <a:solidFill>
                  <a:schemeClr val="bg1"/>
                </a:solidFill>
              </a:rPr>
              <a:t>i</a:t>
            </a:r>
            <a:r>
              <a:rPr lang="en-US" dirty="0">
                <a:solidFill>
                  <a:schemeClr val="bg1"/>
                </a:solidFill>
              </a:rPr>
              <a:t>]);</a:t>
            </a:r>
          </a:p>
          <a:p>
            <a:r>
              <a:rPr lang="en-US" dirty="0">
                <a:solidFill>
                  <a:schemeClr val="bg1"/>
                </a:solidFill>
              </a:rPr>
              <a:t>         </a:t>
            </a:r>
            <a:r>
              <a:rPr lang="en-US" dirty="0" err="1">
                <a:solidFill>
                  <a:schemeClr val="bg1"/>
                </a:solidFill>
              </a:rPr>
              <a:t>g.setColor</a:t>
            </a:r>
            <a:r>
              <a:rPr lang="en-US" dirty="0">
                <a:solidFill>
                  <a:schemeClr val="bg1"/>
                </a:solidFill>
              </a:rPr>
              <a:t>(</a:t>
            </a:r>
            <a:r>
              <a:rPr lang="en-US" dirty="0" err="1">
                <a:solidFill>
                  <a:schemeClr val="bg1"/>
                </a:solidFill>
              </a:rPr>
              <a:t>Color.black</a:t>
            </a:r>
            <a:r>
              <a:rPr lang="en-US" dirty="0">
                <a:solidFill>
                  <a:schemeClr val="bg1"/>
                </a:solidFill>
              </a:rPr>
              <a:t>);</a:t>
            </a:r>
          </a:p>
          <a:p>
            <a:r>
              <a:rPr lang="en-US" dirty="0">
                <a:solidFill>
                  <a:schemeClr val="bg1"/>
                </a:solidFill>
              </a:rPr>
              <a:t>         </a:t>
            </a:r>
            <a:r>
              <a:rPr lang="en-US" dirty="0" err="1">
                <a:solidFill>
                  <a:schemeClr val="bg1"/>
                </a:solidFill>
              </a:rPr>
              <a:t>g.drawRect</a:t>
            </a:r>
            <a:r>
              <a:rPr lang="en-US" dirty="0">
                <a:solidFill>
                  <a:schemeClr val="bg1"/>
                </a:solidFill>
              </a:rPr>
              <a:t>(</a:t>
            </a:r>
            <a:r>
              <a:rPr lang="en-US" dirty="0" err="1">
                <a:solidFill>
                  <a:schemeClr val="bg1"/>
                </a:solidFill>
              </a:rPr>
              <a:t>x,y-ai</a:t>
            </a:r>
            <a:r>
              <a:rPr lang="en-US" dirty="0">
                <a:solidFill>
                  <a:schemeClr val="bg1"/>
                </a:solidFill>
              </a:rPr>
              <a:t>[</a:t>
            </a:r>
            <a:r>
              <a:rPr lang="en-US" dirty="0" err="1">
                <a:solidFill>
                  <a:schemeClr val="bg1"/>
                </a:solidFill>
              </a:rPr>
              <a:t>i</a:t>
            </a:r>
            <a:r>
              <a:rPr lang="en-US" dirty="0">
                <a:solidFill>
                  <a:schemeClr val="bg1"/>
                </a:solidFill>
              </a:rPr>
              <a:t>],30,ai[</a:t>
            </a:r>
            <a:r>
              <a:rPr lang="en-US" dirty="0" err="1">
                <a:solidFill>
                  <a:schemeClr val="bg1"/>
                </a:solidFill>
              </a:rPr>
              <a:t>i</a:t>
            </a:r>
            <a:r>
              <a:rPr lang="en-US" dirty="0">
                <a:solidFill>
                  <a:schemeClr val="bg1"/>
                </a:solidFill>
              </a:rPr>
              <a:t>]);</a:t>
            </a:r>
          </a:p>
          <a:p>
            <a:r>
              <a:rPr lang="en-US" dirty="0">
                <a:solidFill>
                  <a:schemeClr val="bg1"/>
                </a:solidFill>
              </a:rPr>
              <a:t>      }</a:t>
            </a:r>
          </a:p>
          <a:p>
            <a:r>
              <a:rPr lang="en-US" dirty="0">
                <a:solidFill>
                  <a:schemeClr val="bg1"/>
                </a:solidFill>
              </a:rPr>
              <a:t>   }</a:t>
            </a:r>
          </a:p>
          <a:p>
            <a:r>
              <a:rPr lang="en-US" dirty="0">
                <a:solidFill>
                  <a:schemeClr val="bg1"/>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685800" y="381000"/>
            <a:ext cx="8229600" cy="5078313"/>
          </a:xfrm>
          <a:prstGeom prst="rect">
            <a:avLst/>
          </a:prstGeom>
          <a:noFill/>
          <a:ln w="9525">
            <a:noFill/>
            <a:miter lim="800000"/>
            <a:headEnd/>
            <a:tailEnd/>
          </a:ln>
          <a:effectLst/>
        </p:spPr>
        <p:txBody>
          <a:bodyPr wrap="square">
            <a:spAutoFit/>
          </a:bodyPr>
          <a:lstStyle/>
          <a:p>
            <a:r>
              <a:rPr lang="en-US" dirty="0">
                <a:solidFill>
                  <a:schemeClr val="bg1"/>
                </a:solidFill>
              </a:rPr>
              <a:t>import java.awt.*;</a:t>
            </a:r>
          </a:p>
          <a:p>
            <a:r>
              <a:rPr lang="en-US" dirty="0">
                <a:solidFill>
                  <a:schemeClr val="bg1"/>
                </a:solidFill>
              </a:rPr>
              <a:t>import </a:t>
            </a:r>
            <a:r>
              <a:rPr lang="en-US" dirty="0" err="1">
                <a:solidFill>
                  <a:schemeClr val="bg1"/>
                </a:solidFill>
              </a:rPr>
              <a:t>javax.swing</a:t>
            </a:r>
            <a:r>
              <a:rPr lang="en-US" dirty="0">
                <a:solidFill>
                  <a:schemeClr val="bg1"/>
                </a:solidFill>
              </a:rPr>
              <a:t>.*;</a:t>
            </a:r>
          </a:p>
          <a:p>
            <a:r>
              <a:rPr lang="en-US" dirty="0">
                <a:solidFill>
                  <a:schemeClr val="bg1"/>
                </a:solidFill>
              </a:rPr>
              <a:t>public class App7 extends </a:t>
            </a:r>
            <a:r>
              <a:rPr lang="en-US" dirty="0" err="1">
                <a:solidFill>
                  <a:schemeClr val="bg1"/>
                </a:solidFill>
              </a:rPr>
              <a:t>JApplet</a:t>
            </a:r>
            <a:r>
              <a:rPr lang="en-US" dirty="0">
                <a:solidFill>
                  <a:schemeClr val="bg1"/>
                </a:solidFill>
              </a:rPr>
              <a:t> {</a:t>
            </a:r>
          </a:p>
          <a:p>
            <a:endParaRPr lang="en-US" dirty="0">
              <a:solidFill>
                <a:schemeClr val="bg1"/>
              </a:solidFill>
            </a:endParaRPr>
          </a:p>
          <a:p>
            <a:r>
              <a:rPr lang="en-US" dirty="0">
                <a:solidFill>
                  <a:schemeClr val="bg1"/>
                </a:solidFill>
              </a:rPr>
              <a:t>   public void paint(Graphics g) {</a:t>
            </a:r>
          </a:p>
          <a:p>
            <a:r>
              <a:rPr lang="en-US" dirty="0">
                <a:solidFill>
                  <a:schemeClr val="bg1"/>
                </a:solidFill>
              </a:rPr>
              <a:t>      </a:t>
            </a:r>
            <a:r>
              <a:rPr lang="en-US" dirty="0" err="1">
                <a:solidFill>
                  <a:schemeClr val="bg1"/>
                </a:solidFill>
              </a:rPr>
              <a:t>super.paint</a:t>
            </a:r>
            <a:r>
              <a:rPr lang="en-US" dirty="0">
                <a:solidFill>
                  <a:schemeClr val="bg1"/>
                </a:solidFill>
              </a:rPr>
              <a:t>(g);</a:t>
            </a:r>
          </a:p>
          <a:p>
            <a:r>
              <a:rPr lang="en-US" dirty="0">
                <a:solidFill>
                  <a:schemeClr val="bg1"/>
                </a:solidFill>
              </a:rPr>
              <a:t>      </a:t>
            </a:r>
            <a:r>
              <a:rPr lang="en-US" dirty="0" err="1">
                <a:solidFill>
                  <a:schemeClr val="bg1"/>
                </a:solidFill>
              </a:rPr>
              <a:t>g.setColor</a:t>
            </a:r>
            <a:r>
              <a:rPr lang="en-US" dirty="0">
                <a:solidFill>
                  <a:schemeClr val="bg1"/>
                </a:solidFill>
              </a:rPr>
              <a:t>(</a:t>
            </a:r>
            <a:r>
              <a:rPr lang="en-US" dirty="0" err="1">
                <a:solidFill>
                  <a:schemeClr val="bg1"/>
                </a:solidFill>
              </a:rPr>
              <a:t>Color.red</a:t>
            </a:r>
            <a:r>
              <a:rPr lang="en-US" dirty="0">
                <a:solidFill>
                  <a:schemeClr val="bg1"/>
                </a:solidFill>
              </a:rPr>
              <a:t>);</a:t>
            </a:r>
          </a:p>
          <a:p>
            <a:r>
              <a:rPr lang="en-US" dirty="0">
                <a:solidFill>
                  <a:schemeClr val="bg1"/>
                </a:solidFill>
              </a:rPr>
              <a:t>      </a:t>
            </a:r>
            <a:r>
              <a:rPr lang="en-US" dirty="0" err="1">
                <a:solidFill>
                  <a:schemeClr val="bg1"/>
                </a:solidFill>
              </a:rPr>
              <a:t>int</a:t>
            </a:r>
            <a:r>
              <a:rPr lang="en-US" dirty="0">
                <a:solidFill>
                  <a:schemeClr val="bg1"/>
                </a:solidFill>
              </a:rPr>
              <a:t> </a:t>
            </a:r>
            <a:r>
              <a:rPr lang="en-US" dirty="0" err="1">
                <a:solidFill>
                  <a:schemeClr val="bg1"/>
                </a:solidFill>
              </a:rPr>
              <a:t>xa</a:t>
            </a:r>
            <a:r>
              <a:rPr lang="en-US" dirty="0">
                <a:solidFill>
                  <a:schemeClr val="bg1"/>
                </a:solidFill>
              </a:rPr>
              <a:t>[] = {125,125,150,150,200,200};</a:t>
            </a:r>
          </a:p>
          <a:p>
            <a:r>
              <a:rPr lang="en-US" dirty="0">
                <a:solidFill>
                  <a:schemeClr val="bg1"/>
                </a:solidFill>
              </a:rPr>
              <a:t>      </a:t>
            </a:r>
            <a:r>
              <a:rPr lang="en-US" dirty="0" err="1">
                <a:solidFill>
                  <a:schemeClr val="bg1"/>
                </a:solidFill>
              </a:rPr>
              <a:t>int</a:t>
            </a:r>
            <a:r>
              <a:rPr lang="en-US" dirty="0">
                <a:solidFill>
                  <a:schemeClr val="bg1"/>
                </a:solidFill>
              </a:rPr>
              <a:t> </a:t>
            </a:r>
            <a:r>
              <a:rPr lang="en-US" dirty="0" err="1">
                <a:solidFill>
                  <a:schemeClr val="bg1"/>
                </a:solidFill>
              </a:rPr>
              <a:t>ya</a:t>
            </a:r>
            <a:r>
              <a:rPr lang="en-US" dirty="0">
                <a:solidFill>
                  <a:schemeClr val="bg1"/>
                </a:solidFill>
              </a:rPr>
              <a:t>[] = {200,100,100,175,175,200};</a:t>
            </a:r>
          </a:p>
          <a:p>
            <a:r>
              <a:rPr lang="en-US" dirty="0">
                <a:solidFill>
                  <a:schemeClr val="bg1"/>
                </a:solidFill>
              </a:rPr>
              <a:t>      </a:t>
            </a:r>
            <a:r>
              <a:rPr lang="en-US" dirty="0" err="1">
                <a:solidFill>
                  <a:schemeClr val="bg1"/>
                </a:solidFill>
              </a:rPr>
              <a:t>g.fillPolygon</a:t>
            </a:r>
            <a:r>
              <a:rPr lang="en-US" dirty="0">
                <a:solidFill>
                  <a:schemeClr val="bg1"/>
                </a:solidFill>
              </a:rPr>
              <a:t>(</a:t>
            </a:r>
            <a:r>
              <a:rPr lang="en-US" dirty="0" err="1">
                <a:solidFill>
                  <a:schemeClr val="bg1"/>
                </a:solidFill>
              </a:rPr>
              <a:t>xa</a:t>
            </a:r>
            <a:r>
              <a:rPr lang="en-US" dirty="0">
                <a:solidFill>
                  <a:schemeClr val="bg1"/>
                </a:solidFill>
              </a:rPr>
              <a:t>, </a:t>
            </a:r>
            <a:r>
              <a:rPr lang="en-US" dirty="0" err="1">
                <a:solidFill>
                  <a:schemeClr val="bg1"/>
                </a:solidFill>
              </a:rPr>
              <a:t>ya</a:t>
            </a:r>
            <a:r>
              <a:rPr lang="en-US" dirty="0">
                <a:solidFill>
                  <a:schemeClr val="bg1"/>
                </a:solidFill>
              </a:rPr>
              <a:t>, 6);</a:t>
            </a:r>
          </a:p>
          <a:p>
            <a:r>
              <a:rPr lang="en-US" dirty="0">
                <a:solidFill>
                  <a:schemeClr val="bg1"/>
                </a:solidFill>
              </a:rPr>
              <a:t>      </a:t>
            </a:r>
            <a:r>
              <a:rPr lang="en-US" dirty="0" err="1">
                <a:solidFill>
                  <a:schemeClr val="bg1"/>
                </a:solidFill>
              </a:rPr>
              <a:t>g.setColor</a:t>
            </a:r>
            <a:r>
              <a:rPr lang="en-US" dirty="0">
                <a:solidFill>
                  <a:schemeClr val="bg1"/>
                </a:solidFill>
              </a:rPr>
              <a:t>(</a:t>
            </a:r>
            <a:r>
              <a:rPr lang="en-US" dirty="0" err="1">
                <a:solidFill>
                  <a:schemeClr val="bg1"/>
                </a:solidFill>
              </a:rPr>
              <a:t>Color.black</a:t>
            </a:r>
            <a:r>
              <a:rPr lang="en-US" dirty="0">
                <a:solidFill>
                  <a:schemeClr val="bg1"/>
                </a:solidFill>
              </a:rPr>
              <a:t>);</a:t>
            </a:r>
          </a:p>
          <a:p>
            <a:r>
              <a:rPr lang="en-US" dirty="0">
                <a:solidFill>
                  <a:schemeClr val="bg1"/>
                </a:solidFill>
              </a:rPr>
              <a:t>      </a:t>
            </a:r>
            <a:r>
              <a:rPr lang="en-US" dirty="0" err="1">
                <a:solidFill>
                  <a:schemeClr val="bg1"/>
                </a:solidFill>
              </a:rPr>
              <a:t>g.drawPolygon</a:t>
            </a:r>
            <a:r>
              <a:rPr lang="en-US" dirty="0">
                <a:solidFill>
                  <a:schemeClr val="bg1"/>
                </a:solidFill>
              </a:rPr>
              <a:t>(</a:t>
            </a:r>
            <a:r>
              <a:rPr lang="en-US" dirty="0" err="1">
                <a:solidFill>
                  <a:schemeClr val="bg1"/>
                </a:solidFill>
              </a:rPr>
              <a:t>xa</a:t>
            </a:r>
            <a:r>
              <a:rPr lang="en-US" dirty="0">
                <a:solidFill>
                  <a:schemeClr val="bg1"/>
                </a:solidFill>
              </a:rPr>
              <a:t>, </a:t>
            </a:r>
            <a:r>
              <a:rPr lang="en-US" dirty="0" err="1">
                <a:solidFill>
                  <a:schemeClr val="bg1"/>
                </a:solidFill>
              </a:rPr>
              <a:t>ya</a:t>
            </a:r>
            <a:r>
              <a:rPr lang="en-US" dirty="0">
                <a:solidFill>
                  <a:schemeClr val="bg1"/>
                </a:solidFill>
              </a:rPr>
              <a:t>, 6);</a:t>
            </a:r>
          </a:p>
          <a:p>
            <a:r>
              <a:rPr lang="en-US" dirty="0">
                <a:solidFill>
                  <a:schemeClr val="bg1"/>
                </a:solidFill>
              </a:rPr>
              <a:t>      </a:t>
            </a:r>
            <a:r>
              <a:rPr lang="en-US" dirty="0" err="1">
                <a:solidFill>
                  <a:schemeClr val="bg1"/>
                </a:solidFill>
              </a:rPr>
              <a:t>int</a:t>
            </a:r>
            <a:r>
              <a:rPr lang="en-US" dirty="0">
                <a:solidFill>
                  <a:schemeClr val="bg1"/>
                </a:solidFill>
              </a:rPr>
              <a:t> xa2[] = {100,100,225,225};</a:t>
            </a:r>
          </a:p>
          <a:p>
            <a:r>
              <a:rPr lang="en-US" dirty="0">
                <a:solidFill>
                  <a:schemeClr val="bg1"/>
                </a:solidFill>
              </a:rPr>
              <a:t>      </a:t>
            </a:r>
            <a:r>
              <a:rPr lang="en-US" dirty="0" err="1">
                <a:solidFill>
                  <a:schemeClr val="bg1"/>
                </a:solidFill>
              </a:rPr>
              <a:t>int</a:t>
            </a:r>
            <a:r>
              <a:rPr lang="en-US" dirty="0">
                <a:solidFill>
                  <a:schemeClr val="bg1"/>
                </a:solidFill>
              </a:rPr>
              <a:t> ya2[] = {225,75,75,225};</a:t>
            </a:r>
          </a:p>
          <a:p>
            <a:r>
              <a:rPr lang="en-US" dirty="0">
                <a:solidFill>
                  <a:schemeClr val="bg1"/>
                </a:solidFill>
              </a:rPr>
              <a:t>      </a:t>
            </a:r>
            <a:r>
              <a:rPr lang="en-US" dirty="0" err="1">
                <a:solidFill>
                  <a:schemeClr val="bg1"/>
                </a:solidFill>
              </a:rPr>
              <a:t>g.drawPolygon</a:t>
            </a:r>
            <a:r>
              <a:rPr lang="en-US" dirty="0">
                <a:solidFill>
                  <a:schemeClr val="bg1"/>
                </a:solidFill>
              </a:rPr>
              <a:t>(xa2, ya2, 4);</a:t>
            </a:r>
          </a:p>
          <a:p>
            <a:endParaRPr lang="en-US" dirty="0">
              <a:solidFill>
                <a:schemeClr val="bg1"/>
              </a:solidFill>
            </a:endParaRPr>
          </a:p>
          <a:p>
            <a:r>
              <a:rPr lang="en-US" dirty="0">
                <a:solidFill>
                  <a:schemeClr val="bg1"/>
                </a:solidFill>
              </a:rPr>
              <a:t>   }</a:t>
            </a:r>
          </a:p>
          <a:p>
            <a:r>
              <a:rPr lang="en-US" dirty="0">
                <a:solidFill>
                  <a:schemeClr val="bg1"/>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304800" y="193675"/>
            <a:ext cx="8610600" cy="6664325"/>
          </a:xfrm>
          <a:prstGeom prst="rect">
            <a:avLst/>
          </a:prstGeom>
          <a:noFill/>
          <a:ln w="9525">
            <a:noFill/>
            <a:miter lim="800000"/>
            <a:headEnd/>
            <a:tailEnd/>
          </a:ln>
          <a:effectLst/>
        </p:spPr>
        <p:txBody>
          <a:bodyPr>
            <a:spAutoFit/>
          </a:bodyPr>
          <a:lstStyle/>
          <a:p>
            <a:r>
              <a:rPr lang="en-US">
                <a:solidFill>
                  <a:schemeClr val="bg1"/>
                </a:solidFill>
              </a:rPr>
              <a:t>import java.awt.*;</a:t>
            </a:r>
          </a:p>
          <a:p>
            <a:r>
              <a:rPr lang="en-US">
                <a:solidFill>
                  <a:schemeClr val="bg1"/>
                </a:solidFill>
              </a:rPr>
              <a:t>import javax.swing.*;</a:t>
            </a:r>
          </a:p>
          <a:p>
            <a:endParaRPr lang="en-US">
              <a:solidFill>
                <a:schemeClr val="bg1"/>
              </a:solidFill>
            </a:endParaRPr>
          </a:p>
          <a:p>
            <a:r>
              <a:rPr lang="en-US">
                <a:solidFill>
                  <a:schemeClr val="bg1"/>
                </a:solidFill>
              </a:rPr>
              <a:t>public class App8 extends JApplet {</a:t>
            </a:r>
          </a:p>
          <a:p>
            <a:endParaRPr lang="en-US">
              <a:solidFill>
                <a:schemeClr val="bg1"/>
              </a:solidFill>
            </a:endParaRPr>
          </a:p>
          <a:p>
            <a:r>
              <a:rPr lang="en-US">
                <a:solidFill>
                  <a:schemeClr val="bg1"/>
                </a:solidFill>
              </a:rPr>
              <a:t>   public void paint(Graphics g) {</a:t>
            </a:r>
          </a:p>
          <a:p>
            <a:r>
              <a:rPr lang="en-US">
                <a:solidFill>
                  <a:schemeClr val="bg1"/>
                </a:solidFill>
              </a:rPr>
              <a:t>      super.paint(g);</a:t>
            </a:r>
          </a:p>
          <a:p>
            <a:r>
              <a:rPr lang="en-US">
                <a:solidFill>
                  <a:schemeClr val="bg1"/>
                </a:solidFill>
              </a:rPr>
              <a:t>      int w = 200, h = w/2, s2 = 150;</a:t>
            </a:r>
          </a:p>
          <a:p>
            <a:r>
              <a:rPr lang="en-US">
                <a:solidFill>
                  <a:schemeClr val="bg1"/>
                </a:solidFill>
              </a:rPr>
              <a:t>      g.setColor(Color.blue);</a:t>
            </a:r>
          </a:p>
          <a:p>
            <a:r>
              <a:rPr lang="en-US">
                <a:solidFill>
                  <a:schemeClr val="bg1"/>
                </a:solidFill>
              </a:rPr>
              <a:t>      g.fillRect(s2-w/2,s2-h/2,w,h);</a:t>
            </a:r>
          </a:p>
          <a:p>
            <a:r>
              <a:rPr lang="en-US">
                <a:solidFill>
                  <a:schemeClr val="bg1"/>
                </a:solidFill>
              </a:rPr>
              <a:t>      g.setColor(Color.yellow);</a:t>
            </a:r>
          </a:p>
          <a:p>
            <a:r>
              <a:rPr lang="en-US">
                <a:solidFill>
                  <a:schemeClr val="bg1"/>
                </a:solidFill>
              </a:rPr>
              <a:t>      g.fillRect(s2-w/2,s2-h/6,w,h/3);</a:t>
            </a:r>
          </a:p>
          <a:p>
            <a:r>
              <a:rPr lang="en-US">
                <a:solidFill>
                  <a:schemeClr val="bg1"/>
                </a:solidFill>
              </a:rPr>
              <a:t>      g.setColor(Color.black);</a:t>
            </a:r>
          </a:p>
          <a:p>
            <a:r>
              <a:rPr lang="en-US">
                <a:solidFill>
                  <a:schemeClr val="bg1"/>
                </a:solidFill>
              </a:rPr>
              <a:t>      g.translate(s2-w/2,s2);</a:t>
            </a:r>
          </a:p>
          <a:p>
            <a:r>
              <a:rPr lang="en-US">
                <a:solidFill>
                  <a:schemeClr val="bg1"/>
                </a:solidFill>
              </a:rPr>
              <a:t>      g.fillPolygon(new int[]{0,2*w/5,0},new int[]{h/2,0,-h/2},3);</a:t>
            </a:r>
          </a:p>
          <a:p>
            <a:endParaRPr lang="en-US">
              <a:solidFill>
                <a:schemeClr val="bg1"/>
              </a:solidFill>
            </a:endParaRPr>
          </a:p>
          <a:p>
            <a:r>
              <a:rPr lang="en-US">
                <a:solidFill>
                  <a:schemeClr val="bg1"/>
                </a:solidFill>
              </a:rPr>
              <a:t>   }</a:t>
            </a:r>
          </a:p>
          <a:p>
            <a:r>
              <a:rPr lang="en-US">
                <a:solidFill>
                  <a:schemeClr val="bg1"/>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685800" y="457200"/>
            <a:ext cx="8458200" cy="4524315"/>
          </a:xfrm>
          <a:prstGeom prst="rect">
            <a:avLst/>
          </a:prstGeom>
          <a:noFill/>
          <a:ln w="9525">
            <a:noFill/>
            <a:miter lim="800000"/>
            <a:headEnd/>
            <a:tailEnd/>
          </a:ln>
          <a:effectLst/>
        </p:spPr>
        <p:txBody>
          <a:bodyPr wrap="square">
            <a:spAutoFit/>
          </a:bodyPr>
          <a:lstStyle/>
          <a:p>
            <a:r>
              <a:rPr lang="en-US" dirty="0">
                <a:solidFill>
                  <a:schemeClr val="bg1"/>
                </a:solidFill>
              </a:rPr>
              <a:t>import java.awt.*;</a:t>
            </a:r>
          </a:p>
          <a:p>
            <a:r>
              <a:rPr lang="en-US" dirty="0">
                <a:solidFill>
                  <a:schemeClr val="bg1"/>
                </a:solidFill>
              </a:rPr>
              <a:t>import </a:t>
            </a:r>
            <a:r>
              <a:rPr lang="en-US" dirty="0" err="1">
                <a:solidFill>
                  <a:schemeClr val="bg1"/>
                </a:solidFill>
              </a:rPr>
              <a:t>javax.swing</a:t>
            </a:r>
            <a:r>
              <a:rPr lang="en-US" dirty="0">
                <a:solidFill>
                  <a:schemeClr val="bg1"/>
                </a:solidFill>
              </a:rPr>
              <a:t>.*;</a:t>
            </a:r>
          </a:p>
          <a:p>
            <a:endParaRPr lang="en-US" dirty="0">
              <a:solidFill>
                <a:schemeClr val="bg1"/>
              </a:solidFill>
            </a:endParaRPr>
          </a:p>
          <a:p>
            <a:r>
              <a:rPr lang="en-US" dirty="0">
                <a:solidFill>
                  <a:schemeClr val="bg1"/>
                </a:solidFill>
              </a:rPr>
              <a:t>public class App9 extends </a:t>
            </a:r>
            <a:r>
              <a:rPr lang="en-US" dirty="0" err="1">
                <a:solidFill>
                  <a:schemeClr val="bg1"/>
                </a:solidFill>
              </a:rPr>
              <a:t>JApplet</a:t>
            </a:r>
            <a:r>
              <a:rPr lang="en-US" dirty="0">
                <a:solidFill>
                  <a:schemeClr val="bg1"/>
                </a:solidFill>
              </a:rPr>
              <a:t> {</a:t>
            </a:r>
          </a:p>
          <a:p>
            <a:endParaRPr lang="en-US" dirty="0">
              <a:solidFill>
                <a:schemeClr val="bg1"/>
              </a:solidFill>
            </a:endParaRPr>
          </a:p>
          <a:p>
            <a:r>
              <a:rPr lang="en-US" dirty="0">
                <a:solidFill>
                  <a:schemeClr val="bg1"/>
                </a:solidFill>
              </a:rPr>
              <a:t>   String input;</a:t>
            </a:r>
          </a:p>
          <a:p>
            <a:endParaRPr lang="en-US" dirty="0">
              <a:solidFill>
                <a:schemeClr val="bg1"/>
              </a:solidFill>
            </a:endParaRPr>
          </a:p>
          <a:p>
            <a:r>
              <a:rPr lang="en-US" dirty="0">
                <a:solidFill>
                  <a:schemeClr val="bg1"/>
                </a:solidFill>
              </a:rPr>
              <a:t>   public void init() {</a:t>
            </a:r>
          </a:p>
          <a:p>
            <a:r>
              <a:rPr lang="en-US" dirty="0">
                <a:solidFill>
                  <a:schemeClr val="bg1"/>
                </a:solidFill>
              </a:rPr>
              <a:t>    input = </a:t>
            </a:r>
            <a:r>
              <a:rPr lang="en-US" dirty="0" err="1">
                <a:solidFill>
                  <a:schemeClr val="bg1"/>
                </a:solidFill>
              </a:rPr>
              <a:t>JOptionPane.showInputDialog</a:t>
            </a:r>
            <a:r>
              <a:rPr lang="en-US" dirty="0">
                <a:solidFill>
                  <a:schemeClr val="bg1"/>
                </a:solidFill>
              </a:rPr>
              <a:t>("Enter something here" );</a:t>
            </a:r>
          </a:p>
          <a:p>
            <a:r>
              <a:rPr lang="en-US" dirty="0">
                <a:solidFill>
                  <a:schemeClr val="bg1"/>
                </a:solidFill>
              </a:rPr>
              <a:t>   }</a:t>
            </a:r>
          </a:p>
          <a:p>
            <a:endParaRPr lang="en-US" dirty="0">
              <a:solidFill>
                <a:schemeClr val="bg1"/>
              </a:solidFill>
            </a:endParaRPr>
          </a:p>
          <a:p>
            <a:r>
              <a:rPr lang="en-US" dirty="0">
                <a:solidFill>
                  <a:schemeClr val="bg1"/>
                </a:solidFill>
              </a:rPr>
              <a:t>   public void paint(Graphics g) {</a:t>
            </a:r>
          </a:p>
          <a:p>
            <a:r>
              <a:rPr lang="en-US" dirty="0">
                <a:solidFill>
                  <a:schemeClr val="bg1"/>
                </a:solidFill>
              </a:rPr>
              <a:t>      </a:t>
            </a:r>
            <a:r>
              <a:rPr lang="en-US" dirty="0" err="1">
                <a:solidFill>
                  <a:schemeClr val="bg1"/>
                </a:solidFill>
              </a:rPr>
              <a:t>super.paint</a:t>
            </a:r>
            <a:r>
              <a:rPr lang="en-US" dirty="0">
                <a:solidFill>
                  <a:schemeClr val="bg1"/>
                </a:solidFill>
              </a:rPr>
              <a:t>(g);</a:t>
            </a:r>
          </a:p>
          <a:p>
            <a:r>
              <a:rPr lang="en-US" dirty="0">
                <a:solidFill>
                  <a:schemeClr val="bg1"/>
                </a:solidFill>
              </a:rPr>
              <a:t>      </a:t>
            </a:r>
            <a:r>
              <a:rPr lang="en-US" dirty="0" err="1">
                <a:solidFill>
                  <a:schemeClr val="bg1"/>
                </a:solidFill>
              </a:rPr>
              <a:t>g.drawString</a:t>
            </a:r>
            <a:r>
              <a:rPr lang="en-US" dirty="0">
                <a:solidFill>
                  <a:schemeClr val="bg1"/>
                </a:solidFill>
              </a:rPr>
              <a:t>("Your input is \""+input+"\"",50,150);</a:t>
            </a:r>
          </a:p>
          <a:p>
            <a:r>
              <a:rPr lang="en-US" dirty="0">
                <a:solidFill>
                  <a:schemeClr val="bg1"/>
                </a:solidFill>
              </a:rPr>
              <a:t>   }</a:t>
            </a:r>
          </a:p>
          <a:p>
            <a:r>
              <a:rPr lang="en-US" dirty="0">
                <a:solidFill>
                  <a:schemeClr val="bg1"/>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533400" y="228598"/>
            <a:ext cx="8610600" cy="5355312"/>
          </a:xfrm>
          <a:prstGeom prst="rect">
            <a:avLst/>
          </a:prstGeom>
          <a:noFill/>
          <a:ln w="9525">
            <a:noFill/>
            <a:miter lim="800000"/>
            <a:headEnd/>
            <a:tailEnd/>
          </a:ln>
          <a:effectLst/>
        </p:spPr>
        <p:txBody>
          <a:bodyPr wrap="square" anchor="ctr">
            <a:spAutoFit/>
          </a:bodyPr>
          <a:lstStyle/>
          <a:p>
            <a:r>
              <a:rPr lang="en-US" dirty="0">
                <a:solidFill>
                  <a:schemeClr val="bg1"/>
                </a:solidFill>
              </a:rPr>
              <a:t>import java.awt.*;</a:t>
            </a:r>
            <a:br>
              <a:rPr lang="en-US" dirty="0">
                <a:solidFill>
                  <a:schemeClr val="bg1"/>
                </a:solidFill>
              </a:rPr>
            </a:br>
            <a:r>
              <a:rPr lang="en-US" dirty="0">
                <a:solidFill>
                  <a:schemeClr val="bg1"/>
                </a:solidFill>
              </a:rPr>
              <a:t>import </a:t>
            </a:r>
            <a:r>
              <a:rPr lang="en-US" dirty="0" err="1">
                <a:solidFill>
                  <a:schemeClr val="bg1"/>
                </a:solidFill>
              </a:rPr>
              <a:t>javax.swing</a:t>
            </a:r>
            <a:r>
              <a:rPr lang="en-US" dirty="0">
                <a:solidFill>
                  <a:schemeClr val="bg1"/>
                </a:solidFill>
              </a:rPr>
              <a:t>.*;</a:t>
            </a:r>
            <a:br>
              <a:rPr lang="en-US" dirty="0">
                <a:solidFill>
                  <a:schemeClr val="bg1"/>
                </a:solidFill>
              </a:rPr>
            </a:br>
            <a:r>
              <a:rPr lang="en-US" dirty="0">
                <a:solidFill>
                  <a:schemeClr val="bg1"/>
                </a:solidFill>
              </a:rPr>
              <a:t>import </a:t>
            </a:r>
            <a:r>
              <a:rPr lang="en-US" dirty="0" err="1">
                <a:solidFill>
                  <a:schemeClr val="bg1"/>
                </a:solidFill>
              </a:rPr>
              <a:t>java.awt.event</a:t>
            </a:r>
            <a:r>
              <a:rPr lang="en-US" dirty="0">
                <a:solidFill>
                  <a:schemeClr val="bg1"/>
                </a:solidFill>
              </a:rPr>
              <a:t>.*;</a:t>
            </a:r>
            <a:br>
              <a:rPr lang="en-US" dirty="0">
                <a:solidFill>
                  <a:schemeClr val="bg1"/>
                </a:solidFill>
              </a:rPr>
            </a:br>
            <a:r>
              <a:rPr lang="en-US" dirty="0">
                <a:solidFill>
                  <a:schemeClr val="bg1"/>
                </a:solidFill>
              </a:rPr>
              <a:t>public class </a:t>
            </a:r>
            <a:r>
              <a:rPr lang="en-US" dirty="0" err="1">
                <a:solidFill>
                  <a:schemeClr val="bg1"/>
                </a:solidFill>
              </a:rPr>
              <a:t>Appq</a:t>
            </a:r>
            <a:r>
              <a:rPr lang="en-US" dirty="0">
                <a:solidFill>
                  <a:schemeClr val="bg1"/>
                </a:solidFill>
              </a:rPr>
              <a:t> extends </a:t>
            </a:r>
            <a:r>
              <a:rPr lang="en-US" dirty="0" err="1">
                <a:solidFill>
                  <a:schemeClr val="bg1"/>
                </a:solidFill>
              </a:rPr>
              <a:t>JApplet</a:t>
            </a:r>
            <a:r>
              <a:rPr lang="en-US" dirty="0">
                <a:solidFill>
                  <a:schemeClr val="bg1"/>
                </a:solidFill>
              </a:rPr>
              <a:t> {</a:t>
            </a:r>
            <a:br>
              <a:rPr lang="en-US" dirty="0">
                <a:solidFill>
                  <a:schemeClr val="bg1"/>
                </a:solidFill>
              </a:rPr>
            </a:br>
            <a:r>
              <a:rPr lang="en-US" dirty="0">
                <a:solidFill>
                  <a:schemeClr val="bg1"/>
                </a:solidFill>
              </a:rPr>
              <a:t>   </a:t>
            </a:r>
            <a:r>
              <a:rPr lang="en-US" dirty="0" err="1">
                <a:solidFill>
                  <a:schemeClr val="bg1"/>
                </a:solidFill>
              </a:rPr>
              <a:t>JTextArea</a:t>
            </a:r>
            <a:r>
              <a:rPr lang="en-US" dirty="0">
                <a:solidFill>
                  <a:schemeClr val="bg1"/>
                </a:solidFill>
              </a:rPr>
              <a:t> text = new </a:t>
            </a:r>
            <a:r>
              <a:rPr lang="en-US" dirty="0" err="1">
                <a:solidFill>
                  <a:schemeClr val="bg1"/>
                </a:solidFill>
              </a:rPr>
              <a:t>JTextArea</a:t>
            </a:r>
            <a:r>
              <a:rPr lang="en-US" dirty="0">
                <a:solidFill>
                  <a:schemeClr val="bg1"/>
                </a:solidFill>
              </a:rPr>
              <a:t>();</a:t>
            </a:r>
            <a:br>
              <a:rPr lang="en-US" dirty="0">
                <a:solidFill>
                  <a:schemeClr val="bg1"/>
                </a:solidFill>
              </a:rPr>
            </a:br>
            <a:r>
              <a:rPr lang="en-US" dirty="0">
                <a:solidFill>
                  <a:schemeClr val="bg1"/>
                </a:solidFill>
              </a:rPr>
              <a:t>   public void init() {</a:t>
            </a:r>
            <a:br>
              <a:rPr lang="en-US" dirty="0">
                <a:solidFill>
                  <a:schemeClr val="bg1"/>
                </a:solidFill>
              </a:rPr>
            </a:br>
            <a:r>
              <a:rPr lang="en-US" dirty="0">
                <a:solidFill>
                  <a:schemeClr val="bg1"/>
                </a:solidFill>
              </a:rPr>
              <a:t>      </a:t>
            </a:r>
            <a:r>
              <a:rPr lang="en-US" dirty="0" err="1">
                <a:solidFill>
                  <a:schemeClr val="bg1"/>
                </a:solidFill>
              </a:rPr>
              <a:t>JButton</a:t>
            </a:r>
            <a:r>
              <a:rPr lang="en-US" dirty="0">
                <a:solidFill>
                  <a:schemeClr val="bg1"/>
                </a:solidFill>
              </a:rPr>
              <a:t> button = new </a:t>
            </a:r>
            <a:r>
              <a:rPr lang="en-US" dirty="0" err="1">
                <a:solidFill>
                  <a:schemeClr val="bg1"/>
                </a:solidFill>
              </a:rPr>
              <a:t>JButton</a:t>
            </a:r>
            <a:r>
              <a:rPr lang="en-US" dirty="0">
                <a:solidFill>
                  <a:schemeClr val="bg1"/>
                </a:solidFill>
              </a:rPr>
              <a:t>("Press Me");</a:t>
            </a:r>
            <a:br>
              <a:rPr lang="en-US" dirty="0">
                <a:solidFill>
                  <a:schemeClr val="bg1"/>
                </a:solidFill>
              </a:rPr>
            </a:br>
            <a:r>
              <a:rPr lang="en-US" dirty="0">
                <a:solidFill>
                  <a:schemeClr val="bg1"/>
                </a:solidFill>
              </a:rPr>
              <a:t>      </a:t>
            </a:r>
            <a:r>
              <a:rPr lang="en-US" dirty="0" err="1">
                <a:solidFill>
                  <a:schemeClr val="bg1"/>
                </a:solidFill>
              </a:rPr>
              <a:t>button.addActionListener</a:t>
            </a:r>
            <a:r>
              <a:rPr lang="en-US" dirty="0">
                <a:solidFill>
                  <a:schemeClr val="bg1"/>
                </a:solidFill>
              </a:rPr>
              <a:t>( new </a:t>
            </a:r>
            <a:r>
              <a:rPr lang="en-US" dirty="0" err="1">
                <a:solidFill>
                  <a:schemeClr val="bg1"/>
                </a:solidFill>
              </a:rPr>
              <a:t>ActionListener</a:t>
            </a:r>
            <a:r>
              <a:rPr lang="en-US" dirty="0">
                <a:solidFill>
                  <a:schemeClr val="bg1"/>
                </a:solidFill>
              </a:rPr>
              <a:t>() {</a:t>
            </a:r>
            <a:br>
              <a:rPr lang="en-US" dirty="0">
                <a:solidFill>
                  <a:schemeClr val="bg1"/>
                </a:solidFill>
              </a:rPr>
            </a:br>
            <a:r>
              <a:rPr lang="en-US" dirty="0">
                <a:solidFill>
                  <a:schemeClr val="bg1"/>
                </a:solidFill>
              </a:rPr>
              <a:t>         public void </a:t>
            </a:r>
            <a:r>
              <a:rPr lang="en-US" dirty="0" err="1">
                <a:solidFill>
                  <a:schemeClr val="bg1"/>
                </a:solidFill>
              </a:rPr>
              <a:t>actionPerformed</a:t>
            </a:r>
            <a:r>
              <a:rPr lang="en-US" dirty="0">
                <a:solidFill>
                  <a:schemeClr val="bg1"/>
                </a:solidFill>
              </a:rPr>
              <a:t>( </a:t>
            </a:r>
            <a:r>
              <a:rPr lang="en-US" dirty="0" err="1">
                <a:solidFill>
                  <a:schemeClr val="bg1"/>
                </a:solidFill>
              </a:rPr>
              <a:t>ActionEvent</a:t>
            </a:r>
            <a:r>
              <a:rPr lang="en-US" dirty="0">
                <a:solidFill>
                  <a:schemeClr val="bg1"/>
                </a:solidFill>
              </a:rPr>
              <a:t> e ) {</a:t>
            </a:r>
            <a:br>
              <a:rPr lang="en-US" dirty="0">
                <a:solidFill>
                  <a:schemeClr val="bg1"/>
                </a:solidFill>
              </a:rPr>
            </a:br>
            <a:r>
              <a:rPr lang="en-US" dirty="0">
                <a:solidFill>
                  <a:schemeClr val="bg1"/>
                </a:solidFill>
              </a:rPr>
              <a:t>            </a:t>
            </a:r>
            <a:r>
              <a:rPr lang="en-US" dirty="0" err="1">
                <a:solidFill>
                  <a:schemeClr val="bg1"/>
                </a:solidFill>
              </a:rPr>
              <a:t>text.append</a:t>
            </a:r>
            <a:r>
              <a:rPr lang="en-US" dirty="0">
                <a:solidFill>
                  <a:schemeClr val="bg1"/>
                </a:solidFill>
              </a:rPr>
              <a:t>("Button Pressed!\n");</a:t>
            </a:r>
            <a:br>
              <a:rPr lang="en-US" dirty="0">
                <a:solidFill>
                  <a:schemeClr val="bg1"/>
                </a:solidFill>
              </a:rPr>
            </a:br>
            <a:r>
              <a:rPr lang="en-US" dirty="0">
                <a:solidFill>
                  <a:schemeClr val="bg1"/>
                </a:solidFill>
              </a:rPr>
              <a:t>         }</a:t>
            </a:r>
            <a:br>
              <a:rPr lang="en-US" dirty="0">
                <a:solidFill>
                  <a:schemeClr val="bg1"/>
                </a:solidFill>
              </a:rPr>
            </a:br>
            <a:r>
              <a:rPr lang="en-US" dirty="0">
                <a:solidFill>
                  <a:schemeClr val="bg1"/>
                </a:solidFill>
              </a:rPr>
              <a:t>      } );</a:t>
            </a:r>
            <a:br>
              <a:rPr lang="en-US" dirty="0">
                <a:solidFill>
                  <a:schemeClr val="bg1"/>
                </a:solidFill>
              </a:rPr>
            </a:br>
            <a:r>
              <a:rPr lang="en-US" dirty="0">
                <a:solidFill>
                  <a:schemeClr val="bg1"/>
                </a:solidFill>
              </a:rPr>
              <a:t>      Container cp = </a:t>
            </a:r>
            <a:r>
              <a:rPr lang="en-US" dirty="0" err="1">
                <a:solidFill>
                  <a:schemeClr val="bg1"/>
                </a:solidFill>
              </a:rPr>
              <a:t>getContentPane</a:t>
            </a:r>
            <a:r>
              <a:rPr lang="en-US" dirty="0">
                <a:solidFill>
                  <a:schemeClr val="bg1"/>
                </a:solidFill>
              </a:rPr>
              <a:t>();</a:t>
            </a:r>
            <a:br>
              <a:rPr lang="en-US" dirty="0">
                <a:solidFill>
                  <a:schemeClr val="bg1"/>
                </a:solidFill>
              </a:rPr>
            </a:br>
            <a:r>
              <a:rPr lang="en-US" dirty="0">
                <a:solidFill>
                  <a:schemeClr val="bg1"/>
                </a:solidFill>
              </a:rPr>
              <a:t>      </a:t>
            </a:r>
            <a:r>
              <a:rPr lang="en-US" dirty="0" err="1">
                <a:solidFill>
                  <a:schemeClr val="bg1"/>
                </a:solidFill>
              </a:rPr>
              <a:t>cp.setLayout</a:t>
            </a:r>
            <a:r>
              <a:rPr lang="en-US" dirty="0">
                <a:solidFill>
                  <a:schemeClr val="bg1"/>
                </a:solidFill>
              </a:rPr>
              <a:t>(new </a:t>
            </a:r>
            <a:r>
              <a:rPr lang="en-US" dirty="0" err="1">
                <a:solidFill>
                  <a:schemeClr val="bg1"/>
                </a:solidFill>
              </a:rPr>
              <a:t>BorderLayout</a:t>
            </a:r>
            <a:r>
              <a:rPr lang="en-US" dirty="0">
                <a:solidFill>
                  <a:schemeClr val="bg1"/>
                </a:solidFill>
              </a:rPr>
              <a:t>());</a:t>
            </a:r>
            <a:br>
              <a:rPr lang="en-US" dirty="0">
                <a:solidFill>
                  <a:schemeClr val="bg1"/>
                </a:solidFill>
              </a:rPr>
            </a:br>
            <a:r>
              <a:rPr lang="en-US" dirty="0">
                <a:solidFill>
                  <a:schemeClr val="bg1"/>
                </a:solidFill>
              </a:rPr>
              <a:t>      </a:t>
            </a:r>
            <a:r>
              <a:rPr lang="en-US" dirty="0" err="1">
                <a:solidFill>
                  <a:schemeClr val="bg1"/>
                </a:solidFill>
              </a:rPr>
              <a:t>cp.add</a:t>
            </a:r>
            <a:r>
              <a:rPr lang="en-US" dirty="0">
                <a:solidFill>
                  <a:schemeClr val="bg1"/>
                </a:solidFill>
              </a:rPr>
              <a:t>(</a:t>
            </a:r>
            <a:r>
              <a:rPr lang="en-US" dirty="0" err="1">
                <a:solidFill>
                  <a:schemeClr val="bg1"/>
                </a:solidFill>
              </a:rPr>
              <a:t>button,BorderLayout.SOUTH</a:t>
            </a:r>
            <a:r>
              <a:rPr lang="en-US" dirty="0">
                <a:solidFill>
                  <a:schemeClr val="bg1"/>
                </a:solidFill>
              </a:rPr>
              <a:t>);</a:t>
            </a:r>
            <a:br>
              <a:rPr lang="en-US" dirty="0">
                <a:solidFill>
                  <a:schemeClr val="bg1"/>
                </a:solidFill>
              </a:rPr>
            </a:br>
            <a:r>
              <a:rPr lang="en-US" dirty="0">
                <a:solidFill>
                  <a:schemeClr val="bg1"/>
                </a:solidFill>
              </a:rPr>
              <a:t>      </a:t>
            </a:r>
            <a:r>
              <a:rPr lang="en-US" dirty="0" err="1">
                <a:solidFill>
                  <a:schemeClr val="bg1"/>
                </a:solidFill>
              </a:rPr>
              <a:t>cp.add</a:t>
            </a:r>
            <a:r>
              <a:rPr lang="en-US" dirty="0">
                <a:solidFill>
                  <a:schemeClr val="bg1"/>
                </a:solidFill>
              </a:rPr>
              <a:t>(</a:t>
            </a:r>
            <a:r>
              <a:rPr lang="en-US" dirty="0" err="1">
                <a:solidFill>
                  <a:schemeClr val="bg1"/>
                </a:solidFill>
              </a:rPr>
              <a:t>text,BorderLayout.CENTER</a:t>
            </a:r>
            <a:r>
              <a:rPr lang="en-US" dirty="0">
                <a:solidFill>
                  <a:schemeClr val="bg1"/>
                </a:solidFill>
              </a:rPr>
              <a:t>);</a:t>
            </a:r>
            <a:br>
              <a:rPr lang="en-US" dirty="0">
                <a:solidFill>
                  <a:schemeClr val="bg1"/>
                </a:solidFill>
              </a:rPr>
            </a:br>
            <a:r>
              <a:rPr lang="en-US" dirty="0">
                <a:solidFill>
                  <a:schemeClr val="bg1"/>
                </a:solidFill>
              </a:rPr>
              <a:t>      String version = </a:t>
            </a:r>
            <a:r>
              <a:rPr lang="en-US" dirty="0" err="1">
                <a:solidFill>
                  <a:schemeClr val="bg1"/>
                </a:solidFill>
              </a:rPr>
              <a:t>System.getProperty</a:t>
            </a:r>
            <a:r>
              <a:rPr lang="en-US" dirty="0">
                <a:solidFill>
                  <a:schemeClr val="bg1"/>
                </a:solidFill>
              </a:rPr>
              <a:t>("</a:t>
            </a:r>
            <a:r>
              <a:rPr lang="en-US" dirty="0" err="1">
                <a:solidFill>
                  <a:schemeClr val="bg1"/>
                </a:solidFill>
              </a:rPr>
              <a:t>java.version</a:t>
            </a:r>
            <a:r>
              <a:rPr lang="en-US" dirty="0">
                <a:solidFill>
                  <a:schemeClr val="bg1"/>
                </a:solidFill>
              </a:rPr>
              <a:t>");</a:t>
            </a:r>
            <a:br>
              <a:rPr lang="en-US" dirty="0">
                <a:solidFill>
                  <a:schemeClr val="bg1"/>
                </a:solidFill>
              </a:rPr>
            </a:br>
            <a:r>
              <a:rPr lang="en-US" dirty="0">
                <a:solidFill>
                  <a:schemeClr val="bg1"/>
                </a:solidFill>
              </a:rPr>
              <a:t>      </a:t>
            </a:r>
            <a:r>
              <a:rPr lang="en-US" dirty="0" err="1">
                <a:solidFill>
                  <a:schemeClr val="bg1"/>
                </a:solidFill>
              </a:rPr>
              <a:t>text.append</a:t>
            </a:r>
            <a:r>
              <a:rPr lang="en-US" dirty="0">
                <a:solidFill>
                  <a:schemeClr val="bg1"/>
                </a:solidFill>
              </a:rPr>
              <a:t>("Java Version: " + version + "\n" );</a:t>
            </a:r>
            <a:br>
              <a:rPr lang="en-US" dirty="0">
                <a:solidFill>
                  <a:schemeClr val="bg1"/>
                </a:solidFill>
              </a:rPr>
            </a:br>
            <a:r>
              <a:rPr lang="en-US" dirty="0">
                <a:solidFill>
                  <a:schemeClr val="bg1"/>
                </a:solidFill>
              </a:rPr>
              <a:t>   }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533400" y="304800"/>
            <a:ext cx="8610600" cy="5355312"/>
          </a:xfrm>
          <a:prstGeom prst="rect">
            <a:avLst/>
          </a:prstGeom>
          <a:noFill/>
          <a:ln w="9525">
            <a:noFill/>
            <a:miter lim="800000"/>
            <a:headEnd/>
            <a:tailEnd/>
          </a:ln>
          <a:effectLst/>
        </p:spPr>
        <p:txBody>
          <a:bodyPr wrap="square">
            <a:spAutoFit/>
          </a:bodyPr>
          <a:lstStyle/>
          <a:p>
            <a:r>
              <a:rPr lang="en-US" dirty="0">
                <a:solidFill>
                  <a:schemeClr val="bg1"/>
                </a:solidFill>
              </a:rPr>
              <a:t>import java.awt.*;</a:t>
            </a:r>
          </a:p>
          <a:p>
            <a:r>
              <a:rPr lang="en-US" dirty="0">
                <a:solidFill>
                  <a:schemeClr val="bg1"/>
                </a:solidFill>
              </a:rPr>
              <a:t>import </a:t>
            </a:r>
            <a:r>
              <a:rPr lang="en-US" dirty="0" err="1">
                <a:solidFill>
                  <a:schemeClr val="bg1"/>
                </a:solidFill>
              </a:rPr>
              <a:t>javax.swing</a:t>
            </a:r>
            <a:r>
              <a:rPr lang="en-US" dirty="0">
                <a:solidFill>
                  <a:schemeClr val="bg1"/>
                </a:solidFill>
              </a:rPr>
              <a:t>.*;</a:t>
            </a:r>
          </a:p>
          <a:p>
            <a:r>
              <a:rPr lang="en-US" dirty="0">
                <a:solidFill>
                  <a:schemeClr val="bg1"/>
                </a:solidFill>
              </a:rPr>
              <a:t>import </a:t>
            </a:r>
            <a:r>
              <a:rPr lang="en-US" dirty="0" err="1">
                <a:solidFill>
                  <a:schemeClr val="bg1"/>
                </a:solidFill>
              </a:rPr>
              <a:t>java.awt.event</a:t>
            </a:r>
            <a:r>
              <a:rPr lang="en-US" dirty="0">
                <a:solidFill>
                  <a:schemeClr val="bg1"/>
                </a:solidFill>
              </a:rPr>
              <a:t>.*;</a:t>
            </a:r>
          </a:p>
          <a:p>
            <a:r>
              <a:rPr lang="en-US" dirty="0">
                <a:solidFill>
                  <a:schemeClr val="bg1"/>
                </a:solidFill>
              </a:rPr>
              <a:t>public class App10 extends </a:t>
            </a:r>
            <a:r>
              <a:rPr lang="en-US" dirty="0" err="1">
                <a:solidFill>
                  <a:schemeClr val="bg1"/>
                </a:solidFill>
              </a:rPr>
              <a:t>JApplet</a:t>
            </a:r>
            <a:r>
              <a:rPr lang="en-US" dirty="0">
                <a:solidFill>
                  <a:schemeClr val="bg1"/>
                </a:solidFill>
              </a:rPr>
              <a:t> implements </a:t>
            </a:r>
            <a:r>
              <a:rPr lang="en-US" dirty="0" err="1">
                <a:solidFill>
                  <a:schemeClr val="bg1"/>
                </a:solidFill>
              </a:rPr>
              <a:t>ActionListener</a:t>
            </a:r>
            <a:r>
              <a:rPr lang="en-US" dirty="0">
                <a:solidFill>
                  <a:schemeClr val="bg1"/>
                </a:solidFill>
              </a:rPr>
              <a:t> {</a:t>
            </a:r>
          </a:p>
          <a:p>
            <a:r>
              <a:rPr lang="en-US" dirty="0">
                <a:solidFill>
                  <a:schemeClr val="bg1"/>
                </a:solidFill>
              </a:rPr>
              <a:t>   </a:t>
            </a:r>
            <a:r>
              <a:rPr lang="en-US" dirty="0" err="1">
                <a:solidFill>
                  <a:schemeClr val="bg1"/>
                </a:solidFill>
              </a:rPr>
              <a:t>JTextArea</a:t>
            </a:r>
            <a:r>
              <a:rPr lang="en-US" dirty="0">
                <a:solidFill>
                  <a:schemeClr val="bg1"/>
                </a:solidFill>
              </a:rPr>
              <a:t> text = new </a:t>
            </a:r>
            <a:r>
              <a:rPr lang="en-US" dirty="0" err="1">
                <a:solidFill>
                  <a:schemeClr val="bg1"/>
                </a:solidFill>
              </a:rPr>
              <a:t>JTextArea</a:t>
            </a:r>
            <a:r>
              <a:rPr lang="en-US" dirty="0">
                <a:solidFill>
                  <a:schemeClr val="bg1"/>
                </a:solidFill>
              </a:rPr>
              <a:t>();</a:t>
            </a:r>
          </a:p>
          <a:p>
            <a:r>
              <a:rPr lang="en-US" dirty="0">
                <a:solidFill>
                  <a:schemeClr val="bg1"/>
                </a:solidFill>
              </a:rPr>
              <a:t>   public void init() {</a:t>
            </a:r>
          </a:p>
          <a:p>
            <a:r>
              <a:rPr lang="en-US" dirty="0">
                <a:solidFill>
                  <a:schemeClr val="bg1"/>
                </a:solidFill>
              </a:rPr>
              <a:t>      </a:t>
            </a:r>
            <a:r>
              <a:rPr lang="en-US" dirty="0" err="1">
                <a:solidFill>
                  <a:schemeClr val="bg1"/>
                </a:solidFill>
              </a:rPr>
              <a:t>JButton</a:t>
            </a:r>
            <a:r>
              <a:rPr lang="en-US" dirty="0">
                <a:solidFill>
                  <a:schemeClr val="bg1"/>
                </a:solidFill>
              </a:rPr>
              <a:t> button = new </a:t>
            </a:r>
            <a:r>
              <a:rPr lang="en-US" dirty="0" err="1">
                <a:solidFill>
                  <a:schemeClr val="bg1"/>
                </a:solidFill>
              </a:rPr>
              <a:t>JButton</a:t>
            </a:r>
            <a:r>
              <a:rPr lang="en-US" dirty="0">
                <a:solidFill>
                  <a:schemeClr val="bg1"/>
                </a:solidFill>
              </a:rPr>
              <a:t>("Press Me");</a:t>
            </a:r>
          </a:p>
          <a:p>
            <a:r>
              <a:rPr lang="en-US" dirty="0">
                <a:solidFill>
                  <a:schemeClr val="bg1"/>
                </a:solidFill>
              </a:rPr>
              <a:t>      </a:t>
            </a:r>
            <a:r>
              <a:rPr lang="en-US" dirty="0" err="1">
                <a:solidFill>
                  <a:schemeClr val="bg1"/>
                </a:solidFill>
              </a:rPr>
              <a:t>button.addActionListener</a:t>
            </a:r>
            <a:r>
              <a:rPr lang="en-US" dirty="0">
                <a:solidFill>
                  <a:schemeClr val="bg1"/>
                </a:solidFill>
              </a:rPr>
              <a:t>( this);</a:t>
            </a:r>
          </a:p>
          <a:p>
            <a:r>
              <a:rPr lang="en-US" dirty="0">
                <a:solidFill>
                  <a:schemeClr val="bg1"/>
                </a:solidFill>
              </a:rPr>
              <a:t>      Container cp = </a:t>
            </a:r>
            <a:r>
              <a:rPr lang="en-US" dirty="0" err="1">
                <a:solidFill>
                  <a:schemeClr val="bg1"/>
                </a:solidFill>
              </a:rPr>
              <a:t>getContentPane</a:t>
            </a:r>
            <a:r>
              <a:rPr lang="en-US" dirty="0">
                <a:solidFill>
                  <a:schemeClr val="bg1"/>
                </a:solidFill>
              </a:rPr>
              <a:t>();</a:t>
            </a:r>
          </a:p>
          <a:p>
            <a:r>
              <a:rPr lang="en-US" dirty="0">
                <a:solidFill>
                  <a:schemeClr val="bg1"/>
                </a:solidFill>
              </a:rPr>
              <a:t>      </a:t>
            </a:r>
            <a:r>
              <a:rPr lang="en-US" dirty="0" err="1">
                <a:solidFill>
                  <a:schemeClr val="bg1"/>
                </a:solidFill>
              </a:rPr>
              <a:t>cp.setLayout</a:t>
            </a:r>
            <a:r>
              <a:rPr lang="en-US" dirty="0">
                <a:solidFill>
                  <a:schemeClr val="bg1"/>
                </a:solidFill>
              </a:rPr>
              <a:t>(new </a:t>
            </a:r>
            <a:r>
              <a:rPr lang="en-US" dirty="0" err="1">
                <a:solidFill>
                  <a:schemeClr val="bg1"/>
                </a:solidFill>
              </a:rPr>
              <a:t>BorderLayout</a:t>
            </a:r>
            <a:r>
              <a:rPr lang="en-US" dirty="0">
                <a:solidFill>
                  <a:schemeClr val="bg1"/>
                </a:solidFill>
              </a:rPr>
              <a:t>());</a:t>
            </a:r>
          </a:p>
          <a:p>
            <a:r>
              <a:rPr lang="en-US" dirty="0">
                <a:solidFill>
                  <a:schemeClr val="bg1"/>
                </a:solidFill>
              </a:rPr>
              <a:t>      </a:t>
            </a:r>
            <a:r>
              <a:rPr lang="en-US" dirty="0" err="1">
                <a:solidFill>
                  <a:schemeClr val="bg1"/>
                </a:solidFill>
              </a:rPr>
              <a:t>cp.add</a:t>
            </a:r>
            <a:r>
              <a:rPr lang="en-US" dirty="0">
                <a:solidFill>
                  <a:schemeClr val="bg1"/>
                </a:solidFill>
              </a:rPr>
              <a:t>(</a:t>
            </a:r>
            <a:r>
              <a:rPr lang="en-US" dirty="0" err="1">
                <a:solidFill>
                  <a:schemeClr val="bg1"/>
                </a:solidFill>
              </a:rPr>
              <a:t>button,BorderLayout.SOUTH</a:t>
            </a:r>
            <a:r>
              <a:rPr lang="en-US" dirty="0">
                <a:solidFill>
                  <a:schemeClr val="bg1"/>
                </a:solidFill>
              </a:rPr>
              <a:t>);</a:t>
            </a:r>
          </a:p>
          <a:p>
            <a:r>
              <a:rPr lang="en-US" dirty="0">
                <a:solidFill>
                  <a:schemeClr val="bg1"/>
                </a:solidFill>
              </a:rPr>
              <a:t>      </a:t>
            </a:r>
            <a:r>
              <a:rPr lang="en-US" dirty="0" err="1">
                <a:solidFill>
                  <a:schemeClr val="bg1"/>
                </a:solidFill>
              </a:rPr>
              <a:t>cp.add</a:t>
            </a:r>
            <a:r>
              <a:rPr lang="en-US" dirty="0">
                <a:solidFill>
                  <a:schemeClr val="bg1"/>
                </a:solidFill>
              </a:rPr>
              <a:t>(</a:t>
            </a:r>
            <a:r>
              <a:rPr lang="en-US" dirty="0" err="1">
                <a:solidFill>
                  <a:schemeClr val="bg1"/>
                </a:solidFill>
              </a:rPr>
              <a:t>text,BorderLayout.CENTER</a:t>
            </a:r>
            <a:r>
              <a:rPr lang="en-US" dirty="0">
                <a:solidFill>
                  <a:schemeClr val="bg1"/>
                </a:solidFill>
              </a:rPr>
              <a:t>);</a:t>
            </a:r>
          </a:p>
          <a:p>
            <a:r>
              <a:rPr lang="en-US" dirty="0">
                <a:solidFill>
                  <a:schemeClr val="bg1"/>
                </a:solidFill>
              </a:rPr>
              <a:t>      String version = </a:t>
            </a:r>
            <a:r>
              <a:rPr lang="en-US" dirty="0" err="1">
                <a:solidFill>
                  <a:schemeClr val="bg1"/>
                </a:solidFill>
              </a:rPr>
              <a:t>System.getProperty</a:t>
            </a:r>
            <a:r>
              <a:rPr lang="en-US" dirty="0">
                <a:solidFill>
                  <a:schemeClr val="bg1"/>
                </a:solidFill>
              </a:rPr>
              <a:t>("</a:t>
            </a:r>
            <a:r>
              <a:rPr lang="en-US" dirty="0" err="1">
                <a:solidFill>
                  <a:schemeClr val="bg1"/>
                </a:solidFill>
              </a:rPr>
              <a:t>java.version</a:t>
            </a:r>
            <a:r>
              <a:rPr lang="en-US" dirty="0">
                <a:solidFill>
                  <a:schemeClr val="bg1"/>
                </a:solidFill>
              </a:rPr>
              <a:t>");</a:t>
            </a:r>
          </a:p>
          <a:p>
            <a:r>
              <a:rPr lang="en-US" dirty="0">
                <a:solidFill>
                  <a:schemeClr val="bg1"/>
                </a:solidFill>
              </a:rPr>
              <a:t>      </a:t>
            </a:r>
            <a:r>
              <a:rPr lang="en-US" dirty="0" err="1">
                <a:solidFill>
                  <a:schemeClr val="bg1"/>
                </a:solidFill>
              </a:rPr>
              <a:t>text.append</a:t>
            </a:r>
            <a:r>
              <a:rPr lang="en-US" dirty="0">
                <a:solidFill>
                  <a:schemeClr val="bg1"/>
                </a:solidFill>
              </a:rPr>
              <a:t>("Java Version: " + version + "\n" );</a:t>
            </a:r>
          </a:p>
          <a:p>
            <a:r>
              <a:rPr lang="en-US" dirty="0">
                <a:solidFill>
                  <a:schemeClr val="bg1"/>
                </a:solidFill>
              </a:rPr>
              <a:t>   }</a:t>
            </a:r>
          </a:p>
          <a:p>
            <a:r>
              <a:rPr lang="en-US" dirty="0">
                <a:solidFill>
                  <a:schemeClr val="bg1"/>
                </a:solidFill>
              </a:rPr>
              <a:t>      public void </a:t>
            </a:r>
            <a:r>
              <a:rPr lang="en-US" dirty="0" err="1">
                <a:solidFill>
                  <a:schemeClr val="bg1"/>
                </a:solidFill>
              </a:rPr>
              <a:t>actionPerformed</a:t>
            </a:r>
            <a:r>
              <a:rPr lang="en-US" dirty="0">
                <a:solidFill>
                  <a:schemeClr val="bg1"/>
                </a:solidFill>
              </a:rPr>
              <a:t>( </a:t>
            </a:r>
            <a:r>
              <a:rPr lang="en-US" dirty="0" err="1">
                <a:solidFill>
                  <a:schemeClr val="bg1"/>
                </a:solidFill>
              </a:rPr>
              <a:t>ActionEvent</a:t>
            </a:r>
            <a:r>
              <a:rPr lang="en-US" dirty="0">
                <a:solidFill>
                  <a:schemeClr val="bg1"/>
                </a:solidFill>
              </a:rPr>
              <a:t> e ) {</a:t>
            </a:r>
          </a:p>
          <a:p>
            <a:r>
              <a:rPr lang="en-US" dirty="0">
                <a:solidFill>
                  <a:schemeClr val="bg1"/>
                </a:solidFill>
              </a:rPr>
              <a:t>            </a:t>
            </a:r>
            <a:r>
              <a:rPr lang="en-US" dirty="0" err="1">
                <a:solidFill>
                  <a:schemeClr val="bg1"/>
                </a:solidFill>
              </a:rPr>
              <a:t>text.append</a:t>
            </a:r>
            <a:r>
              <a:rPr lang="en-US" dirty="0">
                <a:solidFill>
                  <a:schemeClr val="bg1"/>
                </a:solidFill>
              </a:rPr>
              <a:t>("Button Pressed!\n");</a:t>
            </a:r>
          </a:p>
          <a:p>
            <a:r>
              <a:rPr lang="en-US" dirty="0">
                <a:solidFill>
                  <a:schemeClr val="bg1"/>
                </a:solidFill>
              </a:rPr>
              <a:t>         }</a:t>
            </a:r>
          </a:p>
          <a:p>
            <a:r>
              <a:rPr lang="en-US" dirty="0">
                <a:solidFill>
                  <a:schemeClr val="bg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04800" y="228600"/>
            <a:ext cx="8534400" cy="638318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228600" y="228600"/>
            <a:ext cx="8534400" cy="6324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152400" y="304800"/>
            <a:ext cx="8991600" cy="5934075"/>
          </a:xfrm>
          <a:prstGeom prst="rect">
            <a:avLst/>
          </a:prstGeom>
          <a:noFill/>
          <a:ln w="9525">
            <a:noFill/>
            <a:miter lim="800000"/>
            <a:headEnd/>
            <a:tailEnd/>
          </a:ln>
          <a:effectLst/>
        </p:spPr>
        <p:txBody>
          <a:bodyPr>
            <a:spAutoFit/>
          </a:bodyPr>
          <a:lstStyle/>
          <a:p>
            <a:r>
              <a:rPr lang="en-US" b="1">
                <a:solidFill>
                  <a:srgbClr val="FFFF6D"/>
                </a:solidFill>
              </a:rPr>
              <a:t>import java.awt.*;</a:t>
            </a:r>
          </a:p>
          <a:p>
            <a:r>
              <a:rPr lang="en-US" b="1">
                <a:solidFill>
                  <a:srgbClr val="FFFF6D"/>
                </a:solidFill>
              </a:rPr>
              <a:t>import javax.swing.*;</a:t>
            </a:r>
          </a:p>
          <a:p>
            <a:r>
              <a:rPr lang="en-US" b="1">
                <a:solidFill>
                  <a:srgbClr val="FFFF6D"/>
                </a:solidFill>
              </a:rPr>
              <a:t>public class App extends JApplet {</a:t>
            </a:r>
          </a:p>
          <a:p>
            <a:r>
              <a:rPr lang="en-US" b="1">
                <a:solidFill>
                  <a:srgbClr val="FFFF6D"/>
                </a:solidFill>
              </a:rPr>
              <a:t>   public void init() {</a:t>
            </a:r>
          </a:p>
          <a:p>
            <a:r>
              <a:rPr lang="en-US" b="1">
                <a:solidFill>
                  <a:srgbClr val="FFFF6D"/>
                </a:solidFill>
              </a:rPr>
              <a:t>      System.out.println("init");</a:t>
            </a:r>
          </a:p>
          <a:p>
            <a:r>
              <a:rPr lang="en-US" b="1">
                <a:solidFill>
                  <a:srgbClr val="FFFF6D"/>
                </a:solidFill>
              </a:rPr>
              <a:t>   }</a:t>
            </a:r>
          </a:p>
          <a:p>
            <a:r>
              <a:rPr lang="en-US" b="1">
                <a:solidFill>
                  <a:srgbClr val="FFFF6D"/>
                </a:solidFill>
              </a:rPr>
              <a:t>   public void start() {</a:t>
            </a:r>
          </a:p>
          <a:p>
            <a:r>
              <a:rPr lang="en-US" b="1">
                <a:solidFill>
                  <a:srgbClr val="FFFF6D"/>
                </a:solidFill>
              </a:rPr>
              <a:t>      System.out.println("start");</a:t>
            </a:r>
          </a:p>
          <a:p>
            <a:r>
              <a:rPr lang="en-US" b="1">
                <a:solidFill>
                  <a:srgbClr val="FFFF6D"/>
                </a:solidFill>
              </a:rPr>
              <a:t>   }</a:t>
            </a:r>
          </a:p>
          <a:p>
            <a:r>
              <a:rPr lang="en-US" b="1">
                <a:solidFill>
                  <a:srgbClr val="FFFF6D"/>
                </a:solidFill>
              </a:rPr>
              <a:t>   public void stop() {</a:t>
            </a:r>
          </a:p>
          <a:p>
            <a:r>
              <a:rPr lang="en-US" b="1">
                <a:solidFill>
                  <a:srgbClr val="FFFF6D"/>
                </a:solidFill>
              </a:rPr>
              <a:t>      System.out.println("stop");</a:t>
            </a:r>
          </a:p>
          <a:p>
            <a:r>
              <a:rPr lang="en-US" b="1">
                <a:solidFill>
                  <a:srgbClr val="FFFF6D"/>
                </a:solidFill>
              </a:rPr>
              <a:t>   }</a:t>
            </a:r>
          </a:p>
          <a:p>
            <a:r>
              <a:rPr lang="en-US" b="1">
                <a:solidFill>
                  <a:srgbClr val="FFFF6D"/>
                </a:solidFill>
              </a:rPr>
              <a:t>   public void destroy() {</a:t>
            </a:r>
          </a:p>
          <a:p>
            <a:r>
              <a:rPr lang="en-US" b="1">
                <a:solidFill>
                  <a:srgbClr val="FFFF6D"/>
                </a:solidFill>
              </a:rPr>
              <a:t>      System.out.println("destroy");</a:t>
            </a:r>
          </a:p>
          <a:p>
            <a:r>
              <a:rPr lang="en-US" b="1">
                <a:solidFill>
                  <a:srgbClr val="FFFF6D"/>
                </a:solidFill>
              </a:rPr>
              <a:t>   }</a:t>
            </a:r>
          </a:p>
          <a:p>
            <a:r>
              <a:rPr lang="en-US" b="1">
                <a:solidFill>
                  <a:srgbClr val="FFFF6D"/>
                </a:solidFil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33400" y="1676400"/>
            <a:ext cx="8305800" cy="1917700"/>
          </a:xfrm>
          <a:prstGeom prst="rect">
            <a:avLst/>
          </a:prstGeom>
          <a:noFill/>
          <a:ln w="9525">
            <a:noFill/>
            <a:miter lim="800000"/>
            <a:headEnd/>
            <a:tailEnd/>
          </a:ln>
          <a:effectLst/>
        </p:spPr>
        <p:txBody>
          <a:bodyPr>
            <a:spAutoFit/>
          </a:bodyPr>
          <a:lstStyle/>
          <a:p>
            <a:r>
              <a:rPr lang="en-US" b="1">
                <a:solidFill>
                  <a:schemeClr val="bg1"/>
                </a:solidFill>
              </a:rPr>
              <a:t>public void paint(Graphics g) {</a:t>
            </a:r>
          </a:p>
          <a:p>
            <a:r>
              <a:rPr lang="en-US" b="1">
                <a:solidFill>
                  <a:schemeClr val="bg1"/>
                </a:solidFill>
              </a:rPr>
              <a:t>      super.paint(g);</a:t>
            </a:r>
          </a:p>
          <a:p>
            <a:r>
              <a:rPr lang="en-US" b="1">
                <a:solidFill>
                  <a:schemeClr val="bg1"/>
                </a:solidFill>
              </a:rPr>
              <a:t>      g.drawString("inside Paint method", 100, 150);</a:t>
            </a:r>
          </a:p>
          <a:p>
            <a:r>
              <a:rPr lang="en-US" b="1">
                <a:solidFill>
                  <a:schemeClr val="bg1"/>
                </a:solidFill>
              </a:rPr>
              <a:t>   }</a:t>
            </a:r>
          </a:p>
          <a:p>
            <a:r>
              <a:rPr lang="en-US" b="1">
                <a:solidFill>
                  <a:schemeClr val="bg1"/>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304800" y="488950"/>
            <a:ext cx="8839200" cy="1477328"/>
          </a:xfrm>
          <a:prstGeom prst="rect">
            <a:avLst/>
          </a:prstGeom>
          <a:noFill/>
          <a:ln w="9525">
            <a:noFill/>
            <a:miter lim="800000"/>
            <a:headEnd/>
            <a:tailEnd/>
          </a:ln>
          <a:effectLst/>
        </p:spPr>
        <p:txBody>
          <a:bodyPr wrap="square" anchor="ctr">
            <a:spAutoFit/>
          </a:bodyPr>
          <a:lstStyle/>
          <a:p>
            <a:r>
              <a:rPr lang="en-US" b="1" u="sng" dirty="0">
                <a:solidFill>
                  <a:schemeClr val="bg1"/>
                </a:solidFill>
              </a:rPr>
              <a:t>The init()</a:t>
            </a:r>
            <a:r>
              <a:rPr lang="en-US" b="1" dirty="0">
                <a:solidFill>
                  <a:schemeClr val="bg1"/>
                </a:solidFill>
              </a:rPr>
              <a:t> method is called once by a browser when the web page first creates the applet. The method usually contains code to perform basic setup tasks. If you do not provide this method in your applet then the method in </a:t>
            </a:r>
            <a:r>
              <a:rPr lang="en-US" b="1" dirty="0" err="1">
                <a:solidFill>
                  <a:schemeClr val="bg1"/>
                </a:solidFill>
              </a:rPr>
              <a:t>JApplet</a:t>
            </a:r>
            <a:r>
              <a:rPr lang="en-US" b="1" dirty="0">
                <a:solidFill>
                  <a:schemeClr val="bg1"/>
                </a:solidFill>
              </a:rPr>
              <a:t> is run.</a:t>
            </a:r>
            <a:br>
              <a:rPr lang="en-US" b="1" dirty="0">
                <a:solidFill>
                  <a:schemeClr val="bg1"/>
                </a:solidFill>
              </a:rPr>
            </a:br>
            <a:endParaRPr lang="en-US" b="1" dirty="0">
              <a:solidFill>
                <a:schemeClr val="bg1"/>
              </a:solidFill>
            </a:endParaRPr>
          </a:p>
        </p:txBody>
      </p:sp>
      <p:sp>
        <p:nvSpPr>
          <p:cNvPr id="4101" name="Rectangle 5"/>
          <p:cNvSpPr>
            <a:spLocks noChangeArrowheads="1"/>
          </p:cNvSpPr>
          <p:nvPr/>
        </p:nvSpPr>
        <p:spPr bwMode="auto">
          <a:xfrm>
            <a:off x="304800" y="2471738"/>
            <a:ext cx="8610600" cy="1200329"/>
          </a:xfrm>
          <a:prstGeom prst="rect">
            <a:avLst/>
          </a:prstGeom>
          <a:noFill/>
          <a:ln w="9525">
            <a:noFill/>
            <a:miter lim="800000"/>
            <a:headEnd/>
            <a:tailEnd/>
          </a:ln>
          <a:effectLst/>
        </p:spPr>
        <p:txBody>
          <a:bodyPr wrap="square" anchor="ctr">
            <a:spAutoFit/>
          </a:bodyPr>
          <a:lstStyle/>
          <a:p>
            <a:r>
              <a:rPr lang="en-US" b="1" u="sng" dirty="0">
                <a:solidFill>
                  <a:schemeClr val="bg1"/>
                </a:solidFill>
              </a:rPr>
              <a:t>The start()</a:t>
            </a:r>
            <a:r>
              <a:rPr lang="en-US" b="1" dirty="0">
                <a:solidFill>
                  <a:schemeClr val="bg1"/>
                </a:solidFill>
              </a:rPr>
              <a:t> method is always called whenever the applet becomes </a:t>
            </a:r>
            <a:r>
              <a:rPr lang="en-US" b="1" dirty="0" err="1">
                <a:solidFill>
                  <a:schemeClr val="bg1"/>
                </a:solidFill>
              </a:rPr>
              <a:t>visible.It</a:t>
            </a:r>
            <a:r>
              <a:rPr lang="en-US" b="1" dirty="0">
                <a:solidFill>
                  <a:schemeClr val="bg1"/>
                </a:solidFill>
              </a:rPr>
              <a:t> is called immediately after the execution of init() on the first occasion, and then subsequently when the applet reappears after scrolling or browsing, for example. </a:t>
            </a:r>
          </a:p>
        </p:txBody>
      </p:sp>
      <p:sp>
        <p:nvSpPr>
          <p:cNvPr id="4102" name="Rectangle 6"/>
          <p:cNvSpPr>
            <a:spLocks noChangeArrowheads="1"/>
          </p:cNvSpPr>
          <p:nvPr/>
        </p:nvSpPr>
        <p:spPr bwMode="auto">
          <a:xfrm>
            <a:off x="228600" y="4953000"/>
            <a:ext cx="8610600" cy="923330"/>
          </a:xfrm>
          <a:prstGeom prst="rect">
            <a:avLst/>
          </a:prstGeom>
          <a:noFill/>
          <a:ln w="9525">
            <a:noFill/>
            <a:miter lim="800000"/>
            <a:headEnd/>
            <a:tailEnd/>
          </a:ln>
          <a:effectLst/>
        </p:spPr>
        <p:txBody>
          <a:bodyPr wrap="square" anchor="ctr">
            <a:spAutoFit/>
          </a:bodyPr>
          <a:lstStyle/>
          <a:p>
            <a:r>
              <a:rPr lang="en-US" b="1" u="sng" dirty="0">
                <a:solidFill>
                  <a:schemeClr val="bg1"/>
                </a:solidFill>
              </a:rPr>
              <a:t>The destroy()</a:t>
            </a:r>
            <a:r>
              <a:rPr lang="en-US" b="1" dirty="0">
                <a:solidFill>
                  <a:schemeClr val="bg1"/>
                </a:solidFill>
              </a:rPr>
              <a:t> method is called by a browser at some convenient point when it decides to remove the resources of the applet. It thus allows the applet a last chance to clean up before it is removed.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228600" y="487363"/>
            <a:ext cx="8382000" cy="2647950"/>
          </a:xfrm>
          <a:prstGeom prst="rect">
            <a:avLst/>
          </a:prstGeom>
          <a:noFill/>
          <a:ln w="9525">
            <a:noFill/>
            <a:miter lim="800000"/>
            <a:headEnd/>
            <a:tailEnd/>
          </a:ln>
          <a:effectLst/>
        </p:spPr>
        <p:txBody>
          <a:bodyPr anchor="ctr">
            <a:spAutoFit/>
          </a:bodyPr>
          <a:lstStyle/>
          <a:p>
            <a:r>
              <a:rPr lang="en-US" b="1">
                <a:solidFill>
                  <a:schemeClr val="bg1"/>
                </a:solidFill>
              </a:rPr>
              <a:t>This applet provides </a:t>
            </a:r>
            <a:r>
              <a:rPr lang="en-US" b="1" u="sng">
                <a:solidFill>
                  <a:schemeClr val="bg1"/>
                </a:solidFill>
              </a:rPr>
              <a:t>a paint() </a:t>
            </a:r>
            <a:r>
              <a:rPr lang="en-US" b="1">
                <a:solidFill>
                  <a:schemeClr val="bg1"/>
                </a:solidFill>
              </a:rPr>
              <a:t>method that draws on its panel. This is called by the browser each time the panel's visible area is affected and is supplied with aGraphics object that facilitates drawing on its surface. </a:t>
            </a:r>
            <a:br>
              <a:rPr lang="en-US" b="1">
                <a:solidFill>
                  <a:schemeClr val="bg1"/>
                </a:solidFill>
              </a:rPr>
            </a:br>
            <a:r>
              <a:rPr lang="en-US" b="1">
                <a:solidFill>
                  <a:schemeClr val="bg1"/>
                </a:solidFill>
              </a:rPr>
              <a:t>Because paint() overrides the superclass method, a call of super.paint() is advisable since it ensures that any other components of the superclass are painted. </a:t>
            </a:r>
          </a:p>
        </p:txBody>
      </p:sp>
      <p:sp>
        <p:nvSpPr>
          <p:cNvPr id="5125" name="Rectangle 5"/>
          <p:cNvSpPr>
            <a:spLocks noChangeArrowheads="1"/>
          </p:cNvSpPr>
          <p:nvPr/>
        </p:nvSpPr>
        <p:spPr bwMode="auto">
          <a:xfrm>
            <a:off x="304800" y="3657600"/>
            <a:ext cx="8245475" cy="2647950"/>
          </a:xfrm>
          <a:prstGeom prst="rect">
            <a:avLst/>
          </a:prstGeom>
          <a:noFill/>
          <a:ln w="9525">
            <a:noFill/>
            <a:miter lim="800000"/>
            <a:headEnd/>
            <a:tailEnd/>
          </a:ln>
          <a:effectLst/>
        </p:spPr>
        <p:txBody>
          <a:bodyPr anchor="ctr">
            <a:spAutoFit/>
          </a:bodyPr>
          <a:lstStyle/>
          <a:p>
            <a:r>
              <a:rPr lang="en-US" b="1">
                <a:solidFill>
                  <a:schemeClr val="bg1"/>
                </a:solidFill>
              </a:rPr>
              <a:t>The three parameters of the call to drawString() are the text of the string, and the x and y coordinates of where the string is to be displayed.The x and y coordinates of where the string is to be displayed are actually the point of the </a:t>
            </a:r>
            <a:r>
              <a:rPr lang="en-US" b="1" i="1">
                <a:solidFill>
                  <a:schemeClr val="bg1"/>
                </a:solidFill>
              </a:rPr>
              <a:t>baseline</a:t>
            </a:r>
            <a:r>
              <a:rPr lang="en-US" b="1">
                <a:solidFill>
                  <a:schemeClr val="bg1"/>
                </a:solidFill>
              </a:rPr>
              <a:t> of the lefthand end of the string. Note that some characters, such as 'y', descend below the baseline.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0" y="1600200"/>
            <a:ext cx="9144000" cy="3016250"/>
          </a:xfrm>
          <a:prstGeom prst="rect">
            <a:avLst/>
          </a:prstGeom>
          <a:noFill/>
          <a:ln w="9525">
            <a:noFill/>
            <a:miter lim="800000"/>
            <a:headEnd/>
            <a:tailEnd/>
          </a:ln>
          <a:effectLst/>
        </p:spPr>
        <p:txBody>
          <a:bodyPr>
            <a:spAutoFit/>
          </a:bodyPr>
          <a:lstStyle/>
          <a:p>
            <a:r>
              <a:rPr lang="en-US" sz="3200" b="1">
                <a:solidFill>
                  <a:srgbClr val="FFFF6D"/>
                </a:solidFill>
              </a:rPr>
              <a:t>&lt;html&gt;</a:t>
            </a:r>
          </a:p>
          <a:p>
            <a:r>
              <a:rPr lang="en-US" sz="3200" b="1">
                <a:solidFill>
                  <a:srgbClr val="FFFF6D"/>
                </a:solidFill>
              </a:rPr>
              <a:t> &lt;body&gt;</a:t>
            </a:r>
          </a:p>
          <a:p>
            <a:r>
              <a:rPr lang="en-US" sz="3200" b="1">
                <a:solidFill>
                  <a:srgbClr val="FFFF6D"/>
                </a:solidFill>
              </a:rPr>
              <a:t>  </a:t>
            </a:r>
            <a:r>
              <a:rPr lang="en-US" sz="2800" b="1">
                <a:solidFill>
                  <a:srgbClr val="FFFF6D"/>
                </a:solidFill>
              </a:rPr>
              <a:t>&lt;applet code="App.class" width=300 height=250&gt;</a:t>
            </a:r>
          </a:p>
          <a:p>
            <a:r>
              <a:rPr lang="en-US" sz="3200" b="1">
                <a:solidFill>
                  <a:srgbClr val="FFFF6D"/>
                </a:solidFill>
              </a:rPr>
              <a:t>  &lt;/applet&gt;</a:t>
            </a:r>
          </a:p>
          <a:p>
            <a:r>
              <a:rPr lang="en-US" sz="3200" b="1">
                <a:solidFill>
                  <a:srgbClr val="FFFF6D"/>
                </a:solidFill>
              </a:rPr>
              <a:t> &lt;/body&gt;</a:t>
            </a:r>
          </a:p>
          <a:p>
            <a:r>
              <a:rPr lang="en-US" sz="3200" b="1">
                <a:solidFill>
                  <a:srgbClr val="FFFF6D"/>
                </a:solidFill>
              </a:rPr>
              <a:t>&lt;/html&gt;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685800" y="990600"/>
            <a:ext cx="8001000" cy="4893647"/>
          </a:xfrm>
          <a:prstGeom prst="rect">
            <a:avLst/>
          </a:prstGeom>
          <a:noFill/>
          <a:ln w="9525">
            <a:noFill/>
            <a:miter lim="800000"/>
            <a:headEnd/>
            <a:tailEnd/>
          </a:ln>
          <a:effectLst/>
        </p:spPr>
        <p:txBody>
          <a:bodyPr>
            <a:spAutoFit/>
          </a:bodyPr>
          <a:lstStyle/>
          <a:p>
            <a:r>
              <a:rPr lang="en-US" b="1" dirty="0">
                <a:solidFill>
                  <a:srgbClr val="FFFF6D"/>
                </a:solidFill>
              </a:rPr>
              <a:t>import java.awt.*;</a:t>
            </a:r>
          </a:p>
          <a:p>
            <a:r>
              <a:rPr lang="en-US" b="1" dirty="0">
                <a:solidFill>
                  <a:srgbClr val="FFFF6D"/>
                </a:solidFill>
              </a:rPr>
              <a:t>import </a:t>
            </a:r>
            <a:r>
              <a:rPr lang="en-US" b="1" dirty="0" err="1">
                <a:solidFill>
                  <a:srgbClr val="FFFF6D"/>
                </a:solidFill>
              </a:rPr>
              <a:t>javax.swing</a:t>
            </a:r>
            <a:r>
              <a:rPr lang="en-US" b="1" dirty="0">
                <a:solidFill>
                  <a:srgbClr val="FFFF6D"/>
                </a:solidFill>
              </a:rPr>
              <a:t>.*;</a:t>
            </a:r>
          </a:p>
          <a:p>
            <a:endParaRPr lang="en-US" b="1" dirty="0">
              <a:solidFill>
                <a:srgbClr val="FFFF6D"/>
              </a:solidFill>
            </a:endParaRPr>
          </a:p>
          <a:p>
            <a:r>
              <a:rPr lang="en-US" b="1" dirty="0">
                <a:solidFill>
                  <a:srgbClr val="FFFF6D"/>
                </a:solidFill>
              </a:rPr>
              <a:t>public class App2 extends </a:t>
            </a:r>
            <a:r>
              <a:rPr lang="en-US" b="1" dirty="0" err="1">
                <a:solidFill>
                  <a:srgbClr val="FFFF6D"/>
                </a:solidFill>
              </a:rPr>
              <a:t>JApplet</a:t>
            </a:r>
            <a:r>
              <a:rPr lang="en-US" b="1" dirty="0">
                <a:solidFill>
                  <a:srgbClr val="FFFF6D"/>
                </a:solidFill>
              </a:rPr>
              <a:t> {</a:t>
            </a:r>
          </a:p>
          <a:p>
            <a:endParaRPr lang="en-US" b="1" dirty="0">
              <a:solidFill>
                <a:srgbClr val="FFFF6D"/>
              </a:solidFill>
            </a:endParaRPr>
          </a:p>
          <a:p>
            <a:r>
              <a:rPr lang="en-US" b="1" dirty="0">
                <a:solidFill>
                  <a:srgbClr val="FFFF6D"/>
                </a:solidFill>
              </a:rPr>
              <a:t>   public void paint(Graphics g) {</a:t>
            </a:r>
          </a:p>
          <a:p>
            <a:r>
              <a:rPr lang="en-US" b="1" dirty="0">
                <a:solidFill>
                  <a:srgbClr val="FFFF6D"/>
                </a:solidFill>
              </a:rPr>
              <a:t>      </a:t>
            </a:r>
            <a:r>
              <a:rPr lang="en-US" b="1" dirty="0" err="1">
                <a:solidFill>
                  <a:srgbClr val="FFFF6D"/>
                </a:solidFill>
              </a:rPr>
              <a:t>super.paint</a:t>
            </a:r>
            <a:r>
              <a:rPr lang="en-US" b="1" dirty="0">
                <a:solidFill>
                  <a:srgbClr val="FFFF6D"/>
                </a:solidFill>
              </a:rPr>
              <a:t>(g);</a:t>
            </a:r>
          </a:p>
          <a:p>
            <a:r>
              <a:rPr lang="en-US" b="1" dirty="0">
                <a:solidFill>
                  <a:srgbClr val="FFFF6D"/>
                </a:solidFill>
              </a:rPr>
              <a:t>      </a:t>
            </a:r>
            <a:r>
              <a:rPr lang="en-US" b="1" dirty="0" err="1">
                <a:solidFill>
                  <a:srgbClr val="FFFF6D"/>
                </a:solidFill>
              </a:rPr>
              <a:t>g.drawString</a:t>
            </a:r>
            <a:r>
              <a:rPr lang="en-US" b="1" dirty="0">
                <a:solidFill>
                  <a:srgbClr val="FFFF6D"/>
                </a:solidFill>
              </a:rPr>
              <a:t>("ATI </a:t>
            </a:r>
            <a:r>
              <a:rPr lang="en-US" b="1" dirty="0" err="1" smtClean="0">
                <a:solidFill>
                  <a:srgbClr val="FFFF6D"/>
                </a:solidFill>
              </a:rPr>
              <a:t>Naiwala</a:t>
            </a:r>
            <a:r>
              <a:rPr lang="en-US" b="1" dirty="0">
                <a:solidFill>
                  <a:srgbClr val="FFFF6D"/>
                </a:solidFill>
              </a:rPr>
              <a:t>,", 100, 150);</a:t>
            </a:r>
          </a:p>
          <a:p>
            <a:r>
              <a:rPr lang="en-US" b="1" dirty="0">
                <a:solidFill>
                  <a:srgbClr val="FFFF6D"/>
                </a:solidFill>
              </a:rPr>
              <a:t>      </a:t>
            </a:r>
            <a:r>
              <a:rPr lang="en-US" b="1" dirty="0" err="1">
                <a:solidFill>
                  <a:srgbClr val="FFFF6D"/>
                </a:solidFill>
              </a:rPr>
              <a:t>g.drawString</a:t>
            </a:r>
            <a:r>
              <a:rPr lang="en-US" b="1" dirty="0">
                <a:solidFill>
                  <a:srgbClr val="FFFF6D"/>
                </a:solidFill>
              </a:rPr>
              <a:t>("Sri Lanka ...", 100, 170);</a:t>
            </a:r>
          </a:p>
          <a:p>
            <a:r>
              <a:rPr lang="en-US" b="1" dirty="0">
                <a:solidFill>
                  <a:srgbClr val="FFFF6D"/>
                </a:solidFill>
              </a:rPr>
              <a:t>      </a:t>
            </a:r>
            <a:r>
              <a:rPr lang="en-US" b="1" dirty="0" err="1">
                <a:solidFill>
                  <a:srgbClr val="FFFF6D"/>
                </a:solidFill>
              </a:rPr>
              <a:t>g.drawLine</a:t>
            </a:r>
            <a:r>
              <a:rPr lang="en-US" b="1" dirty="0">
                <a:solidFill>
                  <a:srgbClr val="FFFF6D"/>
                </a:solidFill>
              </a:rPr>
              <a:t>(90, 135, 90, 180);</a:t>
            </a:r>
          </a:p>
          <a:p>
            <a:r>
              <a:rPr lang="en-US" b="1" dirty="0">
                <a:solidFill>
                  <a:srgbClr val="FFFF6D"/>
                </a:solidFill>
              </a:rPr>
              <a:t>   }</a:t>
            </a:r>
          </a:p>
          <a:p>
            <a:endParaRPr lang="en-US" b="1" dirty="0">
              <a:solidFill>
                <a:srgbClr val="FFFF6D"/>
              </a:solidFill>
            </a:endParaRPr>
          </a:p>
          <a:p>
            <a:r>
              <a:rPr lang="en-US" b="1" dirty="0">
                <a:solidFill>
                  <a:srgbClr val="FFFF6D"/>
                </a:solidFill>
              </a:rPr>
              <a: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480</TotalTime>
  <Words>780</Words>
  <Application>Microsoft Office PowerPoint</Application>
  <PresentationFormat>On-screen Show (4:3)</PresentationFormat>
  <Paragraphs>187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Paper</vt:lpstr>
      <vt:lpstr>Object Oriented Programming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chandike</dc:creator>
  <cp:lastModifiedBy>chandike</cp:lastModifiedBy>
  <cp:revision>69</cp:revision>
  <dcterms:created xsi:type="dcterms:W3CDTF">2009-12-03T00:44:43Z</dcterms:created>
  <dcterms:modified xsi:type="dcterms:W3CDTF">2014-12-12T16:49:12Z</dcterms:modified>
</cp:coreProperties>
</file>