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85" r:id="rId4"/>
    <p:sldId id="299" r:id="rId5"/>
    <p:sldId id="317" r:id="rId6"/>
    <p:sldId id="286" r:id="rId7"/>
    <p:sldId id="319" r:id="rId8"/>
    <p:sldId id="320" r:id="rId9"/>
    <p:sldId id="321" r:id="rId10"/>
    <p:sldId id="330" r:id="rId11"/>
    <p:sldId id="323" r:id="rId12"/>
    <p:sldId id="265" r:id="rId13"/>
    <p:sldId id="318" r:id="rId14"/>
    <p:sldId id="322" r:id="rId15"/>
    <p:sldId id="324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78826-3C7F-4F2A-833B-ECDE23BAD129}" type="datetimeFigureOut">
              <a:rPr lang="zh-TW" altLang="en-US" smtClean="0"/>
              <a:pPr/>
              <a:t>2016/1/15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E65B7-1F83-4B69-A7E2-E96527A97F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35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926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skerville Old Face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altLang="zh-TW" smtClean="0">
                <a:solidFill>
                  <a:srgbClr val="FFF39D"/>
                </a:solidFill>
              </a:rPr>
              <a:t>Fall. 2014</a:t>
            </a:r>
            <a:endParaRPr lang="zh-TW" altLang="en-US">
              <a:solidFill>
                <a:srgbClr val="FFF39D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altLang="zh-TW" smtClean="0">
                <a:solidFill>
                  <a:srgbClr val="FFF39D"/>
                </a:solidFill>
              </a:rPr>
              <a:t>Java Programming</a:t>
            </a:r>
            <a:endParaRPr lang="zh-TW" altLang="en-US">
              <a:solidFill>
                <a:srgbClr val="FFF39D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689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963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9227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85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447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76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skerville Old Face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30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88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TW" smtClean="0"/>
              <a:t>Java Programming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Fall. 2013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Java Programming</a:t>
            </a:r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itchFamily="2" charset="2"/>
        <a:buChar char="p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Ø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>
                <a:solidFill>
                  <a:srgbClr val="575F6D"/>
                </a:solidFill>
              </a:rPr>
              <a:t>Fall. 2014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>
                <a:solidFill>
                  <a:srgbClr val="575F6D"/>
                </a:solidFill>
              </a:rPr>
              <a:t>Java Programming</a:t>
            </a:r>
            <a:endParaRPr lang="zh-TW" altLang="en-US">
              <a:solidFill>
                <a:srgbClr val="575F6D"/>
              </a:solidFill>
            </a:endParaRPr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6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itchFamily="2" charset="2"/>
        <a:buChar char="p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Ø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Strings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859216" cy="432048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class </a:t>
            </a:r>
            <a:r>
              <a:rPr lang="en-US" altLang="zh-TW" sz="1800" dirty="0" err="1"/>
              <a:t>SubStr</a:t>
            </a:r>
            <a:r>
              <a:rPr lang="en-US" altLang="zh-TW" sz="1800" dirty="0"/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  public static void main(String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[])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    String </a:t>
            </a:r>
            <a:r>
              <a:rPr lang="en-US" altLang="zh-TW" sz="1800" dirty="0" err="1"/>
              <a:t>orgstr</a:t>
            </a:r>
            <a:r>
              <a:rPr lang="en-US" altLang="zh-TW" sz="1800" dirty="0"/>
              <a:t> = "Java makes the Web move.";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    </a:t>
            </a:r>
            <a:r>
              <a:rPr lang="en-US" altLang="zh-TW" sz="1800" dirty="0">
                <a:solidFill>
                  <a:srgbClr val="00B050"/>
                </a:solidFill>
              </a:rPr>
              <a:t>// construct a substring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    String </a:t>
            </a:r>
            <a:r>
              <a:rPr lang="en-US" altLang="zh-TW" sz="1800" dirty="0" err="1"/>
              <a:t>substr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orgstr.</a:t>
            </a:r>
            <a:r>
              <a:rPr lang="en-US" altLang="zh-TW" sz="1800" b="1" dirty="0" err="1">
                <a:solidFill>
                  <a:srgbClr val="FF0000"/>
                </a:solidFill>
              </a:rPr>
              <a:t>substring</a:t>
            </a:r>
            <a:r>
              <a:rPr lang="en-US" altLang="zh-TW" sz="1800" dirty="0"/>
              <a:t>(5, 18);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substr</a:t>
            </a:r>
            <a:r>
              <a:rPr lang="en-US" altLang="zh-TW" sz="1800" dirty="0"/>
              <a:t>: " + </a:t>
            </a:r>
            <a:r>
              <a:rPr lang="en-US" altLang="zh-TW" sz="1800" dirty="0" err="1"/>
              <a:t>substr</a:t>
            </a:r>
            <a:r>
              <a:rPr lang="en-US" altLang="zh-TW" sz="1800" dirty="0"/>
              <a:t>);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  }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148064" y="3645024"/>
            <a:ext cx="22587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substr</a:t>
            </a:r>
            <a:r>
              <a:rPr lang="en-US" altLang="zh-TW" dirty="0"/>
              <a:t>: makes the Web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altLang="zh-TW" dirty="0" smtClean="0"/>
              <a:t>Sub-string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7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Syntax form 1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latin typeface="Calibri" pitchFamily="34" charset="0"/>
              </a:rPr>
              <a:t>&lt;base-type&gt; &lt;array-name&gt; = {&lt;initializer-list&gt;};</a:t>
            </a:r>
          </a:p>
          <a:p>
            <a:r>
              <a:rPr lang="en-US" altLang="zh-TW" dirty="0" smtClean="0"/>
              <a:t>Syntax form 2</a:t>
            </a:r>
          </a:p>
          <a:p>
            <a:pPr>
              <a:buNone/>
            </a:pPr>
            <a:r>
              <a:rPr lang="en-US" altLang="zh-TW" dirty="0" smtClean="0">
                <a:latin typeface="Calibri" pitchFamily="34" charset="0"/>
              </a:rPr>
              <a:t>	&lt;array-name&gt; =  new &lt;base-type&gt;[]{&lt;initializer-list&gt;};</a:t>
            </a:r>
            <a:endParaRPr lang="en-US" altLang="zh-TW" dirty="0" smtClean="0"/>
          </a:p>
          <a:p>
            <a:r>
              <a:rPr lang="en-US" altLang="zh-TW" dirty="0" smtClean="0"/>
              <a:t>The initializers are separated by using comma.</a:t>
            </a:r>
          </a:p>
          <a:p>
            <a:r>
              <a:rPr lang="en-US" altLang="zh-TW" dirty="0" smtClean="0"/>
              <a:t>The length of an array is determined by the number of initializers.</a:t>
            </a:r>
          </a:p>
          <a:p>
            <a:r>
              <a:rPr lang="en-US" altLang="zh-TW" dirty="0" smtClean="0"/>
              <a:t>In the form 2, the length cannot be specified.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877362"/>
            <a:ext cx="7859216" cy="4639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/>
              <a:t>class StringDemo2 {  </a:t>
            </a:r>
          </a:p>
          <a:p>
            <a:pPr marL="0" indent="0">
              <a:buNone/>
            </a:pPr>
            <a:r>
              <a:rPr lang="en-US" altLang="zh-TW" sz="1600" dirty="0"/>
              <a:t>  public static void main(String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[]) {  </a:t>
            </a:r>
          </a:p>
          <a:p>
            <a:pPr marL="0" indent="0">
              <a:buNone/>
            </a:pPr>
            <a:r>
              <a:rPr lang="en-US" altLang="zh-TW" sz="1600" dirty="0"/>
              <a:t>    String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[] = </a:t>
            </a:r>
            <a:r>
              <a:rPr lang="en-US" altLang="zh-TW" sz="1600" b="1" dirty="0"/>
              <a:t>new String[3]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[0</a:t>
            </a:r>
            <a:r>
              <a:rPr lang="en-US" altLang="zh-TW" sz="1600" dirty="0"/>
              <a:t>] = "Java strings are objects."; 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[1] = "They are constructed various ways."; 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[2] =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[1]; 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</a:p>
          <a:p>
            <a:pPr marL="0" indent="0">
              <a:buNone/>
            </a:pPr>
            <a:r>
              <a:rPr lang="en-US" altLang="zh-TW" sz="1600" dirty="0" smtClean="0"/>
              <a:t>    String </a:t>
            </a:r>
            <a:r>
              <a:rPr lang="en-US" altLang="zh-TW" sz="1600" dirty="0" err="1"/>
              <a:t>anotherStr</a:t>
            </a:r>
            <a:r>
              <a:rPr lang="en-US" altLang="zh-TW" sz="1600" dirty="0"/>
              <a:t>[] = </a:t>
            </a:r>
            <a:r>
              <a:rPr lang="en-US" altLang="zh-TW" sz="1600" b="1" dirty="0"/>
              <a:t>{"</a:t>
            </a:r>
            <a:r>
              <a:rPr lang="en-US" altLang="zh-TW" sz="1600" b="1" dirty="0" err="1"/>
              <a:t>aaa</a:t>
            </a:r>
            <a:r>
              <a:rPr lang="en-US" altLang="zh-TW" sz="1600" b="1" dirty="0"/>
              <a:t>", "</a:t>
            </a:r>
            <a:r>
              <a:rPr lang="en-US" altLang="zh-TW" sz="1600" b="1" dirty="0" err="1"/>
              <a:t>bbb</a:t>
            </a:r>
            <a:r>
              <a:rPr lang="en-US" altLang="zh-TW" sz="1600" b="1" dirty="0"/>
              <a:t>", "ccc"}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[0]); 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[1]); 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[2]); 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anotherStr</a:t>
            </a:r>
            <a:r>
              <a:rPr lang="en-US" altLang="zh-TW" sz="1600" dirty="0" smtClean="0"/>
              <a:t>[0</a:t>
            </a:r>
            <a:r>
              <a:rPr lang="en-US" altLang="zh-TW" sz="1600" dirty="0"/>
              <a:t>]); 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anotherStr</a:t>
            </a:r>
            <a:r>
              <a:rPr lang="en-US" altLang="zh-TW" sz="1600" dirty="0"/>
              <a:t>[1]); 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anotherStr</a:t>
            </a:r>
            <a:r>
              <a:rPr lang="en-US" altLang="zh-TW" sz="1600" dirty="0"/>
              <a:t>[2]); </a:t>
            </a:r>
          </a:p>
          <a:p>
            <a:pPr marL="0" indent="0">
              <a:buNone/>
            </a:pPr>
            <a:r>
              <a:rPr lang="en-US" altLang="zh-TW" sz="1600" dirty="0"/>
              <a:t>  }  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02724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364088" y="4797152"/>
            <a:ext cx="344838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Java strings are objects.</a:t>
            </a:r>
          </a:p>
          <a:p>
            <a:r>
              <a:rPr lang="en-US" altLang="zh-TW" dirty="0"/>
              <a:t>They are constructed various ways.</a:t>
            </a:r>
          </a:p>
          <a:p>
            <a:r>
              <a:rPr lang="en-US" altLang="zh-TW" dirty="0"/>
              <a:t>They are constructed various ways.</a:t>
            </a:r>
          </a:p>
          <a:p>
            <a:r>
              <a:rPr lang="en-US" altLang="zh-TW" dirty="0" err="1"/>
              <a:t>aaa</a:t>
            </a:r>
            <a:endParaRPr lang="en-US" altLang="zh-TW" dirty="0"/>
          </a:p>
          <a:p>
            <a:r>
              <a:rPr lang="en-US" altLang="zh-TW" dirty="0" err="1" smtClean="0"/>
              <a:t>Bbb</a:t>
            </a:r>
            <a:endParaRPr lang="en-US" altLang="zh-TW" dirty="0" smtClean="0"/>
          </a:p>
          <a:p>
            <a:r>
              <a:rPr lang="en-US" altLang="zh-TW" dirty="0" smtClean="0"/>
              <a:t>ccc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88024" y="692696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double a[] =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/>
              <a:t>double[10];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859216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class </a:t>
            </a:r>
            <a:r>
              <a:rPr lang="en-US" altLang="zh-TW" sz="1800" dirty="0" err="1"/>
              <a:t>StringArrays</a:t>
            </a:r>
            <a:r>
              <a:rPr lang="en-US" altLang="zh-TW" sz="1800" dirty="0"/>
              <a:t> {  </a:t>
            </a:r>
          </a:p>
          <a:p>
            <a:pPr marL="0" indent="0">
              <a:buNone/>
            </a:pPr>
            <a:r>
              <a:rPr lang="en-US" altLang="zh-TW" sz="1800" dirty="0"/>
              <a:t>  public static void main(String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[]) {  </a:t>
            </a:r>
          </a:p>
          <a:p>
            <a:pPr marL="0" indent="0">
              <a:buNone/>
            </a:pPr>
            <a:r>
              <a:rPr lang="en-US" altLang="zh-TW" sz="1800" dirty="0"/>
              <a:t>    String </a:t>
            </a:r>
            <a:r>
              <a:rPr lang="en-US" altLang="zh-TW" sz="1800" dirty="0" err="1"/>
              <a:t>strs</a:t>
            </a:r>
            <a:r>
              <a:rPr lang="en-US" altLang="zh-TW" sz="1800" dirty="0"/>
              <a:t>[] = { "This", "is", "a", "test." };  </a:t>
            </a:r>
          </a:p>
          <a:p>
            <a:pPr marL="0" indent="0">
              <a:buNone/>
            </a:pPr>
            <a:r>
              <a:rPr lang="en-US" altLang="zh-TW" sz="1800" dirty="0"/>
              <a:t>  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("Original array: ");  </a:t>
            </a:r>
          </a:p>
          <a:p>
            <a:pPr marL="0" indent="0">
              <a:buNone/>
            </a:pPr>
            <a:r>
              <a:rPr lang="en-US" altLang="zh-TW" sz="1800" dirty="0"/>
              <a:t>    for</a:t>
            </a:r>
            <a:r>
              <a:rPr lang="en-US" altLang="zh-TW" sz="1800" dirty="0" smtClean="0"/>
              <a:t>(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String </a:t>
            </a:r>
            <a:r>
              <a:rPr lang="en-US" altLang="zh-TW" sz="1800" b="1" dirty="0">
                <a:solidFill>
                  <a:srgbClr val="FF0000"/>
                </a:solidFill>
              </a:rPr>
              <a:t>s</a:t>
            </a:r>
            <a:r>
              <a:rPr lang="en-US" altLang="zh-TW" sz="1800" dirty="0"/>
              <a:t> : </a:t>
            </a:r>
            <a:r>
              <a:rPr lang="en-US" altLang="zh-TW" sz="1800" dirty="0" err="1" smtClean="0"/>
              <a:t>strs</a:t>
            </a:r>
            <a:r>
              <a:rPr lang="en-US" altLang="zh-TW" sz="1800" dirty="0" smtClean="0"/>
              <a:t> 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System.out.println</a:t>
            </a:r>
            <a:r>
              <a:rPr lang="en-US" altLang="zh-TW" sz="1800" dirty="0" smtClean="0"/>
              <a:t>(s</a:t>
            </a:r>
            <a:r>
              <a:rPr lang="en-US" altLang="zh-TW" sz="1800" dirty="0"/>
              <a:t>);  </a:t>
            </a:r>
          </a:p>
          <a:p>
            <a:pPr marL="0" indent="0">
              <a:buNone/>
            </a:pPr>
            <a:r>
              <a:rPr lang="en-US" altLang="zh-TW" sz="1800" dirty="0"/>
              <a:t>  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strs</a:t>
            </a:r>
            <a:r>
              <a:rPr lang="en-US" altLang="zh-TW" sz="1800" dirty="0"/>
              <a:t>[1] = "was";  </a:t>
            </a:r>
          </a:p>
          <a:p>
            <a:pPr marL="0" indent="0">
              <a:buNone/>
            </a:pPr>
            <a:r>
              <a:rPr lang="en-US" altLang="zh-TW" sz="1800" dirty="0"/>
              <a:t>  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("Modified array: "); </a:t>
            </a:r>
          </a:p>
          <a:p>
            <a:pPr marL="0" indent="0">
              <a:buNone/>
            </a:pPr>
            <a:r>
              <a:rPr lang="en-US" altLang="zh-TW" sz="1800" dirty="0"/>
              <a:t>    for</a:t>
            </a:r>
            <a:r>
              <a:rPr lang="en-US" altLang="zh-TW" sz="1800" dirty="0" smtClean="0"/>
              <a:t>( String </a:t>
            </a:r>
            <a:r>
              <a:rPr lang="en-US" altLang="zh-TW" sz="1800" dirty="0"/>
              <a:t>s : </a:t>
            </a:r>
            <a:r>
              <a:rPr lang="en-US" altLang="zh-TW" sz="1800" dirty="0" err="1" smtClean="0"/>
              <a:t>strs</a:t>
            </a:r>
            <a:r>
              <a:rPr lang="en-US" altLang="zh-TW" sz="1800" dirty="0" smtClean="0"/>
              <a:t> 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System.out.println</a:t>
            </a:r>
            <a:r>
              <a:rPr lang="en-US" altLang="zh-TW" sz="1800" dirty="0" smtClean="0"/>
              <a:t>(s</a:t>
            </a:r>
            <a:r>
              <a:rPr lang="en-US" altLang="zh-TW" sz="1800" dirty="0"/>
              <a:t>);  </a:t>
            </a:r>
          </a:p>
          <a:p>
            <a:pPr marL="0" indent="0">
              <a:buNone/>
            </a:pPr>
            <a:r>
              <a:rPr lang="en-US" altLang="zh-TW" sz="1800" dirty="0"/>
              <a:t>  }  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300192" y="2636912"/>
            <a:ext cx="1640193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Original array:</a:t>
            </a:r>
          </a:p>
          <a:p>
            <a:r>
              <a:rPr lang="en-US" altLang="zh-TW" dirty="0"/>
              <a:t>This</a:t>
            </a:r>
          </a:p>
          <a:p>
            <a:r>
              <a:rPr lang="en-US" altLang="zh-TW" dirty="0"/>
              <a:t>is</a:t>
            </a:r>
          </a:p>
          <a:p>
            <a:r>
              <a:rPr lang="en-US" altLang="zh-TW" dirty="0"/>
              <a:t>a</a:t>
            </a:r>
          </a:p>
          <a:p>
            <a:r>
              <a:rPr lang="en-US" altLang="zh-TW" dirty="0"/>
              <a:t>test.</a:t>
            </a:r>
          </a:p>
          <a:p>
            <a:r>
              <a:rPr lang="en-US" altLang="zh-TW" dirty="0"/>
              <a:t>Modified array:</a:t>
            </a:r>
          </a:p>
          <a:p>
            <a:r>
              <a:rPr lang="en-US" altLang="zh-TW" dirty="0"/>
              <a:t>This</a:t>
            </a:r>
          </a:p>
          <a:p>
            <a:r>
              <a:rPr lang="en-US" altLang="zh-TW" dirty="0"/>
              <a:t>was</a:t>
            </a:r>
          </a:p>
          <a:p>
            <a:r>
              <a:rPr lang="en-US" altLang="zh-TW" dirty="0"/>
              <a:t>a</a:t>
            </a:r>
          </a:p>
          <a:p>
            <a:r>
              <a:rPr lang="en-US" altLang="zh-TW" dirty="0"/>
              <a:t>test.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4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859216" cy="432048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class </a:t>
            </a:r>
            <a:r>
              <a:rPr lang="en-US" altLang="zh-TW" sz="1400" dirty="0" err="1"/>
              <a:t>StringSwitch</a:t>
            </a:r>
            <a:r>
              <a:rPr lang="en-US" altLang="zh-TW" sz="1400" dirty="0"/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public static void main(String </a:t>
            </a:r>
            <a:r>
              <a:rPr lang="en-US" altLang="zh-TW" sz="1400" dirty="0" err="1"/>
              <a:t>args</a:t>
            </a:r>
            <a:r>
              <a:rPr lang="en-US" altLang="zh-TW" sz="1400" dirty="0"/>
              <a:t>[]) </a:t>
            </a:r>
            <a:r>
              <a:rPr lang="en-US" altLang="zh-TW" sz="1400" dirty="0" smtClean="0"/>
              <a:t>{</a:t>
            </a: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String command = "cancel";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switch(command)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case "connect":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/>
              <a:t>("Connecting");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  </a:t>
            </a:r>
            <a:r>
              <a:rPr lang="en-US" altLang="zh-TW" sz="1400" dirty="0" smtClean="0"/>
              <a:t>  break</a:t>
            </a:r>
            <a:r>
              <a:rPr lang="en-US" altLang="zh-TW" sz="14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case "cancel":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/>
              <a:t>("Canceling");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  </a:t>
            </a:r>
            <a:r>
              <a:rPr lang="en-US" altLang="zh-TW" sz="1400" dirty="0" smtClean="0"/>
              <a:t>  break</a:t>
            </a:r>
            <a:r>
              <a:rPr lang="en-US" altLang="zh-TW" sz="14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case "disconnect":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/>
              <a:t>("Disconnecting");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  </a:t>
            </a:r>
            <a:r>
              <a:rPr lang="en-US" altLang="zh-TW" sz="1400" dirty="0" smtClean="0"/>
              <a:t>  break</a:t>
            </a:r>
            <a:r>
              <a:rPr lang="en-US" altLang="zh-TW" sz="14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default: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/>
              <a:t>("Command Error!");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break;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 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400" dirty="0"/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850106"/>
          </a:xfrm>
        </p:spPr>
        <p:txBody>
          <a:bodyPr/>
          <a:lstStyle/>
          <a:p>
            <a:r>
              <a:rPr lang="en-US" altLang="zh-TW" dirty="0" smtClean="0"/>
              <a:t>Switch Statement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1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altLang="zh-TW" sz="3600" b="1" dirty="0">
                <a:solidFill>
                  <a:schemeClr val="accent1"/>
                </a:solidFill>
              </a:rPr>
              <a:t>Strings 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string is a sequence of zero or more characters.</a:t>
            </a:r>
          </a:p>
          <a:p>
            <a:r>
              <a:rPr lang="en-US" altLang="zh-TW" dirty="0" smtClean="0"/>
              <a:t>In Java Class Library, </a:t>
            </a:r>
            <a:r>
              <a:rPr lang="en-US" altLang="zh-TW" dirty="0" err="1" smtClean="0">
                <a:latin typeface="Calibri" pitchFamily="34" charset="0"/>
              </a:rPr>
              <a:t>java.lang.String</a:t>
            </a:r>
            <a:r>
              <a:rPr lang="en-US" altLang="zh-TW" dirty="0" smtClean="0"/>
              <a:t> represents strings.</a:t>
            </a:r>
          </a:p>
          <a:p>
            <a:r>
              <a:rPr lang="en-US" altLang="zh-TW" dirty="0" smtClean="0"/>
              <a:t>Each string literal is automatically converted to a </a:t>
            </a:r>
            <a:r>
              <a:rPr lang="en-US" altLang="zh-TW" dirty="0" smtClean="0">
                <a:latin typeface="Calibri" pitchFamily="34" charset="0"/>
              </a:rPr>
              <a:t>String</a:t>
            </a:r>
            <a:r>
              <a:rPr lang="en-US" altLang="zh-TW" dirty="0" smtClean="0"/>
              <a:t> object in Java.</a:t>
            </a:r>
          </a:p>
          <a:p>
            <a:pPr lvl="1"/>
            <a:r>
              <a:rPr lang="en-US" altLang="zh-TW" dirty="0" smtClean="0"/>
              <a:t>In Java, each String literal is a single String object.</a:t>
            </a:r>
          </a:p>
          <a:p>
            <a:pPr lvl="1"/>
            <a:r>
              <a:rPr lang="en-US" altLang="zh-TW" dirty="0" smtClean="0"/>
              <a:t>In the following segment, both str1 and str2 </a:t>
            </a:r>
            <a:r>
              <a:rPr lang="en-US" altLang="zh-TW" i="1" dirty="0" smtClean="0"/>
              <a:t>point to the same object</a:t>
            </a:r>
            <a:r>
              <a:rPr lang="en-US" altLang="zh-TW" dirty="0" smtClean="0"/>
              <a:t>. (only one String object is created)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latin typeface="Calibri" pitchFamily="34" charset="0"/>
              </a:rPr>
              <a:t>String str1, str2;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zh-TW" dirty="0" smtClean="0">
                <a:latin typeface="Calibri" pitchFamily="34" charset="0"/>
              </a:rPr>
              <a:t>          str1 = </a:t>
            </a:r>
            <a:r>
              <a:rPr lang="en-US" altLang="zh-TW" dirty="0">
                <a:latin typeface="Calibri" pitchFamily="34" charset="0"/>
              </a:rPr>
              <a:t>"</a:t>
            </a:r>
            <a:r>
              <a:rPr lang="en-US" altLang="zh-TW" dirty="0" smtClean="0">
                <a:latin typeface="Calibri" pitchFamily="34" charset="0"/>
              </a:rPr>
              <a:t>Hello</a:t>
            </a:r>
            <a:r>
              <a:rPr lang="en-US" altLang="zh-TW" dirty="0">
                <a:latin typeface="Calibri" pitchFamily="34" charset="0"/>
              </a:rPr>
              <a:t>";</a:t>
            </a:r>
            <a:endParaRPr lang="en-US" altLang="zh-TW" dirty="0" smtClean="0">
              <a:latin typeface="Calibri" pitchFamily="34" charset="0"/>
            </a:endParaRPr>
          </a:p>
          <a:p>
            <a:pPr lvl="1">
              <a:lnSpc>
                <a:spcPts val="1800"/>
              </a:lnSpc>
              <a:buNone/>
            </a:pPr>
            <a:r>
              <a:rPr lang="en-US" altLang="zh-TW" dirty="0" smtClean="0">
                <a:latin typeface="Calibri" pitchFamily="34" charset="0"/>
              </a:rPr>
              <a:t>          str2 = </a:t>
            </a:r>
            <a:r>
              <a:rPr lang="en-US" altLang="zh-TW" dirty="0">
                <a:latin typeface="Calibri" pitchFamily="34" charset="0"/>
              </a:rPr>
              <a:t>"</a:t>
            </a:r>
            <a:r>
              <a:rPr lang="en-US" altLang="zh-TW" dirty="0" smtClean="0">
                <a:latin typeface="Calibri" pitchFamily="34" charset="0"/>
              </a:rPr>
              <a:t>Hello</a:t>
            </a:r>
            <a:r>
              <a:rPr lang="en-US" altLang="zh-TW" dirty="0">
                <a:latin typeface="Calibri" pitchFamily="34" charset="0"/>
              </a:rPr>
              <a:t>";</a:t>
            </a:r>
            <a:endParaRPr lang="en-US" altLang="zh-TW" dirty="0" smtClean="0">
              <a:latin typeface="Calibri" pitchFamily="34" charset="0"/>
            </a:endParaRPr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latin typeface="Calibri" pitchFamily="34" charset="0"/>
              </a:rPr>
              <a:t>String</a:t>
            </a:r>
            <a:r>
              <a:rPr lang="en-US" altLang="zh-TW" dirty="0" smtClean="0"/>
              <a:t> object can also be constructed by using </a:t>
            </a:r>
            <a:r>
              <a:rPr lang="en-US" altLang="zh-TW" dirty="0" smtClean="0">
                <a:latin typeface="Calibri" pitchFamily="34" charset="0"/>
              </a:rPr>
              <a:t>String</a:t>
            </a:r>
            <a:r>
              <a:rPr lang="en-US" altLang="zh-TW" dirty="0" smtClean="0"/>
              <a:t> constructor.</a:t>
            </a:r>
          </a:p>
          <a:p>
            <a:pPr lvl="1"/>
            <a:r>
              <a:rPr lang="en-US" altLang="zh-TW" dirty="0" smtClean="0"/>
              <a:t>new String(</a:t>
            </a:r>
            <a:r>
              <a:rPr lang="en-US" altLang="zh-TW" dirty="0">
                <a:latin typeface="Calibri" pitchFamily="34" charset="0"/>
              </a:rPr>
              <a:t>"</a:t>
            </a:r>
            <a:r>
              <a:rPr lang="en-US" altLang="zh-TW" dirty="0" smtClean="0"/>
              <a:t>Hello</a:t>
            </a:r>
            <a:r>
              <a:rPr lang="en-US" altLang="zh-TW" dirty="0">
                <a:latin typeface="Calibri" pitchFamily="34" charset="0"/>
              </a:rPr>
              <a:t>"</a:t>
            </a:r>
            <a:r>
              <a:rPr lang="en-US" altLang="zh-TW" dirty="0" smtClean="0"/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Each String object created by using </a:t>
            </a:r>
            <a:r>
              <a:rPr lang="en-US" altLang="zh-TW" dirty="0" smtClean="0">
                <a:latin typeface="Calibri" pitchFamily="34" charset="0"/>
              </a:rPr>
              <a:t>new</a:t>
            </a:r>
            <a:r>
              <a:rPr lang="en-US" altLang="zh-TW" dirty="0" smtClean="0"/>
              <a:t> operator is a individual object.</a:t>
            </a:r>
          </a:p>
          <a:p>
            <a:pPr lvl="1"/>
            <a:r>
              <a:rPr lang="en-US" altLang="zh-TW" dirty="0" smtClean="0"/>
              <a:t>In the following segment, both str1 and str2 </a:t>
            </a:r>
            <a:r>
              <a:rPr lang="en-US" altLang="zh-TW" i="1" dirty="0" smtClean="0"/>
              <a:t>point to different object</a:t>
            </a:r>
            <a:r>
              <a:rPr lang="en-US" altLang="zh-TW" dirty="0" smtClean="0"/>
              <a:t>. </a:t>
            </a:r>
            <a:r>
              <a:rPr lang="en-US" altLang="zh-TW" dirty="0"/>
              <a:t>(two String </a:t>
            </a:r>
            <a:r>
              <a:rPr lang="en-US" altLang="zh-TW" dirty="0" smtClean="0"/>
              <a:t>objects are </a:t>
            </a:r>
            <a:r>
              <a:rPr lang="en-US" altLang="zh-TW" dirty="0"/>
              <a:t>created)</a:t>
            </a:r>
            <a:endParaRPr lang="en-US" altLang="zh-TW" dirty="0" smtClean="0"/>
          </a:p>
          <a:p>
            <a:pPr lvl="1">
              <a:lnSpc>
                <a:spcPts val="1800"/>
              </a:lnSpc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latin typeface="Calibri" pitchFamily="34" charset="0"/>
              </a:rPr>
              <a:t>String str1, str2;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zh-TW" dirty="0" smtClean="0">
                <a:latin typeface="Calibri" pitchFamily="34" charset="0"/>
              </a:rPr>
              <a:t>          str1 = new String</a:t>
            </a:r>
            <a:r>
              <a:rPr lang="en-US" altLang="zh-TW" dirty="0">
                <a:latin typeface="Calibri" pitchFamily="34" charset="0"/>
              </a:rPr>
              <a:t>("</a:t>
            </a:r>
            <a:r>
              <a:rPr lang="en-US" altLang="zh-TW" dirty="0" smtClean="0">
                <a:latin typeface="Calibri" pitchFamily="34" charset="0"/>
              </a:rPr>
              <a:t>Hello</a:t>
            </a:r>
            <a:r>
              <a:rPr lang="en-US" altLang="zh-TW" dirty="0">
                <a:latin typeface="Calibri" pitchFamily="34" charset="0"/>
              </a:rPr>
              <a:t>");</a:t>
            </a:r>
            <a:endParaRPr lang="en-US" altLang="zh-TW" dirty="0" smtClean="0">
              <a:latin typeface="Calibri" pitchFamily="34" charset="0"/>
            </a:endParaRPr>
          </a:p>
          <a:p>
            <a:pPr lvl="1">
              <a:lnSpc>
                <a:spcPts val="1800"/>
              </a:lnSpc>
              <a:buNone/>
            </a:pPr>
            <a:r>
              <a:rPr lang="en-US" altLang="zh-TW" dirty="0" smtClean="0">
                <a:latin typeface="Calibri" pitchFamily="34" charset="0"/>
              </a:rPr>
              <a:t>          str2 = new String</a:t>
            </a:r>
            <a:r>
              <a:rPr lang="en-US" altLang="zh-TW" dirty="0">
                <a:latin typeface="Calibri" pitchFamily="34" charset="0"/>
              </a:rPr>
              <a:t>("</a:t>
            </a:r>
            <a:r>
              <a:rPr lang="en-US" altLang="zh-TW" dirty="0" smtClean="0">
                <a:latin typeface="Calibri" pitchFamily="34" charset="0"/>
              </a:rPr>
              <a:t>Hello</a:t>
            </a:r>
            <a:r>
              <a:rPr lang="en-US" altLang="zh-TW" dirty="0">
                <a:latin typeface="Calibri" pitchFamily="34" charset="0"/>
              </a:rPr>
              <a:t>");</a:t>
            </a:r>
            <a:endParaRPr lang="en-US" altLang="zh-TW" dirty="0" smtClean="0">
              <a:latin typeface="Calibri" pitchFamily="34" charset="0"/>
            </a:endParaRPr>
          </a:p>
          <a:p>
            <a:r>
              <a:rPr lang="en-US" altLang="zh-TW" dirty="0" smtClean="0">
                <a:solidFill>
                  <a:srgbClr val="C00000"/>
                </a:solidFill>
                <a:latin typeface="Calibri" pitchFamily="34" charset="0"/>
              </a:rPr>
              <a:t>String</a:t>
            </a:r>
            <a:r>
              <a:rPr lang="en-US" altLang="zh-TW" dirty="0" smtClean="0">
                <a:solidFill>
                  <a:srgbClr val="C00000"/>
                </a:solidFill>
              </a:rPr>
              <a:t> class is </a:t>
            </a:r>
            <a:r>
              <a:rPr lang="en-US" altLang="zh-TW" i="1" dirty="0" smtClean="0">
                <a:solidFill>
                  <a:srgbClr val="C00000"/>
                </a:solidFill>
              </a:rPr>
              <a:t>immutable</a:t>
            </a:r>
            <a:r>
              <a:rPr lang="en-US" altLang="zh-TW" dirty="0" smtClean="0">
                <a:solidFill>
                  <a:srgbClr val="C00000"/>
                </a:solidFill>
              </a:rPr>
              <a:t> and </a:t>
            </a:r>
            <a:r>
              <a:rPr lang="en-US" altLang="zh-TW" i="1" dirty="0" smtClean="0">
                <a:solidFill>
                  <a:srgbClr val="C00000"/>
                </a:solidFill>
              </a:rPr>
              <a:t>final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zh-TW" dirty="0" smtClean="0"/>
              <a:t>Java also provides another class </a:t>
            </a:r>
            <a:r>
              <a:rPr lang="en-US" altLang="zh-TW" dirty="0" err="1" smtClean="0">
                <a:latin typeface="Calibri" pitchFamily="34" charset="0"/>
              </a:rPr>
              <a:t>StringBuffer</a:t>
            </a:r>
            <a:r>
              <a:rPr lang="en-US" altLang="zh-TW" dirty="0" smtClean="0"/>
              <a:t> which is functionally identical to </a:t>
            </a:r>
            <a:r>
              <a:rPr lang="en-US" altLang="zh-TW" dirty="0" smtClean="0">
                <a:latin typeface="Calibri" pitchFamily="34" charset="0"/>
              </a:rPr>
              <a:t>String</a:t>
            </a:r>
            <a:r>
              <a:rPr lang="en-US" altLang="zh-TW" dirty="0" smtClean="0"/>
              <a:t> class, but it is not immutable.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859216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class </a:t>
            </a:r>
            <a:r>
              <a:rPr lang="en-US" altLang="zh-TW" sz="1800" dirty="0" err="1"/>
              <a:t>StringDemo</a:t>
            </a:r>
            <a:r>
              <a:rPr lang="en-US" altLang="zh-TW" sz="1800" dirty="0"/>
              <a:t> {  </a:t>
            </a:r>
          </a:p>
          <a:p>
            <a:pPr marL="0" indent="0">
              <a:buNone/>
            </a:pPr>
            <a:r>
              <a:rPr lang="en-US" altLang="zh-TW" sz="1800" dirty="0"/>
              <a:t>  public static void main(String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[]) {  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smtClean="0"/>
              <a:t>  </a:t>
            </a:r>
            <a:r>
              <a:rPr lang="en-US" altLang="zh-TW" sz="1800" dirty="0" smtClean="0">
                <a:solidFill>
                  <a:srgbClr val="00B050"/>
                </a:solidFill>
              </a:rPr>
              <a:t>// </a:t>
            </a:r>
            <a:r>
              <a:rPr lang="en-US" altLang="zh-TW" sz="1800" dirty="0">
                <a:solidFill>
                  <a:srgbClr val="00B050"/>
                </a:solidFill>
              </a:rPr>
              <a:t>declare strings in various ways 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smtClean="0"/>
              <a:t>  </a:t>
            </a:r>
            <a:r>
              <a:rPr lang="en-US" altLang="zh-TW" sz="1800" b="1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TW" sz="1800" dirty="0" smtClean="0"/>
              <a:t> </a:t>
            </a:r>
            <a:r>
              <a:rPr lang="en-US" altLang="zh-TW" sz="1800" b="1" dirty="0">
                <a:solidFill>
                  <a:srgbClr val="00B0F0"/>
                </a:solidFill>
              </a:rPr>
              <a:t>str1</a:t>
            </a:r>
            <a:r>
              <a:rPr lang="en-US" altLang="zh-TW" sz="1800" dirty="0"/>
              <a:t> = </a:t>
            </a:r>
            <a:r>
              <a:rPr lang="en-US" altLang="zh-TW" sz="1800" b="1" dirty="0">
                <a:solidFill>
                  <a:srgbClr val="C00000"/>
                </a:solidFill>
              </a:rPr>
              <a:t>new</a:t>
            </a:r>
            <a:r>
              <a:rPr lang="en-US" altLang="zh-TW" sz="1800" dirty="0"/>
              <a:t> String("Java strings are objects."); 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smtClean="0"/>
              <a:t>  String </a:t>
            </a:r>
            <a:r>
              <a:rPr lang="en-US" altLang="zh-TW" sz="1800" dirty="0"/>
              <a:t>str2 = "They are constructed various ways."; 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smtClean="0"/>
              <a:t>  String </a:t>
            </a:r>
            <a:r>
              <a:rPr lang="en-US" altLang="zh-TW" sz="1800" dirty="0"/>
              <a:t>str3 = new String(str2); 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System.out.println</a:t>
            </a:r>
            <a:r>
              <a:rPr lang="en-US" altLang="zh-TW" sz="1800" dirty="0" smtClean="0"/>
              <a:t>(str1</a:t>
            </a:r>
            <a:r>
              <a:rPr lang="en-US" altLang="zh-TW" sz="1800" dirty="0"/>
              <a:t>); 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System.out.println</a:t>
            </a:r>
            <a:r>
              <a:rPr lang="en-US" altLang="zh-TW" sz="1800" dirty="0" smtClean="0"/>
              <a:t>(str2</a:t>
            </a:r>
            <a:r>
              <a:rPr lang="en-US" altLang="zh-TW" sz="1800" dirty="0"/>
              <a:t>); </a:t>
            </a:r>
          </a:p>
          <a:p>
            <a:pPr marL="0" indent="0">
              <a:buNone/>
            </a:pPr>
            <a:r>
              <a:rPr lang="en-US" altLang="zh-TW" sz="1800" dirty="0"/>
              <a:t>   </a:t>
            </a:r>
            <a:r>
              <a:rPr lang="en-US" altLang="zh-TW" sz="1800" dirty="0" smtClean="0"/>
              <a:t>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(str3); </a:t>
            </a:r>
          </a:p>
          <a:p>
            <a:pPr marL="0" indent="0">
              <a:buNone/>
            </a:pPr>
            <a:r>
              <a:rPr lang="en-US" altLang="zh-TW" sz="1800" dirty="0"/>
              <a:t>  }  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9552" y="5589240"/>
            <a:ext cx="344838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Java strings are objects.</a:t>
            </a:r>
          </a:p>
          <a:p>
            <a:r>
              <a:rPr lang="en-US" altLang="zh-TW" dirty="0"/>
              <a:t>They are constructed various ways.</a:t>
            </a:r>
          </a:p>
          <a:p>
            <a:r>
              <a:rPr lang="en-US" altLang="zh-TW" dirty="0"/>
              <a:t>They are constructed various ways.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86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Commonly used </a:t>
            </a:r>
            <a:r>
              <a:rPr lang="en-US" altLang="zh-TW" cap="none" dirty="0" smtClean="0">
                <a:latin typeface="Calibri" pitchFamily="34" charset="0"/>
              </a:rPr>
              <a:t>String</a:t>
            </a:r>
            <a:r>
              <a:rPr lang="en-US" altLang="zh-TW" dirty="0" smtClean="0"/>
              <a:t> services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36" y="1700808"/>
            <a:ext cx="7993708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859216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class </a:t>
            </a:r>
            <a:r>
              <a:rPr lang="en-US" altLang="zh-TW" sz="1800" dirty="0" err="1"/>
              <a:t>StrOps</a:t>
            </a:r>
            <a:r>
              <a:rPr lang="en-US" altLang="zh-TW" sz="1800" dirty="0"/>
              <a:t> {  </a:t>
            </a:r>
          </a:p>
          <a:p>
            <a:pPr marL="0" indent="0">
              <a:buNone/>
            </a:pPr>
            <a:r>
              <a:rPr lang="en-US" altLang="zh-TW" sz="1800" dirty="0"/>
              <a:t>  public static void main(String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[]) {  </a:t>
            </a:r>
          </a:p>
          <a:p>
            <a:pPr marL="0" indent="0">
              <a:buNone/>
            </a:pPr>
            <a:r>
              <a:rPr lang="en-US" altLang="zh-TW" sz="1800" dirty="0"/>
              <a:t>      String str1 =  "When it comes to Web programming, Java is #1.";  </a:t>
            </a:r>
          </a:p>
          <a:p>
            <a:pPr marL="0" indent="0">
              <a:buNone/>
            </a:pPr>
            <a:r>
              <a:rPr lang="en-US" altLang="zh-TW" sz="1800" dirty="0"/>
              <a:t>      String str2 = new String(str1); </a:t>
            </a:r>
          </a:p>
          <a:p>
            <a:pPr marL="0" indent="0">
              <a:buNone/>
            </a:pPr>
            <a:r>
              <a:rPr lang="en-US" altLang="zh-TW" sz="1800" dirty="0"/>
              <a:t>      String str3 = "Java strings are powerful.";  </a:t>
            </a:r>
          </a:p>
          <a:p>
            <a:pPr marL="0" indent="0">
              <a:buNone/>
            </a:pPr>
            <a:r>
              <a:rPr lang="en-US" altLang="zh-TW" sz="1800" dirty="0"/>
              <a:t>  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result, </a:t>
            </a:r>
            <a:r>
              <a:rPr lang="en-US" altLang="zh-TW" sz="1800" dirty="0" err="1"/>
              <a:t>idx</a:t>
            </a:r>
            <a:r>
              <a:rPr lang="en-US" altLang="zh-TW" sz="1800" dirty="0"/>
              <a:t>; </a:t>
            </a:r>
          </a:p>
          <a:p>
            <a:pPr marL="0" indent="0">
              <a:buNone/>
            </a:pPr>
            <a:r>
              <a:rPr lang="en-US" altLang="zh-TW" sz="1800" dirty="0"/>
              <a:t>      char </a:t>
            </a:r>
            <a:r>
              <a:rPr lang="en-US" altLang="zh-TW" sz="1800" dirty="0" err="1"/>
              <a:t>ch</a:t>
            </a:r>
            <a:r>
              <a:rPr lang="en-US" altLang="zh-TW" sz="1800" dirty="0"/>
              <a:t>; 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</a:p>
          <a:p>
            <a:pPr marL="0" indent="0">
              <a:buNone/>
            </a:pPr>
            <a:r>
              <a:rPr lang="en-US" altLang="zh-TW" sz="1800" dirty="0"/>
              <a:t>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("Length of str1: " +  str1.</a:t>
            </a:r>
            <a:r>
              <a:rPr lang="en-US" altLang="zh-TW" sz="1800" b="1" dirty="0">
                <a:solidFill>
                  <a:srgbClr val="FF0000"/>
                </a:solidFill>
              </a:rPr>
              <a:t>length</a:t>
            </a:r>
            <a:r>
              <a:rPr lang="en-US" altLang="zh-TW" sz="1800" dirty="0"/>
              <a:t>()); </a:t>
            </a:r>
          </a:p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72200" y="4360703"/>
            <a:ext cx="184537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Length of str1: </a:t>
            </a:r>
            <a:r>
              <a:rPr lang="en-US" altLang="zh-TW" dirty="0" smtClean="0"/>
              <a:t>45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01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859216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</a:t>
            </a:r>
            <a:r>
              <a:rPr lang="en-US" altLang="zh-TW" sz="1600" dirty="0" smtClean="0">
                <a:solidFill>
                  <a:srgbClr val="00B050"/>
                </a:solidFill>
              </a:rPr>
              <a:t>// </a:t>
            </a:r>
            <a:r>
              <a:rPr lang="en-US" altLang="zh-TW" sz="1600" dirty="0">
                <a:solidFill>
                  <a:srgbClr val="00B050"/>
                </a:solidFill>
              </a:rPr>
              <a:t>display str1, one char at a time. </a:t>
            </a:r>
          </a:p>
          <a:p>
            <a:pPr marL="0" indent="0">
              <a:buNone/>
            </a:pPr>
            <a:r>
              <a:rPr lang="en-US" altLang="zh-TW" sz="1600" dirty="0"/>
              <a:t>    for(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str1.length();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 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(str1.</a:t>
            </a:r>
            <a:r>
              <a:rPr lang="en-US" altLang="zh-TW" sz="1600" b="1" dirty="0">
                <a:solidFill>
                  <a:srgbClr val="FF0000"/>
                </a:solidFill>
              </a:rPr>
              <a:t>charAt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 + " ");  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();  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</a:p>
          <a:p>
            <a:pPr marL="0" indent="0">
              <a:buNone/>
            </a:pPr>
            <a:r>
              <a:rPr lang="en-US" altLang="zh-TW" sz="1600" dirty="0"/>
              <a:t>    if(str1.</a:t>
            </a:r>
            <a:r>
              <a:rPr lang="en-US" altLang="zh-TW" sz="1600" b="1" dirty="0">
                <a:solidFill>
                  <a:srgbClr val="FF0000"/>
                </a:solidFill>
              </a:rPr>
              <a:t>equals</a:t>
            </a:r>
            <a:r>
              <a:rPr lang="en-US" altLang="zh-TW" sz="1600" dirty="0"/>
              <a:t>(str2))  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("str1 equals str2");  </a:t>
            </a:r>
          </a:p>
          <a:p>
            <a:pPr marL="0" indent="0">
              <a:buNone/>
            </a:pPr>
            <a:r>
              <a:rPr lang="en-US" altLang="zh-TW" sz="1600" dirty="0"/>
              <a:t>    else  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("str1 does not equal str2"); 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    result = str1.</a:t>
            </a:r>
            <a:r>
              <a:rPr lang="en-US" altLang="zh-TW" sz="1600" b="1" dirty="0">
                <a:solidFill>
                  <a:srgbClr val="FF0000"/>
                </a:solidFill>
              </a:rPr>
              <a:t>compareTo</a:t>
            </a:r>
            <a:r>
              <a:rPr lang="en-US" altLang="zh-TW" sz="1600" dirty="0"/>
              <a:t>(str3); </a:t>
            </a:r>
          </a:p>
          <a:p>
            <a:pPr marL="0" indent="0">
              <a:buNone/>
            </a:pPr>
            <a:r>
              <a:rPr lang="en-US" altLang="zh-TW" sz="1600" dirty="0"/>
              <a:t>    if(result == 0) 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("str1 and str3 are equal"); </a:t>
            </a:r>
          </a:p>
          <a:p>
            <a:pPr marL="0" indent="0">
              <a:buNone/>
            </a:pPr>
            <a:r>
              <a:rPr lang="en-US" altLang="zh-TW" sz="1600" dirty="0"/>
              <a:t>    else if(result &lt; 0) 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("str1 is less than str3"); </a:t>
            </a:r>
          </a:p>
          <a:p>
            <a:pPr marL="0" indent="0">
              <a:buNone/>
            </a:pPr>
            <a:r>
              <a:rPr lang="en-US" altLang="zh-TW" sz="1600" dirty="0"/>
              <a:t>    else 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("str1 is greater than str3");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92080" y="2473750"/>
            <a:ext cx="15824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str1 </a:t>
            </a:r>
            <a:r>
              <a:rPr lang="en-US" altLang="zh-TW" dirty="0"/>
              <a:t>equals </a:t>
            </a:r>
            <a:r>
              <a:rPr lang="en-US" altLang="zh-TW" dirty="0" smtClean="0"/>
              <a:t>str2</a:t>
            </a:r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517322"/>
            <a:ext cx="75608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TW" dirty="0"/>
              <a:t>W</a:t>
            </a:r>
            <a:r>
              <a:rPr lang="pt-BR" altLang="zh-TW" dirty="0">
                <a:solidFill>
                  <a:srgbClr val="FF0000"/>
                </a:solidFill>
              </a:rPr>
              <a:t> </a:t>
            </a:r>
            <a:r>
              <a:rPr lang="pt-BR" altLang="zh-TW" dirty="0"/>
              <a:t>h e n   i t   c o m e s   t o   W e b   p r o g r a m m i n g ,   J a v a   </a:t>
            </a:r>
            <a:r>
              <a:rPr lang="pt-BR" altLang="zh-TW" dirty="0" smtClean="0"/>
              <a:t>i s   </a:t>
            </a:r>
            <a:r>
              <a:rPr lang="pt-BR" altLang="zh-TW" dirty="0"/>
              <a:t># 1 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92080" y="4077072"/>
            <a:ext cx="230063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str1 </a:t>
            </a:r>
            <a:r>
              <a:rPr lang="en-US" altLang="zh-TW" dirty="0"/>
              <a:t>is greater than </a:t>
            </a:r>
            <a:r>
              <a:rPr lang="en-US" altLang="zh-TW" dirty="0" smtClean="0"/>
              <a:t>str3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9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859216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</a:t>
            </a:r>
            <a:r>
              <a:rPr lang="en-US" altLang="zh-TW" sz="1800" dirty="0" smtClean="0">
                <a:solidFill>
                  <a:srgbClr val="00B050"/>
                </a:solidFill>
              </a:rPr>
              <a:t>// </a:t>
            </a:r>
            <a:r>
              <a:rPr lang="en-US" altLang="zh-TW" sz="1800" dirty="0">
                <a:solidFill>
                  <a:srgbClr val="00B050"/>
                </a:solidFill>
              </a:rPr>
              <a:t>assign a new string to str2 </a:t>
            </a:r>
          </a:p>
          <a:p>
            <a:pPr marL="0" indent="0">
              <a:buNone/>
            </a:pPr>
            <a:r>
              <a:rPr lang="en-US" altLang="zh-TW" sz="1800" dirty="0"/>
              <a:t>      str2 = "One Two Three One"; 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</a:p>
          <a:p>
            <a:pPr marL="0" indent="0">
              <a:buNone/>
            </a:pPr>
            <a:r>
              <a:rPr lang="en-US" altLang="zh-TW" sz="1800" dirty="0"/>
              <a:t>      </a:t>
            </a:r>
            <a:r>
              <a:rPr lang="en-US" altLang="zh-TW" sz="1800" dirty="0" err="1"/>
              <a:t>idx</a:t>
            </a:r>
            <a:r>
              <a:rPr lang="en-US" altLang="zh-TW" sz="1800" dirty="0"/>
              <a:t> = str2.</a:t>
            </a:r>
            <a:r>
              <a:rPr lang="en-US" altLang="zh-TW" sz="1800" b="1" dirty="0">
                <a:solidFill>
                  <a:srgbClr val="FF0000"/>
                </a:solidFill>
              </a:rPr>
              <a:t>indexOf</a:t>
            </a:r>
            <a:r>
              <a:rPr lang="en-US" altLang="zh-TW" sz="1800" dirty="0"/>
              <a:t>("One"); </a:t>
            </a:r>
          </a:p>
          <a:p>
            <a:pPr marL="0" indent="0">
              <a:buNone/>
            </a:pPr>
            <a:r>
              <a:rPr lang="en-US" altLang="zh-TW" sz="1800" dirty="0"/>
              <a:t>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("Index of first </a:t>
            </a:r>
            <a:r>
              <a:rPr lang="en-US" altLang="zh-TW" sz="1800" dirty="0" err="1"/>
              <a:t>occurence</a:t>
            </a:r>
            <a:r>
              <a:rPr lang="en-US" altLang="zh-TW" sz="1800" dirty="0"/>
              <a:t> of One: " + </a:t>
            </a:r>
            <a:r>
              <a:rPr lang="en-US" altLang="zh-TW" sz="1800" dirty="0" err="1"/>
              <a:t>idx</a:t>
            </a:r>
            <a:r>
              <a:rPr lang="en-US" altLang="zh-TW" sz="1800" dirty="0"/>
              <a:t>); </a:t>
            </a:r>
          </a:p>
          <a:p>
            <a:pPr marL="0" indent="0">
              <a:buNone/>
            </a:pPr>
            <a:r>
              <a:rPr lang="en-US" altLang="zh-TW" sz="1800" dirty="0"/>
              <a:t>      </a:t>
            </a:r>
            <a:r>
              <a:rPr lang="en-US" altLang="zh-TW" sz="1800" dirty="0" err="1"/>
              <a:t>idx</a:t>
            </a:r>
            <a:r>
              <a:rPr lang="en-US" altLang="zh-TW" sz="1800" dirty="0"/>
              <a:t> = str2.</a:t>
            </a:r>
            <a:r>
              <a:rPr lang="en-US" altLang="zh-TW" sz="1800" b="1" dirty="0">
                <a:solidFill>
                  <a:srgbClr val="FF0000"/>
                </a:solidFill>
              </a:rPr>
              <a:t>lastIndexOf</a:t>
            </a:r>
            <a:r>
              <a:rPr lang="en-US" altLang="zh-TW" sz="1800" dirty="0"/>
              <a:t>("One"); </a:t>
            </a:r>
          </a:p>
          <a:p>
            <a:pPr marL="0" indent="0">
              <a:buNone/>
            </a:pPr>
            <a:r>
              <a:rPr lang="en-US" altLang="zh-TW" sz="1800" dirty="0"/>
              <a:t>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("Index of last </a:t>
            </a:r>
            <a:r>
              <a:rPr lang="en-US" altLang="zh-TW" sz="1800" dirty="0" err="1"/>
              <a:t>occurence</a:t>
            </a:r>
            <a:r>
              <a:rPr lang="en-US" altLang="zh-TW" sz="1800" dirty="0"/>
              <a:t> of One: " + </a:t>
            </a:r>
            <a:r>
              <a:rPr lang="en-US" altLang="zh-TW" sz="1800" dirty="0" err="1"/>
              <a:t>idx</a:t>
            </a:r>
            <a:r>
              <a:rPr lang="en-US" altLang="zh-TW" sz="1800" dirty="0"/>
              <a:t>); </a:t>
            </a:r>
          </a:p>
          <a:p>
            <a:pPr marL="0" indent="0">
              <a:buNone/>
            </a:pPr>
            <a:r>
              <a:rPr lang="en-US" altLang="zh-TW" sz="1800" dirty="0"/>
              <a:t>     </a:t>
            </a:r>
          </a:p>
          <a:p>
            <a:pPr marL="0" indent="0">
              <a:buNone/>
            </a:pPr>
            <a:r>
              <a:rPr lang="en-US" altLang="zh-TW" sz="1800" dirty="0"/>
              <a:t>  }  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23928" y="4221088"/>
            <a:ext cx="33778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Index </a:t>
            </a:r>
            <a:r>
              <a:rPr lang="en-US" altLang="zh-TW" dirty="0"/>
              <a:t>of first </a:t>
            </a:r>
            <a:r>
              <a:rPr lang="en-US" altLang="zh-TW" dirty="0" err="1"/>
              <a:t>occurence</a:t>
            </a:r>
            <a:r>
              <a:rPr lang="en-US" altLang="zh-TW" dirty="0"/>
              <a:t> of One: 0</a:t>
            </a:r>
          </a:p>
          <a:p>
            <a:r>
              <a:rPr lang="en-US" altLang="zh-TW" dirty="0"/>
              <a:t>Index of last </a:t>
            </a:r>
            <a:r>
              <a:rPr lang="en-US" altLang="zh-TW" dirty="0" err="1"/>
              <a:t>occurence</a:t>
            </a:r>
            <a:r>
              <a:rPr lang="en-US" altLang="zh-TW" dirty="0"/>
              <a:t> of One: 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8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</a:t>
            </a:r>
            <a:r>
              <a:rPr lang="en-US" altLang="zh-TW" dirty="0"/>
              <a:t>4</a:t>
            </a:r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89040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Print </a:t>
            </a:r>
            <a:r>
              <a:rPr lang="en-US" altLang="zh-TW" dirty="0"/>
              <a:t>a string reversely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43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1">
      <a:majorFont>
        <a:latin typeface="Franklin Gothic Demi Cond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1">
      <a:majorFont>
        <a:latin typeface="Franklin Gothic Demi Cond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17238</TotalTime>
  <Words>791</Words>
  <Application>Microsoft Office PowerPoint</Application>
  <PresentationFormat>On-screen Show (4:3)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新細明體</vt:lpstr>
      <vt:lpstr>Baskerville Old Face</vt:lpstr>
      <vt:lpstr>Calibri</vt:lpstr>
      <vt:lpstr>Franklin Gothic Demi Cond</vt:lpstr>
      <vt:lpstr>Times New Roman</vt:lpstr>
      <vt:lpstr>Wingdings</vt:lpstr>
      <vt:lpstr>Wingdings 2</vt:lpstr>
      <vt:lpstr>壁窗</vt:lpstr>
      <vt:lpstr>1_壁窗</vt:lpstr>
      <vt:lpstr>Strings</vt:lpstr>
      <vt:lpstr>Strings </vt:lpstr>
      <vt:lpstr>Strings </vt:lpstr>
      <vt:lpstr>Example</vt:lpstr>
      <vt:lpstr>Commonly used String services</vt:lpstr>
      <vt:lpstr>Example</vt:lpstr>
      <vt:lpstr>PowerPoint Presentation</vt:lpstr>
      <vt:lpstr>PowerPoint Presentation</vt:lpstr>
      <vt:lpstr>Exercise 4</vt:lpstr>
      <vt:lpstr>Sub-string Example</vt:lpstr>
      <vt:lpstr>Arrays of strings</vt:lpstr>
      <vt:lpstr>Example</vt:lpstr>
      <vt:lpstr>Example</vt:lpstr>
      <vt:lpstr>Switch Statement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Lec. 01: Java Fundamentals</dc:title>
  <dc:creator>acer</dc:creator>
  <cp:lastModifiedBy>Windows User</cp:lastModifiedBy>
  <cp:revision>279</cp:revision>
  <dcterms:modified xsi:type="dcterms:W3CDTF">2016-01-15T00:47:30Z</dcterms:modified>
</cp:coreProperties>
</file>