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81" r:id="rId8"/>
    <p:sldId id="282" r:id="rId9"/>
    <p:sldId id="284" r:id="rId10"/>
    <p:sldId id="285" r:id="rId11"/>
    <p:sldId id="286" r:id="rId12"/>
    <p:sldId id="279" r:id="rId13"/>
    <p:sldId id="280" r:id="rId14"/>
    <p:sldId id="290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70" autoAdjust="0"/>
  </p:normalViewPr>
  <p:slideViewPr>
    <p:cSldViewPr>
      <p:cViewPr varScale="1">
        <p:scale>
          <a:sx n="67" d="100"/>
          <a:sy n="67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27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Applications </a:t>
            </a:r>
            <a:r>
              <a:rPr lang="en-US" dirty="0"/>
              <a:t>of Information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System Analysis </a:t>
            </a:r>
            <a:r>
              <a:rPr lang="en-US" dirty="0" smtClean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Executive Information System (EIS)..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ESSs serve to,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issues of importance to the organization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new directions the company may take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 executives monitor the company’s progress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Systems (ES)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expert system is a programmed decision making information system.</a:t>
            </a:r>
          </a:p>
          <a:p>
            <a:r>
              <a:rPr lang="en-US" dirty="0" smtClean="0"/>
              <a:t>It capture and reproduces the knowledge and expertise of a  decision maker and </a:t>
            </a:r>
          </a:p>
          <a:p>
            <a:r>
              <a:rPr lang="en-US" dirty="0" smtClean="0"/>
              <a:t>Simulates the “thinking “ of the expert.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and Collaboration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An IS that enables</a:t>
            </a:r>
            <a:r>
              <a:rPr lang="en-US" b="1" dirty="0" smtClean="0"/>
              <a:t> more effective communications</a:t>
            </a:r>
            <a:r>
              <a:rPr lang="en-US" dirty="0" smtClean="0"/>
              <a:t> between, </a:t>
            </a:r>
          </a:p>
          <a:p>
            <a:pPr lvl="1"/>
            <a:r>
              <a:rPr lang="en-US" dirty="0" smtClean="0"/>
              <a:t>Workers </a:t>
            </a:r>
          </a:p>
          <a:p>
            <a:pPr lvl="1"/>
            <a:r>
              <a:rPr lang="en-US" dirty="0" smtClean="0"/>
              <a:t>Partners </a:t>
            </a:r>
          </a:p>
          <a:p>
            <a:pPr lvl="1"/>
            <a:r>
              <a:rPr lang="en-US" dirty="0" smtClean="0"/>
              <a:t>Customers </a:t>
            </a:r>
          </a:p>
          <a:p>
            <a:pPr lvl="1"/>
            <a:r>
              <a:rPr lang="en-US" dirty="0" smtClean="0"/>
              <a:t>Suppliers </a:t>
            </a:r>
          </a:p>
          <a:p>
            <a:r>
              <a:rPr lang="en-US" b="1" dirty="0" smtClean="0"/>
              <a:t>Enhance</a:t>
            </a:r>
            <a:r>
              <a:rPr lang="en-US" dirty="0" smtClean="0"/>
              <a:t> their ability to </a:t>
            </a:r>
            <a:r>
              <a:rPr lang="en-US" b="1" dirty="0" smtClean="0"/>
              <a:t>collaborate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867275" y="2017712"/>
            <a:ext cx="35718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Automation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supports the </a:t>
            </a:r>
            <a:r>
              <a:rPr lang="en-US" b="1" dirty="0" smtClean="0"/>
              <a:t>wide range</a:t>
            </a:r>
            <a:r>
              <a:rPr lang="en-US" dirty="0" smtClean="0"/>
              <a:t> of business office activities.</a:t>
            </a:r>
          </a:p>
          <a:p>
            <a:pPr lvl="1"/>
            <a:r>
              <a:rPr lang="en-US" dirty="0" smtClean="0"/>
              <a:t>Work group computing</a:t>
            </a:r>
          </a:p>
          <a:p>
            <a:pPr lvl="1"/>
            <a:r>
              <a:rPr lang="en-US" dirty="0" smtClean="0"/>
              <a:t>Work group scheduling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Electronic document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948237" y="2293937"/>
            <a:ext cx="34099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447800"/>
            <a:ext cx="296322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rved Right Arrow 8"/>
          <p:cNvSpPr/>
          <p:nvPr/>
        </p:nvSpPr>
        <p:spPr>
          <a:xfrm>
            <a:off x="4800600" y="3733800"/>
            <a:ext cx="838200" cy="1828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 Information System (GIS)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238512"/>
          </a:xfrm>
        </p:spPr>
        <p:txBody>
          <a:bodyPr/>
          <a:lstStyle/>
          <a:p>
            <a:r>
              <a:rPr lang="en-US" dirty="0" smtClean="0"/>
              <a:t>A system designed to capture, store, manipulate, analyze, manage, and present all types of spatial or geographical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Legacy system is an </a:t>
            </a:r>
            <a:r>
              <a:rPr lang="en-US" i="1" dirty="0" smtClean="0"/>
              <a:t>"antiquated"</a:t>
            </a:r>
            <a:r>
              <a:rPr lang="en-US" dirty="0" smtClean="0"/>
              <a:t> system.</a:t>
            </a:r>
          </a:p>
          <a:p>
            <a:pPr lvl="1"/>
            <a:r>
              <a:rPr lang="en-US" dirty="0" smtClean="0"/>
              <a:t>potentially </a:t>
            </a:r>
            <a:r>
              <a:rPr lang="en-US" b="1" dirty="0" smtClean="0"/>
              <a:t>problematic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often run on obsolete hardware </a:t>
            </a:r>
          </a:p>
          <a:p>
            <a:pPr lvl="1"/>
            <a:r>
              <a:rPr lang="en-US" dirty="0" smtClean="0"/>
              <a:t>spare parts for such computers become increasingly difficult to obtain </a:t>
            </a:r>
          </a:p>
          <a:p>
            <a:pPr lvl="1"/>
            <a:r>
              <a:rPr lang="en-US" dirty="0" smtClean="0"/>
              <a:t>hard to maintain, improve and expand </a:t>
            </a:r>
          </a:p>
          <a:p>
            <a:pPr lvl="1"/>
            <a:r>
              <a:rPr lang="en-US" dirty="0" smtClean="0"/>
              <a:t>The designers of the system may have </a:t>
            </a:r>
            <a:r>
              <a:rPr lang="en-US" b="1" dirty="0" smtClean="0"/>
              <a:t>left</a:t>
            </a:r>
            <a:r>
              <a:rPr lang="en-US" dirty="0" smtClean="0"/>
              <a:t> the organization, leaving no one left to explain how it works.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a Legacy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Many </a:t>
            </a:r>
            <a:r>
              <a:rPr lang="en-US" b="1" dirty="0" smtClean="0"/>
              <a:t>complex</a:t>
            </a:r>
            <a:r>
              <a:rPr lang="en-US" dirty="0" smtClean="0"/>
              <a:t> legacy systems are yet to be upgraded to new technologies because of </a:t>
            </a:r>
          </a:p>
          <a:p>
            <a:pPr lvl="1"/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Skills </a:t>
            </a:r>
          </a:p>
          <a:p>
            <a:pPr lvl="1"/>
            <a:r>
              <a:rPr lang="en-US" dirty="0" smtClean="0"/>
              <a:t>People required </a:t>
            </a:r>
          </a:p>
          <a:p>
            <a:pPr>
              <a:buNone/>
            </a:pPr>
            <a:r>
              <a:rPr lang="en-US" b="1" dirty="0" smtClean="0"/>
              <a:t>Force to change</a:t>
            </a:r>
            <a:r>
              <a:rPr lang="en-US" dirty="0" smtClean="0"/>
              <a:t> – to reflect new or changing business requirements. </a:t>
            </a:r>
          </a:p>
          <a:p>
            <a:pPr lvl="1"/>
            <a:r>
              <a:rPr lang="en-US" dirty="0" smtClean="0"/>
              <a:t>Year 2000 problem (Y2K) </a:t>
            </a:r>
          </a:p>
          <a:p>
            <a:pPr lvl="1"/>
            <a:r>
              <a:rPr lang="en-US" dirty="0" smtClean="0"/>
              <a:t>Euro conversion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systems can be classified in many ways,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 by mode of processing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Classification by System Objectives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Classification by mode of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221163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i="1" dirty="0" smtClean="0"/>
              <a:t>Batch processing systems: </a:t>
            </a:r>
          </a:p>
          <a:p>
            <a:pPr marL="442913" lvl="1" indent="-42863">
              <a:buNone/>
            </a:pPr>
            <a:r>
              <a:rPr lang="en-US" i="1" dirty="0" smtClean="0"/>
              <a:t>The transactions are collected as they occur, but processed periodically, say, once a day or week.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i="1" dirty="0" smtClean="0"/>
              <a:t>On-line batch systems: </a:t>
            </a:r>
          </a:p>
          <a:p>
            <a:pPr marL="442913" lvl="1" indent="-42863">
              <a:buNone/>
            </a:pPr>
            <a:r>
              <a:rPr lang="en-US" i="1" dirty="0" smtClean="0"/>
              <a:t>The transaction information is captured by on-line data-entry devices and logged on the system, but it is processed periodically as in batch processing systems.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i="1" dirty="0" smtClean="0"/>
              <a:t>On-line Real-time systems:</a:t>
            </a:r>
          </a:p>
          <a:p>
            <a:pPr marL="442913" lvl="1" indent="-42863">
              <a:buNone/>
            </a:pPr>
            <a:r>
              <a:rPr lang="en-US" i="1" dirty="0" smtClean="0"/>
              <a:t> The transaction data capture as well as their processing in order to update records (and generate reports) is carried out in real-time as the transaction is taking place. 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by System Objectives </a:t>
            </a:r>
            <a:br>
              <a:rPr lang="en-US" dirty="0" smtClean="0"/>
            </a:br>
            <a:r>
              <a:rPr lang="en-US" dirty="0" smtClean="0"/>
              <a:t>Type of information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Processing System (TPS) 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Information System (MIS)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Support System (DSS)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Executive Information System (EIS)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Expert Systems (ES)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Communications and Collaboration Systems 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Office Automation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Geographic Information System (GIS)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use of information systems by management level.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71600" y="2286000"/>
            <a:ext cx="3276600" cy="3352800"/>
            <a:chOff x="381000" y="1600200"/>
            <a:chExt cx="4191000" cy="3429000"/>
          </a:xfrm>
        </p:grpSpPr>
        <p:sp>
          <p:nvSpPr>
            <p:cNvPr id="5" name="Isosceles Triangle 4"/>
            <p:cNvSpPr/>
            <p:nvPr/>
          </p:nvSpPr>
          <p:spPr>
            <a:xfrm>
              <a:off x="381000" y="1600200"/>
              <a:ext cx="4191000" cy="3429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1604" y="2819509"/>
              <a:ext cx="1524922" cy="1623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7317" y="3962509"/>
              <a:ext cx="2818366" cy="1623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457200" y="2514600"/>
            <a:ext cx="2093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Strategic Level</a:t>
            </a:r>
          </a:p>
          <a:p>
            <a:r>
              <a:rPr lang="en-US" dirty="0">
                <a:latin typeface="Calibri" pitchFamily="34" charset="0"/>
              </a:rPr>
              <a:t>Senior Management</a:t>
            </a:r>
          </a:p>
        </p:txBody>
      </p:sp>
      <p:sp>
        <p:nvSpPr>
          <p:cNvPr id="32775" name="TextBox 10"/>
          <p:cNvSpPr txBox="1">
            <a:spLocks noChangeArrowheads="1"/>
          </p:cNvSpPr>
          <p:nvPr/>
        </p:nvSpPr>
        <p:spPr bwMode="auto">
          <a:xfrm>
            <a:off x="457200" y="3733800"/>
            <a:ext cx="2290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Tactical Level</a:t>
            </a:r>
          </a:p>
          <a:p>
            <a:r>
              <a:rPr lang="en-US">
                <a:latin typeface="Calibri" pitchFamily="34" charset="0"/>
              </a:rPr>
              <a:t>Middle  Management</a:t>
            </a:r>
          </a:p>
        </p:txBody>
      </p:sp>
      <p:sp>
        <p:nvSpPr>
          <p:cNvPr id="32776" name="TextBox 11"/>
          <p:cNvSpPr txBox="1">
            <a:spLocks noChangeArrowheads="1"/>
          </p:cNvSpPr>
          <p:nvPr/>
        </p:nvSpPr>
        <p:spPr bwMode="auto">
          <a:xfrm>
            <a:off x="533400" y="4724400"/>
            <a:ext cx="1936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Operational  Level</a:t>
            </a:r>
          </a:p>
          <a:p>
            <a:r>
              <a:rPr lang="en-US">
                <a:latin typeface="Calibri" pitchFamily="34" charset="0"/>
              </a:rPr>
              <a:t>Line 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3048000"/>
            <a:ext cx="3352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Decision support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2133600"/>
            <a:ext cx="3352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Executive information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4800" y="3962400"/>
            <a:ext cx="3352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Management information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4953000"/>
            <a:ext cx="3352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Transaction processing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Office automation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733800" y="5257800"/>
            <a:ext cx="60960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505200" y="4191000"/>
            <a:ext cx="60960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390900" y="4305300"/>
            <a:ext cx="838200" cy="609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rot="10800000" flipV="1">
            <a:off x="3429000" y="3390900"/>
            <a:ext cx="685800" cy="8001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rot="10800000">
            <a:off x="3200400" y="3276600"/>
            <a:ext cx="914400" cy="1143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276600" y="2514600"/>
            <a:ext cx="838200" cy="4572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Transaction Processing System (TPS)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Systems that capture and process data about business transactions.</a:t>
            </a:r>
          </a:p>
          <a:p>
            <a:r>
              <a:rPr lang="en-US" dirty="0" smtClean="0"/>
              <a:t>Used mainly by operational level employees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267200"/>
            <a:ext cx="36385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Information</a:t>
            </a:r>
            <a:br>
              <a:rPr lang="en-US" dirty="0" smtClean="0"/>
            </a:b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MIS is an information system application that provides for management oriented reporting.</a:t>
            </a:r>
          </a:p>
          <a:p>
            <a:endParaRPr lang="en-US" sz="2800" dirty="0" smtClean="0"/>
          </a:p>
          <a:p>
            <a:r>
              <a:rPr lang="en-US" sz="2800" dirty="0" smtClean="0"/>
              <a:t>lower and middle </a:t>
            </a:r>
            <a:r>
              <a:rPr lang="en-US" sz="2800" b="1" dirty="0" smtClean="0"/>
              <a:t>management can control, organize</a:t>
            </a:r>
            <a:r>
              <a:rPr lang="en-US" sz="2800" dirty="0" smtClean="0"/>
              <a:t> and</a:t>
            </a:r>
            <a:r>
              <a:rPr lang="en-US" sz="2800" b="1" dirty="0" smtClean="0"/>
              <a:t> plan</a:t>
            </a:r>
            <a:r>
              <a:rPr lang="en-US" sz="2800" dirty="0" smtClean="0"/>
              <a:t> more effectively and efficiently.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714884"/>
            <a:ext cx="2162175" cy="180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 (DSS)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its user with decision-oriented information whenever decision making situation arise.</a:t>
            </a:r>
          </a:p>
          <a:p>
            <a:r>
              <a:rPr lang="en-US" dirty="0" smtClean="0"/>
              <a:t>They are interactive systems that </a:t>
            </a:r>
            <a:r>
              <a:rPr lang="en-US" b="1" dirty="0" smtClean="0"/>
              <a:t>assist</a:t>
            </a:r>
            <a:r>
              <a:rPr lang="en-US" dirty="0" smtClean="0"/>
              <a:t> a decision maker when faced with </a:t>
            </a:r>
            <a:r>
              <a:rPr lang="en-US" b="1" dirty="0" smtClean="0"/>
              <a:t>unstructured or semi structured business problems.</a:t>
            </a:r>
          </a:p>
          <a:p>
            <a:r>
              <a:rPr lang="en-US" dirty="0" smtClean="0"/>
              <a:t>Interactive computer-based modeling process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Executive Information System (EIS) /Executive Support System(ESS)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information system designed for top-level managers.</a:t>
            </a:r>
          </a:p>
          <a:p>
            <a:r>
              <a:rPr lang="en-US" dirty="0" smtClean="0"/>
              <a:t>They integrates data from all over the organization into graphical indicators and controls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555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HNDIT</vt:lpstr>
      <vt:lpstr>HNDIT1212: System Analysis and Design</vt:lpstr>
      <vt:lpstr>Types of Information Systems</vt:lpstr>
      <vt:lpstr> Classification by mode of processing</vt:lpstr>
      <vt:lpstr>Classification by System Objectives  Type of information System</vt:lpstr>
      <vt:lpstr>The use of information systems by management level.</vt:lpstr>
      <vt:lpstr>Transaction Processing System (TPS)</vt:lpstr>
      <vt:lpstr>Management Information  System</vt:lpstr>
      <vt:lpstr>Decision Support System (DSS)</vt:lpstr>
      <vt:lpstr>Executive Information System (EIS) /Executive Support System(ESS)</vt:lpstr>
      <vt:lpstr>Executive Information System (EIS)..</vt:lpstr>
      <vt:lpstr>Expert Systems (ES)</vt:lpstr>
      <vt:lpstr>Communications and Collaboration Systems</vt:lpstr>
      <vt:lpstr>Office Automation System</vt:lpstr>
      <vt:lpstr>Geographic Information System (GIS)</vt:lpstr>
      <vt:lpstr>Legacy Systems</vt:lpstr>
      <vt:lpstr>Upgrading a Legacy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Information Sytems</dc:title>
  <dc:subject>System Analysis and Design</dc:subject>
  <dc:creator>SLIATE</dc:creator>
  <cp:lastModifiedBy>sajee</cp:lastModifiedBy>
  <cp:revision>26</cp:revision>
  <dcterms:created xsi:type="dcterms:W3CDTF">2013-10-17T05:02:06Z</dcterms:created>
  <dcterms:modified xsi:type="dcterms:W3CDTF">2015-10-25T10:11:48Z</dcterms:modified>
</cp:coreProperties>
</file>