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8" r:id="rId2"/>
    <p:sldId id="306" r:id="rId3"/>
    <p:sldId id="290" r:id="rId4"/>
    <p:sldId id="307" r:id="rId5"/>
    <p:sldId id="308" r:id="rId6"/>
    <p:sldId id="293" r:id="rId7"/>
    <p:sldId id="309" r:id="rId8"/>
    <p:sldId id="310" r:id="rId9"/>
    <p:sldId id="304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3871" autoAdjust="0"/>
  </p:normalViewPr>
  <p:slideViewPr>
    <p:cSldViewPr>
      <p:cViewPr varScale="1">
        <p:scale>
          <a:sx n="57" d="100"/>
          <a:sy n="5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4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9DD56-B399-456F-8FC9-3F8A46442739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90465-098B-4809-943B-ED6FF6B56033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2C6AB-C333-42C3-80A0-E830EB7170F0}" type="slidenum">
              <a:rPr lang="en-US"/>
              <a:pPr/>
              <a:t>9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DA9EFCC-FAA5-437B-97F5-A7EC7708E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B3150-27FB-4B44-91B0-18FF93D91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5DE0A4-D93C-4049-A4EB-61927ADB74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hyperlink" Target="http://images.google.com/imgres?imgurl=members.aol.com/hisenviro/tap.jpg&amp;imgrefurl=http://members.aol.com/hisenviro/water.html&amp;h=271&amp;w=360&amp;prev=/images?q=tap+and+water&amp;svnum=10&amp;hl=en&amp;lr=&amp;ie=UTF-8&amp;oe=UTF-8" TargetMode="Externa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image" Target="../media/image13.jpe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Development Lifecycle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3886200" cy="2286017"/>
          </a:xfrm>
          <a:ln w="3175"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HNDIT1212:             System Analysis and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specifies the system users’ business </a:t>
            </a:r>
            <a:r>
              <a:rPr lang="en-US" b="1" dirty="0"/>
              <a:t>requirements</a:t>
            </a:r>
            <a:r>
              <a:rPr lang="en-US" dirty="0"/>
              <a:t>, </a:t>
            </a:r>
            <a:r>
              <a:rPr lang="en-US" b="1" dirty="0"/>
              <a:t>expectations</a:t>
            </a:r>
            <a:r>
              <a:rPr lang="en-US" dirty="0"/>
              <a:t> and </a:t>
            </a:r>
            <a:r>
              <a:rPr lang="en-US" b="1" dirty="0"/>
              <a:t>priorities</a:t>
            </a:r>
            <a:r>
              <a:rPr lang="en-US" dirty="0"/>
              <a:t> for a solution to the business problem</a:t>
            </a:r>
          </a:p>
          <a:p>
            <a:r>
              <a:rPr lang="en-US" dirty="0"/>
              <a:t>This phase produces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detailed analysis model</a:t>
            </a:r>
            <a:r>
              <a:rPr lang="en-US" dirty="0"/>
              <a:t> describing how the current system </a:t>
            </a:r>
            <a:r>
              <a:rPr lang="en-US" dirty="0" smtClean="0"/>
              <a:t>works.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requirements model</a:t>
            </a:r>
            <a:r>
              <a:rPr lang="en-US" dirty="0"/>
              <a:t> describing what is needed from the new </a:t>
            </a:r>
            <a:r>
              <a:rPr lang="en-US" dirty="0" smtClean="0"/>
              <a:t>system in </a:t>
            </a:r>
            <a:r>
              <a:rPr lang="en-US" b="1" dirty="0" smtClean="0"/>
              <a:t>user's terms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b="1" dirty="0"/>
              <a:t>system requirements</a:t>
            </a:r>
            <a:r>
              <a:rPr lang="en-US" dirty="0"/>
              <a:t> using </a:t>
            </a:r>
            <a:r>
              <a:rPr lang="en-US" b="1" dirty="0"/>
              <a:t>system terms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3.Systems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Produces a design specification for the new system.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Things </a:t>
            </a:r>
            <a:r>
              <a:rPr lang="en-US" b="1" dirty="0"/>
              <a:t>done</a:t>
            </a:r>
            <a:r>
              <a:rPr lang="en-US" dirty="0"/>
              <a:t> during the design phase:</a:t>
            </a:r>
          </a:p>
          <a:p>
            <a:pPr lvl="1"/>
            <a:r>
              <a:rPr lang="en-US" dirty="0"/>
              <a:t>Identify suitable hardware </a:t>
            </a:r>
          </a:p>
          <a:p>
            <a:pPr lvl="1"/>
            <a:r>
              <a:rPr lang="en-US" dirty="0"/>
              <a:t>Specify new programs or changes to existing programs </a:t>
            </a:r>
          </a:p>
          <a:p>
            <a:pPr lvl="1"/>
            <a:r>
              <a:rPr lang="en-US" dirty="0"/>
              <a:t>Specify new database or changes to existing database </a:t>
            </a:r>
          </a:p>
          <a:p>
            <a:pPr lvl="1"/>
            <a:r>
              <a:rPr lang="en-US" dirty="0"/>
              <a:t>produce detailed procedures that describe how users will use the system </a:t>
            </a:r>
          </a:p>
        </p:txBody>
      </p:sp>
      <p:pic>
        <p:nvPicPr>
          <p:cNvPr id="4" name="Picture 3" descr="sys desig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6575" y="428604"/>
            <a:ext cx="2257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During the systems implementation phase, </a:t>
            </a:r>
          </a:p>
          <a:p>
            <a:pPr lvl="0"/>
            <a:r>
              <a:rPr lang="en-US" b="1" dirty="0"/>
              <a:t>individual system components</a:t>
            </a:r>
            <a:r>
              <a:rPr lang="en-US" dirty="0"/>
              <a:t> are built and tested. </a:t>
            </a:r>
          </a:p>
          <a:p>
            <a:pPr lvl="0"/>
            <a:r>
              <a:rPr lang="en-US" b="1" dirty="0"/>
              <a:t>user interfaces</a:t>
            </a:r>
            <a:r>
              <a:rPr lang="en-US" dirty="0"/>
              <a:t> are developed and tried by users. </a:t>
            </a:r>
          </a:p>
          <a:p>
            <a:pPr lvl="0"/>
            <a:r>
              <a:rPr lang="en-US" b="1" dirty="0"/>
              <a:t>a database</a:t>
            </a:r>
            <a:r>
              <a:rPr lang="en-US" dirty="0"/>
              <a:t> is built to store data. </a:t>
            </a:r>
          </a:p>
          <a:p>
            <a:pPr lvl="0"/>
            <a:r>
              <a:rPr lang="en-US" b="1" dirty="0"/>
              <a:t>data and tools</a:t>
            </a:r>
            <a:r>
              <a:rPr lang="en-US" dirty="0"/>
              <a:t> are used to build the system. </a:t>
            </a:r>
          </a:p>
          <a:p>
            <a:endParaRPr lang="en-US" dirty="0"/>
          </a:p>
        </p:txBody>
      </p:sp>
      <p:pic>
        <p:nvPicPr>
          <p:cNvPr id="4" name="Picture 3" descr="system implement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063" y="4648200"/>
            <a:ext cx="2547937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Systems Testing</a:t>
            </a:r>
            <a:r>
              <a:rPr lang="en-US" dirty="0" smtClean="0"/>
              <a:t> is recognized as an important part of </a:t>
            </a:r>
            <a:r>
              <a:rPr lang="en-US" i="1" dirty="0" smtClean="0"/>
              <a:t>quality assurance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program modules are tested by their developers.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Integration testing</a:t>
            </a:r>
            <a:r>
              <a:rPr lang="en-US" dirty="0" smtClean="0"/>
              <a:t> is done to test whether the modules can be combined.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important to design</a:t>
            </a:r>
            <a:r>
              <a:rPr lang="en-US" i="1" dirty="0" smtClean="0"/>
              <a:t> test cases</a:t>
            </a:r>
            <a:r>
              <a:rPr lang="en-US" dirty="0" smtClean="0"/>
              <a:t> that test all the conditions that can arise in the system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testing and evaluating the results, the system is </a:t>
            </a:r>
            <a:r>
              <a:rPr lang="en-US" b="1" dirty="0" smtClean="0"/>
              <a:t>ready to be delivered</a:t>
            </a:r>
            <a:r>
              <a:rPr lang="en-US" dirty="0" smtClean="0"/>
              <a:t> to the user/client.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8229600" cy="3562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In this phase the following problems are corrected. </a:t>
            </a:r>
          </a:p>
          <a:p>
            <a:pPr lvl="1"/>
            <a:r>
              <a:rPr lang="en-US" sz="2400" b="1" dirty="0"/>
              <a:t>Eliminate errors</a:t>
            </a:r>
            <a:r>
              <a:rPr lang="en-US" sz="2400" dirty="0"/>
              <a:t> in the system during its life time. </a:t>
            </a:r>
          </a:p>
          <a:p>
            <a:pPr lvl="1"/>
            <a:r>
              <a:rPr lang="en-US" sz="2400" b="1" dirty="0"/>
              <a:t>Fix any </a:t>
            </a:r>
            <a:r>
              <a:rPr lang="en-US" sz="2400" i="1" dirty="0"/>
              <a:t>bugs</a:t>
            </a:r>
            <a:r>
              <a:rPr lang="en-US" sz="2400" dirty="0"/>
              <a:t> and problems found by users </a:t>
            </a:r>
          </a:p>
          <a:p>
            <a:pPr lvl="1"/>
            <a:r>
              <a:rPr lang="en-US" sz="2400" b="1" dirty="0"/>
              <a:t>Tune the system</a:t>
            </a:r>
            <a:r>
              <a:rPr lang="en-US" sz="2400" dirty="0"/>
              <a:t> into any variation in its working environment. </a:t>
            </a:r>
          </a:p>
          <a:p>
            <a:pPr marL="0" indent="0">
              <a:buNone/>
            </a:pPr>
            <a:r>
              <a:rPr lang="en-US" sz="2400" dirty="0"/>
              <a:t>Information system planners must always </a:t>
            </a:r>
            <a:r>
              <a:rPr lang="en-US" sz="2400" dirty="0" smtClean="0"/>
              <a:t>plan for </a:t>
            </a:r>
            <a:r>
              <a:rPr lang="en-US" sz="2400" dirty="0"/>
              <a:t>resource availability to carry out these maintenance functions.</a:t>
            </a:r>
          </a:p>
        </p:txBody>
      </p:sp>
      <p:pic>
        <p:nvPicPr>
          <p:cNvPr id="4" name="Picture 3" descr="maintenan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8469" y="4267200"/>
            <a:ext cx="26670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Which stage of software development is most expensive?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Where are the most errors introduced in software projects?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What do project managers say is the worst problem (consequence) in software projects?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does the </a:t>
            </a:r>
            <a:r>
              <a:rPr lang="en-US" b="1" dirty="0" smtClean="0"/>
              <a:t>development of a system </a:t>
            </a:r>
            <a:r>
              <a:rPr lang="en-US" dirty="0" smtClean="0"/>
              <a:t>begin?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4803" b="3948"/>
          <a:stretch>
            <a:fillRect/>
          </a:stretch>
        </p:blipFill>
        <p:spPr bwMode="auto">
          <a:xfrm>
            <a:off x="0" y="1714488"/>
            <a:ext cx="692945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7162800" y="1066800"/>
            <a:ext cx="1981200" cy="1905000"/>
          </a:xfrm>
          <a:prstGeom prst="cloudCallout">
            <a:avLst>
              <a:gd name="adj1" fmla="val -60833"/>
              <a:gd name="adj2" fmla="val 10004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New system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2198" y="5000636"/>
            <a:ext cx="357190" cy="1857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Systems Development Life Cycle (SDLC)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b="1" dirty="0" smtClean="0"/>
              <a:t>logical process</a:t>
            </a:r>
            <a:r>
              <a:rPr lang="en-US" dirty="0" smtClean="0"/>
              <a:t> by which systems analysts, s/w engineers, programmers &amp; end users build information systems. </a:t>
            </a:r>
          </a:p>
          <a:p>
            <a:endParaRPr lang="en-US" dirty="0" smtClean="0"/>
          </a:p>
          <a:p>
            <a:r>
              <a:rPr lang="en-US" dirty="0" smtClean="0"/>
              <a:t>Consists of several phases used to plan, execute &amp; control the system development projects.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a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114000"/>
              </a:lnSpc>
            </a:pPr>
            <a:r>
              <a:rPr lang="en-US" sz="3800" dirty="0" smtClean="0"/>
              <a:t>We </a:t>
            </a:r>
            <a:r>
              <a:rPr lang="en-US" sz="3800" b="1" dirty="0" smtClean="0"/>
              <a:t>need</a:t>
            </a:r>
            <a:r>
              <a:rPr lang="en-US" sz="3800" dirty="0" smtClean="0"/>
              <a:t> a life cycle in systems development to,</a:t>
            </a:r>
            <a:r>
              <a:rPr lang="en-US" dirty="0" smtClean="0"/>
              <a:t> 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ease the process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/>
              <a:t>of building a system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build high quality systems </a:t>
            </a:r>
            <a:r>
              <a:rPr lang="en-US" sz="3000" dirty="0" smtClean="0"/>
              <a:t>that meets customer expectations, within time and cost estimates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work effectively and efficiently </a:t>
            </a:r>
            <a:r>
              <a:rPr lang="en-US" sz="3000" dirty="0" smtClean="0"/>
              <a:t>in the current and planned information technology infrastructure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avoid failures </a:t>
            </a:r>
            <a:r>
              <a:rPr lang="en-US" sz="3000" dirty="0" smtClean="0"/>
              <a:t>like unclear objectives, cost overruns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maintain and enhance </a:t>
            </a:r>
            <a:r>
              <a:rPr lang="en-US" sz="3000" b="1" dirty="0" smtClean="0"/>
              <a:t>cost </a:t>
            </a:r>
            <a:r>
              <a:rPr lang="en-US" sz="3000" dirty="0" smtClean="0"/>
              <a:t>effectively</a:t>
            </a:r>
            <a:br>
              <a:rPr lang="en-US" sz="3000" dirty="0" smtClean="0"/>
            </a:br>
            <a:endParaRPr lang="en-US" sz="3000" dirty="0" smtClean="0"/>
          </a:p>
          <a:p>
            <a:pPr>
              <a:lnSpc>
                <a:spcPct val="114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F4F3D-D8DD-44D2-B336-616CC4AB9034}" type="slidenum">
              <a:rPr lang="en-US"/>
              <a:pPr/>
              <a:t>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519098"/>
            <a:ext cx="91440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System Development Life Cycle (SDLC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15716" name="Picture 4" descr="imagesmai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1327144"/>
            <a:ext cx="1866900" cy="1244600"/>
          </a:xfrm>
          <a:noFill/>
          <a:ln/>
        </p:spPr>
      </p:pic>
      <p:pic>
        <p:nvPicPr>
          <p:cNvPr id="115717" name="Picture 5" descr="image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184900" y="5089549"/>
            <a:ext cx="2098675" cy="1341438"/>
          </a:xfrm>
          <a:noFill/>
          <a:ln/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895600" y="1447824"/>
            <a:ext cx="3581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Problem Definition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initialization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477000" y="2362224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Systems Analysis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143000" y="2590824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Maintenance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6019800" y="4572024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Design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3505200" y="5257824"/>
            <a:ext cx="266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Implementation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33400" y="4419624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Testing</a:t>
            </a:r>
          </a:p>
        </p:txBody>
      </p:sp>
      <p:sp>
        <p:nvSpPr>
          <p:cNvPr id="115724" name="Arc 12"/>
          <p:cNvSpPr>
            <a:spLocks/>
          </p:cNvSpPr>
          <p:nvPr/>
        </p:nvSpPr>
        <p:spPr bwMode="auto">
          <a:xfrm rot="12534478">
            <a:off x="2057400" y="30480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Arc 13"/>
          <p:cNvSpPr>
            <a:spLocks/>
          </p:cNvSpPr>
          <p:nvPr/>
        </p:nvSpPr>
        <p:spPr bwMode="auto">
          <a:xfrm rot="21073046">
            <a:off x="5943600" y="22860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Arc 14"/>
          <p:cNvSpPr>
            <a:spLocks/>
          </p:cNvSpPr>
          <p:nvPr/>
        </p:nvSpPr>
        <p:spPr bwMode="auto">
          <a:xfrm rot="22795726">
            <a:off x="6019800" y="36576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Arc 15"/>
          <p:cNvSpPr>
            <a:spLocks/>
          </p:cNvSpPr>
          <p:nvPr/>
        </p:nvSpPr>
        <p:spPr bwMode="auto">
          <a:xfrm rot="25317524">
            <a:off x="5260182" y="4806180"/>
            <a:ext cx="450850" cy="744537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1290"/>
              <a:gd name="T1" fmla="*/ 0 h 17575"/>
              <a:gd name="T2" fmla="*/ 21290 w 21290"/>
              <a:gd name="T3" fmla="*/ 13929 h 17575"/>
              <a:gd name="T4" fmla="*/ 0 w 21290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90" h="17575" fill="none" extrusionOk="0">
                <a:moveTo>
                  <a:pt x="12557" y="0"/>
                </a:moveTo>
                <a:cubicBezTo>
                  <a:pt x="17190" y="3310"/>
                  <a:pt x="20328" y="8316"/>
                  <a:pt x="21290" y="13928"/>
                </a:cubicBezTo>
              </a:path>
              <a:path w="21290" h="17575" stroke="0" extrusionOk="0">
                <a:moveTo>
                  <a:pt x="12557" y="0"/>
                </a:moveTo>
                <a:cubicBezTo>
                  <a:pt x="17190" y="3310"/>
                  <a:pt x="20328" y="8316"/>
                  <a:pt x="21290" y="13928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Arc 16"/>
          <p:cNvSpPr>
            <a:spLocks/>
          </p:cNvSpPr>
          <p:nvPr/>
        </p:nvSpPr>
        <p:spPr bwMode="auto">
          <a:xfrm rot="30568645">
            <a:off x="2438400" y="44196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rot="14693226">
            <a:off x="2671762" y="1671662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5730" name="Picture 18" descr="CAIJOP2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228600" y="3048024"/>
            <a:ext cx="1587500" cy="1193800"/>
          </a:xfrm>
        </p:spPr>
      </p:pic>
      <p:pic>
        <p:nvPicPr>
          <p:cNvPr id="115731" name="Picture 19" descr="CA2N0RU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200424"/>
            <a:ext cx="1511300" cy="1117600"/>
          </a:xfrm>
          <a:prstGeom prst="rect">
            <a:avLst/>
          </a:prstGeom>
          <a:noFill/>
        </p:spPr>
      </p:pic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6324600" y="6248400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s-BO"/>
          </a:p>
        </p:txBody>
      </p:sp>
      <p:pic>
        <p:nvPicPr>
          <p:cNvPr id="24" name="Picture 7" descr="F:\computer-programm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5486424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Systems Development Life Cycle (SDLC)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</a:t>
            </a:r>
            <a:r>
              <a:rPr lang="en-US" b="1" dirty="0"/>
              <a:t>phases of SDLC: </a:t>
            </a:r>
            <a:endParaRPr lang="en-US" dirty="0"/>
          </a:p>
          <a:p>
            <a:pPr lvl="1"/>
            <a:r>
              <a:rPr lang="en-US" i="1" dirty="0"/>
              <a:t>Problem Definition</a:t>
            </a:r>
            <a:r>
              <a:rPr lang="en-US" dirty="0"/>
              <a:t> (systems Investigation) </a:t>
            </a:r>
          </a:p>
          <a:p>
            <a:pPr lvl="1"/>
            <a:r>
              <a:rPr lang="en-US" i="1" dirty="0"/>
              <a:t>Systems Analysis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Design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Implementation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Testing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Maintenance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Problem Definition (System Initiation)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phase </a:t>
            </a:r>
            <a:r>
              <a:rPr lang="en-US" b="1" dirty="0"/>
              <a:t>identifies</a:t>
            </a:r>
            <a:r>
              <a:rPr lang="en-US" dirty="0"/>
              <a:t> and </a:t>
            </a:r>
            <a:r>
              <a:rPr lang="en-US" b="1" dirty="0"/>
              <a:t>defines</a:t>
            </a:r>
            <a:r>
              <a:rPr lang="en-US" dirty="0"/>
              <a:t> a need for the new system.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goals, project bounds &amp; project limits are </a:t>
            </a:r>
            <a:r>
              <a:rPr lang="en-US" dirty="0" smtClean="0"/>
              <a:t>set </a:t>
            </a:r>
            <a:r>
              <a:rPr lang="en-US" dirty="0"/>
              <a:t>by the organization’s management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They are sometimes called project's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Terms of Reference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(TOR)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751C3-3161-4702-9E3A-AFBD9A83E073}" type="slidenum">
              <a:rPr lang="en-US"/>
              <a:pPr/>
              <a:t>8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Terms of Reference</a:t>
            </a:r>
            <a:r>
              <a:rPr lang="en-US" sz="2800" dirty="0" smtClean="0"/>
              <a:t> </a:t>
            </a:r>
            <a:r>
              <a:rPr lang="en-US" sz="2800" b="1" dirty="0" smtClean="0"/>
              <a:t>(TOR)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257800"/>
            <a:ext cx="1143000" cy="99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Project</a:t>
            </a: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limits</a:t>
            </a:r>
          </a:p>
        </p:txBody>
      </p:sp>
      <p:pic>
        <p:nvPicPr>
          <p:cNvPr id="119812" name="Picture 4" descr="j02938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066800"/>
            <a:ext cx="1304925" cy="1371600"/>
          </a:xfrm>
          <a:noFill/>
          <a:ln/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124200" y="990600"/>
            <a:ext cx="5715000" cy="15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ct val="20000"/>
              </a:spcBef>
            </a:pPr>
            <a:r>
              <a:rPr lang="en-US" sz="2800" dirty="0"/>
              <a:t>Provides a broad statement of user requirements in users terms, or what the users expect the system to do 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200400" y="2971800"/>
            <a:ext cx="5638800" cy="15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ct val="20000"/>
              </a:spcBef>
            </a:pPr>
            <a:r>
              <a:rPr lang="en-US" sz="2800" dirty="0" smtClean="0"/>
              <a:t>Defines </a:t>
            </a:r>
            <a:r>
              <a:rPr lang="en-US" sz="2800" dirty="0"/>
              <a:t>what part of the system can be changed by the project and what parts are to remain same. 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3276600" y="5257800"/>
            <a:ext cx="5715000" cy="15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ct val="20000"/>
              </a:spcBef>
            </a:pPr>
            <a:r>
              <a:rPr lang="en-US" sz="2800" dirty="0"/>
              <a:t>Specify the resources to be made available for the project (resource limits). </a:t>
            </a:r>
          </a:p>
        </p:txBody>
      </p:sp>
      <p:pic>
        <p:nvPicPr>
          <p:cNvPr id="119816" name="Picture 8" descr="mvc-003f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371600" y="2895600"/>
            <a:ext cx="1774825" cy="1509712"/>
          </a:xfrm>
        </p:spPr>
      </p:pic>
      <p:pic>
        <p:nvPicPr>
          <p:cNvPr id="119817" name="Picture 9" descr="tap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029200"/>
            <a:ext cx="1752600" cy="1328738"/>
          </a:xfrm>
          <a:prstGeom prst="rect">
            <a:avLst/>
          </a:prstGeom>
          <a:noFill/>
        </p:spPr>
      </p:pic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0" y="1143000"/>
            <a:ext cx="18288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/>
              <a:t>Project goals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0" y="3048000"/>
            <a:ext cx="1143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Project bound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25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5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3" grpId="0"/>
      <p:bldP spid="119814" grpId="0"/>
      <p:bldP spid="119815" grpId="0"/>
      <p:bldP spid="119818" grpId="0"/>
      <p:bldP spid="1198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35681-2A9D-4EE6-9117-DB5F85CDB389}" type="slidenum">
              <a:rPr lang="en-US"/>
              <a:pPr/>
              <a:t>9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660066"/>
                </a:solidFill>
              </a:rPr>
              <a:t>2. Requirement </a:t>
            </a:r>
            <a:r>
              <a:rPr lang="en-US" sz="3600" dirty="0">
                <a:solidFill>
                  <a:srgbClr val="660066"/>
                </a:solidFill>
              </a:rPr>
              <a:t>Analysis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5903913" y="2187575"/>
          <a:ext cx="1531937" cy="1004888"/>
        </p:xfrm>
        <a:graphic>
          <a:graphicData uri="http://schemas.openxmlformats.org/presentationml/2006/ole">
            <p:oleObj spid="_x0000_s1026" name="Chart" r:id="rId4" imgW="1514368" imgH="914535" progId="MSGraph.Chart.8">
              <p:embed followColorScheme="full"/>
            </p:oleObj>
          </a:graphicData>
        </a:graphic>
      </p:graphicFrame>
      <p:pic>
        <p:nvPicPr>
          <p:cNvPr id="120836" name="Picture 4" descr="images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411913" y="1905000"/>
            <a:ext cx="2732087" cy="2819400"/>
          </a:xfrm>
        </p:spPr>
      </p:pic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4038600" y="914400"/>
            <a:ext cx="3124200" cy="1143000"/>
          </a:xfrm>
          <a:prstGeom prst="wedgeRoundRectCallout">
            <a:avLst>
              <a:gd name="adj1" fmla="val -55843"/>
              <a:gd name="adj2" fmla="val 86806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chemeClr val="accent2"/>
                </a:solidFill>
              </a:rPr>
              <a:t>how the current system works and what it does</a:t>
            </a:r>
          </a:p>
        </p:txBody>
      </p:sp>
      <p:pic>
        <p:nvPicPr>
          <p:cNvPr id="120838" name="Picture 6" descr="j01964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57325" y="4648200"/>
            <a:ext cx="2066925" cy="2209800"/>
          </a:xfrm>
          <a:prstGeom prst="rect">
            <a:avLst/>
          </a:prstGeom>
          <a:noFill/>
        </p:spPr>
      </p:pic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33400" y="3581400"/>
            <a:ext cx="5715000" cy="1066800"/>
          </a:xfrm>
          <a:prstGeom prst="wedgeRoundRectCallout">
            <a:avLst>
              <a:gd name="adj1" fmla="val 51028"/>
              <a:gd name="adj2" fmla="val -84972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Producing a detailed model of what the new system will do and how it will work.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4038600" y="4953000"/>
            <a:ext cx="3810000" cy="1066800"/>
          </a:xfrm>
          <a:prstGeom prst="wedgeRoundRectCallout">
            <a:avLst>
              <a:gd name="adj1" fmla="val -71333"/>
              <a:gd name="adj2" fmla="val 35269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Producing a high-level description of the system</a:t>
            </a:r>
          </a:p>
        </p:txBody>
      </p:sp>
      <p:pic>
        <p:nvPicPr>
          <p:cNvPr id="120841" name="Picture 9" descr="CA2N0RUB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914400" y="1296988"/>
            <a:ext cx="2882900" cy="2132012"/>
          </a:xfrm>
          <a:noFill/>
          <a:ln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9" grpId="0" animBg="1"/>
      <p:bldP spid="120840" grpId="0" animBg="1"/>
    </p:bld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5028</TotalTime>
  <Words>683</Words>
  <Application>Microsoft Office PowerPoint</Application>
  <PresentationFormat>On-screen Show (4:3)</PresentationFormat>
  <Paragraphs>110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HNDIT</vt:lpstr>
      <vt:lpstr>Chart</vt:lpstr>
      <vt:lpstr>HNDIT1212:             System Analysis and Design</vt:lpstr>
      <vt:lpstr>When does the development of a system begin?</vt:lpstr>
      <vt:lpstr>Systems Development Life Cycle (SDLC) </vt:lpstr>
      <vt:lpstr>Need of a life cycle</vt:lpstr>
      <vt:lpstr>System Development Life Cycle (SDLC) </vt:lpstr>
      <vt:lpstr>Systems Development Life Cycle (SDLC) </vt:lpstr>
      <vt:lpstr>1. Problem Definition (System Initiation)</vt:lpstr>
      <vt:lpstr>Terms of Reference (TOR)</vt:lpstr>
      <vt:lpstr>2. Requirement Analysis</vt:lpstr>
      <vt:lpstr>Requirement Analysis</vt:lpstr>
      <vt:lpstr>3.Systems Design</vt:lpstr>
      <vt:lpstr>4. System Implementation</vt:lpstr>
      <vt:lpstr>5. System Testing</vt:lpstr>
      <vt:lpstr>6. Maintenance</vt:lpstr>
      <vt:lpstr>Try!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syllabus</dc:title>
  <dc:creator>DELL</dc:creator>
  <cp:lastModifiedBy>sajee</cp:lastModifiedBy>
  <cp:revision>29</cp:revision>
  <dcterms:created xsi:type="dcterms:W3CDTF">2013-10-17T05:02:06Z</dcterms:created>
  <dcterms:modified xsi:type="dcterms:W3CDTF">2015-10-25T10:14:48Z</dcterms:modified>
</cp:coreProperties>
</file>