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359" r:id="rId2"/>
    <p:sldId id="360" r:id="rId3"/>
    <p:sldId id="361" r:id="rId4"/>
    <p:sldId id="362" r:id="rId5"/>
    <p:sldId id="363" r:id="rId6"/>
    <p:sldId id="364" r:id="rId7"/>
    <p:sldId id="365" r:id="rId8"/>
    <p:sldId id="366" r:id="rId9"/>
    <p:sldId id="367" r:id="rId10"/>
    <p:sldId id="394" r:id="rId11"/>
    <p:sldId id="395" r:id="rId12"/>
    <p:sldId id="396" r:id="rId13"/>
    <p:sldId id="397" r:id="rId14"/>
    <p:sldId id="398" r:id="rId15"/>
    <p:sldId id="399" r:id="rId16"/>
    <p:sldId id="400" r:id="rId17"/>
    <p:sldId id="401" r:id="rId18"/>
    <p:sldId id="386" r:id="rId19"/>
    <p:sldId id="389" r:id="rId20"/>
    <p:sldId id="383" r:id="rId21"/>
    <p:sldId id="384" r:id="rId22"/>
    <p:sldId id="392" r:id="rId23"/>
    <p:sldId id="387" r:id="rId24"/>
    <p:sldId id="371" r:id="rId25"/>
    <p:sldId id="372" r:id="rId26"/>
    <p:sldId id="377" r:id="rId27"/>
    <p:sldId id="378" r:id="rId28"/>
    <p:sldId id="380" r:id="rId29"/>
    <p:sldId id="381" r:id="rId30"/>
    <p:sldId id="382" r:id="rId31"/>
    <p:sldId id="39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8873" autoAdjust="0"/>
  </p:normalViewPr>
  <p:slideViewPr>
    <p:cSldViewPr>
      <p:cViewPr varScale="1">
        <p:scale>
          <a:sx n="53" d="100"/>
          <a:sy n="53" d="100"/>
        </p:scale>
        <p:origin x="-177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B53B8B-3841-4253-BEA8-2B68AE8FA897}" type="datetimeFigureOut">
              <a:rPr lang="en-US" smtClean="0"/>
              <a:pPr/>
              <a:t>10/26/2015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7681C5-FDDE-4F0C-844D-811D8D65DFED}" type="slidenum">
              <a:rPr lang="en-US" smtClean="0"/>
              <a:pPr/>
              <a:t>‹#›</a:t>
            </a:fld>
            <a:endParaRPr lang="en-US"/>
          </a:p>
        </p:txBody>
      </p:sp>
    </p:spTree>
    <p:extLst>
      <p:ext uri="{BB962C8B-B14F-4D97-AF65-F5344CB8AC3E}">
        <p14:creationId xmlns="" xmlns:p14="http://schemas.microsoft.com/office/powerpoint/2010/main" val="1573081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8B24E86-C1E8-4914-A083-2D89374FE9AC}" type="slidenum">
              <a:rPr lang="en-US" smtClean="0"/>
              <a:pPr/>
              <a:t>10</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smtClean="0"/>
              <a:t>Vague-not clear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8F87F9C-B786-43F2-A3DF-DCB859D6F8EF}" type="slidenum">
              <a:rPr lang="en-US" smtClean="0"/>
              <a:pPr/>
              <a:t>11</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044435C-5204-4C42-AF5A-E17CAC4F51AE}" type="slidenum">
              <a:rPr lang="en-US" smtClean="0"/>
              <a:pPr/>
              <a:t>12</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70DA648-B567-4B37-A3DD-90088CBBBCF8}" type="slidenum">
              <a:rPr lang="en-US" smtClean="0"/>
              <a:pPr/>
              <a:t>13</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0BC31C2-4789-4FEA-B3AF-52E8D95BDD43}" type="slidenum">
              <a:rPr lang="en-US" smtClean="0"/>
              <a:pPr/>
              <a:t>14</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0E6BE2D-D8EC-484C-AB5C-8B6DAF6FE39D}" type="slidenum">
              <a:rPr lang="en-US" smtClean="0"/>
              <a:pPr/>
              <a:t>15</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48D83A4-7D11-4FAF-AC60-48574E4AD977}" type="slidenum">
              <a:rPr lang="en-US" smtClean="0"/>
              <a:pPr/>
              <a:t>18</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95FDB93-07BF-412B-BD3A-3339930D4425}" type="slidenum">
              <a:rPr lang="en-US" smtClean="0"/>
              <a:pPr/>
              <a:t>20</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464C121C-0F01-4A3A-9C1D-936285EB939B}" type="slidenum">
              <a:rPr lang="en-US" smtClean="0"/>
              <a:pPr/>
              <a:t>21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b="1" smtClean="0"/>
              <a:t>Turnover-Pirivatupa</a:t>
            </a: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 University of Colombo School of Computing</a:t>
            </a:r>
          </a:p>
        </p:txBody>
      </p:sp>
      <p:sp>
        <p:nvSpPr>
          <p:cNvPr id="7" name="Rectangle 7"/>
          <p:cNvSpPr>
            <a:spLocks noGrp="1" noChangeArrowheads="1"/>
          </p:cNvSpPr>
          <p:nvPr>
            <p:ph type="sldNum" sz="quarter" idx="5"/>
          </p:nvPr>
        </p:nvSpPr>
        <p:spPr>
          <a:ln/>
        </p:spPr>
        <p:txBody>
          <a:bodyPr/>
          <a:lstStyle/>
          <a:p>
            <a:fld id="{0D1FAA9F-BD94-417C-A35F-677BCA355CD3}" type="slidenum">
              <a:rPr lang="en-US"/>
              <a:pPr/>
              <a:t>2</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xfrm>
            <a:off x="914401" y="4343400"/>
            <a:ext cx="5029200" cy="4114800"/>
          </a:xfrm>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1DCF270-C035-410A-82C2-326F0BA99EE2}" type="slidenum">
              <a:rPr lang="en-US" smtClean="0"/>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6FB779-D6D3-46A3-8FF6-E94F9B614FB8}"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6FB779-D6D3-46A3-8FF6-E94F9B614FB8}"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6FB779-D6D3-46A3-8FF6-E94F9B614FB8}"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 University of Colombo School of Computing</a:t>
            </a:r>
          </a:p>
        </p:txBody>
      </p:sp>
      <p:sp>
        <p:nvSpPr>
          <p:cNvPr id="7" name="Rectangle 7"/>
          <p:cNvSpPr>
            <a:spLocks noGrp="1" noChangeArrowheads="1"/>
          </p:cNvSpPr>
          <p:nvPr>
            <p:ph type="sldNum" sz="quarter" idx="5"/>
          </p:nvPr>
        </p:nvSpPr>
        <p:spPr>
          <a:ln/>
        </p:spPr>
        <p:txBody>
          <a:bodyPr/>
          <a:lstStyle/>
          <a:p>
            <a:fld id="{E0359A54-253C-4EA1-91D4-2BA5CE8930D6}" type="slidenum">
              <a:rPr lang="en-US"/>
              <a:pPr/>
              <a:t>6</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xfrm>
            <a:off x="914401" y="4343400"/>
            <a:ext cx="5029200" cy="4114800"/>
          </a:xfrm>
        </p:spPr>
        <p:txBody>
          <a:bodyPr/>
          <a:lstStyle/>
          <a:p>
            <a:r>
              <a:rPr lang="en-US"/>
              <a:t>It is iterative process model </a:t>
            </a:r>
          </a:p>
          <a:p>
            <a:r>
              <a:rPr lang="en-US"/>
              <a:t>One process is wrong again correct to before /other before processes.</a:t>
            </a:r>
          </a:p>
          <a:p>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8DD56F-A681-4805-A5A2-3EFEAD22C2F4}" type="datetimeFigureOut">
              <a:rPr lang="en-US" smtClean="0"/>
              <a:pPr/>
              <a:t>10/26/2015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pic>
        <p:nvPicPr>
          <p:cNvPr id="1027" name="Picture 3" descr="C:\Users\Dell PC\Desktop\mainpage.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738" y="2133600"/>
            <a:ext cx="9162738" cy="23622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228600" y="22479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22861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pic>
        <p:nvPicPr>
          <p:cNvPr id="1026" name="Picture 2" descr="C:\Users\Dell PC\Desktop\template2.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DD56F-A681-4805-A5A2-3EFEAD22C2F4}" type="datetimeFigureOut">
              <a:rPr lang="en-US" smtClean="0"/>
              <a:pPr/>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DD56F-A681-4805-A5A2-3EFEAD22C2F4}" type="datetimeFigureOut">
              <a:rPr lang="en-US" smtClean="0"/>
              <a:pPr/>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DD56F-A681-4805-A5A2-3EFEAD22C2F4}" type="datetimeFigureOut">
              <a:rPr lang="en-US" smtClean="0"/>
              <a:pPr/>
              <a:t>10/26/2015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DD56F-A681-4805-A5A2-3EFEAD22C2F4}" type="datetimeFigureOut">
              <a:rPr lang="en-US" smtClean="0"/>
              <a:pPr/>
              <a:t>10/26/2015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DD56F-A681-4805-A5A2-3EFEAD22C2F4}" type="datetimeFigureOut">
              <a:rPr lang="en-US" smtClean="0"/>
              <a:pPr/>
              <a:t>10/26/2015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pPr/>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pPr/>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DD56F-A681-4805-A5A2-3EFEAD22C2F4}" type="datetimeFigureOut">
              <a:rPr lang="en-US" smtClean="0"/>
              <a:pPr/>
              <a:t>10/26/2015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pPr/>
              <a:t>‹#›</a:t>
            </a:fld>
            <a:endParaRPr lang="en-US"/>
          </a:p>
        </p:txBody>
      </p:sp>
      <p:pic>
        <p:nvPicPr>
          <p:cNvPr id="8" name="Picture 2" descr="C:\Users\Dell PC\Desktop\template2.jpg"/>
          <p:cNvPicPr>
            <a:picLocks noChangeAspect="1" noChangeArrowheads="1"/>
          </p:cNvPicPr>
          <p:nvPr/>
        </p:nvPicPr>
        <p:blipFill>
          <a:blip r:embed="rId13">
            <a:extLst>
              <a:ext uri="{28A0092B-C50C-407E-A947-70E740481C1C}">
                <a14:useLocalDpi xmlns=""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p:txBody>
          <a:bodyPr>
            <a:normAutofit fontScale="90000"/>
          </a:bodyPr>
          <a:lstStyle/>
          <a:p>
            <a:r>
              <a:rPr lang="en-US" dirty="0" smtClean="0"/>
              <a:t>HNDIT1212: System Analysis and Design</a:t>
            </a:r>
            <a:endParaRPr lang="en-US" dirty="0"/>
          </a:p>
        </p:txBody>
      </p:sp>
      <p:sp>
        <p:nvSpPr>
          <p:cNvPr id="6" name="Subtitle 5"/>
          <p:cNvSpPr>
            <a:spLocks noGrp="1"/>
          </p:cNvSpPr>
          <p:nvPr>
            <p:ph type="subTitle" idx="1"/>
          </p:nvPr>
        </p:nvSpPr>
        <p:spPr/>
        <p:txBody>
          <a:bodyPr/>
          <a:lstStyle/>
          <a:p>
            <a:r>
              <a:rPr lang="en-US" dirty="0" smtClean="0"/>
              <a:t>Software Life Cycle Models</a:t>
            </a:r>
            <a:endParaRPr lang="en-US" dirty="0"/>
          </a:p>
        </p:txBody>
      </p:sp>
      <p:sp>
        <p:nvSpPr>
          <p:cNvPr id="4" name="Slide Number Placeholder 3"/>
          <p:cNvSpPr>
            <a:spLocks noGrp="1"/>
          </p:cNvSpPr>
          <p:nvPr>
            <p:ph type="sldNum" sz="quarter" idx="12"/>
          </p:nvPr>
        </p:nvSpPr>
        <p:spPr/>
        <p:txBody>
          <a:bodyPr/>
          <a:lstStyle/>
          <a:p>
            <a:fld id="{11886E04-5F44-4018-A4BA-B20CB0062CC8}"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33400" y="685800"/>
            <a:ext cx="8229600" cy="5755422"/>
          </a:xfrm>
          <a:prstGeom prst="rect">
            <a:avLst/>
          </a:prstGeom>
          <a:noFill/>
          <a:ln w="9525">
            <a:noFill/>
            <a:miter lim="800000"/>
            <a:headEnd/>
            <a:tailEnd/>
          </a:ln>
        </p:spPr>
        <p:txBody>
          <a:bodyPr>
            <a:spAutoFit/>
          </a:bodyPr>
          <a:lstStyle/>
          <a:p>
            <a:pPr algn="ctr">
              <a:spcBef>
                <a:spcPct val="50000"/>
              </a:spcBef>
            </a:pPr>
            <a:r>
              <a:rPr lang="en-US" sz="3200" b="1" dirty="0"/>
              <a:t>Prototyping</a:t>
            </a:r>
          </a:p>
          <a:p>
            <a:pPr algn="just">
              <a:spcBef>
                <a:spcPct val="50000"/>
              </a:spcBef>
            </a:pPr>
            <a:r>
              <a:rPr lang="en-US" sz="2400" dirty="0" smtClean="0"/>
              <a:t>It </a:t>
            </a:r>
            <a:r>
              <a:rPr lang="en-US" sz="2400" dirty="0"/>
              <a:t>is very difficult for end-users to anticipate how they will use new software systems to support their work. If the system is large and complex, it is probably impossible to make this assessment before the system is built and put into use.</a:t>
            </a:r>
          </a:p>
          <a:p>
            <a:pPr algn="just">
              <a:spcBef>
                <a:spcPct val="50000"/>
              </a:spcBef>
            </a:pPr>
            <a:endParaRPr lang="en-US" sz="2400" dirty="0" smtClean="0"/>
          </a:p>
          <a:p>
            <a:pPr algn="just">
              <a:spcBef>
                <a:spcPct val="50000"/>
              </a:spcBef>
            </a:pPr>
            <a:r>
              <a:rPr lang="en-US" sz="2400" dirty="0" smtClean="0"/>
              <a:t>A </a:t>
            </a:r>
            <a:r>
              <a:rPr lang="en-US" sz="2400" dirty="0"/>
              <a:t>prototype ( a small version of the system) can be used to </a:t>
            </a:r>
            <a:r>
              <a:rPr lang="en-US" sz="2400" b="1" dirty="0"/>
              <a:t>clear the vague requirements</a:t>
            </a:r>
            <a:r>
              <a:rPr lang="en-US" sz="2400" dirty="0"/>
              <a:t>.  A prototype should be evaluated with the user participation.</a:t>
            </a:r>
          </a:p>
          <a:p>
            <a:pPr algn="just">
              <a:spcBef>
                <a:spcPct val="50000"/>
              </a:spcBef>
            </a:pPr>
            <a:r>
              <a:rPr lang="en-US" sz="2400" dirty="0"/>
              <a:t>There are two types of Prototyping techniques</a:t>
            </a:r>
          </a:p>
          <a:p>
            <a:pPr algn="just">
              <a:spcBef>
                <a:spcPct val="50000"/>
              </a:spcBef>
            </a:pPr>
            <a:r>
              <a:rPr lang="en-US" sz="2400" dirty="0"/>
              <a:t>      * Throw-away Prototyping</a:t>
            </a:r>
          </a:p>
          <a:p>
            <a:pPr algn="just">
              <a:spcBef>
                <a:spcPct val="50000"/>
              </a:spcBef>
            </a:pPr>
            <a:r>
              <a:rPr lang="en-US" sz="2400" dirty="0"/>
              <a:t>      *  Evolutionary Prototyping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33400" y="685800"/>
            <a:ext cx="8001000" cy="1323439"/>
          </a:xfrm>
          <a:prstGeom prst="rect">
            <a:avLst/>
          </a:prstGeom>
          <a:noFill/>
          <a:ln w="9525">
            <a:noFill/>
            <a:miter lim="800000"/>
            <a:headEnd/>
            <a:tailEnd/>
          </a:ln>
        </p:spPr>
        <p:txBody>
          <a:bodyPr>
            <a:spAutoFit/>
          </a:bodyPr>
          <a:lstStyle/>
          <a:p>
            <a:pPr>
              <a:spcBef>
                <a:spcPct val="50000"/>
              </a:spcBef>
            </a:pPr>
            <a:r>
              <a:rPr lang="en-US" sz="3200" dirty="0">
                <a:solidFill>
                  <a:schemeClr val="bg2">
                    <a:lumMod val="50000"/>
                  </a:schemeClr>
                </a:solidFill>
              </a:rPr>
              <a:t>Throw-away   and Evolutionary Prototyping</a:t>
            </a:r>
          </a:p>
          <a:p>
            <a:pPr>
              <a:spcBef>
                <a:spcPct val="50000"/>
              </a:spcBef>
            </a:pPr>
            <a:endParaRPr lang="en-US" sz="3200" b="1" dirty="0">
              <a:solidFill>
                <a:srgbClr val="FF0000"/>
              </a:solidFill>
            </a:endParaRPr>
          </a:p>
        </p:txBody>
      </p:sp>
      <p:sp>
        <p:nvSpPr>
          <p:cNvPr id="16387" name="Text Box 3"/>
          <p:cNvSpPr txBox="1">
            <a:spLocks noChangeArrowheads="1"/>
          </p:cNvSpPr>
          <p:nvPr/>
        </p:nvSpPr>
        <p:spPr bwMode="auto">
          <a:xfrm>
            <a:off x="533400" y="3429000"/>
            <a:ext cx="2209800" cy="1014413"/>
          </a:xfrm>
          <a:prstGeom prst="rect">
            <a:avLst/>
          </a:prstGeom>
          <a:noFill/>
          <a:ln w="9525">
            <a:solidFill>
              <a:srgbClr val="000000"/>
            </a:solidFill>
            <a:miter lim="800000"/>
            <a:headEnd/>
            <a:tailEnd/>
          </a:ln>
        </p:spPr>
        <p:txBody>
          <a:bodyPr>
            <a:spAutoFit/>
          </a:bodyPr>
          <a:lstStyle/>
          <a:p>
            <a:pPr>
              <a:spcBef>
                <a:spcPct val="50000"/>
              </a:spcBef>
            </a:pPr>
            <a:r>
              <a:rPr lang="en-US"/>
              <a:t>  Outline </a:t>
            </a:r>
          </a:p>
          <a:p>
            <a:pPr>
              <a:spcBef>
                <a:spcPct val="50000"/>
              </a:spcBef>
            </a:pPr>
            <a:r>
              <a:rPr lang="en-US"/>
              <a:t>Requirements</a:t>
            </a:r>
          </a:p>
        </p:txBody>
      </p:sp>
      <p:sp>
        <p:nvSpPr>
          <p:cNvPr id="16388" name="Line 4"/>
          <p:cNvSpPr>
            <a:spLocks noChangeShapeType="1"/>
          </p:cNvSpPr>
          <p:nvPr/>
        </p:nvSpPr>
        <p:spPr bwMode="auto">
          <a:xfrm flipV="1">
            <a:off x="2743200" y="2819400"/>
            <a:ext cx="838200" cy="1066800"/>
          </a:xfrm>
          <a:prstGeom prst="line">
            <a:avLst/>
          </a:prstGeom>
          <a:noFill/>
          <a:ln w="9525">
            <a:solidFill>
              <a:schemeClr val="tx1"/>
            </a:solidFill>
            <a:round/>
            <a:headEnd/>
            <a:tailEnd type="triangle" w="lg" len="lg"/>
          </a:ln>
        </p:spPr>
        <p:txBody>
          <a:bodyPr/>
          <a:lstStyle/>
          <a:p>
            <a:endParaRPr lang="en-US"/>
          </a:p>
        </p:txBody>
      </p:sp>
      <p:sp>
        <p:nvSpPr>
          <p:cNvPr id="16389" name="Line 5"/>
          <p:cNvSpPr>
            <a:spLocks noChangeShapeType="1"/>
          </p:cNvSpPr>
          <p:nvPr/>
        </p:nvSpPr>
        <p:spPr bwMode="auto">
          <a:xfrm>
            <a:off x="2743200" y="3886200"/>
            <a:ext cx="990600" cy="914400"/>
          </a:xfrm>
          <a:prstGeom prst="line">
            <a:avLst/>
          </a:prstGeom>
          <a:noFill/>
          <a:ln w="9525">
            <a:solidFill>
              <a:schemeClr val="tx1"/>
            </a:solidFill>
            <a:round/>
            <a:headEnd/>
            <a:tailEnd type="triangle" w="lg" len="lg"/>
          </a:ln>
        </p:spPr>
        <p:txBody>
          <a:bodyPr/>
          <a:lstStyle/>
          <a:p>
            <a:endParaRPr lang="en-US"/>
          </a:p>
        </p:txBody>
      </p:sp>
      <p:sp>
        <p:nvSpPr>
          <p:cNvPr id="16390" name="Text Box 6"/>
          <p:cNvSpPr txBox="1">
            <a:spLocks noChangeArrowheads="1"/>
          </p:cNvSpPr>
          <p:nvPr/>
        </p:nvSpPr>
        <p:spPr bwMode="auto">
          <a:xfrm>
            <a:off x="3657600" y="2362200"/>
            <a:ext cx="1752600" cy="1014413"/>
          </a:xfrm>
          <a:prstGeom prst="rect">
            <a:avLst/>
          </a:prstGeom>
          <a:noFill/>
          <a:ln w="9525">
            <a:solidFill>
              <a:srgbClr val="000000"/>
            </a:solidFill>
            <a:miter lim="800000"/>
            <a:headEnd/>
            <a:tailEnd/>
          </a:ln>
        </p:spPr>
        <p:txBody>
          <a:bodyPr>
            <a:spAutoFit/>
          </a:bodyPr>
          <a:lstStyle/>
          <a:p>
            <a:pPr>
              <a:spcBef>
                <a:spcPct val="50000"/>
              </a:spcBef>
            </a:pPr>
            <a:r>
              <a:rPr lang="en-US"/>
              <a:t>Throw-away </a:t>
            </a:r>
          </a:p>
          <a:p>
            <a:pPr>
              <a:spcBef>
                <a:spcPct val="50000"/>
              </a:spcBef>
            </a:pPr>
            <a:r>
              <a:rPr lang="en-US"/>
              <a:t>prototyping</a:t>
            </a:r>
          </a:p>
        </p:txBody>
      </p:sp>
      <p:sp>
        <p:nvSpPr>
          <p:cNvPr id="16391" name="Text Box 7"/>
          <p:cNvSpPr txBox="1">
            <a:spLocks noChangeArrowheads="1"/>
          </p:cNvSpPr>
          <p:nvPr/>
        </p:nvSpPr>
        <p:spPr bwMode="auto">
          <a:xfrm>
            <a:off x="3733800" y="4267200"/>
            <a:ext cx="1828800" cy="1014413"/>
          </a:xfrm>
          <a:prstGeom prst="rect">
            <a:avLst/>
          </a:prstGeom>
          <a:noFill/>
          <a:ln w="9525">
            <a:solidFill>
              <a:srgbClr val="000000"/>
            </a:solidFill>
            <a:miter lim="800000"/>
            <a:headEnd/>
            <a:tailEnd/>
          </a:ln>
        </p:spPr>
        <p:txBody>
          <a:bodyPr>
            <a:spAutoFit/>
          </a:bodyPr>
          <a:lstStyle/>
          <a:p>
            <a:pPr>
              <a:spcBef>
                <a:spcPct val="50000"/>
              </a:spcBef>
            </a:pPr>
            <a:r>
              <a:rPr lang="en-US"/>
              <a:t>Evolutionary </a:t>
            </a:r>
          </a:p>
          <a:p>
            <a:pPr>
              <a:spcBef>
                <a:spcPct val="50000"/>
              </a:spcBef>
            </a:pPr>
            <a:r>
              <a:rPr lang="en-US"/>
              <a:t>prototyping</a:t>
            </a:r>
          </a:p>
        </p:txBody>
      </p:sp>
      <p:sp>
        <p:nvSpPr>
          <p:cNvPr id="16392" name="Line 8"/>
          <p:cNvSpPr>
            <a:spLocks noChangeShapeType="1"/>
          </p:cNvSpPr>
          <p:nvPr/>
        </p:nvSpPr>
        <p:spPr bwMode="auto">
          <a:xfrm>
            <a:off x="5410200" y="2895600"/>
            <a:ext cx="381000" cy="0"/>
          </a:xfrm>
          <a:prstGeom prst="line">
            <a:avLst/>
          </a:prstGeom>
          <a:noFill/>
          <a:ln w="9525">
            <a:solidFill>
              <a:schemeClr val="tx1"/>
            </a:solidFill>
            <a:round/>
            <a:headEnd/>
            <a:tailEnd type="triangle" w="lg" len="lg"/>
          </a:ln>
        </p:spPr>
        <p:txBody>
          <a:bodyPr/>
          <a:lstStyle/>
          <a:p>
            <a:endParaRPr lang="en-US"/>
          </a:p>
        </p:txBody>
      </p:sp>
      <p:sp>
        <p:nvSpPr>
          <p:cNvPr id="16393" name="Line 9"/>
          <p:cNvSpPr>
            <a:spLocks noChangeShapeType="1"/>
          </p:cNvSpPr>
          <p:nvPr/>
        </p:nvSpPr>
        <p:spPr bwMode="auto">
          <a:xfrm>
            <a:off x="5562600" y="4800600"/>
            <a:ext cx="304800" cy="0"/>
          </a:xfrm>
          <a:prstGeom prst="line">
            <a:avLst/>
          </a:prstGeom>
          <a:noFill/>
          <a:ln w="9525">
            <a:solidFill>
              <a:schemeClr val="tx1"/>
            </a:solidFill>
            <a:round/>
            <a:headEnd/>
            <a:tailEnd type="triangle" w="lg" len="lg"/>
          </a:ln>
        </p:spPr>
        <p:txBody>
          <a:bodyPr/>
          <a:lstStyle/>
          <a:p>
            <a:endParaRPr lang="en-US"/>
          </a:p>
        </p:txBody>
      </p:sp>
      <p:sp>
        <p:nvSpPr>
          <p:cNvPr id="16394" name="Text Box 10"/>
          <p:cNvSpPr txBox="1">
            <a:spLocks noChangeArrowheads="1"/>
          </p:cNvSpPr>
          <p:nvPr/>
        </p:nvSpPr>
        <p:spPr bwMode="auto">
          <a:xfrm>
            <a:off x="5867400" y="2286000"/>
            <a:ext cx="3048000" cy="1014413"/>
          </a:xfrm>
          <a:prstGeom prst="rect">
            <a:avLst/>
          </a:prstGeom>
          <a:noFill/>
          <a:ln w="9525">
            <a:solidFill>
              <a:srgbClr val="000000"/>
            </a:solidFill>
            <a:miter lim="800000"/>
            <a:headEnd/>
            <a:tailEnd/>
          </a:ln>
        </p:spPr>
        <p:txBody>
          <a:bodyPr>
            <a:spAutoFit/>
          </a:bodyPr>
          <a:lstStyle/>
          <a:p>
            <a:pPr>
              <a:spcBef>
                <a:spcPct val="50000"/>
              </a:spcBef>
            </a:pPr>
            <a:r>
              <a:rPr lang="en-US"/>
              <a:t>Executable prototype +</a:t>
            </a:r>
          </a:p>
          <a:p>
            <a:pPr>
              <a:spcBef>
                <a:spcPct val="50000"/>
              </a:spcBef>
            </a:pPr>
            <a:r>
              <a:rPr lang="en-US"/>
              <a:t>System specification</a:t>
            </a:r>
          </a:p>
        </p:txBody>
      </p:sp>
      <p:sp>
        <p:nvSpPr>
          <p:cNvPr id="16395" name="Text Box 11"/>
          <p:cNvSpPr txBox="1">
            <a:spLocks noChangeArrowheads="1"/>
          </p:cNvSpPr>
          <p:nvPr/>
        </p:nvSpPr>
        <p:spPr bwMode="auto">
          <a:xfrm>
            <a:off x="5943600" y="4572000"/>
            <a:ext cx="2362200" cy="466725"/>
          </a:xfrm>
          <a:prstGeom prst="rect">
            <a:avLst/>
          </a:prstGeom>
          <a:noFill/>
          <a:ln w="9525">
            <a:solidFill>
              <a:srgbClr val="000000"/>
            </a:solidFill>
            <a:miter lim="800000"/>
            <a:headEnd/>
            <a:tailEnd/>
          </a:ln>
        </p:spPr>
        <p:txBody>
          <a:bodyPr>
            <a:spAutoFit/>
          </a:bodyPr>
          <a:lstStyle/>
          <a:p>
            <a:pPr>
              <a:spcBef>
                <a:spcPct val="50000"/>
              </a:spcBef>
            </a:pPr>
            <a:r>
              <a:rPr lang="en-US"/>
              <a:t>Delivered system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381000"/>
            <a:ext cx="7772400" cy="914400"/>
          </a:xfrm>
        </p:spPr>
        <p:txBody>
          <a:bodyPr/>
          <a:lstStyle/>
          <a:p>
            <a:pPr algn="l" eaLnBrk="1" hangingPunct="1"/>
            <a:r>
              <a:rPr lang="en-US" sz="2800" dirty="0" smtClean="0">
                <a:solidFill>
                  <a:schemeClr val="tx1"/>
                </a:solidFill>
                <a:latin typeface="Cambria Math" pitchFamily="18" charset="0"/>
                <a:ea typeface="Cambria Math" pitchFamily="18" charset="0"/>
              </a:rPr>
              <a:t>Throw-away Prototyping</a:t>
            </a:r>
          </a:p>
        </p:txBody>
      </p:sp>
      <p:grpSp>
        <p:nvGrpSpPr>
          <p:cNvPr id="2" name="Group 3"/>
          <p:cNvGrpSpPr>
            <a:grpSpLocks/>
          </p:cNvGrpSpPr>
          <p:nvPr/>
        </p:nvGrpSpPr>
        <p:grpSpPr bwMode="auto">
          <a:xfrm>
            <a:off x="762000" y="2133600"/>
            <a:ext cx="7772400" cy="3276600"/>
            <a:chOff x="480" y="1344"/>
            <a:chExt cx="4896" cy="2064"/>
          </a:xfrm>
        </p:grpSpPr>
        <p:sp>
          <p:nvSpPr>
            <p:cNvPr id="17414" name="Text Box 4"/>
            <p:cNvSpPr txBox="1">
              <a:spLocks noChangeArrowheads="1"/>
            </p:cNvSpPr>
            <p:nvPr/>
          </p:nvSpPr>
          <p:spPr bwMode="auto">
            <a:xfrm>
              <a:off x="4560" y="1380"/>
              <a:ext cx="816" cy="410"/>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1800">
                  <a:latin typeface="Comic Sans MS" pitchFamily="66" charset="0"/>
                </a:rPr>
                <a:t>specify system</a:t>
              </a:r>
            </a:p>
          </p:txBody>
        </p:sp>
        <p:sp>
          <p:nvSpPr>
            <p:cNvPr id="17415" name="Text Box 5"/>
            <p:cNvSpPr txBox="1">
              <a:spLocks noChangeArrowheads="1"/>
            </p:cNvSpPr>
            <p:nvPr/>
          </p:nvSpPr>
          <p:spPr bwMode="auto">
            <a:xfrm>
              <a:off x="480" y="1344"/>
              <a:ext cx="1152" cy="583"/>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1800">
                  <a:latin typeface="Comic Sans MS" pitchFamily="66" charset="0"/>
                </a:rPr>
                <a:t>establish outline specification</a:t>
              </a:r>
            </a:p>
          </p:txBody>
        </p:sp>
        <p:sp>
          <p:nvSpPr>
            <p:cNvPr id="17416" name="Text Box 6"/>
            <p:cNvSpPr txBox="1">
              <a:spLocks noChangeArrowheads="1"/>
            </p:cNvSpPr>
            <p:nvPr/>
          </p:nvSpPr>
          <p:spPr bwMode="auto">
            <a:xfrm>
              <a:off x="1104" y="1920"/>
              <a:ext cx="1200" cy="231"/>
            </a:xfrm>
            <a:prstGeom prst="rect">
              <a:avLst/>
            </a:prstGeom>
            <a:noFill/>
            <a:ln w="9525">
              <a:noFill/>
              <a:miter lim="800000"/>
              <a:headEnd/>
              <a:tailEnd/>
            </a:ln>
          </p:spPr>
          <p:txBody>
            <a:bodyPr>
              <a:spAutoFit/>
            </a:bodyPr>
            <a:lstStyle/>
            <a:p>
              <a:pPr algn="ctr" eaLnBrk="0" hangingPunct="0">
                <a:spcBef>
                  <a:spcPct val="50000"/>
                </a:spcBef>
              </a:pPr>
              <a:r>
                <a:rPr lang="en-US" sz="1800">
                  <a:latin typeface="Comic Sans MS" pitchFamily="66" charset="0"/>
                </a:rPr>
                <a:t>components </a:t>
              </a:r>
            </a:p>
          </p:txBody>
        </p:sp>
        <p:sp>
          <p:nvSpPr>
            <p:cNvPr id="17417" name="Text Box 7"/>
            <p:cNvSpPr txBox="1">
              <a:spLocks noChangeArrowheads="1"/>
            </p:cNvSpPr>
            <p:nvPr/>
          </p:nvSpPr>
          <p:spPr bwMode="auto">
            <a:xfrm>
              <a:off x="3253" y="1344"/>
              <a:ext cx="960" cy="410"/>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1800">
                  <a:latin typeface="Comic Sans MS" pitchFamily="66" charset="0"/>
                </a:rPr>
                <a:t>evaluate prototype</a:t>
              </a:r>
            </a:p>
          </p:txBody>
        </p:sp>
        <p:sp>
          <p:nvSpPr>
            <p:cNvPr id="17418" name="Text Box 8"/>
            <p:cNvSpPr txBox="1">
              <a:spLocks noChangeArrowheads="1"/>
            </p:cNvSpPr>
            <p:nvPr/>
          </p:nvSpPr>
          <p:spPr bwMode="auto">
            <a:xfrm>
              <a:off x="1931" y="1344"/>
              <a:ext cx="1008" cy="410"/>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1800">
                  <a:latin typeface="Comic Sans MS" pitchFamily="66" charset="0"/>
                </a:rPr>
                <a:t>develop prototype</a:t>
              </a:r>
            </a:p>
          </p:txBody>
        </p:sp>
        <p:sp>
          <p:nvSpPr>
            <p:cNvPr id="17419" name="Line 9"/>
            <p:cNvSpPr>
              <a:spLocks noChangeShapeType="1"/>
            </p:cNvSpPr>
            <p:nvPr/>
          </p:nvSpPr>
          <p:spPr bwMode="auto">
            <a:xfrm>
              <a:off x="1632" y="1584"/>
              <a:ext cx="288" cy="0"/>
            </a:xfrm>
            <a:prstGeom prst="line">
              <a:avLst/>
            </a:prstGeom>
            <a:noFill/>
            <a:ln w="9525">
              <a:solidFill>
                <a:schemeClr val="tx1"/>
              </a:solidFill>
              <a:round/>
              <a:headEnd/>
              <a:tailEnd type="triangle" w="med" len="med"/>
            </a:ln>
          </p:spPr>
          <p:txBody>
            <a:bodyPr wrap="none" anchor="ctr"/>
            <a:lstStyle/>
            <a:p>
              <a:endParaRPr lang="en-US"/>
            </a:p>
          </p:txBody>
        </p:sp>
        <p:sp>
          <p:nvSpPr>
            <p:cNvPr id="17420" name="Line 10"/>
            <p:cNvSpPr>
              <a:spLocks noChangeShapeType="1"/>
            </p:cNvSpPr>
            <p:nvPr/>
          </p:nvSpPr>
          <p:spPr bwMode="auto">
            <a:xfrm>
              <a:off x="2928" y="1584"/>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17421" name="Line 11"/>
            <p:cNvSpPr>
              <a:spLocks noChangeShapeType="1"/>
            </p:cNvSpPr>
            <p:nvPr/>
          </p:nvSpPr>
          <p:spPr bwMode="auto">
            <a:xfrm>
              <a:off x="4224" y="1584"/>
              <a:ext cx="336" cy="0"/>
            </a:xfrm>
            <a:prstGeom prst="line">
              <a:avLst/>
            </a:prstGeom>
            <a:noFill/>
            <a:ln w="9525">
              <a:solidFill>
                <a:schemeClr val="tx1"/>
              </a:solidFill>
              <a:round/>
              <a:headEnd/>
              <a:tailEnd type="triangle" w="med" len="med"/>
            </a:ln>
          </p:spPr>
          <p:txBody>
            <a:bodyPr wrap="none" anchor="ctr"/>
            <a:lstStyle/>
            <a:p>
              <a:endParaRPr lang="en-US"/>
            </a:p>
          </p:txBody>
        </p:sp>
        <p:grpSp>
          <p:nvGrpSpPr>
            <p:cNvPr id="3" name="Group 12"/>
            <p:cNvGrpSpPr>
              <a:grpSpLocks/>
            </p:cNvGrpSpPr>
            <p:nvPr/>
          </p:nvGrpSpPr>
          <p:grpSpPr bwMode="auto">
            <a:xfrm>
              <a:off x="480" y="2592"/>
              <a:ext cx="3312" cy="583"/>
              <a:chOff x="528" y="2758"/>
              <a:chExt cx="3312" cy="583"/>
            </a:xfrm>
          </p:grpSpPr>
          <p:sp>
            <p:nvSpPr>
              <p:cNvPr id="17427" name="Text Box 13"/>
              <p:cNvSpPr txBox="1">
                <a:spLocks noChangeArrowheads="1"/>
              </p:cNvSpPr>
              <p:nvPr/>
            </p:nvSpPr>
            <p:spPr bwMode="auto">
              <a:xfrm>
                <a:off x="2640" y="2784"/>
                <a:ext cx="1200" cy="384"/>
              </a:xfrm>
              <a:prstGeom prst="rect">
                <a:avLst/>
              </a:prstGeom>
              <a:noFill/>
              <a:ln w="9525">
                <a:solidFill>
                  <a:schemeClr val="tx1"/>
                </a:solidFill>
                <a:miter lim="800000"/>
                <a:headEnd/>
                <a:tailEnd/>
              </a:ln>
            </p:spPr>
            <p:txBody>
              <a:bodyPr/>
              <a:lstStyle/>
              <a:p>
                <a:pPr algn="ctr" eaLnBrk="0" hangingPunct="0">
                  <a:spcBef>
                    <a:spcPct val="50000"/>
                  </a:spcBef>
                </a:pPr>
                <a:r>
                  <a:rPr lang="en-US" sz="1800">
                    <a:latin typeface="Comic Sans MS" pitchFamily="66" charset="0"/>
                  </a:rPr>
                  <a:t>validate system</a:t>
                </a:r>
              </a:p>
            </p:txBody>
          </p:sp>
          <p:sp>
            <p:nvSpPr>
              <p:cNvPr id="17428" name="Text Box 14"/>
              <p:cNvSpPr txBox="1">
                <a:spLocks noChangeArrowheads="1"/>
              </p:cNvSpPr>
              <p:nvPr/>
            </p:nvSpPr>
            <p:spPr bwMode="auto">
              <a:xfrm>
                <a:off x="528" y="2758"/>
                <a:ext cx="1200" cy="583"/>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1800">
                    <a:latin typeface="Comic Sans MS" pitchFamily="66" charset="0"/>
                  </a:rPr>
                  <a:t>design and implement system</a:t>
                </a:r>
              </a:p>
            </p:txBody>
          </p:sp>
          <p:sp>
            <p:nvSpPr>
              <p:cNvPr id="17429" name="Line 15"/>
              <p:cNvSpPr>
                <a:spLocks noChangeShapeType="1"/>
              </p:cNvSpPr>
              <p:nvPr/>
            </p:nvSpPr>
            <p:spPr bwMode="auto">
              <a:xfrm>
                <a:off x="1728" y="2976"/>
                <a:ext cx="912" cy="0"/>
              </a:xfrm>
              <a:prstGeom prst="line">
                <a:avLst/>
              </a:prstGeom>
              <a:noFill/>
              <a:ln w="9525">
                <a:solidFill>
                  <a:schemeClr val="tx1"/>
                </a:solidFill>
                <a:round/>
                <a:headEnd/>
                <a:tailEnd type="triangle" w="med" len="med"/>
              </a:ln>
            </p:spPr>
            <p:txBody>
              <a:bodyPr wrap="none" anchor="ctr"/>
              <a:lstStyle/>
              <a:p>
                <a:endParaRPr lang="en-US"/>
              </a:p>
            </p:txBody>
          </p:sp>
        </p:grpSp>
        <p:sp>
          <p:nvSpPr>
            <p:cNvPr id="17423" name="Freeform 16"/>
            <p:cNvSpPr>
              <a:spLocks/>
            </p:cNvSpPr>
            <p:nvPr/>
          </p:nvSpPr>
          <p:spPr bwMode="auto">
            <a:xfrm>
              <a:off x="1392" y="1776"/>
              <a:ext cx="720" cy="816"/>
            </a:xfrm>
            <a:custGeom>
              <a:avLst/>
              <a:gdLst>
                <a:gd name="T0" fmla="*/ 720 w 336"/>
                <a:gd name="T1" fmla="*/ 0 h 816"/>
                <a:gd name="T2" fmla="*/ 720 w 336"/>
                <a:gd name="T3" fmla="*/ 480 h 816"/>
                <a:gd name="T4" fmla="*/ 0 w 336"/>
                <a:gd name="T5" fmla="*/ 480 h 816"/>
                <a:gd name="T6" fmla="*/ 0 w 336"/>
                <a:gd name="T7" fmla="*/ 816 h 816"/>
                <a:gd name="T8" fmla="*/ 0 60000 65536"/>
                <a:gd name="T9" fmla="*/ 0 60000 65536"/>
                <a:gd name="T10" fmla="*/ 0 60000 65536"/>
                <a:gd name="T11" fmla="*/ 0 60000 65536"/>
                <a:gd name="T12" fmla="*/ 0 w 336"/>
                <a:gd name="T13" fmla="*/ 0 h 816"/>
                <a:gd name="T14" fmla="*/ 336 w 336"/>
                <a:gd name="T15" fmla="*/ 816 h 816"/>
              </a:gdLst>
              <a:ahLst/>
              <a:cxnLst>
                <a:cxn ang="T8">
                  <a:pos x="T0" y="T1"/>
                </a:cxn>
                <a:cxn ang="T9">
                  <a:pos x="T2" y="T3"/>
                </a:cxn>
                <a:cxn ang="T10">
                  <a:pos x="T4" y="T5"/>
                </a:cxn>
                <a:cxn ang="T11">
                  <a:pos x="T6" y="T7"/>
                </a:cxn>
              </a:cxnLst>
              <a:rect l="T12" t="T13" r="T14" b="T15"/>
              <a:pathLst>
                <a:path w="336" h="816">
                  <a:moveTo>
                    <a:pt x="336" y="0"/>
                  </a:moveTo>
                  <a:lnTo>
                    <a:pt x="336" y="480"/>
                  </a:lnTo>
                  <a:lnTo>
                    <a:pt x="0" y="480"/>
                  </a:lnTo>
                  <a:lnTo>
                    <a:pt x="0" y="816"/>
                  </a:lnTo>
                </a:path>
              </a:pathLst>
            </a:custGeom>
            <a:noFill/>
            <a:ln w="9525">
              <a:solidFill>
                <a:schemeClr val="tx1"/>
              </a:solidFill>
              <a:round/>
              <a:headEnd/>
              <a:tailEnd type="triangle" w="med" len="med"/>
            </a:ln>
          </p:spPr>
          <p:txBody>
            <a:bodyPr wrap="none" anchor="ctr"/>
            <a:lstStyle/>
            <a:p>
              <a:endParaRPr lang="en-US"/>
            </a:p>
          </p:txBody>
        </p:sp>
        <p:sp>
          <p:nvSpPr>
            <p:cNvPr id="17424" name="Freeform 17"/>
            <p:cNvSpPr>
              <a:spLocks/>
            </p:cNvSpPr>
            <p:nvPr/>
          </p:nvSpPr>
          <p:spPr bwMode="auto">
            <a:xfrm>
              <a:off x="2784" y="1752"/>
              <a:ext cx="624" cy="432"/>
            </a:xfrm>
            <a:custGeom>
              <a:avLst/>
              <a:gdLst>
                <a:gd name="T0" fmla="*/ 624 w 624"/>
                <a:gd name="T1" fmla="*/ 0 h 432"/>
                <a:gd name="T2" fmla="*/ 624 w 624"/>
                <a:gd name="T3" fmla="*/ 432 h 432"/>
                <a:gd name="T4" fmla="*/ 0 w 624"/>
                <a:gd name="T5" fmla="*/ 432 h 432"/>
                <a:gd name="T6" fmla="*/ 0 w 624"/>
                <a:gd name="T7" fmla="*/ 0 h 432"/>
                <a:gd name="T8" fmla="*/ 0 60000 65536"/>
                <a:gd name="T9" fmla="*/ 0 60000 65536"/>
                <a:gd name="T10" fmla="*/ 0 60000 65536"/>
                <a:gd name="T11" fmla="*/ 0 60000 65536"/>
                <a:gd name="T12" fmla="*/ 0 w 624"/>
                <a:gd name="T13" fmla="*/ 0 h 432"/>
                <a:gd name="T14" fmla="*/ 624 w 624"/>
                <a:gd name="T15" fmla="*/ 432 h 432"/>
              </a:gdLst>
              <a:ahLst/>
              <a:cxnLst>
                <a:cxn ang="T8">
                  <a:pos x="T0" y="T1"/>
                </a:cxn>
                <a:cxn ang="T9">
                  <a:pos x="T2" y="T3"/>
                </a:cxn>
                <a:cxn ang="T10">
                  <a:pos x="T4" y="T5"/>
                </a:cxn>
                <a:cxn ang="T11">
                  <a:pos x="T6" y="T7"/>
                </a:cxn>
              </a:cxnLst>
              <a:rect l="T12" t="T13" r="T14" b="T15"/>
              <a:pathLst>
                <a:path w="624" h="432">
                  <a:moveTo>
                    <a:pt x="624" y="0"/>
                  </a:moveTo>
                  <a:lnTo>
                    <a:pt x="624" y="432"/>
                  </a:lnTo>
                  <a:lnTo>
                    <a:pt x="0" y="432"/>
                  </a:lnTo>
                  <a:lnTo>
                    <a:pt x="0" y="0"/>
                  </a:lnTo>
                </a:path>
              </a:pathLst>
            </a:custGeom>
            <a:noFill/>
            <a:ln w="9525">
              <a:solidFill>
                <a:schemeClr val="tx1"/>
              </a:solidFill>
              <a:round/>
              <a:headEnd/>
              <a:tailEnd type="triangle" w="med" len="med"/>
            </a:ln>
          </p:spPr>
          <p:txBody>
            <a:bodyPr wrap="none" anchor="ctr"/>
            <a:lstStyle/>
            <a:p>
              <a:endParaRPr lang="en-US"/>
            </a:p>
          </p:txBody>
        </p:sp>
        <p:sp>
          <p:nvSpPr>
            <p:cNvPr id="17425" name="Freeform 18"/>
            <p:cNvSpPr>
              <a:spLocks/>
            </p:cNvSpPr>
            <p:nvPr/>
          </p:nvSpPr>
          <p:spPr bwMode="auto">
            <a:xfrm>
              <a:off x="1584" y="1776"/>
              <a:ext cx="3408" cy="816"/>
            </a:xfrm>
            <a:custGeom>
              <a:avLst/>
              <a:gdLst>
                <a:gd name="T0" fmla="*/ 3408 w 3408"/>
                <a:gd name="T1" fmla="*/ 0 h 816"/>
                <a:gd name="T2" fmla="*/ 3408 w 3408"/>
                <a:gd name="T3" fmla="*/ 528 h 816"/>
                <a:gd name="T4" fmla="*/ 0 w 3408"/>
                <a:gd name="T5" fmla="*/ 528 h 816"/>
                <a:gd name="T6" fmla="*/ 0 w 3408"/>
                <a:gd name="T7" fmla="*/ 816 h 816"/>
                <a:gd name="T8" fmla="*/ 0 60000 65536"/>
                <a:gd name="T9" fmla="*/ 0 60000 65536"/>
                <a:gd name="T10" fmla="*/ 0 60000 65536"/>
                <a:gd name="T11" fmla="*/ 0 60000 65536"/>
                <a:gd name="T12" fmla="*/ 0 w 3408"/>
                <a:gd name="T13" fmla="*/ 0 h 816"/>
                <a:gd name="T14" fmla="*/ 3408 w 3408"/>
                <a:gd name="T15" fmla="*/ 816 h 816"/>
              </a:gdLst>
              <a:ahLst/>
              <a:cxnLst>
                <a:cxn ang="T8">
                  <a:pos x="T0" y="T1"/>
                </a:cxn>
                <a:cxn ang="T9">
                  <a:pos x="T2" y="T3"/>
                </a:cxn>
                <a:cxn ang="T10">
                  <a:pos x="T4" y="T5"/>
                </a:cxn>
                <a:cxn ang="T11">
                  <a:pos x="T6" y="T7"/>
                </a:cxn>
              </a:cxnLst>
              <a:rect l="T12" t="T13" r="T14" b="T15"/>
              <a:pathLst>
                <a:path w="3408" h="816">
                  <a:moveTo>
                    <a:pt x="3408" y="0"/>
                  </a:moveTo>
                  <a:lnTo>
                    <a:pt x="3408" y="528"/>
                  </a:lnTo>
                  <a:lnTo>
                    <a:pt x="0" y="528"/>
                  </a:lnTo>
                  <a:lnTo>
                    <a:pt x="0" y="816"/>
                  </a:lnTo>
                </a:path>
              </a:pathLst>
            </a:custGeom>
            <a:noFill/>
            <a:ln w="9525">
              <a:solidFill>
                <a:schemeClr val="tx1"/>
              </a:solidFill>
              <a:round/>
              <a:headEnd/>
              <a:tailEnd type="triangle" w="med" len="med"/>
            </a:ln>
          </p:spPr>
          <p:txBody>
            <a:bodyPr wrap="none" anchor="ctr"/>
            <a:lstStyle/>
            <a:p>
              <a:endParaRPr lang="en-US"/>
            </a:p>
          </p:txBody>
        </p:sp>
        <p:sp>
          <p:nvSpPr>
            <p:cNvPr id="17426" name="Freeform 19"/>
            <p:cNvSpPr>
              <a:spLocks/>
            </p:cNvSpPr>
            <p:nvPr/>
          </p:nvSpPr>
          <p:spPr bwMode="auto">
            <a:xfrm>
              <a:off x="1440" y="3024"/>
              <a:ext cx="1728" cy="384"/>
            </a:xfrm>
            <a:custGeom>
              <a:avLst/>
              <a:gdLst>
                <a:gd name="T0" fmla="*/ 1728 w 1728"/>
                <a:gd name="T1" fmla="*/ 0 h 384"/>
                <a:gd name="T2" fmla="*/ 1728 w 1728"/>
                <a:gd name="T3" fmla="*/ 384 h 384"/>
                <a:gd name="T4" fmla="*/ 0 w 1728"/>
                <a:gd name="T5" fmla="*/ 384 h 384"/>
                <a:gd name="T6" fmla="*/ 0 w 1728"/>
                <a:gd name="T7" fmla="*/ 144 h 384"/>
                <a:gd name="T8" fmla="*/ 0 60000 65536"/>
                <a:gd name="T9" fmla="*/ 0 60000 65536"/>
                <a:gd name="T10" fmla="*/ 0 60000 65536"/>
                <a:gd name="T11" fmla="*/ 0 60000 65536"/>
                <a:gd name="T12" fmla="*/ 0 w 1728"/>
                <a:gd name="T13" fmla="*/ 0 h 384"/>
                <a:gd name="T14" fmla="*/ 1728 w 1728"/>
                <a:gd name="T15" fmla="*/ 384 h 384"/>
              </a:gdLst>
              <a:ahLst/>
              <a:cxnLst>
                <a:cxn ang="T8">
                  <a:pos x="T0" y="T1"/>
                </a:cxn>
                <a:cxn ang="T9">
                  <a:pos x="T2" y="T3"/>
                </a:cxn>
                <a:cxn ang="T10">
                  <a:pos x="T4" y="T5"/>
                </a:cxn>
                <a:cxn ang="T11">
                  <a:pos x="T6" y="T7"/>
                </a:cxn>
              </a:cxnLst>
              <a:rect l="T12" t="T13" r="T14" b="T15"/>
              <a:pathLst>
                <a:path w="1728" h="384">
                  <a:moveTo>
                    <a:pt x="1728" y="0"/>
                  </a:moveTo>
                  <a:lnTo>
                    <a:pt x="1728" y="384"/>
                  </a:lnTo>
                  <a:lnTo>
                    <a:pt x="0" y="384"/>
                  </a:lnTo>
                  <a:lnTo>
                    <a:pt x="0" y="144"/>
                  </a:lnTo>
                </a:path>
              </a:pathLst>
            </a:custGeom>
            <a:noFill/>
            <a:ln w="9525">
              <a:solidFill>
                <a:schemeClr val="tx1"/>
              </a:solidFill>
              <a:round/>
              <a:headEnd/>
              <a:tailEnd type="triangle" w="med" len="med"/>
            </a:ln>
          </p:spPr>
          <p:txBody>
            <a:bodyPr wrap="none" anchor="ctr"/>
            <a:lstStyle/>
            <a:p>
              <a:endParaRPr lang="en-US"/>
            </a:p>
          </p:txBody>
        </p:sp>
      </p:grpSp>
      <p:sp>
        <p:nvSpPr>
          <p:cNvPr id="17412" name="Line 20"/>
          <p:cNvSpPr>
            <a:spLocks noChangeShapeType="1"/>
          </p:cNvSpPr>
          <p:nvPr/>
        </p:nvSpPr>
        <p:spPr bwMode="auto">
          <a:xfrm>
            <a:off x="6019800" y="4495800"/>
            <a:ext cx="381000" cy="0"/>
          </a:xfrm>
          <a:prstGeom prst="line">
            <a:avLst/>
          </a:prstGeom>
          <a:noFill/>
          <a:ln w="9525">
            <a:solidFill>
              <a:schemeClr val="tx1"/>
            </a:solidFill>
            <a:round/>
            <a:headEnd/>
            <a:tailEnd type="triangle" w="med" len="med"/>
          </a:ln>
        </p:spPr>
        <p:txBody>
          <a:bodyPr/>
          <a:lstStyle/>
          <a:p>
            <a:endParaRPr lang="en-US"/>
          </a:p>
        </p:txBody>
      </p:sp>
      <p:sp>
        <p:nvSpPr>
          <p:cNvPr id="17413" name="Text Box 21"/>
          <p:cNvSpPr txBox="1">
            <a:spLocks noChangeArrowheads="1"/>
          </p:cNvSpPr>
          <p:nvPr/>
        </p:nvSpPr>
        <p:spPr bwMode="auto">
          <a:xfrm>
            <a:off x="6477000" y="3810000"/>
            <a:ext cx="1828800" cy="1201738"/>
          </a:xfrm>
          <a:prstGeom prst="rect">
            <a:avLst/>
          </a:prstGeom>
          <a:noFill/>
          <a:ln w="9525">
            <a:solidFill>
              <a:schemeClr val="tx1"/>
            </a:solidFill>
            <a:miter lim="800000"/>
            <a:headEnd/>
            <a:tailEnd/>
          </a:ln>
        </p:spPr>
        <p:txBody>
          <a:bodyPr>
            <a:spAutoFit/>
          </a:bodyPr>
          <a:lstStyle/>
          <a:p>
            <a:pPr>
              <a:spcBef>
                <a:spcPct val="50000"/>
              </a:spcBef>
            </a:pPr>
            <a:r>
              <a:rPr lang="en-US" sz="1800">
                <a:latin typeface="Comic Sans MS" pitchFamily="66" charset="0"/>
              </a:rPr>
              <a:t>Delivered</a:t>
            </a:r>
          </a:p>
          <a:p>
            <a:pPr>
              <a:spcBef>
                <a:spcPct val="50000"/>
              </a:spcBef>
            </a:pPr>
            <a:r>
              <a:rPr lang="en-US" sz="1800">
                <a:latin typeface="Comic Sans MS" pitchFamily="66" charset="0"/>
              </a:rPr>
              <a:t>software</a:t>
            </a:r>
          </a:p>
          <a:p>
            <a:pPr>
              <a:spcBef>
                <a:spcPct val="50000"/>
              </a:spcBef>
            </a:pPr>
            <a:r>
              <a:rPr lang="en-US" sz="1800">
                <a:latin typeface="Comic Sans MS" pitchFamily="66" charset="0"/>
              </a:rPr>
              <a:t>system</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609600" y="609600"/>
            <a:ext cx="8001000" cy="4985980"/>
          </a:xfrm>
          <a:prstGeom prst="rect">
            <a:avLst/>
          </a:prstGeom>
          <a:noFill/>
          <a:ln w="9525">
            <a:noFill/>
            <a:miter lim="800000"/>
            <a:headEnd/>
            <a:tailEnd/>
          </a:ln>
        </p:spPr>
        <p:txBody>
          <a:bodyPr>
            <a:spAutoFit/>
          </a:bodyPr>
          <a:lstStyle/>
          <a:p>
            <a:pPr algn="ctr">
              <a:spcBef>
                <a:spcPct val="50000"/>
              </a:spcBef>
            </a:pPr>
            <a:r>
              <a:rPr lang="en-US" sz="3200" b="1" dirty="0"/>
              <a:t>Throw-away Prototyping</a:t>
            </a:r>
          </a:p>
          <a:p>
            <a:pPr>
              <a:spcBef>
                <a:spcPct val="50000"/>
              </a:spcBef>
            </a:pPr>
            <a:endParaRPr lang="en-US" sz="3200" b="1" dirty="0"/>
          </a:p>
          <a:p>
            <a:pPr algn="just">
              <a:spcBef>
                <a:spcPct val="50000"/>
              </a:spcBef>
            </a:pPr>
            <a:r>
              <a:rPr lang="en-US" sz="2800" dirty="0"/>
              <a:t>The objective is to understand the system requirements clearly. Starts with poorly understood requirements. Once the requirements are cleared,  the system will be developed from the beginning. </a:t>
            </a:r>
          </a:p>
          <a:p>
            <a:pPr algn="just">
              <a:spcBef>
                <a:spcPct val="50000"/>
              </a:spcBef>
            </a:pPr>
            <a:endParaRPr lang="en-US" sz="2800" dirty="0"/>
          </a:p>
          <a:p>
            <a:pPr algn="just">
              <a:spcBef>
                <a:spcPct val="50000"/>
              </a:spcBef>
            </a:pPr>
            <a:r>
              <a:rPr lang="en-US" sz="2800" dirty="0"/>
              <a:t>This model is suitable if the requirements are vague but stable.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026"/>
          <p:cNvSpPr txBox="1">
            <a:spLocks noChangeArrowheads="1"/>
          </p:cNvSpPr>
          <p:nvPr/>
        </p:nvSpPr>
        <p:spPr bwMode="auto">
          <a:xfrm>
            <a:off x="304800" y="762000"/>
            <a:ext cx="8458200" cy="4955203"/>
          </a:xfrm>
          <a:prstGeom prst="rect">
            <a:avLst/>
          </a:prstGeom>
          <a:noFill/>
          <a:ln w="9525">
            <a:noFill/>
            <a:miter lim="800000"/>
            <a:headEnd/>
            <a:tailEnd/>
          </a:ln>
        </p:spPr>
        <p:txBody>
          <a:bodyPr>
            <a:spAutoFit/>
          </a:bodyPr>
          <a:lstStyle/>
          <a:p>
            <a:pPr marL="457200" indent="-457200" algn="ctr">
              <a:spcBef>
                <a:spcPct val="50000"/>
              </a:spcBef>
            </a:pPr>
            <a:r>
              <a:rPr lang="en-US" sz="3200" b="1" dirty="0"/>
              <a:t>Some problems with Throw-away Prototyping</a:t>
            </a:r>
          </a:p>
          <a:p>
            <a:pPr marL="457200" indent="-457200" algn="just">
              <a:spcBef>
                <a:spcPct val="50000"/>
              </a:spcBef>
              <a:buFontTx/>
              <a:buAutoNum type="arabicPeriod"/>
            </a:pPr>
            <a:r>
              <a:rPr lang="en-US" sz="2400" dirty="0" smtClean="0"/>
              <a:t>Important </a:t>
            </a:r>
            <a:r>
              <a:rPr lang="en-US" sz="2400" dirty="0"/>
              <a:t>features may have been left out of the prototype to simplify rapid implementation. In fact, it may not be possible to prototype some of the most important parts of the system such as safety-critical functions.</a:t>
            </a:r>
          </a:p>
          <a:p>
            <a:pPr marL="457200" indent="-457200" algn="just">
              <a:spcBef>
                <a:spcPct val="50000"/>
              </a:spcBef>
              <a:buFontTx/>
              <a:buAutoNum type="arabicPeriod"/>
            </a:pPr>
            <a:r>
              <a:rPr lang="en-US" sz="2400" dirty="0"/>
              <a:t>An implementation has no legal standing as a contract between  customer and  contractor.</a:t>
            </a:r>
          </a:p>
          <a:p>
            <a:pPr marL="457200" indent="-457200" algn="just">
              <a:spcBef>
                <a:spcPct val="50000"/>
              </a:spcBef>
              <a:buFontTx/>
              <a:buAutoNum type="arabicPeriod"/>
            </a:pPr>
            <a:r>
              <a:rPr lang="en-US" sz="2400" dirty="0"/>
              <a:t>Non-functional requirements such as those concerning reliability, robustness  and safety cannot be adequately tested in a prototype implementation.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609600" y="609600"/>
            <a:ext cx="2590800" cy="457200"/>
          </a:xfrm>
          <a:prstGeom prst="rect">
            <a:avLst/>
          </a:prstGeom>
          <a:noFill/>
          <a:ln w="9525">
            <a:noFill/>
            <a:miter lim="800000"/>
            <a:headEnd/>
            <a:tailEnd/>
          </a:ln>
        </p:spPr>
        <p:txBody>
          <a:bodyPr>
            <a:spAutoFit/>
          </a:bodyPr>
          <a:lstStyle/>
          <a:p>
            <a:pPr>
              <a:spcBef>
                <a:spcPct val="50000"/>
              </a:spcBef>
            </a:pPr>
            <a:endParaRPr lang="en-US"/>
          </a:p>
        </p:txBody>
      </p:sp>
      <p:sp>
        <p:nvSpPr>
          <p:cNvPr id="20483" name="Text Box 3"/>
          <p:cNvSpPr txBox="1">
            <a:spLocks noChangeArrowheads="1"/>
          </p:cNvSpPr>
          <p:nvPr/>
        </p:nvSpPr>
        <p:spPr bwMode="auto">
          <a:xfrm>
            <a:off x="914400" y="533400"/>
            <a:ext cx="6324600" cy="579438"/>
          </a:xfrm>
          <a:prstGeom prst="rect">
            <a:avLst/>
          </a:prstGeom>
          <a:noFill/>
          <a:ln w="9525">
            <a:noFill/>
            <a:miter lim="800000"/>
            <a:headEnd/>
            <a:tailEnd/>
          </a:ln>
        </p:spPr>
        <p:txBody>
          <a:bodyPr>
            <a:spAutoFit/>
          </a:bodyPr>
          <a:lstStyle/>
          <a:p>
            <a:pPr algn="ctr">
              <a:spcBef>
                <a:spcPct val="50000"/>
              </a:spcBef>
            </a:pPr>
            <a:r>
              <a:rPr lang="en-US" sz="3200" dirty="0">
                <a:solidFill>
                  <a:schemeClr val="bg2">
                    <a:lumMod val="50000"/>
                  </a:schemeClr>
                </a:solidFill>
              </a:rPr>
              <a:t>Evolutionary  Prototyping</a:t>
            </a:r>
          </a:p>
        </p:txBody>
      </p:sp>
      <p:sp>
        <p:nvSpPr>
          <p:cNvPr id="20484" name="AutoShape 6"/>
          <p:cNvSpPr>
            <a:spLocks noChangeArrowheads="1"/>
          </p:cNvSpPr>
          <p:nvPr/>
        </p:nvSpPr>
        <p:spPr bwMode="auto">
          <a:xfrm>
            <a:off x="304800" y="2514600"/>
            <a:ext cx="2743200" cy="1143000"/>
          </a:xfrm>
          <a:prstGeom prst="roundRect">
            <a:avLst>
              <a:gd name="adj" fmla="val 16667"/>
            </a:avLst>
          </a:prstGeom>
          <a:solidFill>
            <a:schemeClr val="tx2">
              <a:lumMod val="40000"/>
              <a:lumOff val="60000"/>
            </a:schemeClr>
          </a:solidFill>
          <a:ln w="9525">
            <a:solidFill>
              <a:schemeClr val="tx1"/>
            </a:solidFill>
            <a:round/>
            <a:headEnd/>
            <a:tailEnd/>
          </a:ln>
        </p:spPr>
        <p:txBody>
          <a:bodyPr wrap="none" anchor="ctr"/>
          <a:lstStyle/>
          <a:p>
            <a:pPr algn="ctr"/>
            <a:r>
              <a:rPr lang="en-US" sz="2800" dirty="0"/>
              <a:t>Develop abstract</a:t>
            </a:r>
          </a:p>
          <a:p>
            <a:pPr algn="ctr"/>
            <a:r>
              <a:rPr lang="en-US" sz="2800" dirty="0"/>
              <a:t>specification</a:t>
            </a:r>
          </a:p>
        </p:txBody>
      </p:sp>
      <p:sp>
        <p:nvSpPr>
          <p:cNvPr id="20485" name="Line 7"/>
          <p:cNvSpPr>
            <a:spLocks noChangeShapeType="1"/>
          </p:cNvSpPr>
          <p:nvPr/>
        </p:nvSpPr>
        <p:spPr bwMode="auto">
          <a:xfrm>
            <a:off x="3048000" y="2971800"/>
            <a:ext cx="3048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0486" name="AutoShape 8"/>
          <p:cNvSpPr>
            <a:spLocks noChangeArrowheads="1"/>
          </p:cNvSpPr>
          <p:nvPr/>
        </p:nvSpPr>
        <p:spPr bwMode="auto">
          <a:xfrm>
            <a:off x="3429000" y="2514600"/>
            <a:ext cx="2300748" cy="1055077"/>
          </a:xfrm>
          <a:prstGeom prst="roundRect">
            <a:avLst>
              <a:gd name="adj" fmla="val 16667"/>
            </a:avLst>
          </a:prstGeom>
          <a:solidFill>
            <a:schemeClr val="tx2">
              <a:lumMod val="40000"/>
              <a:lumOff val="60000"/>
            </a:schemeClr>
          </a:solidFill>
          <a:ln w="9525">
            <a:solidFill>
              <a:schemeClr val="tx1"/>
            </a:solidFill>
            <a:round/>
            <a:headEnd/>
            <a:tailEnd/>
          </a:ln>
        </p:spPr>
        <p:txBody>
          <a:bodyPr wrap="none" anchor="ctr"/>
          <a:lstStyle/>
          <a:p>
            <a:pPr algn="ctr"/>
            <a:r>
              <a:rPr lang="en-US" sz="2800" dirty="0"/>
              <a:t>Build prototype</a:t>
            </a:r>
          </a:p>
          <a:p>
            <a:pPr algn="ctr"/>
            <a:r>
              <a:rPr lang="en-US" sz="2800" dirty="0"/>
              <a:t>system</a:t>
            </a:r>
          </a:p>
        </p:txBody>
      </p:sp>
      <p:sp>
        <p:nvSpPr>
          <p:cNvPr id="20487" name="Line 9"/>
          <p:cNvSpPr>
            <a:spLocks noChangeShapeType="1"/>
          </p:cNvSpPr>
          <p:nvPr/>
        </p:nvSpPr>
        <p:spPr bwMode="auto">
          <a:xfrm>
            <a:off x="5791200" y="2971800"/>
            <a:ext cx="3048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0488" name="AutoShape 10"/>
          <p:cNvSpPr>
            <a:spLocks noChangeArrowheads="1"/>
          </p:cNvSpPr>
          <p:nvPr/>
        </p:nvSpPr>
        <p:spPr bwMode="auto">
          <a:xfrm>
            <a:off x="6135329" y="2514600"/>
            <a:ext cx="3008671" cy="967154"/>
          </a:xfrm>
          <a:prstGeom prst="roundRect">
            <a:avLst>
              <a:gd name="adj" fmla="val 16667"/>
            </a:avLst>
          </a:prstGeom>
          <a:solidFill>
            <a:schemeClr val="tx2">
              <a:lumMod val="40000"/>
              <a:lumOff val="60000"/>
            </a:schemeClr>
          </a:solidFill>
          <a:ln w="9525">
            <a:solidFill>
              <a:schemeClr val="tx1"/>
            </a:solidFill>
            <a:round/>
            <a:headEnd/>
            <a:tailEnd/>
          </a:ln>
        </p:spPr>
        <p:txBody>
          <a:bodyPr wrap="none" anchor="ctr"/>
          <a:lstStyle/>
          <a:p>
            <a:pPr algn="ctr"/>
            <a:r>
              <a:rPr lang="en-US" sz="2800" dirty="0"/>
              <a:t>Evaluate prototype</a:t>
            </a:r>
          </a:p>
          <a:p>
            <a:pPr algn="ctr"/>
            <a:r>
              <a:rPr lang="en-US" sz="2800" dirty="0"/>
              <a:t>system</a:t>
            </a:r>
          </a:p>
        </p:txBody>
      </p:sp>
      <p:sp>
        <p:nvSpPr>
          <p:cNvPr id="20489" name="Line 12"/>
          <p:cNvSpPr>
            <a:spLocks noChangeShapeType="1"/>
          </p:cNvSpPr>
          <p:nvPr/>
        </p:nvSpPr>
        <p:spPr bwMode="auto">
          <a:xfrm>
            <a:off x="7239000" y="3429000"/>
            <a:ext cx="0" cy="152400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0490" name="Line 13"/>
          <p:cNvSpPr>
            <a:spLocks noChangeShapeType="1"/>
          </p:cNvSpPr>
          <p:nvPr/>
        </p:nvSpPr>
        <p:spPr bwMode="auto">
          <a:xfrm flipH="1">
            <a:off x="5410200" y="4953000"/>
            <a:ext cx="18288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0491" name="AutoShape 14"/>
          <p:cNvSpPr>
            <a:spLocks noChangeArrowheads="1"/>
          </p:cNvSpPr>
          <p:nvPr/>
        </p:nvSpPr>
        <p:spPr bwMode="auto">
          <a:xfrm>
            <a:off x="3124200" y="4343400"/>
            <a:ext cx="2477729" cy="1670538"/>
          </a:xfrm>
          <a:prstGeom prst="diamond">
            <a:avLst/>
          </a:prstGeom>
          <a:solidFill>
            <a:schemeClr val="tx2">
              <a:lumMod val="40000"/>
              <a:lumOff val="60000"/>
            </a:schemeClr>
          </a:solidFill>
          <a:ln w="9525">
            <a:solidFill>
              <a:schemeClr val="tx1"/>
            </a:solidFill>
            <a:miter lim="800000"/>
            <a:headEnd/>
            <a:tailEnd/>
          </a:ln>
        </p:spPr>
        <p:txBody>
          <a:bodyPr wrap="none" anchor="ctr"/>
          <a:lstStyle/>
          <a:p>
            <a:pPr algn="ctr"/>
            <a:r>
              <a:rPr lang="en-US" sz="2800" dirty="0"/>
              <a:t>System</a:t>
            </a:r>
          </a:p>
          <a:p>
            <a:pPr algn="ctr"/>
            <a:r>
              <a:rPr lang="en-US" sz="2800" dirty="0"/>
              <a:t>Adequate?</a:t>
            </a:r>
          </a:p>
        </p:txBody>
      </p:sp>
      <p:sp>
        <p:nvSpPr>
          <p:cNvPr id="20492" name="Line 15"/>
          <p:cNvSpPr>
            <a:spLocks noChangeShapeType="1"/>
          </p:cNvSpPr>
          <p:nvPr/>
        </p:nvSpPr>
        <p:spPr bwMode="auto">
          <a:xfrm flipV="1">
            <a:off x="4267200" y="3581400"/>
            <a:ext cx="0" cy="7620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0493" name="Line 17"/>
          <p:cNvSpPr>
            <a:spLocks noChangeShapeType="1"/>
          </p:cNvSpPr>
          <p:nvPr/>
        </p:nvSpPr>
        <p:spPr bwMode="auto">
          <a:xfrm flipH="1">
            <a:off x="2514600" y="5181600"/>
            <a:ext cx="6858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0494" name="AutoShape 18"/>
          <p:cNvSpPr>
            <a:spLocks noChangeArrowheads="1"/>
          </p:cNvSpPr>
          <p:nvPr/>
        </p:nvSpPr>
        <p:spPr bwMode="auto">
          <a:xfrm>
            <a:off x="381000" y="4724400"/>
            <a:ext cx="2123768" cy="1143000"/>
          </a:xfrm>
          <a:prstGeom prst="roundRect">
            <a:avLst>
              <a:gd name="adj" fmla="val 16667"/>
            </a:avLst>
          </a:prstGeom>
          <a:solidFill>
            <a:schemeClr val="tx2">
              <a:lumMod val="40000"/>
              <a:lumOff val="60000"/>
            </a:schemeClr>
          </a:solidFill>
          <a:ln w="9525">
            <a:solidFill>
              <a:schemeClr val="tx1"/>
            </a:solidFill>
            <a:round/>
            <a:headEnd/>
            <a:tailEnd/>
          </a:ln>
        </p:spPr>
        <p:txBody>
          <a:bodyPr wrap="none" anchor="ctr"/>
          <a:lstStyle/>
          <a:p>
            <a:pPr algn="ctr"/>
            <a:r>
              <a:rPr lang="en-US" sz="2800"/>
              <a:t>Deliver</a:t>
            </a:r>
          </a:p>
          <a:p>
            <a:pPr algn="ctr"/>
            <a:r>
              <a:rPr lang="en-US" sz="2800"/>
              <a:t>system</a:t>
            </a:r>
          </a:p>
        </p:txBody>
      </p:sp>
      <p:sp>
        <p:nvSpPr>
          <p:cNvPr id="20495" name="Text Box 19"/>
          <p:cNvSpPr txBox="1">
            <a:spLocks noChangeArrowheads="1"/>
          </p:cNvSpPr>
          <p:nvPr/>
        </p:nvSpPr>
        <p:spPr bwMode="auto">
          <a:xfrm>
            <a:off x="4419600" y="3810000"/>
            <a:ext cx="762000" cy="457200"/>
          </a:xfrm>
          <a:prstGeom prst="rect">
            <a:avLst/>
          </a:prstGeom>
          <a:noFill/>
          <a:ln w="9525">
            <a:noFill/>
            <a:miter lim="800000"/>
            <a:headEnd/>
            <a:tailEnd/>
          </a:ln>
        </p:spPr>
        <p:txBody>
          <a:bodyPr>
            <a:spAutoFit/>
          </a:bodyPr>
          <a:lstStyle/>
          <a:p>
            <a:pPr>
              <a:spcBef>
                <a:spcPct val="50000"/>
              </a:spcBef>
            </a:pPr>
            <a:r>
              <a:rPr lang="en-US"/>
              <a:t>NO</a:t>
            </a:r>
          </a:p>
        </p:txBody>
      </p:sp>
      <p:sp>
        <p:nvSpPr>
          <p:cNvPr id="20496" name="Text Box 20"/>
          <p:cNvSpPr txBox="1">
            <a:spLocks noChangeArrowheads="1"/>
          </p:cNvSpPr>
          <p:nvPr/>
        </p:nvSpPr>
        <p:spPr bwMode="auto">
          <a:xfrm>
            <a:off x="2514600" y="4419600"/>
            <a:ext cx="762000" cy="457200"/>
          </a:xfrm>
          <a:prstGeom prst="rect">
            <a:avLst/>
          </a:prstGeom>
          <a:noFill/>
          <a:ln w="9525">
            <a:noFill/>
            <a:miter lim="800000"/>
            <a:headEnd/>
            <a:tailEnd/>
          </a:ln>
        </p:spPr>
        <p:txBody>
          <a:bodyPr>
            <a:spAutoFit/>
          </a:bodyPr>
          <a:lstStyle/>
          <a:p>
            <a:pPr>
              <a:spcBef>
                <a:spcPct val="50000"/>
              </a:spcBef>
            </a:pPr>
            <a:r>
              <a:rPr lang="en-US"/>
              <a:t>YES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smtClean="0"/>
              <a:t>Structured Evolutionary Prototyping Strengths</a:t>
            </a:r>
          </a:p>
        </p:txBody>
      </p:sp>
      <p:sp>
        <p:nvSpPr>
          <p:cNvPr id="4" name="Slide Number Placeholder 3"/>
          <p:cNvSpPr>
            <a:spLocks noGrp="1"/>
          </p:cNvSpPr>
          <p:nvPr>
            <p:ph type="sldNum" sz="quarter" idx="12"/>
          </p:nvPr>
        </p:nvSpPr>
        <p:spPr/>
        <p:txBody>
          <a:bodyPr/>
          <a:lstStyle/>
          <a:p>
            <a:fld id="{11886E04-5F44-4018-A4BA-B20CB0062CC8}" type="slidenum">
              <a:rPr lang="en-US" smtClean="0"/>
              <a:pPr/>
              <a:t>16</a:t>
            </a:fld>
            <a:endParaRPr lang="en-US"/>
          </a:p>
        </p:txBody>
      </p:sp>
      <p:sp>
        <p:nvSpPr>
          <p:cNvPr id="88067" name="Rectangle 3"/>
          <p:cNvSpPr>
            <a:spLocks noGrp="1" noChangeArrowheads="1"/>
          </p:cNvSpPr>
          <p:nvPr>
            <p:ph sz="quarter" idx="1"/>
          </p:nvPr>
        </p:nvSpPr>
        <p:spPr/>
        <p:txBody>
          <a:bodyPr>
            <a:normAutofit/>
          </a:bodyPr>
          <a:lstStyle/>
          <a:p>
            <a:pPr marL="457200" indent="-457200" eaLnBrk="1" hangingPunct="1">
              <a:lnSpc>
                <a:spcPct val="90000"/>
              </a:lnSpc>
              <a:buFont typeface="+mj-lt"/>
              <a:buAutoNum type="arabicPeriod"/>
            </a:pPr>
            <a:r>
              <a:rPr lang="en-US" sz="2400" dirty="0" smtClean="0"/>
              <a:t>Customers can “see” the system requirements as they are being gathered</a:t>
            </a:r>
          </a:p>
          <a:p>
            <a:pPr marL="457200" indent="-457200" eaLnBrk="1" hangingPunct="1">
              <a:lnSpc>
                <a:spcPct val="90000"/>
              </a:lnSpc>
              <a:buFont typeface="+mj-lt"/>
              <a:buAutoNum type="arabicPeriod"/>
            </a:pPr>
            <a:r>
              <a:rPr lang="en-US" sz="2400" dirty="0" smtClean="0"/>
              <a:t>Developers learn from customers </a:t>
            </a:r>
          </a:p>
          <a:p>
            <a:pPr marL="457200" indent="-457200" eaLnBrk="1" hangingPunct="1">
              <a:lnSpc>
                <a:spcPct val="90000"/>
              </a:lnSpc>
              <a:buFont typeface="+mj-lt"/>
              <a:buAutoNum type="arabicPeriod"/>
            </a:pPr>
            <a:r>
              <a:rPr lang="en-US" sz="2400" dirty="0" smtClean="0"/>
              <a:t>A more accurate end product</a:t>
            </a:r>
          </a:p>
          <a:p>
            <a:pPr marL="457200" indent="-457200" eaLnBrk="1" hangingPunct="1">
              <a:lnSpc>
                <a:spcPct val="90000"/>
              </a:lnSpc>
              <a:buFont typeface="+mj-lt"/>
              <a:buAutoNum type="arabicPeriod"/>
            </a:pPr>
            <a:r>
              <a:rPr lang="en-US" sz="2400" dirty="0" smtClean="0"/>
              <a:t>Unexpected requirements accommodated</a:t>
            </a:r>
          </a:p>
          <a:p>
            <a:pPr marL="457200" indent="-457200" eaLnBrk="1" hangingPunct="1">
              <a:lnSpc>
                <a:spcPct val="90000"/>
              </a:lnSpc>
              <a:buFont typeface="+mj-lt"/>
              <a:buAutoNum type="arabicPeriod"/>
            </a:pPr>
            <a:r>
              <a:rPr lang="en-US" sz="2400" dirty="0" smtClean="0"/>
              <a:t>Allows for flexible design and development</a:t>
            </a:r>
          </a:p>
          <a:p>
            <a:pPr marL="457200" indent="-457200" eaLnBrk="1" hangingPunct="1">
              <a:lnSpc>
                <a:spcPct val="90000"/>
              </a:lnSpc>
              <a:buFont typeface="+mj-lt"/>
              <a:buAutoNum type="arabicPeriod"/>
            </a:pPr>
            <a:r>
              <a:rPr lang="en-US" sz="2400" dirty="0" smtClean="0"/>
              <a:t>Interaction with the prototype stimulates awareness of additional needed functionality	</a:t>
            </a:r>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normAutofit/>
          </a:bodyPr>
          <a:lstStyle/>
          <a:p>
            <a:pPr eaLnBrk="1" fontAlgn="auto" hangingPunct="1">
              <a:spcAft>
                <a:spcPts val="0"/>
              </a:spcAft>
              <a:defRPr/>
            </a:pPr>
            <a:r>
              <a:rPr lang="en-US" sz="4000" dirty="0" smtClean="0"/>
              <a:t>Prototyping Weaknesses</a:t>
            </a:r>
          </a:p>
        </p:txBody>
      </p:sp>
      <p:sp>
        <p:nvSpPr>
          <p:cNvPr id="4" name="Slide Number Placeholder 3"/>
          <p:cNvSpPr>
            <a:spLocks noGrp="1"/>
          </p:cNvSpPr>
          <p:nvPr>
            <p:ph type="sldNum" sz="quarter" idx="12"/>
          </p:nvPr>
        </p:nvSpPr>
        <p:spPr/>
        <p:txBody>
          <a:bodyPr/>
          <a:lstStyle/>
          <a:p>
            <a:fld id="{11886E04-5F44-4018-A4BA-B20CB0062CC8}" type="slidenum">
              <a:rPr lang="en-US" smtClean="0"/>
              <a:pPr/>
              <a:t>17</a:t>
            </a:fld>
            <a:endParaRPr lang="en-US"/>
          </a:p>
        </p:txBody>
      </p:sp>
      <p:sp>
        <p:nvSpPr>
          <p:cNvPr id="89091" name="Rectangle 3"/>
          <p:cNvSpPr>
            <a:spLocks noGrp="1" noChangeArrowheads="1"/>
          </p:cNvSpPr>
          <p:nvPr>
            <p:ph sz="quarter" idx="1"/>
          </p:nvPr>
        </p:nvSpPr>
        <p:spPr>
          <a:xfrm>
            <a:off x="457200" y="1600200"/>
            <a:ext cx="8229600" cy="5029200"/>
          </a:xfrm>
        </p:spPr>
        <p:txBody>
          <a:bodyPr>
            <a:normAutofit/>
          </a:bodyPr>
          <a:lstStyle/>
          <a:p>
            <a:pPr eaLnBrk="1" hangingPunct="1"/>
            <a:r>
              <a:rPr lang="en-GB" sz="2800" dirty="0" smtClean="0"/>
              <a:t>Prototyping can lead to false expectations. </a:t>
            </a:r>
          </a:p>
          <a:p>
            <a:pPr eaLnBrk="1" hangingPunct="1"/>
            <a:r>
              <a:rPr lang="en-GB" sz="2800" dirty="0" smtClean="0"/>
              <a:t>Prototyping can lead to poorly designed systems. </a:t>
            </a:r>
          </a:p>
          <a:p>
            <a:pPr eaLnBrk="1" hangingPunct="1"/>
            <a:r>
              <a:rPr lang="en-US" sz="2800" dirty="0" smtClean="0"/>
              <a:t>Overall maintainability may be overlooked</a:t>
            </a:r>
          </a:p>
          <a:p>
            <a:pPr eaLnBrk="1" hangingPunct="1"/>
            <a:r>
              <a:rPr lang="en-US" sz="2800" dirty="0" smtClean="0"/>
              <a:t>The customer may want the prototype delivered.</a:t>
            </a:r>
          </a:p>
          <a:p>
            <a:pPr eaLnBrk="1" hangingPunct="1"/>
            <a:r>
              <a:rPr lang="en-US" sz="2800" dirty="0" smtClean="0"/>
              <a:t>Process may continue forever (scope creep)</a:t>
            </a:r>
          </a:p>
          <a:p>
            <a:pPr algn="just">
              <a:spcBef>
                <a:spcPct val="50000"/>
              </a:spcBef>
            </a:pPr>
            <a:r>
              <a:rPr lang="en-US" sz="2800" dirty="0" smtClean="0"/>
              <a:t>Continual change tends to corrupt the structure of the prototype system.  Maintenance is therefore likely to be difficult and costly.</a:t>
            </a:r>
          </a:p>
          <a:p>
            <a:pPr eaLnBrk="1" hangingPunct="1"/>
            <a:endParaRPr lang="en-US" sz="2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RAD model</a:t>
            </a:r>
            <a:endParaRPr lang="en-US" dirty="0"/>
          </a:p>
        </p:txBody>
      </p:sp>
      <p:sp>
        <p:nvSpPr>
          <p:cNvPr id="5" name="Content Placeholder 4"/>
          <p:cNvSpPr>
            <a:spLocks noGrp="1"/>
          </p:cNvSpPr>
          <p:nvPr>
            <p:ph idx="1"/>
          </p:nvPr>
        </p:nvSpPr>
        <p:spPr/>
        <p:txBody>
          <a:bodyPr>
            <a:normAutofit fontScale="92500" lnSpcReduction="10000"/>
          </a:bodyPr>
          <a:lstStyle/>
          <a:p>
            <a:pPr algn="just">
              <a:spcBef>
                <a:spcPct val="50000"/>
              </a:spcBef>
            </a:pPr>
            <a:r>
              <a:rPr lang="en-US" dirty="0" smtClean="0"/>
              <a:t>Rapid Application Development (RAD)  is an incremental software development process model that emphasizes an extremely short development cycle.</a:t>
            </a:r>
          </a:p>
          <a:p>
            <a:pPr algn="just">
              <a:spcBef>
                <a:spcPct val="50000"/>
              </a:spcBef>
            </a:pPr>
            <a:r>
              <a:rPr lang="en-US" dirty="0" smtClean="0"/>
              <a:t> If requirements are well understood and project scope is constrained, the RAD process enables a development team to create a ‘fully functional system’  within very short time periods (</a:t>
            </a:r>
            <a:r>
              <a:rPr lang="en-US" dirty="0" err="1" smtClean="0"/>
              <a:t>eg</a:t>
            </a:r>
            <a:r>
              <a:rPr lang="en-US" dirty="0" smtClean="0"/>
              <a:t>. 60 to 90 days)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2"/>
          </p:nvPr>
        </p:nvSpPr>
        <p:spPr/>
        <p:txBody>
          <a:bodyPr/>
          <a:lstStyle/>
          <a:p>
            <a:fld id="{11886E04-5F44-4018-A4BA-B20CB0062CC8}" type="slidenum">
              <a:rPr lang="en-US" smtClean="0"/>
              <a:pPr/>
              <a:t>19</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32624" y="1143000"/>
            <a:ext cx="9111376"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p:cNvSpPr>
            <a:spLocks noGrp="1"/>
          </p:cNvSpPr>
          <p:nvPr>
            <p:ph type="sldNum" sz="quarter" idx="11"/>
          </p:nvPr>
        </p:nvSpPr>
        <p:spPr/>
        <p:txBody>
          <a:bodyPr/>
          <a:lstStyle/>
          <a:p>
            <a:fld id="{5C97D9F5-96DA-41E2-9FE0-370314D47F24}" type="slidenum">
              <a:rPr lang="en-US"/>
              <a:pPr/>
              <a:t>2</a:t>
            </a:fld>
            <a:endParaRPr lang="en-US"/>
          </a:p>
        </p:txBody>
      </p:sp>
      <p:sp>
        <p:nvSpPr>
          <p:cNvPr id="117762" name="Rectangle 2"/>
          <p:cNvSpPr>
            <a:spLocks noGrp="1" noChangeArrowheads="1"/>
          </p:cNvSpPr>
          <p:nvPr>
            <p:ph type="title"/>
          </p:nvPr>
        </p:nvSpPr>
        <p:spPr>
          <a:xfrm>
            <a:off x="457200" y="304800"/>
            <a:ext cx="8229600" cy="457200"/>
          </a:xfrm>
        </p:spPr>
        <p:txBody>
          <a:bodyPr>
            <a:normAutofit fontScale="90000"/>
          </a:bodyPr>
          <a:lstStyle/>
          <a:p>
            <a:r>
              <a:rPr lang="en-US" sz="3600" b="1">
                <a:solidFill>
                  <a:srgbClr val="660066"/>
                </a:solidFill>
              </a:rPr>
              <a:t>Linear or Waterfall Cycle</a:t>
            </a:r>
          </a:p>
        </p:txBody>
      </p:sp>
      <p:sp>
        <p:nvSpPr>
          <p:cNvPr id="117764" name="Text Box 4"/>
          <p:cNvSpPr txBox="1">
            <a:spLocks noChangeArrowheads="1"/>
          </p:cNvSpPr>
          <p:nvPr/>
        </p:nvSpPr>
        <p:spPr bwMode="auto">
          <a:xfrm>
            <a:off x="609600" y="2895600"/>
            <a:ext cx="2133600" cy="376238"/>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Problem Definition</a:t>
            </a:r>
          </a:p>
        </p:txBody>
      </p:sp>
      <p:sp>
        <p:nvSpPr>
          <p:cNvPr id="117765" name="Text Box 5"/>
          <p:cNvSpPr txBox="1">
            <a:spLocks noChangeArrowheads="1"/>
          </p:cNvSpPr>
          <p:nvPr/>
        </p:nvSpPr>
        <p:spPr bwMode="auto">
          <a:xfrm>
            <a:off x="1143000" y="3505200"/>
            <a:ext cx="2557463" cy="376238"/>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Systems  Analysis</a:t>
            </a:r>
          </a:p>
        </p:txBody>
      </p:sp>
      <p:sp>
        <p:nvSpPr>
          <p:cNvPr id="117766" name="Text Box 6"/>
          <p:cNvSpPr txBox="1">
            <a:spLocks noChangeArrowheads="1"/>
          </p:cNvSpPr>
          <p:nvPr/>
        </p:nvSpPr>
        <p:spPr bwMode="auto">
          <a:xfrm>
            <a:off x="2895600" y="4052888"/>
            <a:ext cx="1981200" cy="376237"/>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Systems Design</a:t>
            </a:r>
          </a:p>
        </p:txBody>
      </p:sp>
      <p:sp>
        <p:nvSpPr>
          <p:cNvPr id="117767" name="Text Box 7"/>
          <p:cNvSpPr txBox="1">
            <a:spLocks noChangeArrowheads="1"/>
          </p:cNvSpPr>
          <p:nvPr/>
        </p:nvSpPr>
        <p:spPr bwMode="auto">
          <a:xfrm>
            <a:off x="3581400" y="4738688"/>
            <a:ext cx="2852738" cy="376237"/>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Systems Implementation</a:t>
            </a:r>
          </a:p>
        </p:txBody>
      </p:sp>
      <p:sp>
        <p:nvSpPr>
          <p:cNvPr id="117768" name="Line 8"/>
          <p:cNvSpPr>
            <a:spLocks noChangeShapeType="1"/>
          </p:cNvSpPr>
          <p:nvPr/>
        </p:nvSpPr>
        <p:spPr bwMode="auto">
          <a:xfrm>
            <a:off x="2743200" y="3048000"/>
            <a:ext cx="381000" cy="0"/>
          </a:xfrm>
          <a:prstGeom prst="line">
            <a:avLst/>
          </a:prstGeom>
          <a:noFill/>
          <a:ln w="9525">
            <a:solidFill>
              <a:srgbClr val="0000FF"/>
            </a:solidFill>
            <a:round/>
            <a:headEnd/>
            <a:tailEnd/>
          </a:ln>
          <a:effectLst/>
        </p:spPr>
        <p:txBody>
          <a:bodyPr/>
          <a:lstStyle/>
          <a:p>
            <a:endParaRPr lang="en-US"/>
          </a:p>
        </p:txBody>
      </p:sp>
      <p:sp>
        <p:nvSpPr>
          <p:cNvPr id="117769" name="Line 9"/>
          <p:cNvSpPr>
            <a:spLocks noChangeShapeType="1"/>
          </p:cNvSpPr>
          <p:nvPr/>
        </p:nvSpPr>
        <p:spPr bwMode="auto">
          <a:xfrm>
            <a:off x="3124200" y="3048000"/>
            <a:ext cx="0" cy="457200"/>
          </a:xfrm>
          <a:prstGeom prst="line">
            <a:avLst/>
          </a:prstGeom>
          <a:noFill/>
          <a:ln w="9525">
            <a:solidFill>
              <a:srgbClr val="0000FF"/>
            </a:solidFill>
            <a:round/>
            <a:headEnd/>
            <a:tailEnd type="triangle" w="med" len="med"/>
          </a:ln>
          <a:effectLst/>
        </p:spPr>
        <p:txBody>
          <a:bodyPr/>
          <a:lstStyle/>
          <a:p>
            <a:endParaRPr lang="en-US"/>
          </a:p>
        </p:txBody>
      </p:sp>
      <p:sp>
        <p:nvSpPr>
          <p:cNvPr id="117770" name="Line 10"/>
          <p:cNvSpPr>
            <a:spLocks noChangeShapeType="1"/>
          </p:cNvSpPr>
          <p:nvPr/>
        </p:nvSpPr>
        <p:spPr bwMode="auto">
          <a:xfrm>
            <a:off x="3705225" y="3705225"/>
            <a:ext cx="381000" cy="0"/>
          </a:xfrm>
          <a:prstGeom prst="line">
            <a:avLst/>
          </a:prstGeom>
          <a:noFill/>
          <a:ln w="9525">
            <a:solidFill>
              <a:srgbClr val="0000FF"/>
            </a:solidFill>
            <a:round/>
            <a:headEnd/>
            <a:tailEnd/>
          </a:ln>
          <a:effectLst/>
        </p:spPr>
        <p:txBody>
          <a:bodyPr/>
          <a:lstStyle/>
          <a:p>
            <a:endParaRPr lang="en-US"/>
          </a:p>
        </p:txBody>
      </p:sp>
      <p:sp>
        <p:nvSpPr>
          <p:cNvPr id="117771" name="Line 11"/>
          <p:cNvSpPr>
            <a:spLocks noChangeShapeType="1"/>
          </p:cNvSpPr>
          <p:nvPr/>
        </p:nvSpPr>
        <p:spPr bwMode="auto">
          <a:xfrm>
            <a:off x="4086225" y="3705225"/>
            <a:ext cx="0" cy="347663"/>
          </a:xfrm>
          <a:prstGeom prst="line">
            <a:avLst/>
          </a:prstGeom>
          <a:noFill/>
          <a:ln w="9525">
            <a:solidFill>
              <a:srgbClr val="0000FF"/>
            </a:solidFill>
            <a:round/>
            <a:headEnd/>
            <a:tailEnd type="triangle" w="med" len="med"/>
          </a:ln>
          <a:effectLst/>
        </p:spPr>
        <p:txBody>
          <a:bodyPr/>
          <a:lstStyle/>
          <a:p>
            <a:endParaRPr lang="en-US"/>
          </a:p>
        </p:txBody>
      </p:sp>
      <p:sp>
        <p:nvSpPr>
          <p:cNvPr id="117772" name="Line 12"/>
          <p:cNvSpPr>
            <a:spLocks noChangeShapeType="1"/>
          </p:cNvSpPr>
          <p:nvPr/>
        </p:nvSpPr>
        <p:spPr bwMode="auto">
          <a:xfrm>
            <a:off x="4876800" y="4281488"/>
            <a:ext cx="381000" cy="0"/>
          </a:xfrm>
          <a:prstGeom prst="line">
            <a:avLst/>
          </a:prstGeom>
          <a:noFill/>
          <a:ln w="9525">
            <a:solidFill>
              <a:srgbClr val="0000FF"/>
            </a:solidFill>
            <a:round/>
            <a:headEnd/>
            <a:tailEnd/>
          </a:ln>
          <a:effectLst/>
        </p:spPr>
        <p:txBody>
          <a:bodyPr/>
          <a:lstStyle/>
          <a:p>
            <a:endParaRPr lang="en-US"/>
          </a:p>
        </p:txBody>
      </p:sp>
      <p:sp>
        <p:nvSpPr>
          <p:cNvPr id="117773" name="Line 13"/>
          <p:cNvSpPr>
            <a:spLocks noChangeShapeType="1"/>
          </p:cNvSpPr>
          <p:nvPr/>
        </p:nvSpPr>
        <p:spPr bwMode="auto">
          <a:xfrm>
            <a:off x="5257800" y="4276725"/>
            <a:ext cx="0" cy="457200"/>
          </a:xfrm>
          <a:prstGeom prst="line">
            <a:avLst/>
          </a:prstGeom>
          <a:noFill/>
          <a:ln w="9525">
            <a:solidFill>
              <a:srgbClr val="0000FF"/>
            </a:solidFill>
            <a:round/>
            <a:headEnd/>
            <a:tailEnd type="triangle" w="med" len="med"/>
          </a:ln>
          <a:effectLst/>
        </p:spPr>
        <p:txBody>
          <a:bodyPr/>
          <a:lstStyle/>
          <a:p>
            <a:endParaRPr lang="en-US"/>
          </a:p>
        </p:txBody>
      </p:sp>
      <p:sp>
        <p:nvSpPr>
          <p:cNvPr id="117774" name="Line 14"/>
          <p:cNvSpPr>
            <a:spLocks noChangeShapeType="1"/>
          </p:cNvSpPr>
          <p:nvPr/>
        </p:nvSpPr>
        <p:spPr bwMode="auto">
          <a:xfrm>
            <a:off x="6477000" y="4967288"/>
            <a:ext cx="381000" cy="0"/>
          </a:xfrm>
          <a:prstGeom prst="line">
            <a:avLst/>
          </a:prstGeom>
          <a:noFill/>
          <a:ln w="9525">
            <a:solidFill>
              <a:srgbClr val="0000FF"/>
            </a:solidFill>
            <a:round/>
            <a:headEnd/>
            <a:tailEnd/>
          </a:ln>
          <a:effectLst/>
        </p:spPr>
        <p:txBody>
          <a:bodyPr/>
          <a:lstStyle/>
          <a:p>
            <a:endParaRPr lang="en-US"/>
          </a:p>
        </p:txBody>
      </p:sp>
      <p:sp>
        <p:nvSpPr>
          <p:cNvPr id="117775" name="Line 15"/>
          <p:cNvSpPr>
            <a:spLocks noChangeShapeType="1"/>
          </p:cNvSpPr>
          <p:nvPr/>
        </p:nvSpPr>
        <p:spPr bwMode="auto">
          <a:xfrm>
            <a:off x="6858000" y="4967288"/>
            <a:ext cx="4763" cy="395287"/>
          </a:xfrm>
          <a:prstGeom prst="line">
            <a:avLst/>
          </a:prstGeom>
          <a:noFill/>
          <a:ln w="9525">
            <a:solidFill>
              <a:srgbClr val="0000FF"/>
            </a:solidFill>
            <a:round/>
            <a:headEnd/>
            <a:tailEnd type="triangle" w="med" len="med"/>
          </a:ln>
          <a:effectLst/>
        </p:spPr>
        <p:txBody>
          <a:bodyPr/>
          <a:lstStyle/>
          <a:p>
            <a:endParaRPr lang="en-US"/>
          </a:p>
        </p:txBody>
      </p:sp>
      <p:sp>
        <p:nvSpPr>
          <p:cNvPr id="117776" name="Text Box 16"/>
          <p:cNvSpPr txBox="1">
            <a:spLocks noChangeArrowheads="1"/>
          </p:cNvSpPr>
          <p:nvPr/>
        </p:nvSpPr>
        <p:spPr bwMode="auto">
          <a:xfrm>
            <a:off x="5334000" y="5348288"/>
            <a:ext cx="2362200" cy="376237"/>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Systems Testing</a:t>
            </a:r>
          </a:p>
        </p:txBody>
      </p:sp>
      <p:sp>
        <p:nvSpPr>
          <p:cNvPr id="117777" name="Text Box 17"/>
          <p:cNvSpPr txBox="1">
            <a:spLocks noChangeArrowheads="1"/>
          </p:cNvSpPr>
          <p:nvPr/>
        </p:nvSpPr>
        <p:spPr bwMode="auto">
          <a:xfrm>
            <a:off x="6400800" y="5881688"/>
            <a:ext cx="2362200" cy="376237"/>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Maintenance</a:t>
            </a:r>
          </a:p>
        </p:txBody>
      </p:sp>
      <p:sp>
        <p:nvSpPr>
          <p:cNvPr id="117778" name="Line 18"/>
          <p:cNvSpPr>
            <a:spLocks noChangeShapeType="1"/>
          </p:cNvSpPr>
          <p:nvPr/>
        </p:nvSpPr>
        <p:spPr bwMode="auto">
          <a:xfrm>
            <a:off x="7696200" y="5576888"/>
            <a:ext cx="228600" cy="0"/>
          </a:xfrm>
          <a:prstGeom prst="line">
            <a:avLst/>
          </a:prstGeom>
          <a:noFill/>
          <a:ln w="9525">
            <a:solidFill>
              <a:srgbClr val="0000FF"/>
            </a:solidFill>
            <a:round/>
            <a:headEnd/>
            <a:tailEnd/>
          </a:ln>
          <a:effectLst/>
        </p:spPr>
        <p:txBody>
          <a:bodyPr/>
          <a:lstStyle/>
          <a:p>
            <a:endParaRPr lang="en-US"/>
          </a:p>
        </p:txBody>
      </p:sp>
      <p:sp>
        <p:nvSpPr>
          <p:cNvPr id="117779" name="Line 19"/>
          <p:cNvSpPr>
            <a:spLocks noChangeShapeType="1"/>
          </p:cNvSpPr>
          <p:nvPr/>
        </p:nvSpPr>
        <p:spPr bwMode="auto">
          <a:xfrm>
            <a:off x="7924800" y="5576888"/>
            <a:ext cx="0" cy="304800"/>
          </a:xfrm>
          <a:prstGeom prst="line">
            <a:avLst/>
          </a:prstGeom>
          <a:noFill/>
          <a:ln w="9525">
            <a:solidFill>
              <a:srgbClr val="0000FF"/>
            </a:solidFill>
            <a:round/>
            <a:headEnd/>
            <a:tailEnd type="triangle" w="med" len="med"/>
          </a:ln>
          <a:effectLst/>
        </p:spPr>
        <p:txBody>
          <a:bodyPr/>
          <a:lstStyle/>
          <a:p>
            <a:endParaRPr lang="en-US"/>
          </a:p>
        </p:txBody>
      </p:sp>
      <p:sp>
        <p:nvSpPr>
          <p:cNvPr id="117780" name="Rectangle 20"/>
          <p:cNvSpPr>
            <a:spLocks noChangeArrowheads="1"/>
          </p:cNvSpPr>
          <p:nvPr/>
        </p:nvSpPr>
        <p:spPr bwMode="auto">
          <a:xfrm>
            <a:off x="0" y="27527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117781" name="Object 21"/>
          <p:cNvGraphicFramePr>
            <a:graphicFrameLocks noChangeAspect="1"/>
          </p:cNvGraphicFramePr>
          <p:nvPr/>
        </p:nvGraphicFramePr>
        <p:xfrm>
          <a:off x="6324600" y="914400"/>
          <a:ext cx="1852613" cy="2286000"/>
        </p:xfrm>
        <a:graphic>
          <a:graphicData uri="http://schemas.openxmlformats.org/presentationml/2006/ole">
            <p:oleObj spid="_x0000_s1026" name="Bitmap Image" r:id="rId4" imgW="838095" imgH="1038370" progId="PBrush">
              <p:embed/>
            </p:oleObj>
          </a:graphicData>
        </a:graphic>
      </p:graphicFrame>
      <p:sp>
        <p:nvSpPr>
          <p:cNvPr id="117782" name="Oval 22"/>
          <p:cNvSpPr>
            <a:spLocks noChangeArrowheads="1"/>
          </p:cNvSpPr>
          <p:nvPr/>
        </p:nvSpPr>
        <p:spPr bwMode="auto">
          <a:xfrm>
            <a:off x="2743200" y="2971800"/>
            <a:ext cx="152400" cy="152400"/>
          </a:xfrm>
          <a:prstGeom prst="ellipse">
            <a:avLst/>
          </a:prstGeom>
          <a:solidFill>
            <a:srgbClr val="6699FF"/>
          </a:solidFill>
          <a:ln w="9525" algn="ctr">
            <a:solidFill>
              <a:srgbClr val="0000FF"/>
            </a:solidFill>
            <a:round/>
            <a:headEnd/>
            <a:tailEnd/>
          </a:ln>
          <a:effectLst/>
        </p:spPr>
        <p:txBody>
          <a:bodyPr wrap="none" anchor="ctr"/>
          <a:lstStyle/>
          <a:p>
            <a:endParaRPr lang="en-US"/>
          </a:p>
        </p:txBody>
      </p:sp>
      <p:sp>
        <p:nvSpPr>
          <p:cNvPr id="117783" name="Text Box 23"/>
          <p:cNvSpPr txBox="1">
            <a:spLocks noChangeArrowheads="1"/>
          </p:cNvSpPr>
          <p:nvPr/>
        </p:nvSpPr>
        <p:spPr bwMode="auto">
          <a:xfrm>
            <a:off x="304800" y="914400"/>
            <a:ext cx="5715000" cy="1735138"/>
          </a:xfrm>
          <a:prstGeom prst="rect">
            <a:avLst/>
          </a:prstGeom>
          <a:noFill/>
          <a:ln w="9525">
            <a:noFill/>
            <a:miter lim="800000"/>
            <a:headEnd/>
            <a:tailEnd/>
          </a:ln>
          <a:effectLst/>
        </p:spPr>
        <p:txBody>
          <a:bodyPr>
            <a:spAutoFit/>
          </a:bodyPr>
          <a:lstStyle/>
          <a:p>
            <a:pPr>
              <a:spcBef>
                <a:spcPct val="50000"/>
              </a:spcBef>
              <a:buFontTx/>
              <a:buChar char="•"/>
            </a:pPr>
            <a:r>
              <a:rPr lang="en-US" sz="2400"/>
              <a:t> </a:t>
            </a:r>
            <a:r>
              <a:rPr lang="en-US" sz="2400">
                <a:solidFill>
                  <a:srgbClr val="000099"/>
                </a:solidFill>
              </a:rPr>
              <a:t>An approach to system analysis and design</a:t>
            </a:r>
          </a:p>
          <a:p>
            <a:pPr>
              <a:spcBef>
                <a:spcPct val="50000"/>
              </a:spcBef>
              <a:buFontTx/>
              <a:buChar char="•"/>
            </a:pPr>
            <a:r>
              <a:rPr lang="en-US" sz="2400">
                <a:solidFill>
                  <a:srgbClr val="000099"/>
                </a:solidFill>
              </a:rPr>
              <a:t> Completes each phase one after another and only once. </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17781"/>
                                        </p:tgtEl>
                                        <p:attrNameLst>
                                          <p:attrName>style.visibility</p:attrName>
                                        </p:attrNameLst>
                                      </p:cBhvr>
                                      <p:to>
                                        <p:strVal val="visible"/>
                                      </p:to>
                                    </p:set>
                                    <p:anim calcmode="lin" valueType="num">
                                      <p:cBhvr>
                                        <p:cTn id="7" dur="500" fill="hold"/>
                                        <p:tgtEl>
                                          <p:spTgt spid="117781"/>
                                        </p:tgtEl>
                                        <p:attrNameLst>
                                          <p:attrName>ppt_w</p:attrName>
                                        </p:attrNameLst>
                                      </p:cBhvr>
                                      <p:tavLst>
                                        <p:tav tm="0">
                                          <p:val>
                                            <p:fltVal val="0"/>
                                          </p:val>
                                        </p:tav>
                                        <p:tav tm="100000">
                                          <p:val>
                                            <p:strVal val="#ppt_w"/>
                                          </p:val>
                                        </p:tav>
                                      </p:tavLst>
                                    </p:anim>
                                    <p:anim calcmode="lin" valueType="num">
                                      <p:cBhvr>
                                        <p:cTn id="8" dur="500" fill="hold"/>
                                        <p:tgtEl>
                                          <p:spTgt spid="117781"/>
                                        </p:tgtEl>
                                        <p:attrNameLst>
                                          <p:attrName>ppt_h</p:attrName>
                                        </p:attrNameLst>
                                      </p:cBhvr>
                                      <p:tavLst>
                                        <p:tav tm="0">
                                          <p:val>
                                            <p:fltVal val="0"/>
                                          </p:val>
                                        </p:tav>
                                        <p:tav tm="100000">
                                          <p:val>
                                            <p:strVal val="#ppt_h"/>
                                          </p:val>
                                        </p:tav>
                                      </p:tavLst>
                                    </p:anim>
                                    <p:animEffect transition="in" filter="fade">
                                      <p:cBhvr>
                                        <p:cTn id="9" dur="500"/>
                                        <p:tgtEl>
                                          <p:spTgt spid="117781"/>
                                        </p:tgtEl>
                                      </p:cBhvr>
                                    </p:animEffect>
                                  </p:childTnLst>
                                </p:cTn>
                              </p:par>
                            </p:childTnLst>
                          </p:cTn>
                        </p:par>
                        <p:par>
                          <p:cTn id="10" fill="hold">
                            <p:stCondLst>
                              <p:cond delay="500"/>
                            </p:stCondLst>
                            <p:childTnLst>
                              <p:par>
                                <p:cTn id="11" presetID="53" presetClass="entr" presetSubtype="0" fill="hold" grpId="0" nodeType="afterEffect">
                                  <p:stCondLst>
                                    <p:cond delay="500"/>
                                  </p:stCondLst>
                                  <p:childTnLst>
                                    <p:set>
                                      <p:cBhvr>
                                        <p:cTn id="12" dur="1" fill="hold">
                                          <p:stCondLst>
                                            <p:cond delay="0"/>
                                          </p:stCondLst>
                                        </p:cTn>
                                        <p:tgtEl>
                                          <p:spTgt spid="117782"/>
                                        </p:tgtEl>
                                        <p:attrNameLst>
                                          <p:attrName>style.visibility</p:attrName>
                                        </p:attrNameLst>
                                      </p:cBhvr>
                                      <p:to>
                                        <p:strVal val="visible"/>
                                      </p:to>
                                    </p:set>
                                    <p:anim calcmode="lin" valueType="num">
                                      <p:cBhvr>
                                        <p:cTn id="13" dur="500" fill="hold"/>
                                        <p:tgtEl>
                                          <p:spTgt spid="117782"/>
                                        </p:tgtEl>
                                        <p:attrNameLst>
                                          <p:attrName>ppt_w</p:attrName>
                                        </p:attrNameLst>
                                      </p:cBhvr>
                                      <p:tavLst>
                                        <p:tav tm="0">
                                          <p:val>
                                            <p:fltVal val="0"/>
                                          </p:val>
                                        </p:tav>
                                        <p:tav tm="100000">
                                          <p:val>
                                            <p:strVal val="#ppt_w"/>
                                          </p:val>
                                        </p:tav>
                                      </p:tavLst>
                                    </p:anim>
                                    <p:anim calcmode="lin" valueType="num">
                                      <p:cBhvr>
                                        <p:cTn id="14" dur="500" fill="hold"/>
                                        <p:tgtEl>
                                          <p:spTgt spid="117782"/>
                                        </p:tgtEl>
                                        <p:attrNameLst>
                                          <p:attrName>ppt_h</p:attrName>
                                        </p:attrNameLst>
                                      </p:cBhvr>
                                      <p:tavLst>
                                        <p:tav tm="0">
                                          <p:val>
                                            <p:fltVal val="0"/>
                                          </p:val>
                                        </p:tav>
                                        <p:tav tm="100000">
                                          <p:val>
                                            <p:strVal val="#ppt_h"/>
                                          </p:val>
                                        </p:tav>
                                      </p:tavLst>
                                    </p:anim>
                                    <p:animEffect transition="in" filter="fade">
                                      <p:cBhvr>
                                        <p:cTn id="15" dur="500"/>
                                        <p:tgtEl>
                                          <p:spTgt spid="117782"/>
                                        </p:tgtEl>
                                      </p:cBhvr>
                                    </p:animEffect>
                                  </p:childTnLst>
                                </p:cTn>
                              </p:par>
                            </p:childTnLst>
                          </p:cTn>
                        </p:par>
                        <p:par>
                          <p:cTn id="16" fill="hold">
                            <p:stCondLst>
                              <p:cond delay="1500"/>
                            </p:stCondLst>
                            <p:childTnLst>
                              <p:par>
                                <p:cTn id="17" presetID="0" presetClass="path" presetSubtype="0" accel="50000" decel="50000" fill="hold" grpId="1" nodeType="afterEffect">
                                  <p:stCondLst>
                                    <p:cond delay="500"/>
                                  </p:stCondLst>
                                  <p:childTnLst>
                                    <p:animMotion origin="layout" path="M -0.00834 1.6185E-6 L 0.03073 0.00185 L 0.03073 0.08994 L 0.13889 0.08994 L 0.13576 0.17341 L 0.2618 0.1778 L 0.26336 0.26335 L 0.44027 0.26543 L 0.44027 0.35954 L 0.55659 0.35954 L 0.55833 0.42173 " pathEditMode="relative" rAng="0" ptsTypes="AAAAAAAAAAA">
                                      <p:cBhvr>
                                        <p:cTn id="18" dur="5000" fill="hold"/>
                                        <p:tgtEl>
                                          <p:spTgt spid="117782"/>
                                        </p:tgtEl>
                                        <p:attrNameLst>
                                          <p:attrName>ppt_x</p:attrName>
                                          <p:attrName>ppt_y</p:attrName>
                                        </p:attrNameLst>
                                      </p:cBhvr>
                                      <p:rCtr x="283" y="2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2" grpId="0" animBg="1"/>
      <p:bldP spid="11778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62000" y="304800"/>
            <a:ext cx="7391400" cy="579438"/>
          </a:xfrm>
          <a:prstGeom prst="rect">
            <a:avLst/>
          </a:prstGeom>
          <a:noFill/>
          <a:ln w="9525">
            <a:noFill/>
            <a:miter lim="800000"/>
            <a:headEnd/>
            <a:tailEnd/>
          </a:ln>
        </p:spPr>
        <p:txBody>
          <a:bodyPr>
            <a:spAutoFit/>
          </a:bodyPr>
          <a:lstStyle/>
          <a:p>
            <a:pPr algn="ctr">
              <a:spcBef>
                <a:spcPct val="50000"/>
              </a:spcBef>
            </a:pPr>
            <a:r>
              <a:rPr lang="en-US" sz="3200" dirty="0">
                <a:solidFill>
                  <a:schemeClr val="bg2">
                    <a:lumMod val="50000"/>
                  </a:schemeClr>
                </a:solidFill>
              </a:rPr>
              <a:t>The RAD Model</a:t>
            </a:r>
          </a:p>
        </p:txBody>
      </p:sp>
      <p:sp>
        <p:nvSpPr>
          <p:cNvPr id="23555" name="Line 3"/>
          <p:cNvSpPr>
            <a:spLocks noChangeShapeType="1"/>
          </p:cNvSpPr>
          <p:nvPr/>
        </p:nvSpPr>
        <p:spPr bwMode="auto">
          <a:xfrm>
            <a:off x="685800" y="6172200"/>
            <a:ext cx="8458200" cy="0"/>
          </a:xfrm>
          <a:prstGeom prst="line">
            <a:avLst/>
          </a:prstGeom>
          <a:noFill/>
          <a:ln w="9525">
            <a:solidFill>
              <a:schemeClr val="tx1"/>
            </a:solidFill>
            <a:round/>
            <a:headEnd/>
            <a:tailEnd type="triangle" w="med" len="med"/>
          </a:ln>
        </p:spPr>
        <p:txBody>
          <a:bodyPr/>
          <a:lstStyle/>
          <a:p>
            <a:endParaRPr lang="en-US"/>
          </a:p>
        </p:txBody>
      </p:sp>
      <p:sp>
        <p:nvSpPr>
          <p:cNvPr id="23556" name="Line 4"/>
          <p:cNvSpPr>
            <a:spLocks noChangeShapeType="1"/>
          </p:cNvSpPr>
          <p:nvPr/>
        </p:nvSpPr>
        <p:spPr bwMode="auto">
          <a:xfrm flipV="1">
            <a:off x="685800" y="914400"/>
            <a:ext cx="0" cy="5257800"/>
          </a:xfrm>
          <a:prstGeom prst="line">
            <a:avLst/>
          </a:prstGeom>
          <a:noFill/>
          <a:ln w="9525">
            <a:solidFill>
              <a:schemeClr val="tx1"/>
            </a:solidFill>
            <a:round/>
            <a:headEnd/>
            <a:tailEnd/>
          </a:ln>
        </p:spPr>
        <p:txBody>
          <a:bodyPr/>
          <a:lstStyle/>
          <a:p>
            <a:endParaRPr lang="en-US"/>
          </a:p>
        </p:txBody>
      </p:sp>
      <p:sp>
        <p:nvSpPr>
          <p:cNvPr id="23557" name="Text Box 5"/>
          <p:cNvSpPr txBox="1">
            <a:spLocks noChangeArrowheads="1"/>
          </p:cNvSpPr>
          <p:nvPr/>
        </p:nvSpPr>
        <p:spPr bwMode="auto">
          <a:xfrm>
            <a:off x="4419600" y="1219200"/>
            <a:ext cx="990600" cy="633413"/>
          </a:xfrm>
          <a:prstGeom prst="rect">
            <a:avLst/>
          </a:prstGeom>
          <a:noFill/>
          <a:ln w="9525">
            <a:solidFill>
              <a:srgbClr val="000000"/>
            </a:solidFill>
            <a:miter lim="800000"/>
            <a:headEnd/>
            <a:tailEnd/>
          </a:ln>
        </p:spPr>
        <p:txBody>
          <a:bodyPr>
            <a:spAutoFit/>
          </a:bodyPr>
          <a:lstStyle/>
          <a:p>
            <a:pPr>
              <a:spcBef>
                <a:spcPct val="50000"/>
              </a:spcBef>
            </a:pPr>
            <a:r>
              <a:rPr lang="en-US" sz="1400"/>
              <a:t>Business </a:t>
            </a:r>
          </a:p>
          <a:p>
            <a:pPr>
              <a:spcBef>
                <a:spcPct val="50000"/>
              </a:spcBef>
            </a:pPr>
            <a:r>
              <a:rPr lang="en-US" sz="1400"/>
              <a:t>modeling</a:t>
            </a:r>
          </a:p>
        </p:txBody>
      </p:sp>
      <p:sp>
        <p:nvSpPr>
          <p:cNvPr id="23558" name="Line 7"/>
          <p:cNvSpPr>
            <a:spLocks noChangeShapeType="1"/>
          </p:cNvSpPr>
          <p:nvPr/>
        </p:nvSpPr>
        <p:spPr bwMode="auto">
          <a:xfrm>
            <a:off x="5410200" y="1600200"/>
            <a:ext cx="457200" cy="0"/>
          </a:xfrm>
          <a:prstGeom prst="line">
            <a:avLst/>
          </a:prstGeom>
          <a:noFill/>
          <a:ln w="9525">
            <a:solidFill>
              <a:schemeClr val="tx1"/>
            </a:solidFill>
            <a:round/>
            <a:headEnd/>
            <a:tailEnd/>
          </a:ln>
        </p:spPr>
        <p:txBody>
          <a:bodyPr/>
          <a:lstStyle/>
          <a:p>
            <a:endParaRPr lang="en-US"/>
          </a:p>
        </p:txBody>
      </p:sp>
      <p:sp>
        <p:nvSpPr>
          <p:cNvPr id="23559" name="Line 8"/>
          <p:cNvSpPr>
            <a:spLocks noChangeShapeType="1"/>
          </p:cNvSpPr>
          <p:nvPr/>
        </p:nvSpPr>
        <p:spPr bwMode="auto">
          <a:xfrm>
            <a:off x="5867400" y="1600200"/>
            <a:ext cx="0" cy="381000"/>
          </a:xfrm>
          <a:prstGeom prst="line">
            <a:avLst/>
          </a:prstGeom>
          <a:noFill/>
          <a:ln w="9525">
            <a:solidFill>
              <a:schemeClr val="tx1"/>
            </a:solidFill>
            <a:round/>
            <a:headEnd/>
            <a:tailEnd/>
          </a:ln>
        </p:spPr>
        <p:txBody>
          <a:bodyPr/>
          <a:lstStyle/>
          <a:p>
            <a:endParaRPr lang="en-US"/>
          </a:p>
        </p:txBody>
      </p:sp>
      <p:sp>
        <p:nvSpPr>
          <p:cNvPr id="23560" name="Text Box 10"/>
          <p:cNvSpPr txBox="1">
            <a:spLocks noChangeArrowheads="1"/>
          </p:cNvSpPr>
          <p:nvPr/>
        </p:nvSpPr>
        <p:spPr bwMode="auto">
          <a:xfrm>
            <a:off x="5572132" y="2000240"/>
            <a:ext cx="914400" cy="633413"/>
          </a:xfrm>
          <a:prstGeom prst="rect">
            <a:avLst/>
          </a:prstGeom>
          <a:noFill/>
          <a:ln w="9525">
            <a:solidFill>
              <a:srgbClr val="000000"/>
            </a:solidFill>
            <a:miter lim="800000"/>
            <a:headEnd/>
            <a:tailEnd/>
          </a:ln>
        </p:spPr>
        <p:txBody>
          <a:bodyPr>
            <a:spAutoFit/>
          </a:bodyPr>
          <a:lstStyle/>
          <a:p>
            <a:pPr>
              <a:spcBef>
                <a:spcPct val="50000"/>
              </a:spcBef>
            </a:pPr>
            <a:r>
              <a:rPr lang="en-US" sz="1400" dirty="0"/>
              <a:t>Data </a:t>
            </a:r>
          </a:p>
          <a:p>
            <a:pPr>
              <a:spcBef>
                <a:spcPct val="50000"/>
              </a:spcBef>
            </a:pPr>
            <a:r>
              <a:rPr lang="en-US" sz="1400" dirty="0"/>
              <a:t>modeling</a:t>
            </a:r>
          </a:p>
        </p:txBody>
      </p:sp>
      <p:sp>
        <p:nvSpPr>
          <p:cNvPr id="23561" name="Line 11"/>
          <p:cNvSpPr>
            <a:spLocks noChangeShapeType="1"/>
          </p:cNvSpPr>
          <p:nvPr/>
        </p:nvSpPr>
        <p:spPr bwMode="auto">
          <a:xfrm>
            <a:off x="6477000" y="2286000"/>
            <a:ext cx="304800" cy="0"/>
          </a:xfrm>
          <a:prstGeom prst="line">
            <a:avLst/>
          </a:prstGeom>
          <a:noFill/>
          <a:ln w="9525">
            <a:solidFill>
              <a:schemeClr val="tx1"/>
            </a:solidFill>
            <a:round/>
            <a:headEnd/>
            <a:tailEnd/>
          </a:ln>
        </p:spPr>
        <p:txBody>
          <a:bodyPr/>
          <a:lstStyle/>
          <a:p>
            <a:endParaRPr lang="en-US"/>
          </a:p>
        </p:txBody>
      </p:sp>
      <p:sp>
        <p:nvSpPr>
          <p:cNvPr id="23562" name="Line 12"/>
          <p:cNvSpPr>
            <a:spLocks noChangeShapeType="1"/>
          </p:cNvSpPr>
          <p:nvPr/>
        </p:nvSpPr>
        <p:spPr bwMode="auto">
          <a:xfrm>
            <a:off x="6781800" y="2286000"/>
            <a:ext cx="0" cy="457200"/>
          </a:xfrm>
          <a:prstGeom prst="line">
            <a:avLst/>
          </a:prstGeom>
          <a:noFill/>
          <a:ln w="9525">
            <a:solidFill>
              <a:schemeClr val="tx1"/>
            </a:solidFill>
            <a:round/>
            <a:headEnd/>
            <a:tailEnd/>
          </a:ln>
        </p:spPr>
        <p:txBody>
          <a:bodyPr/>
          <a:lstStyle/>
          <a:p>
            <a:endParaRPr lang="en-US"/>
          </a:p>
        </p:txBody>
      </p:sp>
      <p:sp>
        <p:nvSpPr>
          <p:cNvPr id="23563" name="Text Box 13"/>
          <p:cNvSpPr txBox="1">
            <a:spLocks noChangeArrowheads="1"/>
          </p:cNvSpPr>
          <p:nvPr/>
        </p:nvSpPr>
        <p:spPr bwMode="auto">
          <a:xfrm>
            <a:off x="6477000" y="2743200"/>
            <a:ext cx="914400" cy="633413"/>
          </a:xfrm>
          <a:prstGeom prst="rect">
            <a:avLst/>
          </a:prstGeom>
          <a:noFill/>
          <a:ln w="9525">
            <a:solidFill>
              <a:schemeClr val="tx1"/>
            </a:solidFill>
            <a:miter lim="800000"/>
            <a:headEnd/>
            <a:tailEnd/>
          </a:ln>
        </p:spPr>
        <p:txBody>
          <a:bodyPr>
            <a:spAutoFit/>
          </a:bodyPr>
          <a:lstStyle/>
          <a:p>
            <a:pPr>
              <a:spcBef>
                <a:spcPct val="50000"/>
              </a:spcBef>
            </a:pPr>
            <a:r>
              <a:rPr lang="en-US" sz="1400"/>
              <a:t>Process</a:t>
            </a:r>
          </a:p>
          <a:p>
            <a:pPr>
              <a:spcBef>
                <a:spcPct val="50000"/>
              </a:spcBef>
            </a:pPr>
            <a:r>
              <a:rPr lang="en-US" sz="1400"/>
              <a:t>modeling</a:t>
            </a:r>
          </a:p>
        </p:txBody>
      </p:sp>
      <p:sp>
        <p:nvSpPr>
          <p:cNvPr id="23564" name="Line 14"/>
          <p:cNvSpPr>
            <a:spLocks noChangeShapeType="1"/>
          </p:cNvSpPr>
          <p:nvPr/>
        </p:nvSpPr>
        <p:spPr bwMode="auto">
          <a:xfrm>
            <a:off x="7391400" y="3048000"/>
            <a:ext cx="304800" cy="0"/>
          </a:xfrm>
          <a:prstGeom prst="line">
            <a:avLst/>
          </a:prstGeom>
          <a:noFill/>
          <a:ln w="9525">
            <a:solidFill>
              <a:schemeClr val="tx1"/>
            </a:solidFill>
            <a:round/>
            <a:headEnd/>
            <a:tailEnd/>
          </a:ln>
        </p:spPr>
        <p:txBody>
          <a:bodyPr/>
          <a:lstStyle/>
          <a:p>
            <a:endParaRPr lang="en-US"/>
          </a:p>
        </p:txBody>
      </p:sp>
      <p:sp>
        <p:nvSpPr>
          <p:cNvPr id="23565" name="Line 15"/>
          <p:cNvSpPr>
            <a:spLocks noChangeShapeType="1"/>
          </p:cNvSpPr>
          <p:nvPr/>
        </p:nvSpPr>
        <p:spPr bwMode="auto">
          <a:xfrm>
            <a:off x="7699375" y="3067050"/>
            <a:ext cx="0" cy="457200"/>
          </a:xfrm>
          <a:prstGeom prst="line">
            <a:avLst/>
          </a:prstGeom>
          <a:noFill/>
          <a:ln w="9525">
            <a:solidFill>
              <a:schemeClr val="tx1"/>
            </a:solidFill>
            <a:round/>
            <a:headEnd/>
            <a:tailEnd/>
          </a:ln>
        </p:spPr>
        <p:txBody>
          <a:bodyPr/>
          <a:lstStyle/>
          <a:p>
            <a:endParaRPr lang="en-US"/>
          </a:p>
        </p:txBody>
      </p:sp>
      <p:sp>
        <p:nvSpPr>
          <p:cNvPr id="23566" name="Text Box 16"/>
          <p:cNvSpPr txBox="1">
            <a:spLocks noChangeArrowheads="1"/>
          </p:cNvSpPr>
          <p:nvPr/>
        </p:nvSpPr>
        <p:spPr bwMode="auto">
          <a:xfrm>
            <a:off x="7315200" y="3505200"/>
            <a:ext cx="1066800" cy="633413"/>
          </a:xfrm>
          <a:prstGeom prst="rect">
            <a:avLst/>
          </a:prstGeom>
          <a:noFill/>
          <a:ln w="9525">
            <a:solidFill>
              <a:schemeClr val="tx1"/>
            </a:solidFill>
            <a:miter lim="800000"/>
            <a:headEnd/>
            <a:tailEnd/>
          </a:ln>
        </p:spPr>
        <p:txBody>
          <a:bodyPr>
            <a:spAutoFit/>
          </a:bodyPr>
          <a:lstStyle/>
          <a:p>
            <a:pPr>
              <a:spcBef>
                <a:spcPct val="50000"/>
              </a:spcBef>
            </a:pPr>
            <a:r>
              <a:rPr lang="en-US" sz="1400"/>
              <a:t>Application </a:t>
            </a:r>
          </a:p>
          <a:p>
            <a:pPr>
              <a:spcBef>
                <a:spcPct val="50000"/>
              </a:spcBef>
            </a:pPr>
            <a:r>
              <a:rPr lang="en-US" sz="1400"/>
              <a:t>generation</a:t>
            </a:r>
          </a:p>
        </p:txBody>
      </p:sp>
      <p:sp>
        <p:nvSpPr>
          <p:cNvPr id="23567" name="Text Box 20"/>
          <p:cNvSpPr txBox="1">
            <a:spLocks noChangeArrowheads="1"/>
          </p:cNvSpPr>
          <p:nvPr/>
        </p:nvSpPr>
        <p:spPr bwMode="auto">
          <a:xfrm>
            <a:off x="8077200" y="4419600"/>
            <a:ext cx="1066800" cy="633413"/>
          </a:xfrm>
          <a:prstGeom prst="rect">
            <a:avLst/>
          </a:prstGeom>
          <a:noFill/>
          <a:ln w="9525">
            <a:solidFill>
              <a:schemeClr val="tx1"/>
            </a:solidFill>
            <a:miter lim="800000"/>
            <a:headEnd/>
            <a:tailEnd/>
          </a:ln>
        </p:spPr>
        <p:txBody>
          <a:bodyPr>
            <a:spAutoFit/>
          </a:bodyPr>
          <a:lstStyle/>
          <a:p>
            <a:pPr>
              <a:spcBef>
                <a:spcPct val="50000"/>
              </a:spcBef>
            </a:pPr>
            <a:r>
              <a:rPr lang="en-US" sz="1400"/>
              <a:t>Testing &amp;</a:t>
            </a:r>
          </a:p>
          <a:p>
            <a:pPr>
              <a:spcBef>
                <a:spcPct val="50000"/>
              </a:spcBef>
            </a:pPr>
            <a:r>
              <a:rPr lang="en-US" sz="1400"/>
              <a:t>turnover</a:t>
            </a:r>
          </a:p>
        </p:txBody>
      </p:sp>
      <p:sp>
        <p:nvSpPr>
          <p:cNvPr id="23568" name="Line 21"/>
          <p:cNvSpPr>
            <a:spLocks noChangeShapeType="1"/>
          </p:cNvSpPr>
          <p:nvPr/>
        </p:nvSpPr>
        <p:spPr bwMode="auto">
          <a:xfrm>
            <a:off x="8458200" y="3810000"/>
            <a:ext cx="304800" cy="0"/>
          </a:xfrm>
          <a:prstGeom prst="line">
            <a:avLst/>
          </a:prstGeom>
          <a:noFill/>
          <a:ln w="9525">
            <a:solidFill>
              <a:schemeClr val="tx1"/>
            </a:solidFill>
            <a:round/>
            <a:headEnd/>
            <a:tailEnd/>
          </a:ln>
        </p:spPr>
        <p:txBody>
          <a:bodyPr/>
          <a:lstStyle/>
          <a:p>
            <a:endParaRPr lang="en-US"/>
          </a:p>
        </p:txBody>
      </p:sp>
      <p:sp>
        <p:nvSpPr>
          <p:cNvPr id="23569" name="Line 22"/>
          <p:cNvSpPr>
            <a:spLocks noChangeShapeType="1"/>
          </p:cNvSpPr>
          <p:nvPr/>
        </p:nvSpPr>
        <p:spPr bwMode="auto">
          <a:xfrm>
            <a:off x="8763000" y="3810000"/>
            <a:ext cx="0" cy="609600"/>
          </a:xfrm>
          <a:prstGeom prst="line">
            <a:avLst/>
          </a:prstGeom>
          <a:noFill/>
          <a:ln w="9525">
            <a:solidFill>
              <a:schemeClr val="tx1"/>
            </a:solidFill>
            <a:round/>
            <a:headEnd/>
            <a:tailEnd/>
          </a:ln>
        </p:spPr>
        <p:txBody>
          <a:bodyPr/>
          <a:lstStyle/>
          <a:p>
            <a:endParaRPr lang="en-US"/>
          </a:p>
        </p:txBody>
      </p:sp>
      <p:sp>
        <p:nvSpPr>
          <p:cNvPr id="23570" name="Text Box 23"/>
          <p:cNvSpPr txBox="1">
            <a:spLocks noChangeArrowheads="1"/>
          </p:cNvSpPr>
          <p:nvPr/>
        </p:nvSpPr>
        <p:spPr bwMode="auto">
          <a:xfrm>
            <a:off x="2971800" y="1447800"/>
            <a:ext cx="990600" cy="633413"/>
          </a:xfrm>
          <a:prstGeom prst="rect">
            <a:avLst/>
          </a:prstGeom>
          <a:noFill/>
          <a:ln w="9525">
            <a:solidFill>
              <a:srgbClr val="000000"/>
            </a:solidFill>
            <a:miter lim="800000"/>
            <a:headEnd/>
            <a:tailEnd/>
          </a:ln>
        </p:spPr>
        <p:txBody>
          <a:bodyPr>
            <a:spAutoFit/>
          </a:bodyPr>
          <a:lstStyle/>
          <a:p>
            <a:pPr>
              <a:spcBef>
                <a:spcPct val="50000"/>
              </a:spcBef>
            </a:pPr>
            <a:r>
              <a:rPr lang="en-US" sz="1400"/>
              <a:t>Business </a:t>
            </a:r>
          </a:p>
          <a:p>
            <a:pPr>
              <a:spcBef>
                <a:spcPct val="50000"/>
              </a:spcBef>
            </a:pPr>
            <a:r>
              <a:rPr lang="en-US" sz="1400"/>
              <a:t>modeling</a:t>
            </a:r>
          </a:p>
        </p:txBody>
      </p:sp>
      <p:sp>
        <p:nvSpPr>
          <p:cNvPr id="23571" name="Text Box 24"/>
          <p:cNvSpPr txBox="1">
            <a:spLocks noChangeArrowheads="1"/>
          </p:cNvSpPr>
          <p:nvPr/>
        </p:nvSpPr>
        <p:spPr bwMode="auto">
          <a:xfrm>
            <a:off x="4038600" y="2286000"/>
            <a:ext cx="914400" cy="633413"/>
          </a:xfrm>
          <a:prstGeom prst="rect">
            <a:avLst/>
          </a:prstGeom>
          <a:noFill/>
          <a:ln w="9525">
            <a:solidFill>
              <a:srgbClr val="000000"/>
            </a:solidFill>
            <a:miter lim="800000"/>
            <a:headEnd/>
            <a:tailEnd/>
          </a:ln>
        </p:spPr>
        <p:txBody>
          <a:bodyPr>
            <a:spAutoFit/>
          </a:bodyPr>
          <a:lstStyle/>
          <a:p>
            <a:pPr>
              <a:spcBef>
                <a:spcPct val="50000"/>
              </a:spcBef>
            </a:pPr>
            <a:r>
              <a:rPr lang="en-US" sz="1400"/>
              <a:t>Data </a:t>
            </a:r>
          </a:p>
          <a:p>
            <a:pPr>
              <a:spcBef>
                <a:spcPct val="50000"/>
              </a:spcBef>
            </a:pPr>
            <a:r>
              <a:rPr lang="en-US" sz="1400"/>
              <a:t>modeling</a:t>
            </a:r>
          </a:p>
        </p:txBody>
      </p:sp>
      <p:sp>
        <p:nvSpPr>
          <p:cNvPr id="23572" name="Text Box 25"/>
          <p:cNvSpPr txBox="1">
            <a:spLocks noChangeArrowheads="1"/>
          </p:cNvSpPr>
          <p:nvPr/>
        </p:nvSpPr>
        <p:spPr bwMode="auto">
          <a:xfrm>
            <a:off x="5029200" y="3200400"/>
            <a:ext cx="914400" cy="633413"/>
          </a:xfrm>
          <a:prstGeom prst="rect">
            <a:avLst/>
          </a:prstGeom>
          <a:noFill/>
          <a:ln w="9525">
            <a:solidFill>
              <a:schemeClr val="tx1"/>
            </a:solidFill>
            <a:miter lim="800000"/>
            <a:headEnd/>
            <a:tailEnd/>
          </a:ln>
        </p:spPr>
        <p:txBody>
          <a:bodyPr>
            <a:spAutoFit/>
          </a:bodyPr>
          <a:lstStyle/>
          <a:p>
            <a:pPr>
              <a:spcBef>
                <a:spcPct val="50000"/>
              </a:spcBef>
            </a:pPr>
            <a:r>
              <a:rPr lang="en-US" sz="1400"/>
              <a:t>Process</a:t>
            </a:r>
          </a:p>
          <a:p>
            <a:pPr>
              <a:spcBef>
                <a:spcPct val="50000"/>
              </a:spcBef>
            </a:pPr>
            <a:r>
              <a:rPr lang="en-US" sz="1400"/>
              <a:t>modeling</a:t>
            </a:r>
          </a:p>
        </p:txBody>
      </p:sp>
      <p:sp>
        <p:nvSpPr>
          <p:cNvPr id="23573" name="Text Box 26"/>
          <p:cNvSpPr txBox="1">
            <a:spLocks noChangeArrowheads="1"/>
          </p:cNvSpPr>
          <p:nvPr/>
        </p:nvSpPr>
        <p:spPr bwMode="auto">
          <a:xfrm>
            <a:off x="5867400" y="4114800"/>
            <a:ext cx="1066800" cy="633413"/>
          </a:xfrm>
          <a:prstGeom prst="rect">
            <a:avLst/>
          </a:prstGeom>
          <a:noFill/>
          <a:ln w="9525">
            <a:solidFill>
              <a:schemeClr val="tx1"/>
            </a:solidFill>
            <a:miter lim="800000"/>
            <a:headEnd/>
            <a:tailEnd/>
          </a:ln>
        </p:spPr>
        <p:txBody>
          <a:bodyPr>
            <a:spAutoFit/>
          </a:bodyPr>
          <a:lstStyle/>
          <a:p>
            <a:pPr>
              <a:spcBef>
                <a:spcPct val="50000"/>
              </a:spcBef>
            </a:pPr>
            <a:r>
              <a:rPr lang="en-US" sz="1400"/>
              <a:t>Application </a:t>
            </a:r>
          </a:p>
          <a:p>
            <a:pPr>
              <a:spcBef>
                <a:spcPct val="50000"/>
              </a:spcBef>
            </a:pPr>
            <a:r>
              <a:rPr lang="en-US" sz="1400"/>
              <a:t>generation</a:t>
            </a:r>
          </a:p>
        </p:txBody>
      </p:sp>
      <p:sp>
        <p:nvSpPr>
          <p:cNvPr id="23574" name="Text Box 27"/>
          <p:cNvSpPr txBox="1">
            <a:spLocks noChangeArrowheads="1"/>
          </p:cNvSpPr>
          <p:nvPr/>
        </p:nvSpPr>
        <p:spPr bwMode="auto">
          <a:xfrm>
            <a:off x="6629400" y="4953000"/>
            <a:ext cx="1066800" cy="633413"/>
          </a:xfrm>
          <a:prstGeom prst="rect">
            <a:avLst/>
          </a:prstGeom>
          <a:noFill/>
          <a:ln w="9525">
            <a:solidFill>
              <a:schemeClr val="tx1"/>
            </a:solidFill>
            <a:miter lim="800000"/>
            <a:headEnd/>
            <a:tailEnd/>
          </a:ln>
        </p:spPr>
        <p:txBody>
          <a:bodyPr>
            <a:spAutoFit/>
          </a:bodyPr>
          <a:lstStyle/>
          <a:p>
            <a:pPr>
              <a:spcBef>
                <a:spcPct val="50000"/>
              </a:spcBef>
            </a:pPr>
            <a:r>
              <a:rPr lang="en-US" sz="1400"/>
              <a:t>Testing &amp;</a:t>
            </a:r>
          </a:p>
          <a:p>
            <a:pPr>
              <a:spcBef>
                <a:spcPct val="50000"/>
              </a:spcBef>
            </a:pPr>
            <a:r>
              <a:rPr lang="en-US" sz="1400"/>
              <a:t>turnover</a:t>
            </a:r>
          </a:p>
        </p:txBody>
      </p:sp>
      <p:sp>
        <p:nvSpPr>
          <p:cNvPr id="23575" name="Line 28"/>
          <p:cNvSpPr>
            <a:spLocks noChangeShapeType="1"/>
          </p:cNvSpPr>
          <p:nvPr/>
        </p:nvSpPr>
        <p:spPr bwMode="auto">
          <a:xfrm>
            <a:off x="3962400" y="1905000"/>
            <a:ext cx="457200" cy="0"/>
          </a:xfrm>
          <a:prstGeom prst="line">
            <a:avLst/>
          </a:prstGeom>
          <a:noFill/>
          <a:ln w="9525">
            <a:solidFill>
              <a:schemeClr val="tx1"/>
            </a:solidFill>
            <a:round/>
            <a:headEnd/>
            <a:tailEnd/>
          </a:ln>
        </p:spPr>
        <p:txBody>
          <a:bodyPr/>
          <a:lstStyle/>
          <a:p>
            <a:endParaRPr lang="en-US"/>
          </a:p>
        </p:txBody>
      </p:sp>
      <p:sp>
        <p:nvSpPr>
          <p:cNvPr id="23576" name="Line 29"/>
          <p:cNvSpPr>
            <a:spLocks noChangeShapeType="1"/>
          </p:cNvSpPr>
          <p:nvPr/>
        </p:nvSpPr>
        <p:spPr bwMode="auto">
          <a:xfrm>
            <a:off x="4419600" y="1905000"/>
            <a:ext cx="0" cy="381000"/>
          </a:xfrm>
          <a:prstGeom prst="line">
            <a:avLst/>
          </a:prstGeom>
          <a:noFill/>
          <a:ln w="9525">
            <a:solidFill>
              <a:schemeClr val="tx1"/>
            </a:solidFill>
            <a:round/>
            <a:headEnd/>
            <a:tailEnd/>
          </a:ln>
        </p:spPr>
        <p:txBody>
          <a:bodyPr/>
          <a:lstStyle/>
          <a:p>
            <a:endParaRPr lang="en-US"/>
          </a:p>
        </p:txBody>
      </p:sp>
      <p:sp>
        <p:nvSpPr>
          <p:cNvPr id="23577" name="Line 30"/>
          <p:cNvSpPr>
            <a:spLocks noChangeShapeType="1"/>
          </p:cNvSpPr>
          <p:nvPr/>
        </p:nvSpPr>
        <p:spPr bwMode="auto">
          <a:xfrm>
            <a:off x="4953000" y="2590800"/>
            <a:ext cx="304800" cy="0"/>
          </a:xfrm>
          <a:prstGeom prst="line">
            <a:avLst/>
          </a:prstGeom>
          <a:noFill/>
          <a:ln w="9525">
            <a:solidFill>
              <a:schemeClr val="tx1"/>
            </a:solidFill>
            <a:round/>
            <a:headEnd/>
            <a:tailEnd/>
          </a:ln>
        </p:spPr>
        <p:txBody>
          <a:bodyPr/>
          <a:lstStyle/>
          <a:p>
            <a:endParaRPr lang="en-US"/>
          </a:p>
        </p:txBody>
      </p:sp>
      <p:sp>
        <p:nvSpPr>
          <p:cNvPr id="23578" name="Line 31"/>
          <p:cNvSpPr>
            <a:spLocks noChangeShapeType="1"/>
          </p:cNvSpPr>
          <p:nvPr/>
        </p:nvSpPr>
        <p:spPr bwMode="auto">
          <a:xfrm>
            <a:off x="5257800" y="2590800"/>
            <a:ext cx="0" cy="609600"/>
          </a:xfrm>
          <a:prstGeom prst="line">
            <a:avLst/>
          </a:prstGeom>
          <a:noFill/>
          <a:ln w="9525">
            <a:solidFill>
              <a:schemeClr val="tx1"/>
            </a:solidFill>
            <a:round/>
            <a:headEnd/>
            <a:tailEnd/>
          </a:ln>
        </p:spPr>
        <p:txBody>
          <a:bodyPr/>
          <a:lstStyle/>
          <a:p>
            <a:endParaRPr lang="en-US"/>
          </a:p>
        </p:txBody>
      </p:sp>
      <p:sp>
        <p:nvSpPr>
          <p:cNvPr id="23579" name="Line 32"/>
          <p:cNvSpPr>
            <a:spLocks noChangeShapeType="1"/>
          </p:cNvSpPr>
          <p:nvPr/>
        </p:nvSpPr>
        <p:spPr bwMode="auto">
          <a:xfrm>
            <a:off x="5943600" y="3505200"/>
            <a:ext cx="304800" cy="0"/>
          </a:xfrm>
          <a:prstGeom prst="line">
            <a:avLst/>
          </a:prstGeom>
          <a:noFill/>
          <a:ln w="9525">
            <a:solidFill>
              <a:schemeClr val="tx1"/>
            </a:solidFill>
            <a:round/>
            <a:headEnd/>
            <a:tailEnd/>
          </a:ln>
        </p:spPr>
        <p:txBody>
          <a:bodyPr/>
          <a:lstStyle/>
          <a:p>
            <a:endParaRPr lang="en-US"/>
          </a:p>
        </p:txBody>
      </p:sp>
      <p:sp>
        <p:nvSpPr>
          <p:cNvPr id="23580" name="Line 33"/>
          <p:cNvSpPr>
            <a:spLocks noChangeShapeType="1"/>
          </p:cNvSpPr>
          <p:nvPr/>
        </p:nvSpPr>
        <p:spPr bwMode="auto">
          <a:xfrm>
            <a:off x="6248400" y="3505200"/>
            <a:ext cx="0" cy="609600"/>
          </a:xfrm>
          <a:prstGeom prst="line">
            <a:avLst/>
          </a:prstGeom>
          <a:noFill/>
          <a:ln w="9525">
            <a:solidFill>
              <a:schemeClr val="tx1"/>
            </a:solidFill>
            <a:round/>
            <a:headEnd/>
            <a:tailEnd/>
          </a:ln>
        </p:spPr>
        <p:txBody>
          <a:bodyPr/>
          <a:lstStyle/>
          <a:p>
            <a:endParaRPr lang="en-US"/>
          </a:p>
        </p:txBody>
      </p:sp>
      <p:sp>
        <p:nvSpPr>
          <p:cNvPr id="23581" name="Line 34"/>
          <p:cNvSpPr>
            <a:spLocks noChangeShapeType="1"/>
          </p:cNvSpPr>
          <p:nvPr/>
        </p:nvSpPr>
        <p:spPr bwMode="auto">
          <a:xfrm>
            <a:off x="6934200" y="4419600"/>
            <a:ext cx="304800" cy="0"/>
          </a:xfrm>
          <a:prstGeom prst="line">
            <a:avLst/>
          </a:prstGeom>
          <a:noFill/>
          <a:ln w="9525">
            <a:solidFill>
              <a:schemeClr val="tx1"/>
            </a:solidFill>
            <a:round/>
            <a:headEnd/>
            <a:tailEnd/>
          </a:ln>
        </p:spPr>
        <p:txBody>
          <a:bodyPr/>
          <a:lstStyle/>
          <a:p>
            <a:endParaRPr lang="en-US"/>
          </a:p>
        </p:txBody>
      </p:sp>
      <p:sp>
        <p:nvSpPr>
          <p:cNvPr id="23582" name="Line 35"/>
          <p:cNvSpPr>
            <a:spLocks noChangeShapeType="1"/>
          </p:cNvSpPr>
          <p:nvPr/>
        </p:nvSpPr>
        <p:spPr bwMode="auto">
          <a:xfrm>
            <a:off x="7239000" y="4419600"/>
            <a:ext cx="0" cy="533400"/>
          </a:xfrm>
          <a:prstGeom prst="line">
            <a:avLst/>
          </a:prstGeom>
          <a:noFill/>
          <a:ln w="9525">
            <a:solidFill>
              <a:schemeClr val="tx1"/>
            </a:solidFill>
            <a:round/>
            <a:headEnd/>
            <a:tailEnd/>
          </a:ln>
        </p:spPr>
        <p:txBody>
          <a:bodyPr/>
          <a:lstStyle/>
          <a:p>
            <a:endParaRPr lang="en-US"/>
          </a:p>
        </p:txBody>
      </p:sp>
      <p:sp>
        <p:nvSpPr>
          <p:cNvPr id="23583" name="Text Box 36"/>
          <p:cNvSpPr txBox="1">
            <a:spLocks noChangeArrowheads="1"/>
          </p:cNvSpPr>
          <p:nvPr/>
        </p:nvSpPr>
        <p:spPr bwMode="auto">
          <a:xfrm>
            <a:off x="1143000" y="1828800"/>
            <a:ext cx="990600" cy="633413"/>
          </a:xfrm>
          <a:prstGeom prst="rect">
            <a:avLst/>
          </a:prstGeom>
          <a:noFill/>
          <a:ln w="9525">
            <a:solidFill>
              <a:srgbClr val="000000"/>
            </a:solidFill>
            <a:miter lim="800000"/>
            <a:headEnd/>
            <a:tailEnd/>
          </a:ln>
        </p:spPr>
        <p:txBody>
          <a:bodyPr>
            <a:spAutoFit/>
          </a:bodyPr>
          <a:lstStyle/>
          <a:p>
            <a:pPr>
              <a:spcBef>
                <a:spcPct val="50000"/>
              </a:spcBef>
            </a:pPr>
            <a:r>
              <a:rPr lang="en-US" sz="1400"/>
              <a:t>Business </a:t>
            </a:r>
          </a:p>
          <a:p>
            <a:pPr>
              <a:spcBef>
                <a:spcPct val="50000"/>
              </a:spcBef>
            </a:pPr>
            <a:r>
              <a:rPr lang="en-US" sz="1400"/>
              <a:t>modeling</a:t>
            </a:r>
          </a:p>
        </p:txBody>
      </p:sp>
      <p:sp>
        <p:nvSpPr>
          <p:cNvPr id="23584" name="Text Box 37"/>
          <p:cNvSpPr txBox="1">
            <a:spLocks noChangeArrowheads="1"/>
          </p:cNvSpPr>
          <p:nvPr/>
        </p:nvSpPr>
        <p:spPr bwMode="auto">
          <a:xfrm>
            <a:off x="2286000" y="2743200"/>
            <a:ext cx="914400" cy="633413"/>
          </a:xfrm>
          <a:prstGeom prst="rect">
            <a:avLst/>
          </a:prstGeom>
          <a:noFill/>
          <a:ln w="9525">
            <a:solidFill>
              <a:srgbClr val="000000"/>
            </a:solidFill>
            <a:miter lim="800000"/>
            <a:headEnd/>
            <a:tailEnd/>
          </a:ln>
        </p:spPr>
        <p:txBody>
          <a:bodyPr>
            <a:spAutoFit/>
          </a:bodyPr>
          <a:lstStyle/>
          <a:p>
            <a:pPr>
              <a:spcBef>
                <a:spcPct val="50000"/>
              </a:spcBef>
            </a:pPr>
            <a:r>
              <a:rPr lang="en-US" sz="1400"/>
              <a:t>Data </a:t>
            </a:r>
          </a:p>
          <a:p>
            <a:pPr>
              <a:spcBef>
                <a:spcPct val="50000"/>
              </a:spcBef>
            </a:pPr>
            <a:r>
              <a:rPr lang="en-US" sz="1400"/>
              <a:t>modeling</a:t>
            </a:r>
          </a:p>
        </p:txBody>
      </p:sp>
      <p:sp>
        <p:nvSpPr>
          <p:cNvPr id="23585" name="Text Box 38"/>
          <p:cNvSpPr txBox="1">
            <a:spLocks noChangeArrowheads="1"/>
          </p:cNvSpPr>
          <p:nvPr/>
        </p:nvSpPr>
        <p:spPr bwMode="auto">
          <a:xfrm>
            <a:off x="3352800" y="3581400"/>
            <a:ext cx="914400" cy="633413"/>
          </a:xfrm>
          <a:prstGeom prst="rect">
            <a:avLst/>
          </a:prstGeom>
          <a:noFill/>
          <a:ln w="9525">
            <a:solidFill>
              <a:schemeClr val="tx1"/>
            </a:solidFill>
            <a:miter lim="800000"/>
            <a:headEnd/>
            <a:tailEnd/>
          </a:ln>
        </p:spPr>
        <p:txBody>
          <a:bodyPr>
            <a:spAutoFit/>
          </a:bodyPr>
          <a:lstStyle/>
          <a:p>
            <a:pPr>
              <a:spcBef>
                <a:spcPct val="50000"/>
              </a:spcBef>
            </a:pPr>
            <a:r>
              <a:rPr lang="en-US" sz="1400"/>
              <a:t>Process</a:t>
            </a:r>
          </a:p>
          <a:p>
            <a:pPr>
              <a:spcBef>
                <a:spcPct val="50000"/>
              </a:spcBef>
            </a:pPr>
            <a:r>
              <a:rPr lang="en-US" sz="1400"/>
              <a:t>modeling</a:t>
            </a:r>
          </a:p>
        </p:txBody>
      </p:sp>
      <p:sp>
        <p:nvSpPr>
          <p:cNvPr id="23586" name="Text Box 39"/>
          <p:cNvSpPr txBox="1">
            <a:spLocks noChangeArrowheads="1"/>
          </p:cNvSpPr>
          <p:nvPr/>
        </p:nvSpPr>
        <p:spPr bwMode="auto">
          <a:xfrm>
            <a:off x="4343400" y="4419600"/>
            <a:ext cx="1066800" cy="633413"/>
          </a:xfrm>
          <a:prstGeom prst="rect">
            <a:avLst/>
          </a:prstGeom>
          <a:noFill/>
          <a:ln w="9525">
            <a:solidFill>
              <a:schemeClr val="tx1"/>
            </a:solidFill>
            <a:miter lim="800000"/>
            <a:headEnd/>
            <a:tailEnd/>
          </a:ln>
        </p:spPr>
        <p:txBody>
          <a:bodyPr>
            <a:spAutoFit/>
          </a:bodyPr>
          <a:lstStyle/>
          <a:p>
            <a:pPr>
              <a:spcBef>
                <a:spcPct val="50000"/>
              </a:spcBef>
            </a:pPr>
            <a:r>
              <a:rPr lang="en-US" sz="1400"/>
              <a:t>Application </a:t>
            </a:r>
          </a:p>
          <a:p>
            <a:pPr>
              <a:spcBef>
                <a:spcPct val="50000"/>
              </a:spcBef>
            </a:pPr>
            <a:r>
              <a:rPr lang="en-US" sz="1400"/>
              <a:t>generation</a:t>
            </a:r>
          </a:p>
        </p:txBody>
      </p:sp>
      <p:sp>
        <p:nvSpPr>
          <p:cNvPr id="23587" name="Text Box 40"/>
          <p:cNvSpPr txBox="1">
            <a:spLocks noChangeArrowheads="1"/>
          </p:cNvSpPr>
          <p:nvPr/>
        </p:nvSpPr>
        <p:spPr bwMode="auto">
          <a:xfrm>
            <a:off x="5105400" y="5334000"/>
            <a:ext cx="1066800" cy="633413"/>
          </a:xfrm>
          <a:prstGeom prst="rect">
            <a:avLst/>
          </a:prstGeom>
          <a:noFill/>
          <a:ln w="9525">
            <a:solidFill>
              <a:schemeClr val="tx1"/>
            </a:solidFill>
            <a:miter lim="800000"/>
            <a:headEnd/>
            <a:tailEnd/>
          </a:ln>
        </p:spPr>
        <p:txBody>
          <a:bodyPr>
            <a:spAutoFit/>
          </a:bodyPr>
          <a:lstStyle/>
          <a:p>
            <a:pPr>
              <a:spcBef>
                <a:spcPct val="50000"/>
              </a:spcBef>
            </a:pPr>
            <a:r>
              <a:rPr lang="en-US" sz="1400"/>
              <a:t>Testing &amp;</a:t>
            </a:r>
          </a:p>
          <a:p>
            <a:pPr>
              <a:spcBef>
                <a:spcPct val="50000"/>
              </a:spcBef>
            </a:pPr>
            <a:r>
              <a:rPr lang="en-US" sz="1400"/>
              <a:t>turnover</a:t>
            </a:r>
          </a:p>
        </p:txBody>
      </p:sp>
      <p:sp>
        <p:nvSpPr>
          <p:cNvPr id="23588" name="Line 41"/>
          <p:cNvSpPr>
            <a:spLocks noChangeShapeType="1"/>
          </p:cNvSpPr>
          <p:nvPr/>
        </p:nvSpPr>
        <p:spPr bwMode="auto">
          <a:xfrm>
            <a:off x="2133600" y="2209800"/>
            <a:ext cx="457200" cy="0"/>
          </a:xfrm>
          <a:prstGeom prst="line">
            <a:avLst/>
          </a:prstGeom>
          <a:noFill/>
          <a:ln w="9525">
            <a:solidFill>
              <a:schemeClr val="tx1"/>
            </a:solidFill>
            <a:round/>
            <a:headEnd/>
            <a:tailEnd/>
          </a:ln>
        </p:spPr>
        <p:txBody>
          <a:bodyPr/>
          <a:lstStyle/>
          <a:p>
            <a:endParaRPr lang="en-US"/>
          </a:p>
        </p:txBody>
      </p:sp>
      <p:sp>
        <p:nvSpPr>
          <p:cNvPr id="23589" name="Line 42"/>
          <p:cNvSpPr>
            <a:spLocks noChangeShapeType="1"/>
          </p:cNvSpPr>
          <p:nvPr/>
        </p:nvSpPr>
        <p:spPr bwMode="auto">
          <a:xfrm>
            <a:off x="2590800" y="2209800"/>
            <a:ext cx="0" cy="533400"/>
          </a:xfrm>
          <a:prstGeom prst="line">
            <a:avLst/>
          </a:prstGeom>
          <a:noFill/>
          <a:ln w="9525">
            <a:solidFill>
              <a:schemeClr val="tx1"/>
            </a:solidFill>
            <a:round/>
            <a:headEnd/>
            <a:tailEnd/>
          </a:ln>
        </p:spPr>
        <p:txBody>
          <a:bodyPr/>
          <a:lstStyle/>
          <a:p>
            <a:endParaRPr lang="en-US"/>
          </a:p>
        </p:txBody>
      </p:sp>
      <p:sp>
        <p:nvSpPr>
          <p:cNvPr id="23590" name="Line 43"/>
          <p:cNvSpPr>
            <a:spLocks noChangeShapeType="1"/>
          </p:cNvSpPr>
          <p:nvPr/>
        </p:nvSpPr>
        <p:spPr bwMode="auto">
          <a:xfrm>
            <a:off x="3200400" y="3124200"/>
            <a:ext cx="533400" cy="0"/>
          </a:xfrm>
          <a:prstGeom prst="line">
            <a:avLst/>
          </a:prstGeom>
          <a:noFill/>
          <a:ln w="9525">
            <a:solidFill>
              <a:schemeClr val="tx1"/>
            </a:solidFill>
            <a:round/>
            <a:headEnd/>
            <a:tailEnd/>
          </a:ln>
        </p:spPr>
        <p:txBody>
          <a:bodyPr/>
          <a:lstStyle/>
          <a:p>
            <a:endParaRPr lang="en-US"/>
          </a:p>
        </p:txBody>
      </p:sp>
      <p:sp>
        <p:nvSpPr>
          <p:cNvPr id="23591" name="Line 44"/>
          <p:cNvSpPr>
            <a:spLocks noChangeShapeType="1"/>
          </p:cNvSpPr>
          <p:nvPr/>
        </p:nvSpPr>
        <p:spPr bwMode="auto">
          <a:xfrm>
            <a:off x="3733800" y="3124200"/>
            <a:ext cx="0" cy="533400"/>
          </a:xfrm>
          <a:prstGeom prst="line">
            <a:avLst/>
          </a:prstGeom>
          <a:noFill/>
          <a:ln w="9525">
            <a:solidFill>
              <a:schemeClr val="tx1"/>
            </a:solidFill>
            <a:round/>
            <a:headEnd/>
            <a:tailEnd/>
          </a:ln>
        </p:spPr>
        <p:txBody>
          <a:bodyPr/>
          <a:lstStyle/>
          <a:p>
            <a:endParaRPr lang="en-US"/>
          </a:p>
        </p:txBody>
      </p:sp>
      <p:sp>
        <p:nvSpPr>
          <p:cNvPr id="23592" name="Line 45"/>
          <p:cNvSpPr>
            <a:spLocks noChangeShapeType="1"/>
          </p:cNvSpPr>
          <p:nvPr/>
        </p:nvSpPr>
        <p:spPr bwMode="auto">
          <a:xfrm>
            <a:off x="4267200" y="3886200"/>
            <a:ext cx="533400" cy="0"/>
          </a:xfrm>
          <a:prstGeom prst="line">
            <a:avLst/>
          </a:prstGeom>
          <a:noFill/>
          <a:ln w="9525">
            <a:solidFill>
              <a:schemeClr val="tx1"/>
            </a:solidFill>
            <a:round/>
            <a:headEnd/>
            <a:tailEnd/>
          </a:ln>
        </p:spPr>
        <p:txBody>
          <a:bodyPr/>
          <a:lstStyle/>
          <a:p>
            <a:endParaRPr lang="en-US"/>
          </a:p>
        </p:txBody>
      </p:sp>
      <p:sp>
        <p:nvSpPr>
          <p:cNvPr id="23593" name="Line 46"/>
          <p:cNvSpPr>
            <a:spLocks noChangeShapeType="1"/>
          </p:cNvSpPr>
          <p:nvPr/>
        </p:nvSpPr>
        <p:spPr bwMode="auto">
          <a:xfrm>
            <a:off x="4876800" y="3886200"/>
            <a:ext cx="0" cy="533400"/>
          </a:xfrm>
          <a:prstGeom prst="line">
            <a:avLst/>
          </a:prstGeom>
          <a:noFill/>
          <a:ln w="9525">
            <a:solidFill>
              <a:schemeClr val="tx1"/>
            </a:solidFill>
            <a:round/>
            <a:headEnd/>
            <a:tailEnd/>
          </a:ln>
        </p:spPr>
        <p:txBody>
          <a:bodyPr/>
          <a:lstStyle/>
          <a:p>
            <a:endParaRPr lang="en-US"/>
          </a:p>
        </p:txBody>
      </p:sp>
      <p:sp>
        <p:nvSpPr>
          <p:cNvPr id="23594" name="Line 47"/>
          <p:cNvSpPr>
            <a:spLocks noChangeShapeType="1"/>
          </p:cNvSpPr>
          <p:nvPr/>
        </p:nvSpPr>
        <p:spPr bwMode="auto">
          <a:xfrm>
            <a:off x="5410200" y="4724400"/>
            <a:ext cx="304800" cy="0"/>
          </a:xfrm>
          <a:prstGeom prst="line">
            <a:avLst/>
          </a:prstGeom>
          <a:noFill/>
          <a:ln w="9525">
            <a:solidFill>
              <a:schemeClr val="tx1"/>
            </a:solidFill>
            <a:round/>
            <a:headEnd/>
            <a:tailEnd/>
          </a:ln>
        </p:spPr>
        <p:txBody>
          <a:bodyPr/>
          <a:lstStyle/>
          <a:p>
            <a:endParaRPr lang="en-US"/>
          </a:p>
        </p:txBody>
      </p:sp>
      <p:sp>
        <p:nvSpPr>
          <p:cNvPr id="23595" name="Line 48"/>
          <p:cNvSpPr>
            <a:spLocks noChangeShapeType="1"/>
          </p:cNvSpPr>
          <p:nvPr/>
        </p:nvSpPr>
        <p:spPr bwMode="auto">
          <a:xfrm>
            <a:off x="5715000" y="4724400"/>
            <a:ext cx="0" cy="609600"/>
          </a:xfrm>
          <a:prstGeom prst="line">
            <a:avLst/>
          </a:prstGeom>
          <a:noFill/>
          <a:ln w="9525">
            <a:solidFill>
              <a:schemeClr val="tx1"/>
            </a:solidFill>
            <a:round/>
            <a:headEnd/>
            <a:tailEnd/>
          </a:ln>
        </p:spPr>
        <p:txBody>
          <a:bodyPr/>
          <a:lstStyle/>
          <a:p>
            <a:endParaRPr lang="en-US"/>
          </a:p>
        </p:txBody>
      </p:sp>
      <p:sp>
        <p:nvSpPr>
          <p:cNvPr id="23596" name="Text Box 49"/>
          <p:cNvSpPr txBox="1">
            <a:spLocks noChangeArrowheads="1"/>
          </p:cNvSpPr>
          <p:nvPr/>
        </p:nvSpPr>
        <p:spPr bwMode="auto">
          <a:xfrm>
            <a:off x="1066800" y="1295400"/>
            <a:ext cx="1143000" cy="457200"/>
          </a:xfrm>
          <a:prstGeom prst="rect">
            <a:avLst/>
          </a:prstGeom>
          <a:noFill/>
          <a:ln w="9525">
            <a:noFill/>
            <a:miter lim="800000"/>
            <a:headEnd/>
            <a:tailEnd/>
          </a:ln>
        </p:spPr>
        <p:txBody>
          <a:bodyPr>
            <a:spAutoFit/>
          </a:bodyPr>
          <a:lstStyle/>
          <a:p>
            <a:pPr>
              <a:spcBef>
                <a:spcPct val="50000"/>
              </a:spcBef>
            </a:pPr>
            <a:r>
              <a:rPr lang="en-US"/>
              <a:t>Team 1</a:t>
            </a:r>
          </a:p>
        </p:txBody>
      </p:sp>
      <p:sp>
        <p:nvSpPr>
          <p:cNvPr id="23597" name="Text Box 50"/>
          <p:cNvSpPr txBox="1">
            <a:spLocks noChangeArrowheads="1"/>
          </p:cNvSpPr>
          <p:nvPr/>
        </p:nvSpPr>
        <p:spPr bwMode="auto">
          <a:xfrm>
            <a:off x="2895600" y="990600"/>
            <a:ext cx="1219200" cy="457200"/>
          </a:xfrm>
          <a:prstGeom prst="rect">
            <a:avLst/>
          </a:prstGeom>
          <a:noFill/>
          <a:ln w="9525">
            <a:noFill/>
            <a:miter lim="800000"/>
            <a:headEnd/>
            <a:tailEnd/>
          </a:ln>
        </p:spPr>
        <p:txBody>
          <a:bodyPr>
            <a:spAutoFit/>
          </a:bodyPr>
          <a:lstStyle/>
          <a:p>
            <a:pPr>
              <a:spcBef>
                <a:spcPct val="50000"/>
              </a:spcBef>
            </a:pPr>
            <a:r>
              <a:rPr lang="en-US"/>
              <a:t>Team 2</a:t>
            </a:r>
          </a:p>
        </p:txBody>
      </p:sp>
      <p:sp>
        <p:nvSpPr>
          <p:cNvPr id="23598" name="Text Box 51"/>
          <p:cNvSpPr txBox="1">
            <a:spLocks noChangeArrowheads="1"/>
          </p:cNvSpPr>
          <p:nvPr/>
        </p:nvSpPr>
        <p:spPr bwMode="auto">
          <a:xfrm>
            <a:off x="4343400" y="762000"/>
            <a:ext cx="1371600" cy="457200"/>
          </a:xfrm>
          <a:prstGeom prst="rect">
            <a:avLst/>
          </a:prstGeom>
          <a:noFill/>
          <a:ln w="9525">
            <a:noFill/>
            <a:miter lim="800000"/>
            <a:headEnd/>
            <a:tailEnd/>
          </a:ln>
        </p:spPr>
        <p:txBody>
          <a:bodyPr>
            <a:spAutoFit/>
          </a:bodyPr>
          <a:lstStyle/>
          <a:p>
            <a:pPr>
              <a:spcBef>
                <a:spcPct val="50000"/>
              </a:spcBef>
            </a:pPr>
            <a:r>
              <a:rPr lang="en-US"/>
              <a:t>Team 3</a:t>
            </a:r>
          </a:p>
        </p:txBody>
      </p:sp>
      <p:sp>
        <p:nvSpPr>
          <p:cNvPr id="23599" name="Text Box 52"/>
          <p:cNvSpPr txBox="1">
            <a:spLocks noChangeArrowheads="1"/>
          </p:cNvSpPr>
          <p:nvPr/>
        </p:nvSpPr>
        <p:spPr bwMode="auto">
          <a:xfrm>
            <a:off x="2895600" y="5943600"/>
            <a:ext cx="1828800" cy="457200"/>
          </a:xfrm>
          <a:prstGeom prst="rect">
            <a:avLst/>
          </a:prstGeom>
          <a:noFill/>
          <a:ln w="9525">
            <a:noFill/>
            <a:miter lim="800000"/>
            <a:headEnd/>
            <a:tailEnd/>
          </a:ln>
        </p:spPr>
        <p:txBody>
          <a:bodyPr>
            <a:spAutoFit/>
          </a:bodyPr>
          <a:lstStyle/>
          <a:p>
            <a:pPr>
              <a:spcBef>
                <a:spcPct val="50000"/>
              </a:spcBef>
            </a:pPr>
            <a:r>
              <a:rPr lang="en-US"/>
              <a:t>60 –90 days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609600" y="381000"/>
            <a:ext cx="7239000" cy="579438"/>
          </a:xfrm>
          <a:prstGeom prst="rect">
            <a:avLst/>
          </a:prstGeom>
          <a:noFill/>
          <a:ln w="9525">
            <a:noFill/>
            <a:miter lim="800000"/>
            <a:headEnd/>
            <a:tailEnd/>
          </a:ln>
        </p:spPr>
        <p:txBody>
          <a:bodyPr>
            <a:spAutoFit/>
          </a:bodyPr>
          <a:lstStyle/>
          <a:p>
            <a:pPr algn="ctr">
              <a:spcBef>
                <a:spcPct val="50000"/>
              </a:spcBef>
            </a:pPr>
            <a:r>
              <a:rPr lang="en-US" sz="3200" dirty="0">
                <a:solidFill>
                  <a:schemeClr val="bg2">
                    <a:lumMod val="50000"/>
                  </a:schemeClr>
                </a:solidFill>
              </a:rPr>
              <a:t>Processes in the RAD  model</a:t>
            </a:r>
          </a:p>
        </p:txBody>
      </p:sp>
      <p:sp>
        <p:nvSpPr>
          <p:cNvPr id="25603" name="Text Box 3"/>
          <p:cNvSpPr txBox="1">
            <a:spLocks noChangeArrowheads="1"/>
          </p:cNvSpPr>
          <p:nvPr/>
        </p:nvSpPr>
        <p:spPr bwMode="auto">
          <a:xfrm>
            <a:off x="228600" y="1143000"/>
            <a:ext cx="9144000" cy="5170646"/>
          </a:xfrm>
          <a:prstGeom prst="rect">
            <a:avLst/>
          </a:prstGeom>
          <a:noFill/>
          <a:ln w="9525">
            <a:noFill/>
            <a:miter lim="800000"/>
            <a:headEnd/>
            <a:tailEnd/>
          </a:ln>
        </p:spPr>
        <p:txBody>
          <a:bodyPr>
            <a:spAutoFit/>
          </a:bodyPr>
          <a:lstStyle/>
          <a:p>
            <a:pPr>
              <a:spcBef>
                <a:spcPct val="50000"/>
              </a:spcBef>
            </a:pPr>
            <a:endParaRPr lang="en-US" sz="2000" b="1" dirty="0" smtClean="0"/>
          </a:p>
          <a:p>
            <a:pPr>
              <a:spcBef>
                <a:spcPct val="50000"/>
              </a:spcBef>
            </a:pPr>
            <a:r>
              <a:rPr lang="en-US" sz="2000" b="1" dirty="0" smtClean="0"/>
              <a:t>Business </a:t>
            </a:r>
            <a:r>
              <a:rPr lang="en-US" sz="2000" b="1" dirty="0" err="1"/>
              <a:t>modelling</a:t>
            </a:r>
            <a:r>
              <a:rPr lang="en-US" sz="2000" b="1" dirty="0"/>
              <a:t> - </a:t>
            </a:r>
            <a:r>
              <a:rPr lang="en-US" sz="2000" dirty="0"/>
              <a:t>The information flow in a business system considering its functionality.</a:t>
            </a:r>
          </a:p>
          <a:p>
            <a:pPr>
              <a:spcBef>
                <a:spcPct val="50000"/>
              </a:spcBef>
            </a:pPr>
            <a:r>
              <a:rPr lang="en-US" sz="2000" b="1" dirty="0"/>
              <a:t>Data </a:t>
            </a:r>
            <a:r>
              <a:rPr lang="en-US" sz="2000" b="1" dirty="0" err="1"/>
              <a:t>Modelling</a:t>
            </a:r>
            <a:r>
              <a:rPr lang="en-US" sz="2000" b="1" dirty="0"/>
              <a:t> - </a:t>
            </a:r>
            <a:r>
              <a:rPr lang="en-US" sz="2000" dirty="0"/>
              <a:t>The information flow defined as part of the business </a:t>
            </a:r>
            <a:r>
              <a:rPr lang="en-US" sz="2000" dirty="0" err="1"/>
              <a:t>modelling</a:t>
            </a:r>
            <a:r>
              <a:rPr lang="en-US" sz="2000" dirty="0"/>
              <a:t> phase is</a:t>
            </a:r>
            <a:r>
              <a:rPr lang="en-US" sz="2000" u="sng" dirty="0"/>
              <a:t> refined into a set of data objects </a:t>
            </a:r>
            <a:r>
              <a:rPr lang="en-US" sz="2000" dirty="0"/>
              <a:t>that are needed to support the business</a:t>
            </a:r>
          </a:p>
          <a:p>
            <a:pPr>
              <a:spcBef>
                <a:spcPct val="50000"/>
              </a:spcBef>
            </a:pPr>
            <a:r>
              <a:rPr lang="en-US" sz="2000" b="1" dirty="0"/>
              <a:t>Process </a:t>
            </a:r>
            <a:r>
              <a:rPr lang="en-US" sz="2000" b="1" dirty="0" err="1"/>
              <a:t>Modelling</a:t>
            </a:r>
            <a:r>
              <a:rPr lang="en-US" sz="2000" b="1" dirty="0"/>
              <a:t> - </a:t>
            </a:r>
            <a:r>
              <a:rPr lang="en-US" sz="2000" dirty="0"/>
              <a:t> The data objects defined in the data </a:t>
            </a:r>
            <a:r>
              <a:rPr lang="en-US" sz="2000" dirty="0" err="1"/>
              <a:t>modelling</a:t>
            </a:r>
            <a:r>
              <a:rPr lang="en-US" sz="2000" dirty="0"/>
              <a:t> phase are transformed to achieve the </a:t>
            </a:r>
            <a:r>
              <a:rPr lang="en-US" sz="2000" u="sng" dirty="0"/>
              <a:t>information flow</a:t>
            </a:r>
            <a:r>
              <a:rPr lang="en-US" sz="2000" dirty="0"/>
              <a:t> necessary to implement business functions.</a:t>
            </a:r>
          </a:p>
          <a:p>
            <a:pPr>
              <a:spcBef>
                <a:spcPct val="50000"/>
              </a:spcBef>
            </a:pPr>
            <a:r>
              <a:rPr lang="en-US" sz="2000" b="1" dirty="0"/>
              <a:t>Application generation - </a:t>
            </a:r>
            <a:r>
              <a:rPr lang="en-US" sz="2000" dirty="0"/>
              <a:t>RAD assumes the use of 4GL or visual tools  to generate the system using reusable components.</a:t>
            </a:r>
          </a:p>
          <a:p>
            <a:pPr>
              <a:spcBef>
                <a:spcPct val="50000"/>
              </a:spcBef>
            </a:pPr>
            <a:r>
              <a:rPr lang="en-US" sz="2000" b="1" dirty="0"/>
              <a:t>Testing and turnover</a:t>
            </a:r>
          </a:p>
          <a:p>
            <a:pPr>
              <a:spcBef>
                <a:spcPct val="50000"/>
              </a:spcBef>
            </a:pPr>
            <a:r>
              <a:rPr lang="en-US" sz="2000" dirty="0"/>
              <a:t>New components must be tested and all interfaces must be fully exercised</a:t>
            </a:r>
          </a:p>
          <a:p>
            <a:pPr>
              <a:spcBef>
                <a:spcPct val="50000"/>
              </a:spcBef>
            </a:pP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Advantages of RAD</a:t>
            </a:r>
            <a:endParaRPr lang="en-GB" dirty="0"/>
          </a:p>
        </p:txBody>
      </p:sp>
      <p:sp>
        <p:nvSpPr>
          <p:cNvPr id="3" name="Content Placeholder 2"/>
          <p:cNvSpPr>
            <a:spLocks noGrp="1"/>
          </p:cNvSpPr>
          <p:nvPr>
            <p:ph idx="1"/>
          </p:nvPr>
        </p:nvSpPr>
        <p:spPr/>
        <p:txBody>
          <a:bodyPr>
            <a:normAutofit/>
          </a:bodyPr>
          <a:lstStyle/>
          <a:p>
            <a:pPr>
              <a:buNone/>
            </a:pPr>
            <a:r>
              <a:rPr lang="en-GB" dirty="0" smtClean="0"/>
              <a:t>• Can speed up systems development.</a:t>
            </a:r>
          </a:p>
          <a:p>
            <a:pPr>
              <a:buNone/>
            </a:pPr>
            <a:r>
              <a:rPr lang="en-GB" dirty="0" smtClean="0"/>
              <a:t>• Users thoroughly involved from the start.</a:t>
            </a:r>
          </a:p>
          <a:p>
            <a:pPr>
              <a:buNone/>
            </a:pPr>
            <a:r>
              <a:rPr lang="en-GB" dirty="0" smtClean="0"/>
              <a:t>• Improves the process of rewriting legacy applications.</a:t>
            </a:r>
          </a:p>
        </p:txBody>
      </p:sp>
      <p:sp>
        <p:nvSpPr>
          <p:cNvPr id="4" name="Slide Number Placeholder 3"/>
          <p:cNvSpPr>
            <a:spLocks noGrp="1"/>
          </p:cNvSpPr>
          <p:nvPr>
            <p:ph type="sldNum" sz="quarter" idx="12"/>
          </p:nvPr>
        </p:nvSpPr>
        <p:spPr/>
        <p:txBody>
          <a:bodyPr/>
          <a:lstStyle/>
          <a:p>
            <a:fld id="{11886E04-5F44-4018-A4BA-B20CB0062CC8}" type="slidenum">
              <a:rPr lang="en-US" smtClean="0"/>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Some problems with the RAD model</a:t>
            </a:r>
            <a:endParaRPr lang="en-US" dirty="0"/>
          </a:p>
        </p:txBody>
      </p:sp>
      <p:sp>
        <p:nvSpPr>
          <p:cNvPr id="5" name="Content Placeholder 4"/>
          <p:cNvSpPr>
            <a:spLocks noGrp="1"/>
          </p:cNvSpPr>
          <p:nvPr>
            <p:ph idx="1"/>
          </p:nvPr>
        </p:nvSpPr>
        <p:spPr/>
        <p:txBody>
          <a:bodyPr>
            <a:normAutofit fontScale="85000" lnSpcReduction="20000"/>
          </a:bodyPr>
          <a:lstStyle/>
          <a:p>
            <a:pPr marL="457200" indent="-457200" algn="just">
              <a:spcBef>
                <a:spcPct val="50000"/>
              </a:spcBef>
              <a:buFont typeface="Times New Roman" pitchFamily="18" charset="0"/>
              <a:buAutoNum type="arabicPeriod"/>
            </a:pPr>
            <a:r>
              <a:rPr lang="en-US" dirty="0" smtClean="0"/>
              <a:t>RAD requires  sufficient human resources to create right  number  of RAD teams</a:t>
            </a:r>
          </a:p>
          <a:p>
            <a:pPr marL="457200" indent="-457200" algn="just">
              <a:spcBef>
                <a:spcPct val="50000"/>
              </a:spcBef>
              <a:buFont typeface="Times New Roman" pitchFamily="18" charset="0"/>
              <a:buAutoNum type="arabicPeriod"/>
            </a:pPr>
            <a:r>
              <a:rPr lang="en-US" dirty="0" smtClean="0"/>
              <a:t>RAD requires developers and customers who are committed to the rapid-fire activities necessary to get a system completed in a much abbreviated time frame.</a:t>
            </a:r>
          </a:p>
          <a:p>
            <a:pPr marL="457200" indent="-457200" algn="just">
              <a:spcBef>
                <a:spcPct val="50000"/>
              </a:spcBef>
              <a:buFont typeface="Times New Roman" pitchFamily="18" charset="0"/>
              <a:buAutoNum type="arabicPeriod"/>
            </a:pPr>
            <a:r>
              <a:rPr lang="en-US" dirty="0" smtClean="0"/>
              <a:t>If a system cannot be properly modularized, building the components necessary for RAD will be problematic.</a:t>
            </a:r>
          </a:p>
          <a:p>
            <a:pPr marL="457200" indent="-457200" algn="just">
              <a:spcBef>
                <a:spcPct val="50000"/>
              </a:spcBef>
              <a:buFont typeface="Times New Roman" pitchFamily="18" charset="0"/>
              <a:buAutoNum type="arabicPeriod"/>
            </a:pPr>
            <a:r>
              <a:rPr lang="en-US" dirty="0" smtClean="0"/>
              <a:t>RAD is not applicable when technical risks are high.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Spiral model</a:t>
            </a:r>
            <a:endParaRPr lang="en-US" dirty="0"/>
          </a:p>
        </p:txBody>
      </p:sp>
      <p:sp>
        <p:nvSpPr>
          <p:cNvPr id="3" name="Content Placeholder 2"/>
          <p:cNvSpPr>
            <a:spLocks noGrp="1"/>
          </p:cNvSpPr>
          <p:nvPr>
            <p:ph idx="1"/>
          </p:nvPr>
        </p:nvSpPr>
        <p:spPr>
          <a:xfrm>
            <a:off x="428596" y="1714488"/>
            <a:ext cx="8229600" cy="4830763"/>
          </a:xfrm>
        </p:spPr>
        <p:txBody>
          <a:bodyPr>
            <a:normAutofit fontScale="77500" lnSpcReduction="20000"/>
          </a:bodyPr>
          <a:lstStyle/>
          <a:p>
            <a:r>
              <a:rPr lang="en-US" dirty="0" smtClean="0"/>
              <a:t>The spiral model (Boehm, 1988) aims at risk reduction by any means in any phase.</a:t>
            </a:r>
          </a:p>
          <a:p>
            <a:r>
              <a:rPr lang="en-US" dirty="0" smtClean="0"/>
              <a:t>quadrant 1</a:t>
            </a:r>
          </a:p>
          <a:p>
            <a:pPr lvl="1"/>
            <a:r>
              <a:rPr lang="en-US" dirty="0" smtClean="0"/>
              <a:t> determine objectives of that phase</a:t>
            </a:r>
          </a:p>
          <a:p>
            <a:pPr lvl="1"/>
            <a:r>
              <a:rPr lang="en-US" dirty="0" smtClean="0"/>
              <a:t>alternatives and constraints. </a:t>
            </a:r>
          </a:p>
          <a:p>
            <a:r>
              <a:rPr lang="en-US" dirty="0" smtClean="0"/>
              <a:t>quadrant 2</a:t>
            </a:r>
          </a:p>
          <a:p>
            <a:pPr lvl="1"/>
            <a:r>
              <a:rPr lang="en-US" dirty="0" smtClean="0"/>
              <a:t>analyzed form the viewpoint of risk</a:t>
            </a:r>
          </a:p>
          <a:p>
            <a:pPr lvl="1"/>
            <a:r>
              <a:rPr lang="en-US" dirty="0" smtClean="0"/>
              <a:t> solutions to minimize these risks are investigated, often using prototyping. </a:t>
            </a:r>
          </a:p>
          <a:p>
            <a:r>
              <a:rPr lang="en-US" dirty="0" smtClean="0"/>
              <a:t>quadrant 3</a:t>
            </a:r>
          </a:p>
          <a:p>
            <a:pPr lvl="1"/>
            <a:r>
              <a:rPr lang="en-US" dirty="0" smtClean="0"/>
              <a:t>where the traditional waterfall model phases are put into practice.</a:t>
            </a:r>
          </a:p>
          <a:p>
            <a:r>
              <a:rPr lang="en-US" dirty="0" smtClean="0"/>
              <a:t>Quadrant4</a:t>
            </a:r>
          </a:p>
          <a:p>
            <a:pPr lvl="1"/>
            <a:r>
              <a:rPr lang="en-US" dirty="0" smtClean="0"/>
              <a:t> the results of the risk-reduction strategies</a:t>
            </a:r>
            <a:endParaRPr lang="en-US" dirty="0"/>
          </a:p>
        </p:txBody>
      </p:sp>
      <p:pic>
        <p:nvPicPr>
          <p:cNvPr id="5" name="Picture 8" descr="Spiral SDLC 2"/>
          <p:cNvPicPr>
            <a:picLocks noChangeAspect="1" noChangeArrowheads="1"/>
          </p:cNvPicPr>
          <p:nvPr/>
        </p:nvPicPr>
        <p:blipFill>
          <a:blip r:embed="rId3" cstate="print"/>
          <a:srcRect/>
          <a:stretch>
            <a:fillRect/>
          </a:stretch>
        </p:blipFill>
        <p:spPr>
          <a:xfrm>
            <a:off x="5791200" y="1676400"/>
            <a:ext cx="2838000" cy="2095500"/>
          </a:xfrm>
          <a:prstGeom prst="rect">
            <a:avLst/>
          </a:prstGeom>
          <a:noFill/>
        </p:spPr>
      </p:pic>
      <p:sp>
        <p:nvSpPr>
          <p:cNvPr id="6" name="Slide Number Placeholder 5"/>
          <p:cNvSpPr>
            <a:spLocks noGrp="1"/>
          </p:cNvSpPr>
          <p:nvPr>
            <p:ph type="sldNum" sz="quarter" idx="12"/>
          </p:nvPr>
        </p:nvSpPr>
        <p:spPr/>
        <p:txBody>
          <a:bodyPr/>
          <a:lstStyle/>
          <a:p>
            <a:fld id="{11886E04-5F44-4018-A4BA-B20CB0062CC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36"/>
            <a:ext cx="8229600" cy="1143000"/>
          </a:xfrm>
        </p:spPr>
        <p:txBody>
          <a:bodyPr>
            <a:normAutofit/>
          </a:bodyPr>
          <a:lstStyle/>
          <a:p>
            <a:r>
              <a:rPr lang="en-US" b="1" dirty="0" smtClean="0"/>
              <a:t>Spiral model</a:t>
            </a:r>
            <a:endParaRPr lang="en-US" dirty="0"/>
          </a:p>
        </p:txBody>
      </p:sp>
      <p:pic>
        <p:nvPicPr>
          <p:cNvPr id="6" name="Picture 8" descr="Spiral SDLC 2"/>
          <p:cNvPicPr>
            <a:picLocks noChangeAspect="1" noChangeArrowheads="1"/>
          </p:cNvPicPr>
          <p:nvPr/>
        </p:nvPicPr>
        <p:blipFill>
          <a:blip r:embed="rId3" cstate="print"/>
          <a:srcRect/>
          <a:stretch>
            <a:fillRect/>
          </a:stretch>
        </p:blipFill>
        <p:spPr>
          <a:xfrm>
            <a:off x="1219200" y="1590696"/>
            <a:ext cx="6553200" cy="4838700"/>
          </a:xfrm>
          <a:prstGeom prst="rect">
            <a:avLst/>
          </a:prstGeom>
          <a:noFill/>
        </p:spPr>
      </p:pic>
      <p:sp>
        <p:nvSpPr>
          <p:cNvPr id="5" name="Slide Number Placeholder 4"/>
          <p:cNvSpPr>
            <a:spLocks noGrp="1"/>
          </p:cNvSpPr>
          <p:nvPr>
            <p:ph type="sldNum" sz="quarter" idx="12"/>
          </p:nvPr>
        </p:nvSpPr>
        <p:spPr/>
        <p:txBody>
          <a:bodyPr/>
          <a:lstStyle/>
          <a:p>
            <a:fld id="{11886E04-5F44-4018-A4BA-B20CB0062CC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304800"/>
            <a:ext cx="8183563" cy="1050925"/>
          </a:xfrm>
        </p:spPr>
        <p:txBody>
          <a:bodyPr/>
          <a:lstStyle/>
          <a:p>
            <a:pPr eaLnBrk="1" hangingPunct="1"/>
            <a:r>
              <a:rPr lang="en-US" smtClean="0"/>
              <a:t>Spiral Model Strengths</a:t>
            </a:r>
          </a:p>
        </p:txBody>
      </p:sp>
      <p:sp>
        <p:nvSpPr>
          <p:cNvPr id="97283" name="Rectangle 3"/>
          <p:cNvSpPr>
            <a:spLocks noGrp="1" noChangeArrowheads="1"/>
          </p:cNvSpPr>
          <p:nvPr>
            <p:ph idx="1"/>
          </p:nvPr>
        </p:nvSpPr>
        <p:spPr>
          <a:xfrm>
            <a:off x="457200" y="1447800"/>
            <a:ext cx="8183563" cy="4724400"/>
          </a:xfrm>
        </p:spPr>
        <p:txBody>
          <a:bodyPr>
            <a:normAutofit/>
          </a:bodyPr>
          <a:lstStyle/>
          <a:p>
            <a:pPr eaLnBrk="1" hangingPunct="1"/>
            <a:r>
              <a:rPr lang="en-US" dirty="0" smtClean="0"/>
              <a:t>Provides early indication of serious risks, without much cost</a:t>
            </a:r>
          </a:p>
          <a:p>
            <a:pPr eaLnBrk="1" hangingPunct="1"/>
            <a:r>
              <a:rPr lang="en-US" dirty="0" smtClean="0"/>
              <a:t>Users see the system early because of rapid prototyping tools</a:t>
            </a:r>
          </a:p>
          <a:p>
            <a:pPr eaLnBrk="1" hangingPunct="1"/>
            <a:r>
              <a:rPr lang="en-US" dirty="0" smtClean="0"/>
              <a:t>Critical high-risk functions are developed first</a:t>
            </a:r>
          </a:p>
          <a:p>
            <a:pPr eaLnBrk="1" hangingPunct="1"/>
            <a:r>
              <a:rPr lang="en-US" dirty="0" smtClean="0"/>
              <a:t>The design does not have to be perfect </a:t>
            </a:r>
          </a:p>
          <a:p>
            <a:pPr eaLnBrk="1" hangingPunct="1"/>
            <a:r>
              <a:rPr lang="en-US" dirty="0" smtClean="0"/>
              <a:t>Users can be closely tied to all lifecycle steps</a:t>
            </a:r>
          </a:p>
          <a:p>
            <a:pPr eaLnBrk="1" hangingPunct="1"/>
            <a:r>
              <a:rPr lang="en-US" dirty="0" smtClean="0"/>
              <a:t>Early and frequent feedback from users</a:t>
            </a:r>
          </a:p>
        </p:txBody>
      </p:sp>
      <p:sp>
        <p:nvSpPr>
          <p:cNvPr id="4" name="Slide Number Placeholder 3"/>
          <p:cNvSpPr>
            <a:spLocks noGrp="1"/>
          </p:cNvSpPr>
          <p:nvPr>
            <p:ph type="sldNum" sz="quarter" idx="12"/>
          </p:nvPr>
        </p:nvSpPr>
        <p:spPr/>
        <p:txBody>
          <a:bodyPr/>
          <a:lstStyle/>
          <a:p>
            <a:fld id="{11886E04-5F44-4018-A4BA-B20CB0062CC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304800"/>
            <a:ext cx="8183563" cy="1050925"/>
          </a:xfrm>
        </p:spPr>
        <p:txBody>
          <a:bodyPr/>
          <a:lstStyle/>
          <a:p>
            <a:pPr eaLnBrk="1" hangingPunct="1"/>
            <a:r>
              <a:rPr lang="en-US" smtClean="0"/>
              <a:t>Spiral Model Weaknesses</a:t>
            </a:r>
          </a:p>
        </p:txBody>
      </p:sp>
      <p:sp>
        <p:nvSpPr>
          <p:cNvPr id="98307" name="Rectangle 3"/>
          <p:cNvSpPr>
            <a:spLocks noGrp="1" noChangeArrowheads="1"/>
          </p:cNvSpPr>
          <p:nvPr>
            <p:ph idx="1"/>
          </p:nvPr>
        </p:nvSpPr>
        <p:spPr>
          <a:xfrm>
            <a:off x="457200" y="1600200"/>
            <a:ext cx="8229600" cy="4495800"/>
          </a:xfrm>
        </p:spPr>
        <p:txBody>
          <a:bodyPr>
            <a:normAutofit/>
          </a:bodyPr>
          <a:lstStyle/>
          <a:p>
            <a:pPr eaLnBrk="1" hangingPunct="1">
              <a:lnSpc>
                <a:spcPct val="90000"/>
              </a:lnSpc>
            </a:pPr>
            <a:r>
              <a:rPr lang="en-US" dirty="0" smtClean="0"/>
              <a:t>Time spent for evaluating risks too large for small or low-risk projects</a:t>
            </a:r>
          </a:p>
          <a:p>
            <a:pPr eaLnBrk="1" hangingPunct="1">
              <a:lnSpc>
                <a:spcPct val="90000"/>
              </a:lnSpc>
            </a:pPr>
            <a:r>
              <a:rPr lang="en-US" dirty="0" smtClean="0"/>
              <a:t>The model is complex </a:t>
            </a:r>
          </a:p>
          <a:p>
            <a:pPr eaLnBrk="1" hangingPunct="1">
              <a:lnSpc>
                <a:spcPct val="90000"/>
              </a:lnSpc>
            </a:pPr>
            <a:r>
              <a:rPr lang="en-US" dirty="0" smtClean="0"/>
              <a:t>Risk assessment expertise is required</a:t>
            </a:r>
          </a:p>
          <a:p>
            <a:pPr eaLnBrk="1" hangingPunct="1">
              <a:lnSpc>
                <a:spcPct val="90000"/>
              </a:lnSpc>
            </a:pPr>
            <a:r>
              <a:rPr lang="en-US" dirty="0" smtClean="0"/>
              <a:t>May be hard to define objective, verifiable milestones that indicate readiness to proceed through the next iteration</a:t>
            </a:r>
          </a:p>
        </p:txBody>
      </p:sp>
      <p:sp>
        <p:nvSpPr>
          <p:cNvPr id="4" name="Slide Number Placeholder 3"/>
          <p:cNvSpPr>
            <a:spLocks noGrp="1"/>
          </p:cNvSpPr>
          <p:nvPr>
            <p:ph type="sldNum" sz="quarter" idx="12"/>
          </p:nvPr>
        </p:nvSpPr>
        <p:spPr/>
        <p:txBody>
          <a:bodyPr/>
          <a:lstStyle/>
          <a:p>
            <a:fld id="{11886E04-5F44-4018-A4BA-B20CB0062CC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09600" y="1905000"/>
            <a:ext cx="7691870" cy="3857625"/>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1886E04-5F44-4018-A4BA-B20CB0062CC8}" type="slidenum">
              <a:rPr lang="en-US" smtClean="0"/>
              <a:pPr/>
              <a:t>28</a:t>
            </a:fld>
            <a:endParaRPr lang="en-US"/>
          </a:p>
        </p:txBody>
      </p:sp>
      <p:sp>
        <p:nvSpPr>
          <p:cNvPr id="5" name="Rectangle 2"/>
          <p:cNvSpPr>
            <a:spLocks noGrp="1" noChangeArrowheads="1"/>
          </p:cNvSpPr>
          <p:nvPr>
            <p:ph type="title"/>
          </p:nvPr>
        </p:nvSpPr>
        <p:spPr/>
        <p:txBody>
          <a:bodyPr/>
          <a:lstStyle/>
          <a:p>
            <a:pPr eaLnBrk="1" hangingPunct="1"/>
            <a:r>
              <a:rPr lang="en-US" dirty="0" smtClean="0"/>
              <a:t>V-Shaped SDLC Model</a:t>
            </a:r>
          </a:p>
        </p:txBody>
      </p:sp>
      <p:sp>
        <p:nvSpPr>
          <p:cNvPr id="8" name="Rectangle 7"/>
          <p:cNvSpPr/>
          <p:nvPr/>
        </p:nvSpPr>
        <p:spPr>
          <a:xfrm>
            <a:off x="381000" y="5791200"/>
            <a:ext cx="8382000" cy="830997"/>
          </a:xfrm>
          <a:prstGeom prst="rect">
            <a:avLst/>
          </a:prstGeom>
        </p:spPr>
        <p:txBody>
          <a:bodyPr wrap="square">
            <a:spAutoFit/>
          </a:bodyPr>
          <a:lstStyle/>
          <a:p>
            <a:r>
              <a:rPr lang="en-US" sz="2400" dirty="0" smtClean="0"/>
              <a:t>Testing of the product is planned in parallel with a corresponding phase of development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smtClean="0"/>
              <a:t>V-Shaped Strengths</a:t>
            </a:r>
          </a:p>
        </p:txBody>
      </p:sp>
      <p:sp>
        <p:nvSpPr>
          <p:cNvPr id="79875" name="Rectangle 3"/>
          <p:cNvSpPr>
            <a:spLocks noGrp="1" noChangeArrowheads="1"/>
          </p:cNvSpPr>
          <p:nvPr>
            <p:ph idx="1"/>
          </p:nvPr>
        </p:nvSpPr>
        <p:spPr/>
        <p:txBody>
          <a:bodyPr/>
          <a:lstStyle/>
          <a:p>
            <a:pPr eaLnBrk="1" hangingPunct="1"/>
            <a:r>
              <a:rPr lang="en-US" dirty="0" smtClean="0"/>
              <a:t>Emphasize planning for </a:t>
            </a:r>
            <a:r>
              <a:rPr lang="en-US" b="1" dirty="0" smtClean="0"/>
              <a:t>verification and validation </a:t>
            </a:r>
            <a:r>
              <a:rPr lang="en-US" dirty="0" smtClean="0"/>
              <a:t>of the product in early stages of product development</a:t>
            </a:r>
          </a:p>
          <a:p>
            <a:pPr eaLnBrk="1" hangingPunct="1"/>
            <a:r>
              <a:rPr lang="en-US" dirty="0" smtClean="0"/>
              <a:t>Each deliverable must be testable</a:t>
            </a:r>
          </a:p>
          <a:p>
            <a:pPr eaLnBrk="1" hangingPunct="1"/>
            <a:r>
              <a:rPr lang="en-US" dirty="0" smtClean="0"/>
              <a:t>Project management can track progress by milestones</a:t>
            </a:r>
          </a:p>
          <a:p>
            <a:pPr eaLnBrk="1" hangingPunct="1"/>
            <a:r>
              <a:rPr lang="en-US" dirty="0" smtClean="0"/>
              <a:t>Easy to use</a:t>
            </a:r>
          </a:p>
        </p:txBody>
      </p:sp>
      <p:sp>
        <p:nvSpPr>
          <p:cNvPr id="4" name="Slide Number Placeholder 3"/>
          <p:cNvSpPr>
            <a:spLocks noGrp="1"/>
          </p:cNvSpPr>
          <p:nvPr>
            <p:ph type="sldNum" sz="quarter" idx="12"/>
          </p:nvPr>
        </p:nvSpPr>
        <p:spPr/>
        <p:txBody>
          <a:bodyPr/>
          <a:lstStyle/>
          <a:p>
            <a:fld id="{11886E04-5F44-4018-A4BA-B20CB0062CC8}"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Waterfall Strengths</a:t>
            </a:r>
          </a:p>
        </p:txBody>
      </p:sp>
      <p:sp>
        <p:nvSpPr>
          <p:cNvPr id="8195" name="Rectangle 3"/>
          <p:cNvSpPr>
            <a:spLocks noGrp="1" noChangeArrowheads="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dirty="0" smtClean="0"/>
              <a:t>Easy to understand, easy to use</a:t>
            </a:r>
          </a:p>
          <a:p>
            <a:pPr marL="274320" indent="-274320" eaLnBrk="1" fontAlgn="auto" hangingPunct="1">
              <a:spcAft>
                <a:spcPts val="0"/>
              </a:spcAft>
              <a:buClr>
                <a:schemeClr val="accent3"/>
              </a:buClr>
              <a:buFont typeface="Wingdings 2"/>
              <a:buChar char=""/>
              <a:defRPr/>
            </a:pPr>
            <a:r>
              <a:rPr lang="en-US" dirty="0" smtClean="0"/>
              <a:t>Provides structure to inexperienced staff</a:t>
            </a:r>
          </a:p>
          <a:p>
            <a:pPr marL="274320" indent="-274320" eaLnBrk="1" fontAlgn="auto" hangingPunct="1">
              <a:spcAft>
                <a:spcPts val="0"/>
              </a:spcAft>
              <a:buClr>
                <a:schemeClr val="accent3"/>
              </a:buClr>
              <a:buFont typeface="Wingdings 2"/>
              <a:buChar char=""/>
              <a:defRPr/>
            </a:pPr>
            <a:r>
              <a:rPr lang="en-US" dirty="0" smtClean="0"/>
              <a:t>Milestones are well understood</a:t>
            </a:r>
          </a:p>
          <a:p>
            <a:pPr marL="274320" indent="-274320" eaLnBrk="1" fontAlgn="auto" hangingPunct="1">
              <a:spcAft>
                <a:spcPts val="0"/>
              </a:spcAft>
              <a:buClr>
                <a:schemeClr val="accent3"/>
              </a:buClr>
              <a:buFont typeface="Wingdings 2"/>
              <a:buChar char=""/>
              <a:defRPr/>
            </a:pPr>
            <a:r>
              <a:rPr lang="en-US" dirty="0" smtClean="0"/>
              <a:t>Sets requirements stability</a:t>
            </a:r>
          </a:p>
          <a:p>
            <a:pPr marL="274320" indent="-274320" eaLnBrk="1" fontAlgn="auto" hangingPunct="1">
              <a:spcAft>
                <a:spcPts val="0"/>
              </a:spcAft>
              <a:buClr>
                <a:schemeClr val="accent3"/>
              </a:buClr>
              <a:buFont typeface="Wingdings 2"/>
              <a:buChar char=""/>
              <a:defRPr/>
            </a:pPr>
            <a:r>
              <a:rPr lang="en-US" dirty="0" smtClean="0"/>
              <a:t>Good for management control</a:t>
            </a:r>
            <a:r>
              <a:rPr lang="en-US" dirty="0" smtClean="0">
                <a:solidFill>
                  <a:srgbClr val="FFFF00"/>
                </a:solidFill>
              </a:rPr>
              <a:t> </a:t>
            </a:r>
            <a:r>
              <a:rPr lang="en-US" dirty="0" smtClean="0"/>
              <a:t>(plan, staff, track)</a:t>
            </a:r>
          </a:p>
          <a:p>
            <a:pPr marL="274320" indent="-274320" eaLnBrk="1" fontAlgn="auto" hangingPunct="1">
              <a:spcAft>
                <a:spcPts val="0"/>
              </a:spcAft>
              <a:buClr>
                <a:schemeClr val="accent3"/>
              </a:buClr>
              <a:buFont typeface="Wingdings 2"/>
              <a:buChar char=""/>
              <a:defRPr/>
            </a:pPr>
            <a:r>
              <a:rPr lang="en-US" dirty="0" smtClean="0"/>
              <a:t>Works well when quality is more important than cost or schedule</a:t>
            </a:r>
          </a:p>
          <a:p>
            <a:pPr marL="274320" indent="-274320" eaLnBrk="1" fontAlgn="auto" hangingPunct="1">
              <a:spcAft>
                <a:spcPts val="0"/>
              </a:spcAft>
              <a:buClr>
                <a:schemeClr val="accent3"/>
              </a:buClr>
              <a:buFont typeface="Wingdings 2"/>
              <a:buChar char=""/>
              <a:defRPr/>
            </a:pPr>
            <a:endParaRPr lang="en-US"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endParaRPr lang="en-US" dirty="0" smtClean="0"/>
          </a:p>
          <a:p>
            <a:pPr marL="274320" indent="-274320" eaLnBrk="1" fontAlgn="auto" hangingPunct="1">
              <a:spcAft>
                <a:spcPts val="0"/>
              </a:spcAft>
              <a:buClr>
                <a:schemeClr val="accent3"/>
              </a:buClr>
              <a:buFont typeface="Wingdings 2"/>
              <a:buChar char=""/>
              <a:defRPr/>
            </a:pPr>
            <a:endParaRPr lang="en-US" dirty="0" smtClean="0"/>
          </a:p>
        </p:txBody>
      </p:sp>
      <p:sp>
        <p:nvSpPr>
          <p:cNvPr id="4" name="Slide Number Placeholder 3"/>
          <p:cNvSpPr>
            <a:spLocks noGrp="1"/>
          </p:cNvSpPr>
          <p:nvPr>
            <p:ph type="sldNum" sz="quarter" idx="12"/>
          </p:nvPr>
        </p:nvSpPr>
        <p:spPr/>
        <p:txBody>
          <a:bodyPr/>
          <a:lstStyle/>
          <a:p>
            <a:fld id="{11886E04-5F44-4018-A4BA-B20CB0062CC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V-Shaped Weaknesses</a:t>
            </a:r>
          </a:p>
        </p:txBody>
      </p:sp>
      <p:sp>
        <p:nvSpPr>
          <p:cNvPr id="80899" name="Rectangle 3"/>
          <p:cNvSpPr>
            <a:spLocks noGrp="1" noChangeArrowheads="1"/>
          </p:cNvSpPr>
          <p:nvPr>
            <p:ph idx="1"/>
          </p:nvPr>
        </p:nvSpPr>
        <p:spPr/>
        <p:txBody>
          <a:bodyPr/>
          <a:lstStyle/>
          <a:p>
            <a:pPr eaLnBrk="1" hangingPunct="1"/>
            <a:r>
              <a:rPr lang="en-US" dirty="0" smtClean="0"/>
              <a:t>Does not easily handle</a:t>
            </a:r>
            <a:r>
              <a:rPr lang="en-US" dirty="0" smtClean="0">
                <a:solidFill>
                  <a:srgbClr val="FFFF00"/>
                </a:solidFill>
              </a:rPr>
              <a:t> </a:t>
            </a:r>
            <a:r>
              <a:rPr lang="en-US" b="1" dirty="0" smtClean="0"/>
              <a:t>concurrent events</a:t>
            </a:r>
          </a:p>
          <a:p>
            <a:pPr eaLnBrk="1" hangingPunct="1"/>
            <a:r>
              <a:rPr lang="en-US" dirty="0" smtClean="0"/>
              <a:t>Does not handle </a:t>
            </a:r>
            <a:r>
              <a:rPr lang="en-US" b="1" dirty="0" smtClean="0"/>
              <a:t>iterations</a:t>
            </a:r>
            <a:r>
              <a:rPr lang="en-US" dirty="0" smtClean="0">
                <a:solidFill>
                  <a:srgbClr val="FFFF00"/>
                </a:solidFill>
              </a:rPr>
              <a:t> </a:t>
            </a:r>
            <a:r>
              <a:rPr lang="en-US" dirty="0" smtClean="0"/>
              <a:t>or phases</a:t>
            </a:r>
          </a:p>
          <a:p>
            <a:pPr eaLnBrk="1" hangingPunct="1"/>
            <a:r>
              <a:rPr lang="en-US" dirty="0" smtClean="0"/>
              <a:t>Does not easily handle </a:t>
            </a:r>
            <a:r>
              <a:rPr lang="en-US" b="1" dirty="0" smtClean="0"/>
              <a:t>dynamic changes in requirements</a:t>
            </a:r>
          </a:p>
          <a:p>
            <a:pPr eaLnBrk="1" hangingPunct="1"/>
            <a:r>
              <a:rPr lang="en-US" dirty="0" smtClean="0"/>
              <a:t>Does not contain </a:t>
            </a:r>
            <a:r>
              <a:rPr lang="en-US" b="1" dirty="0" smtClean="0"/>
              <a:t>risk analysis </a:t>
            </a:r>
            <a:r>
              <a:rPr lang="en-US" dirty="0" smtClean="0"/>
              <a:t>activities</a:t>
            </a:r>
          </a:p>
        </p:txBody>
      </p:sp>
      <p:sp>
        <p:nvSpPr>
          <p:cNvPr id="4" name="Slide Number Placeholder 3"/>
          <p:cNvSpPr>
            <a:spLocks noGrp="1"/>
          </p:cNvSpPr>
          <p:nvPr>
            <p:ph type="sldNum" sz="quarter" idx="12"/>
          </p:nvPr>
        </p:nvSpPr>
        <p:spPr/>
        <p:txBody>
          <a:bodyPr/>
          <a:lstStyle/>
          <a:p>
            <a:fld id="{11886E04-5F44-4018-A4BA-B20CB0062CC8}"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29600" cy="1143000"/>
          </a:xfrm>
        </p:spPr>
        <p:txBody>
          <a:bodyPr>
            <a:normAutofit fontScale="90000"/>
          </a:bodyPr>
          <a:lstStyle/>
          <a:p>
            <a:r>
              <a:rPr lang="en-GB" dirty="0" smtClean="0"/>
              <a:t>Agile Development</a:t>
            </a:r>
            <a:br>
              <a:rPr lang="en-GB" dirty="0" smtClean="0"/>
            </a:br>
            <a:endParaRPr lang="en-GB" dirty="0"/>
          </a:p>
        </p:txBody>
      </p:sp>
      <p:sp>
        <p:nvSpPr>
          <p:cNvPr id="3" name="Content Placeholder 2"/>
          <p:cNvSpPr>
            <a:spLocks noGrp="1"/>
          </p:cNvSpPr>
          <p:nvPr>
            <p:ph idx="1"/>
          </p:nvPr>
        </p:nvSpPr>
        <p:spPr>
          <a:xfrm>
            <a:off x="428596" y="1428736"/>
            <a:ext cx="8229600" cy="5135563"/>
          </a:xfrm>
        </p:spPr>
        <p:txBody>
          <a:bodyPr>
            <a:normAutofit fontScale="92500" lnSpcReduction="10000"/>
          </a:bodyPr>
          <a:lstStyle/>
          <a:p>
            <a:r>
              <a:rPr lang="en-GB" b="1" dirty="0" smtClean="0"/>
              <a:t>Agile development is a software development methodology that delivers </a:t>
            </a:r>
            <a:r>
              <a:rPr lang="en-GB" b="1" smtClean="0"/>
              <a:t>functionality </a:t>
            </a:r>
            <a:r>
              <a:rPr lang="en-GB" b="1" smtClean="0"/>
              <a:t>in </a:t>
            </a:r>
            <a:r>
              <a:rPr lang="en-GB" smtClean="0"/>
              <a:t>rapid </a:t>
            </a:r>
            <a:r>
              <a:rPr lang="en-GB" dirty="0" smtClean="0"/>
              <a:t>iterations—measured in weeks—requiring frequent communication, development, testing, and delivery. </a:t>
            </a:r>
          </a:p>
          <a:p>
            <a:r>
              <a:rPr lang="en-GB" dirty="0" smtClean="0"/>
              <a:t>Agile development focuses on rapid development and frequent user contact to create software that is highly relevant to business users. </a:t>
            </a:r>
          </a:p>
          <a:p>
            <a:r>
              <a:rPr lang="en-GB" dirty="0" smtClean="0"/>
              <a:t>This software does not have to include every possible feature the user will require. Rather, it must meet only the basic requirements.</a:t>
            </a:r>
          </a:p>
        </p:txBody>
      </p:sp>
      <p:sp>
        <p:nvSpPr>
          <p:cNvPr id="4" name="Slide Number Placeholder 3"/>
          <p:cNvSpPr>
            <a:spLocks noGrp="1"/>
          </p:cNvSpPr>
          <p:nvPr>
            <p:ph type="sldNum" sz="quarter" idx="12"/>
          </p:nvPr>
        </p:nvSpPr>
        <p:spPr/>
        <p:txBody>
          <a:bodyPr/>
          <a:lstStyle/>
          <a:p>
            <a:fld id="{11886E04-5F44-4018-A4BA-B20CB0062CC8}" type="slidenum">
              <a:rPr lang="en-US" smtClean="0"/>
              <a:pPr/>
              <a:t>31</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with Waterfall Development Approach</a:t>
            </a:r>
            <a:endParaRPr lang="en-US" dirty="0"/>
          </a:p>
        </p:txBody>
      </p:sp>
      <p:pic>
        <p:nvPicPr>
          <p:cNvPr id="4" name="Content Placeholder 3" descr="waterfall problems"/>
          <p:cNvPicPr>
            <a:picLocks noGrp="1"/>
          </p:cNvPicPr>
          <p:nvPr>
            <p:ph idx="1"/>
          </p:nvPr>
        </p:nvPicPr>
        <p:blipFill>
          <a:blip r:embed="rId3" cstate="print"/>
          <a:srcRect b="19048"/>
          <a:stretch>
            <a:fillRect/>
          </a:stretch>
        </p:blipFill>
        <p:spPr bwMode="auto">
          <a:xfrm>
            <a:off x="1071538" y="1928802"/>
            <a:ext cx="7010400" cy="464347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11886E04-5F44-4018-A4BA-B20CB0062CC8}"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with Waterfall Development Approach……</a:t>
            </a:r>
            <a:endParaRPr lang="en-US" dirty="0"/>
          </a:p>
        </p:txBody>
      </p:sp>
      <p:sp>
        <p:nvSpPr>
          <p:cNvPr id="3" name="Content Placeholder 2"/>
          <p:cNvSpPr>
            <a:spLocks noGrp="1"/>
          </p:cNvSpPr>
          <p:nvPr>
            <p:ph idx="1"/>
          </p:nvPr>
        </p:nvSpPr>
        <p:spPr>
          <a:xfrm>
            <a:off x="428596" y="1928802"/>
            <a:ext cx="8229600" cy="4724400"/>
          </a:xfrm>
        </p:spPr>
        <p:txBody>
          <a:bodyPr>
            <a:normAutofit/>
          </a:bodyPr>
          <a:lstStyle/>
          <a:p>
            <a:pPr>
              <a:buNone/>
            </a:pPr>
            <a:r>
              <a:rPr lang="en-US" dirty="0" smtClean="0"/>
              <a:t>There are </a:t>
            </a:r>
            <a:r>
              <a:rPr lang="en-US" b="1" dirty="0" smtClean="0"/>
              <a:t>several problems</a:t>
            </a:r>
            <a:r>
              <a:rPr lang="en-US" dirty="0" smtClean="0"/>
              <a:t> with this approach. </a:t>
            </a:r>
          </a:p>
          <a:p>
            <a:pPr marL="971550" lvl="1" indent="-514350">
              <a:buFont typeface="+mj-lt"/>
              <a:buAutoNum type="arabicPeriod"/>
            </a:pPr>
            <a:r>
              <a:rPr lang="en-US" dirty="0" smtClean="0"/>
              <a:t>It has a rigid design </a:t>
            </a:r>
          </a:p>
          <a:p>
            <a:pPr marL="971550" lvl="1" indent="-514350">
              <a:buFont typeface="+mj-lt"/>
              <a:buAutoNum type="arabicPeriod"/>
            </a:pPr>
            <a:r>
              <a:rPr lang="en-US" dirty="0" smtClean="0"/>
              <a:t>Inflexible </a:t>
            </a:r>
          </a:p>
          <a:p>
            <a:pPr marL="971550" lvl="1" indent="-514350">
              <a:buFont typeface="+mj-lt"/>
              <a:buAutoNum type="arabicPeriod"/>
            </a:pPr>
            <a:r>
              <a:rPr lang="en-US" dirty="0" smtClean="0"/>
              <a:t>It has a top-down procedure </a:t>
            </a:r>
          </a:p>
          <a:p>
            <a:pPr marL="971550" lvl="1" indent="-514350">
              <a:buFont typeface="+mj-lt"/>
              <a:buAutoNum type="arabicPeriod"/>
            </a:pPr>
            <a:r>
              <a:rPr lang="en-US" dirty="0" smtClean="0"/>
              <a:t>One phase must be completed before the next phase starts </a:t>
            </a:r>
          </a:p>
          <a:p>
            <a:pPr marL="971550" lvl="1" indent="-514350">
              <a:buFont typeface="+mj-lt"/>
              <a:buAutoNum type="arabicPeriod"/>
            </a:pPr>
            <a:r>
              <a:rPr lang="en-US" dirty="0" smtClean="0"/>
              <a:t>No phase can be repeated </a:t>
            </a:r>
          </a:p>
          <a:p>
            <a:pPr marL="971550" lvl="1" indent="-514350">
              <a:buFont typeface="+mj-lt"/>
              <a:buAutoNum type="arabicPeriod"/>
            </a:pPr>
            <a:r>
              <a:rPr lang="en-US" dirty="0" smtClean="0"/>
              <a:t>Time consuming </a:t>
            </a:r>
            <a:endParaRPr lang="en-US" dirty="0"/>
          </a:p>
        </p:txBody>
      </p:sp>
      <p:sp>
        <p:nvSpPr>
          <p:cNvPr id="5" name="Slide Number Placeholder 4"/>
          <p:cNvSpPr>
            <a:spLocks noGrp="1"/>
          </p:cNvSpPr>
          <p:nvPr>
            <p:ph type="sldNum" sz="quarter" idx="12"/>
          </p:nvPr>
        </p:nvSpPr>
        <p:spPr/>
        <p:txBody>
          <a:bodyPr/>
          <a:lstStyle/>
          <a:p>
            <a:fld id="{11886E04-5F44-4018-A4BA-B20CB0062CC8}"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1"/>
          </p:nvPr>
        </p:nvSpPr>
        <p:spPr/>
        <p:txBody>
          <a:bodyPr/>
          <a:lstStyle/>
          <a:p>
            <a:fld id="{80179F41-1AAA-4951-A71D-AA1D673F9048}" type="slidenum">
              <a:rPr lang="en-US"/>
              <a:pPr/>
              <a:t>6</a:t>
            </a:fld>
            <a:endParaRPr lang="en-US"/>
          </a:p>
        </p:txBody>
      </p:sp>
      <p:sp>
        <p:nvSpPr>
          <p:cNvPr id="137218" name="Rectangle 2"/>
          <p:cNvSpPr>
            <a:spLocks noGrp="1" noChangeArrowheads="1"/>
          </p:cNvSpPr>
          <p:nvPr>
            <p:ph type="title"/>
          </p:nvPr>
        </p:nvSpPr>
        <p:spPr>
          <a:xfrm>
            <a:off x="0" y="609600"/>
            <a:ext cx="9448800" cy="533400"/>
          </a:xfrm>
        </p:spPr>
        <p:txBody>
          <a:bodyPr>
            <a:normAutofit fontScale="90000"/>
          </a:bodyPr>
          <a:lstStyle/>
          <a:p>
            <a:r>
              <a:rPr lang="en-US" sz="3200" b="1">
                <a:solidFill>
                  <a:schemeClr val="tx1"/>
                </a:solidFill>
              </a:rPr>
              <a:t>Modified Waterfall development approach</a:t>
            </a:r>
          </a:p>
        </p:txBody>
      </p:sp>
      <p:sp>
        <p:nvSpPr>
          <p:cNvPr id="137219" name="Line 3"/>
          <p:cNvSpPr>
            <a:spLocks noChangeShapeType="1"/>
          </p:cNvSpPr>
          <p:nvPr/>
        </p:nvSpPr>
        <p:spPr bwMode="auto">
          <a:xfrm>
            <a:off x="7391400" y="4800600"/>
            <a:ext cx="0" cy="381000"/>
          </a:xfrm>
          <a:prstGeom prst="line">
            <a:avLst/>
          </a:prstGeom>
          <a:noFill/>
          <a:ln w="9525">
            <a:solidFill>
              <a:srgbClr val="FF3300"/>
            </a:solidFill>
            <a:round/>
            <a:headEnd/>
            <a:tailEnd/>
          </a:ln>
          <a:effectLst/>
        </p:spPr>
        <p:txBody>
          <a:bodyPr/>
          <a:lstStyle/>
          <a:p>
            <a:endParaRPr lang="en-US"/>
          </a:p>
        </p:txBody>
      </p:sp>
      <p:sp>
        <p:nvSpPr>
          <p:cNvPr id="137223" name="Text Box 7"/>
          <p:cNvSpPr txBox="1">
            <a:spLocks noChangeArrowheads="1"/>
          </p:cNvSpPr>
          <p:nvPr/>
        </p:nvSpPr>
        <p:spPr bwMode="auto">
          <a:xfrm>
            <a:off x="685800" y="1524000"/>
            <a:ext cx="2133600" cy="376238"/>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Problem Definition</a:t>
            </a:r>
          </a:p>
        </p:txBody>
      </p:sp>
      <p:sp>
        <p:nvSpPr>
          <p:cNvPr id="137224" name="Text Box 8"/>
          <p:cNvSpPr txBox="1">
            <a:spLocks noChangeArrowheads="1"/>
          </p:cNvSpPr>
          <p:nvPr/>
        </p:nvSpPr>
        <p:spPr bwMode="auto">
          <a:xfrm>
            <a:off x="1219200" y="2133600"/>
            <a:ext cx="2557463" cy="376238"/>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Systems Analysis</a:t>
            </a:r>
          </a:p>
        </p:txBody>
      </p:sp>
      <p:sp>
        <p:nvSpPr>
          <p:cNvPr id="137225" name="Text Box 9"/>
          <p:cNvSpPr txBox="1">
            <a:spLocks noChangeArrowheads="1"/>
          </p:cNvSpPr>
          <p:nvPr/>
        </p:nvSpPr>
        <p:spPr bwMode="auto">
          <a:xfrm>
            <a:off x="2971800" y="2681288"/>
            <a:ext cx="1981200" cy="376237"/>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Systems Design</a:t>
            </a:r>
          </a:p>
        </p:txBody>
      </p:sp>
      <p:sp>
        <p:nvSpPr>
          <p:cNvPr id="137226" name="Text Box 10"/>
          <p:cNvSpPr txBox="1">
            <a:spLocks noChangeArrowheads="1"/>
          </p:cNvSpPr>
          <p:nvPr/>
        </p:nvSpPr>
        <p:spPr bwMode="auto">
          <a:xfrm>
            <a:off x="3733800" y="3367088"/>
            <a:ext cx="2776538" cy="376237"/>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Systems Implementation</a:t>
            </a:r>
          </a:p>
        </p:txBody>
      </p:sp>
      <p:sp>
        <p:nvSpPr>
          <p:cNvPr id="137227" name="Line 11"/>
          <p:cNvSpPr>
            <a:spLocks noChangeShapeType="1"/>
          </p:cNvSpPr>
          <p:nvPr/>
        </p:nvSpPr>
        <p:spPr bwMode="auto">
          <a:xfrm>
            <a:off x="2819400" y="1676400"/>
            <a:ext cx="381000" cy="0"/>
          </a:xfrm>
          <a:prstGeom prst="line">
            <a:avLst/>
          </a:prstGeom>
          <a:noFill/>
          <a:ln w="9525">
            <a:solidFill>
              <a:srgbClr val="0000FF"/>
            </a:solidFill>
            <a:round/>
            <a:headEnd/>
            <a:tailEnd/>
          </a:ln>
          <a:effectLst/>
        </p:spPr>
        <p:txBody>
          <a:bodyPr/>
          <a:lstStyle/>
          <a:p>
            <a:endParaRPr lang="en-US"/>
          </a:p>
        </p:txBody>
      </p:sp>
      <p:sp>
        <p:nvSpPr>
          <p:cNvPr id="137228" name="Line 12"/>
          <p:cNvSpPr>
            <a:spLocks noChangeShapeType="1"/>
          </p:cNvSpPr>
          <p:nvPr/>
        </p:nvSpPr>
        <p:spPr bwMode="auto">
          <a:xfrm>
            <a:off x="3200400" y="1676400"/>
            <a:ext cx="0" cy="457200"/>
          </a:xfrm>
          <a:prstGeom prst="line">
            <a:avLst/>
          </a:prstGeom>
          <a:noFill/>
          <a:ln w="9525">
            <a:solidFill>
              <a:srgbClr val="0000FF"/>
            </a:solidFill>
            <a:round/>
            <a:headEnd/>
            <a:tailEnd type="triangle" w="med" len="med"/>
          </a:ln>
          <a:effectLst/>
        </p:spPr>
        <p:txBody>
          <a:bodyPr/>
          <a:lstStyle/>
          <a:p>
            <a:endParaRPr lang="en-US"/>
          </a:p>
        </p:txBody>
      </p:sp>
      <p:sp>
        <p:nvSpPr>
          <p:cNvPr id="137229" name="Line 13"/>
          <p:cNvSpPr>
            <a:spLocks noChangeShapeType="1"/>
          </p:cNvSpPr>
          <p:nvPr/>
        </p:nvSpPr>
        <p:spPr bwMode="auto">
          <a:xfrm>
            <a:off x="3781425" y="2333625"/>
            <a:ext cx="381000" cy="0"/>
          </a:xfrm>
          <a:prstGeom prst="line">
            <a:avLst/>
          </a:prstGeom>
          <a:noFill/>
          <a:ln w="9525">
            <a:solidFill>
              <a:srgbClr val="0000FF"/>
            </a:solidFill>
            <a:round/>
            <a:headEnd/>
            <a:tailEnd/>
          </a:ln>
          <a:effectLst/>
        </p:spPr>
        <p:txBody>
          <a:bodyPr/>
          <a:lstStyle/>
          <a:p>
            <a:endParaRPr lang="en-US"/>
          </a:p>
        </p:txBody>
      </p:sp>
      <p:sp>
        <p:nvSpPr>
          <p:cNvPr id="137230" name="Line 14"/>
          <p:cNvSpPr>
            <a:spLocks noChangeShapeType="1"/>
          </p:cNvSpPr>
          <p:nvPr/>
        </p:nvSpPr>
        <p:spPr bwMode="auto">
          <a:xfrm>
            <a:off x="4162425" y="2333625"/>
            <a:ext cx="0" cy="347663"/>
          </a:xfrm>
          <a:prstGeom prst="line">
            <a:avLst/>
          </a:prstGeom>
          <a:noFill/>
          <a:ln w="9525">
            <a:solidFill>
              <a:srgbClr val="0000FF"/>
            </a:solidFill>
            <a:round/>
            <a:headEnd/>
            <a:tailEnd type="triangle" w="med" len="med"/>
          </a:ln>
          <a:effectLst/>
        </p:spPr>
        <p:txBody>
          <a:bodyPr/>
          <a:lstStyle/>
          <a:p>
            <a:endParaRPr lang="en-US"/>
          </a:p>
        </p:txBody>
      </p:sp>
      <p:sp>
        <p:nvSpPr>
          <p:cNvPr id="137231" name="Line 15"/>
          <p:cNvSpPr>
            <a:spLocks noChangeShapeType="1"/>
          </p:cNvSpPr>
          <p:nvPr/>
        </p:nvSpPr>
        <p:spPr bwMode="auto">
          <a:xfrm>
            <a:off x="4953000" y="2909888"/>
            <a:ext cx="381000" cy="0"/>
          </a:xfrm>
          <a:prstGeom prst="line">
            <a:avLst/>
          </a:prstGeom>
          <a:noFill/>
          <a:ln w="9525">
            <a:solidFill>
              <a:srgbClr val="0000FF"/>
            </a:solidFill>
            <a:round/>
            <a:headEnd/>
            <a:tailEnd/>
          </a:ln>
          <a:effectLst/>
        </p:spPr>
        <p:txBody>
          <a:bodyPr/>
          <a:lstStyle/>
          <a:p>
            <a:endParaRPr lang="en-US"/>
          </a:p>
        </p:txBody>
      </p:sp>
      <p:sp>
        <p:nvSpPr>
          <p:cNvPr id="137232" name="Line 16"/>
          <p:cNvSpPr>
            <a:spLocks noChangeShapeType="1"/>
          </p:cNvSpPr>
          <p:nvPr/>
        </p:nvSpPr>
        <p:spPr bwMode="auto">
          <a:xfrm>
            <a:off x="5334000" y="2905125"/>
            <a:ext cx="0" cy="457200"/>
          </a:xfrm>
          <a:prstGeom prst="line">
            <a:avLst/>
          </a:prstGeom>
          <a:noFill/>
          <a:ln w="9525">
            <a:solidFill>
              <a:srgbClr val="0000FF"/>
            </a:solidFill>
            <a:round/>
            <a:headEnd/>
            <a:tailEnd type="triangle" w="med" len="med"/>
          </a:ln>
          <a:effectLst/>
        </p:spPr>
        <p:txBody>
          <a:bodyPr/>
          <a:lstStyle/>
          <a:p>
            <a:endParaRPr lang="en-US"/>
          </a:p>
        </p:txBody>
      </p:sp>
      <p:sp>
        <p:nvSpPr>
          <p:cNvPr id="137233" name="Line 17"/>
          <p:cNvSpPr>
            <a:spLocks noChangeShapeType="1"/>
          </p:cNvSpPr>
          <p:nvPr/>
        </p:nvSpPr>
        <p:spPr bwMode="auto">
          <a:xfrm>
            <a:off x="6523038" y="3595688"/>
            <a:ext cx="381000" cy="0"/>
          </a:xfrm>
          <a:prstGeom prst="line">
            <a:avLst/>
          </a:prstGeom>
          <a:noFill/>
          <a:ln w="9525">
            <a:solidFill>
              <a:srgbClr val="0000FF"/>
            </a:solidFill>
            <a:round/>
            <a:headEnd/>
            <a:tailEnd/>
          </a:ln>
          <a:effectLst/>
        </p:spPr>
        <p:txBody>
          <a:bodyPr/>
          <a:lstStyle/>
          <a:p>
            <a:endParaRPr lang="en-US"/>
          </a:p>
        </p:txBody>
      </p:sp>
      <p:sp>
        <p:nvSpPr>
          <p:cNvPr id="137234" name="Line 18"/>
          <p:cNvSpPr>
            <a:spLocks noChangeShapeType="1"/>
          </p:cNvSpPr>
          <p:nvPr/>
        </p:nvSpPr>
        <p:spPr bwMode="auto">
          <a:xfrm>
            <a:off x="6934200" y="3595688"/>
            <a:ext cx="4763" cy="395287"/>
          </a:xfrm>
          <a:prstGeom prst="line">
            <a:avLst/>
          </a:prstGeom>
          <a:noFill/>
          <a:ln w="9525">
            <a:solidFill>
              <a:srgbClr val="0000FF"/>
            </a:solidFill>
            <a:round/>
            <a:headEnd/>
            <a:tailEnd type="triangle" w="med" len="med"/>
          </a:ln>
          <a:effectLst/>
        </p:spPr>
        <p:txBody>
          <a:bodyPr/>
          <a:lstStyle/>
          <a:p>
            <a:endParaRPr lang="en-US"/>
          </a:p>
        </p:txBody>
      </p:sp>
      <p:sp>
        <p:nvSpPr>
          <p:cNvPr id="137235" name="Text Box 19"/>
          <p:cNvSpPr txBox="1">
            <a:spLocks noChangeArrowheads="1"/>
          </p:cNvSpPr>
          <p:nvPr/>
        </p:nvSpPr>
        <p:spPr bwMode="auto">
          <a:xfrm>
            <a:off x="5410200" y="3976688"/>
            <a:ext cx="2362200" cy="376237"/>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Systems Testing</a:t>
            </a:r>
          </a:p>
        </p:txBody>
      </p:sp>
      <p:sp>
        <p:nvSpPr>
          <p:cNvPr id="137236" name="Text Box 20"/>
          <p:cNvSpPr txBox="1">
            <a:spLocks noChangeArrowheads="1"/>
          </p:cNvSpPr>
          <p:nvPr/>
        </p:nvSpPr>
        <p:spPr bwMode="auto">
          <a:xfrm>
            <a:off x="6477000" y="4510088"/>
            <a:ext cx="2362200" cy="376237"/>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Maintenance</a:t>
            </a:r>
          </a:p>
        </p:txBody>
      </p:sp>
      <p:sp>
        <p:nvSpPr>
          <p:cNvPr id="137237" name="Line 21"/>
          <p:cNvSpPr>
            <a:spLocks noChangeShapeType="1"/>
          </p:cNvSpPr>
          <p:nvPr/>
        </p:nvSpPr>
        <p:spPr bwMode="auto">
          <a:xfrm>
            <a:off x="7772400" y="4205288"/>
            <a:ext cx="228600" cy="0"/>
          </a:xfrm>
          <a:prstGeom prst="line">
            <a:avLst/>
          </a:prstGeom>
          <a:noFill/>
          <a:ln w="9525">
            <a:solidFill>
              <a:srgbClr val="0000FF"/>
            </a:solidFill>
            <a:round/>
            <a:headEnd/>
            <a:tailEnd/>
          </a:ln>
          <a:effectLst/>
        </p:spPr>
        <p:txBody>
          <a:bodyPr/>
          <a:lstStyle/>
          <a:p>
            <a:endParaRPr lang="en-US"/>
          </a:p>
        </p:txBody>
      </p:sp>
      <p:sp>
        <p:nvSpPr>
          <p:cNvPr id="137238" name="Line 22"/>
          <p:cNvSpPr>
            <a:spLocks noChangeShapeType="1"/>
          </p:cNvSpPr>
          <p:nvPr/>
        </p:nvSpPr>
        <p:spPr bwMode="auto">
          <a:xfrm>
            <a:off x="8001000" y="4205288"/>
            <a:ext cx="0" cy="304800"/>
          </a:xfrm>
          <a:prstGeom prst="line">
            <a:avLst/>
          </a:prstGeom>
          <a:noFill/>
          <a:ln w="9525">
            <a:solidFill>
              <a:srgbClr val="0000FF"/>
            </a:solidFill>
            <a:round/>
            <a:headEnd/>
            <a:tailEnd type="triangle" w="med" len="med"/>
          </a:ln>
          <a:effectLst/>
        </p:spPr>
        <p:txBody>
          <a:bodyPr/>
          <a:lstStyle/>
          <a:p>
            <a:endParaRPr lang="en-US"/>
          </a:p>
        </p:txBody>
      </p:sp>
      <p:sp>
        <p:nvSpPr>
          <p:cNvPr id="137239" name="Line 23"/>
          <p:cNvSpPr>
            <a:spLocks noChangeShapeType="1"/>
          </p:cNvSpPr>
          <p:nvPr/>
        </p:nvSpPr>
        <p:spPr bwMode="auto">
          <a:xfrm flipH="1">
            <a:off x="990600" y="5181600"/>
            <a:ext cx="6400800" cy="0"/>
          </a:xfrm>
          <a:prstGeom prst="line">
            <a:avLst/>
          </a:prstGeom>
          <a:noFill/>
          <a:ln w="9525">
            <a:solidFill>
              <a:srgbClr val="FF3300"/>
            </a:solidFill>
            <a:round/>
            <a:headEnd/>
            <a:tailEnd/>
          </a:ln>
          <a:effectLst/>
        </p:spPr>
        <p:txBody>
          <a:bodyPr/>
          <a:lstStyle/>
          <a:p>
            <a:endParaRPr lang="en-US"/>
          </a:p>
        </p:txBody>
      </p:sp>
      <p:sp>
        <p:nvSpPr>
          <p:cNvPr id="137240" name="Line 24"/>
          <p:cNvSpPr>
            <a:spLocks noChangeShapeType="1"/>
          </p:cNvSpPr>
          <p:nvPr/>
        </p:nvSpPr>
        <p:spPr bwMode="auto">
          <a:xfrm flipV="1">
            <a:off x="2286000" y="2514600"/>
            <a:ext cx="0" cy="2667000"/>
          </a:xfrm>
          <a:prstGeom prst="line">
            <a:avLst/>
          </a:prstGeom>
          <a:noFill/>
          <a:ln w="9525">
            <a:solidFill>
              <a:srgbClr val="FF3300"/>
            </a:solidFill>
            <a:round/>
            <a:headEnd type="triangle" w="med" len="med"/>
            <a:tailEnd type="triangle" w="med" len="med"/>
          </a:ln>
          <a:effectLst/>
        </p:spPr>
        <p:txBody>
          <a:bodyPr/>
          <a:lstStyle/>
          <a:p>
            <a:endParaRPr lang="en-US"/>
          </a:p>
        </p:txBody>
      </p:sp>
      <p:sp>
        <p:nvSpPr>
          <p:cNvPr id="137241" name="Line 25"/>
          <p:cNvSpPr>
            <a:spLocks noChangeShapeType="1"/>
          </p:cNvSpPr>
          <p:nvPr/>
        </p:nvSpPr>
        <p:spPr bwMode="auto">
          <a:xfrm flipV="1">
            <a:off x="3505200" y="3048000"/>
            <a:ext cx="0" cy="2133600"/>
          </a:xfrm>
          <a:prstGeom prst="line">
            <a:avLst/>
          </a:prstGeom>
          <a:noFill/>
          <a:ln w="9525">
            <a:solidFill>
              <a:srgbClr val="FF3300"/>
            </a:solidFill>
            <a:round/>
            <a:headEnd type="triangle" w="med" len="med"/>
            <a:tailEnd type="triangle" w="med" len="med"/>
          </a:ln>
          <a:effectLst/>
        </p:spPr>
        <p:txBody>
          <a:bodyPr/>
          <a:lstStyle/>
          <a:p>
            <a:endParaRPr lang="en-US"/>
          </a:p>
        </p:txBody>
      </p:sp>
      <p:sp>
        <p:nvSpPr>
          <p:cNvPr id="137242" name="Line 26"/>
          <p:cNvSpPr>
            <a:spLocks noChangeShapeType="1"/>
          </p:cNvSpPr>
          <p:nvPr/>
        </p:nvSpPr>
        <p:spPr bwMode="auto">
          <a:xfrm flipV="1">
            <a:off x="4800600" y="3733800"/>
            <a:ext cx="0" cy="1447800"/>
          </a:xfrm>
          <a:prstGeom prst="line">
            <a:avLst/>
          </a:prstGeom>
          <a:noFill/>
          <a:ln w="9525">
            <a:solidFill>
              <a:srgbClr val="FF3300"/>
            </a:solidFill>
            <a:round/>
            <a:headEnd type="triangle" w="med" len="med"/>
            <a:tailEnd type="triangle" w="med" len="med"/>
          </a:ln>
          <a:effectLst/>
        </p:spPr>
        <p:txBody>
          <a:bodyPr/>
          <a:lstStyle/>
          <a:p>
            <a:endParaRPr lang="en-US"/>
          </a:p>
        </p:txBody>
      </p:sp>
      <p:sp>
        <p:nvSpPr>
          <p:cNvPr id="137243" name="Line 27"/>
          <p:cNvSpPr>
            <a:spLocks noChangeShapeType="1"/>
          </p:cNvSpPr>
          <p:nvPr/>
        </p:nvSpPr>
        <p:spPr bwMode="auto">
          <a:xfrm flipV="1">
            <a:off x="5943600" y="4343400"/>
            <a:ext cx="0" cy="838200"/>
          </a:xfrm>
          <a:prstGeom prst="line">
            <a:avLst/>
          </a:prstGeom>
          <a:noFill/>
          <a:ln w="9525">
            <a:solidFill>
              <a:srgbClr val="FF3300"/>
            </a:solidFill>
            <a:round/>
            <a:headEnd type="triangle" w="med" len="med"/>
            <a:tailEnd type="triangle" w="med" len="med"/>
          </a:ln>
          <a:effectLst/>
        </p:spPr>
        <p:txBody>
          <a:bodyPr/>
          <a:lstStyle/>
          <a:p>
            <a:endParaRPr lang="en-US"/>
          </a:p>
        </p:txBody>
      </p:sp>
      <p:sp>
        <p:nvSpPr>
          <p:cNvPr id="137244" name="Line 28"/>
          <p:cNvSpPr>
            <a:spLocks noChangeShapeType="1"/>
          </p:cNvSpPr>
          <p:nvPr/>
        </p:nvSpPr>
        <p:spPr bwMode="auto">
          <a:xfrm flipV="1">
            <a:off x="990600" y="1905000"/>
            <a:ext cx="0" cy="3276600"/>
          </a:xfrm>
          <a:prstGeom prst="line">
            <a:avLst/>
          </a:prstGeom>
          <a:noFill/>
          <a:ln w="9525">
            <a:solidFill>
              <a:srgbClr val="FF3300"/>
            </a:solidFill>
            <a:round/>
            <a:headEnd type="triangle" w="med" len="med"/>
            <a:tailEnd type="triangle" w="med" len="med"/>
          </a:ln>
          <a:effectLst/>
        </p:spPr>
        <p:txBody>
          <a:bodyPr wrap="none" anchor="ctr"/>
          <a:lstStyle/>
          <a:p>
            <a:endParaRPr lang="en-US"/>
          </a:p>
        </p:txBody>
      </p:sp>
    </p:spTree>
  </p:cSld>
  <p:clrMapOvr>
    <a:masterClrMapping/>
  </p:clrMapOvr>
  <p:transition>
    <p:wheel spokes="8"/>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Modified Waterfall Development Approach</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a:lnSpc>
                <a:spcPct val="134000"/>
              </a:lnSpc>
            </a:pPr>
            <a:r>
              <a:rPr lang="en-US" sz="3400" dirty="0" smtClean="0"/>
              <a:t>Uses </a:t>
            </a:r>
            <a:r>
              <a:rPr lang="en-US" sz="3400" b="1" dirty="0" smtClean="0"/>
              <a:t>the same phases</a:t>
            </a:r>
            <a:r>
              <a:rPr lang="en-US" sz="3400" dirty="0" smtClean="0"/>
              <a:t> as the pure waterfall development approach. </a:t>
            </a:r>
          </a:p>
          <a:p>
            <a:pPr>
              <a:lnSpc>
                <a:spcPct val="134000"/>
              </a:lnSpc>
            </a:pPr>
            <a:r>
              <a:rPr lang="en-US" sz="3400" dirty="0" smtClean="0"/>
              <a:t>Allow some of the stages to </a:t>
            </a:r>
            <a:r>
              <a:rPr lang="en-US" sz="3400" b="1" dirty="0" smtClean="0"/>
              <a:t>overlap</a:t>
            </a:r>
            <a:r>
              <a:rPr lang="en-US" sz="3400" dirty="0" smtClean="0"/>
              <a:t>, such as the requirements stage and the design stage.</a:t>
            </a:r>
          </a:p>
          <a:p>
            <a:pPr>
              <a:lnSpc>
                <a:spcPct val="134000"/>
              </a:lnSpc>
            </a:pPr>
            <a:r>
              <a:rPr lang="en-US" sz="3400" i="1" dirty="0" smtClean="0"/>
              <a:t>Overlapping stages</a:t>
            </a:r>
            <a:r>
              <a:rPr lang="en-US" sz="3400" dirty="0" smtClean="0"/>
              <a:t> make it possible to </a:t>
            </a:r>
            <a:r>
              <a:rPr lang="en-US" sz="3400" b="1" dirty="0" smtClean="0"/>
              <a:t>integrate feedback</a:t>
            </a:r>
            <a:r>
              <a:rPr lang="en-US" sz="3400" dirty="0" smtClean="0"/>
              <a:t> from the design phase into the requirements. </a:t>
            </a:r>
          </a:p>
          <a:p>
            <a:pPr>
              <a:lnSpc>
                <a:spcPct val="134000"/>
              </a:lnSpc>
            </a:pPr>
            <a:r>
              <a:rPr lang="en-US" sz="3400" dirty="0" smtClean="0"/>
              <a:t>Progress is more </a:t>
            </a:r>
            <a:r>
              <a:rPr lang="en-US" sz="3400" b="1" dirty="0" smtClean="0"/>
              <a:t>difficult</a:t>
            </a:r>
            <a:r>
              <a:rPr lang="en-US" sz="3400" dirty="0" smtClean="0"/>
              <a:t> to track. </a:t>
            </a:r>
          </a:p>
        </p:txBody>
      </p:sp>
      <p:sp>
        <p:nvSpPr>
          <p:cNvPr id="6" name="Slide Number Placeholder 5"/>
          <p:cNvSpPr>
            <a:spLocks noGrp="1"/>
          </p:cNvSpPr>
          <p:nvPr>
            <p:ph type="sldNum" sz="quarter" idx="12"/>
          </p:nvPr>
        </p:nvSpPr>
        <p:spPr/>
        <p:txBody>
          <a:bodyPr/>
          <a:lstStyle/>
          <a:p>
            <a:fld id="{11886E04-5F44-4018-A4BA-B20CB0062CC8}"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1"/>
          </p:nvPr>
        </p:nvSpPr>
        <p:spPr/>
        <p:txBody>
          <a:bodyPr/>
          <a:lstStyle/>
          <a:p>
            <a:fld id="{0883CB88-6ADD-405A-A79F-719BA181A48A}" type="slidenum">
              <a:rPr lang="en-US"/>
              <a:pPr/>
              <a:t>8</a:t>
            </a:fld>
            <a:endParaRPr lang="en-US"/>
          </a:p>
        </p:txBody>
      </p:sp>
      <p:sp>
        <p:nvSpPr>
          <p:cNvPr id="876546" name="Rectangle 2"/>
          <p:cNvSpPr>
            <a:spLocks noGrp="1" noChangeArrowheads="1"/>
          </p:cNvSpPr>
          <p:nvPr>
            <p:ph type="title"/>
          </p:nvPr>
        </p:nvSpPr>
        <p:spPr/>
        <p:txBody>
          <a:bodyPr/>
          <a:lstStyle/>
          <a:p>
            <a:r>
              <a:rPr lang="en-US"/>
              <a:t>Iterative development approach</a:t>
            </a:r>
          </a:p>
        </p:txBody>
      </p:sp>
      <p:grpSp>
        <p:nvGrpSpPr>
          <p:cNvPr id="2" name="Group 24"/>
          <p:cNvGrpSpPr>
            <a:grpSpLocks/>
          </p:cNvGrpSpPr>
          <p:nvPr/>
        </p:nvGrpSpPr>
        <p:grpSpPr bwMode="auto">
          <a:xfrm>
            <a:off x="381000" y="1447800"/>
            <a:ext cx="7086600" cy="4648200"/>
            <a:chOff x="240" y="1104"/>
            <a:chExt cx="4464" cy="2928"/>
          </a:xfrm>
          <a:solidFill>
            <a:schemeClr val="accent3">
              <a:lumMod val="20000"/>
              <a:lumOff val="80000"/>
            </a:schemeClr>
          </a:solidFill>
        </p:grpSpPr>
        <p:sp>
          <p:nvSpPr>
            <p:cNvPr id="876549" name="AutoShape 5"/>
            <p:cNvSpPr>
              <a:spLocks noChangeArrowheads="1"/>
            </p:cNvSpPr>
            <p:nvPr/>
          </p:nvSpPr>
          <p:spPr bwMode="auto">
            <a:xfrm>
              <a:off x="240" y="1104"/>
              <a:ext cx="864" cy="576"/>
            </a:xfrm>
            <a:prstGeom prst="roundRect">
              <a:avLst>
                <a:gd name="adj" fmla="val 16667"/>
              </a:avLst>
            </a:prstGeom>
            <a:grpFill/>
            <a:ln w="9525">
              <a:solidFill>
                <a:schemeClr val="tx1"/>
              </a:solidFill>
              <a:round/>
              <a:headEnd/>
              <a:tailEnd/>
            </a:ln>
            <a:effectLst/>
          </p:spPr>
          <p:txBody>
            <a:bodyPr wrap="none" anchor="ctr"/>
            <a:lstStyle/>
            <a:p>
              <a:pPr algn="ctr"/>
              <a:r>
                <a:rPr lang="en-US"/>
                <a:t>Complete </a:t>
              </a:r>
            </a:p>
            <a:p>
              <a:pPr algn="ctr"/>
              <a:r>
                <a:rPr lang="en-US"/>
                <a:t>problem </a:t>
              </a:r>
            </a:p>
            <a:p>
              <a:pPr algn="ctr"/>
              <a:r>
                <a:rPr lang="en-US"/>
                <a:t>definition</a:t>
              </a:r>
            </a:p>
          </p:txBody>
        </p:sp>
        <p:sp>
          <p:nvSpPr>
            <p:cNvPr id="876550" name="AutoShape 6"/>
            <p:cNvSpPr>
              <a:spLocks noChangeArrowheads="1"/>
            </p:cNvSpPr>
            <p:nvPr/>
          </p:nvSpPr>
          <p:spPr bwMode="auto">
            <a:xfrm>
              <a:off x="1296" y="1584"/>
              <a:ext cx="864" cy="576"/>
            </a:xfrm>
            <a:prstGeom prst="roundRect">
              <a:avLst>
                <a:gd name="adj" fmla="val 16667"/>
              </a:avLst>
            </a:prstGeom>
            <a:grpFill/>
            <a:ln w="9525">
              <a:solidFill>
                <a:schemeClr val="tx1"/>
              </a:solidFill>
              <a:round/>
              <a:headEnd/>
              <a:tailEnd/>
            </a:ln>
            <a:effectLst/>
          </p:spPr>
          <p:txBody>
            <a:bodyPr wrap="none" anchor="ctr"/>
            <a:lstStyle/>
            <a:p>
              <a:pPr algn="ctr"/>
              <a:r>
                <a:rPr lang="en-US" dirty="0"/>
                <a:t>Some </a:t>
              </a:r>
            </a:p>
            <a:p>
              <a:pPr algn="ctr"/>
              <a:r>
                <a:rPr lang="en-US" dirty="0"/>
                <a:t>System </a:t>
              </a:r>
            </a:p>
            <a:p>
              <a:pPr algn="ctr"/>
              <a:r>
                <a:rPr lang="en-US" dirty="0"/>
                <a:t>Analysis</a:t>
              </a:r>
            </a:p>
          </p:txBody>
        </p:sp>
        <p:sp>
          <p:nvSpPr>
            <p:cNvPr id="876551" name="AutoShape 7"/>
            <p:cNvSpPr>
              <a:spLocks noChangeArrowheads="1"/>
            </p:cNvSpPr>
            <p:nvPr/>
          </p:nvSpPr>
          <p:spPr bwMode="auto">
            <a:xfrm>
              <a:off x="2496" y="1584"/>
              <a:ext cx="864" cy="576"/>
            </a:xfrm>
            <a:prstGeom prst="roundRect">
              <a:avLst>
                <a:gd name="adj" fmla="val 16667"/>
              </a:avLst>
            </a:prstGeom>
            <a:grpFill/>
            <a:ln w="9525">
              <a:solidFill>
                <a:schemeClr val="tx1"/>
              </a:solidFill>
              <a:round/>
              <a:headEnd/>
              <a:tailEnd/>
            </a:ln>
            <a:effectLst/>
          </p:spPr>
          <p:txBody>
            <a:bodyPr wrap="none" anchor="ctr"/>
            <a:lstStyle/>
            <a:p>
              <a:pPr algn="ctr"/>
              <a:r>
                <a:rPr lang="en-US"/>
                <a:t>Some</a:t>
              </a:r>
            </a:p>
            <a:p>
              <a:pPr algn="ctr"/>
              <a:r>
                <a:rPr lang="en-US"/>
                <a:t>System</a:t>
              </a:r>
            </a:p>
            <a:p>
              <a:pPr algn="ctr"/>
              <a:r>
                <a:rPr lang="en-US"/>
                <a:t>Design</a:t>
              </a:r>
            </a:p>
          </p:txBody>
        </p:sp>
        <p:sp>
          <p:nvSpPr>
            <p:cNvPr id="876552" name="AutoShape 8"/>
            <p:cNvSpPr>
              <a:spLocks noChangeArrowheads="1"/>
            </p:cNvSpPr>
            <p:nvPr/>
          </p:nvSpPr>
          <p:spPr bwMode="auto">
            <a:xfrm>
              <a:off x="3648" y="1584"/>
              <a:ext cx="1056" cy="576"/>
            </a:xfrm>
            <a:prstGeom prst="roundRect">
              <a:avLst>
                <a:gd name="adj" fmla="val 16667"/>
              </a:avLst>
            </a:prstGeom>
            <a:grpFill/>
            <a:ln w="9525">
              <a:solidFill>
                <a:schemeClr val="tx1"/>
              </a:solidFill>
              <a:round/>
              <a:headEnd/>
              <a:tailEnd/>
            </a:ln>
            <a:effectLst/>
          </p:spPr>
          <p:txBody>
            <a:bodyPr wrap="none" anchor="ctr"/>
            <a:lstStyle/>
            <a:p>
              <a:pPr algn="ctr"/>
              <a:r>
                <a:rPr lang="en-US"/>
                <a:t>Some </a:t>
              </a:r>
            </a:p>
            <a:p>
              <a:pPr algn="ctr"/>
              <a:r>
                <a:rPr lang="en-US"/>
                <a:t>System</a:t>
              </a:r>
            </a:p>
            <a:p>
              <a:pPr algn="ctr"/>
              <a:r>
                <a:rPr lang="en-US"/>
                <a:t>Implementation</a:t>
              </a:r>
            </a:p>
          </p:txBody>
        </p:sp>
        <p:cxnSp>
          <p:nvCxnSpPr>
            <p:cNvPr id="876553" name="AutoShape 9"/>
            <p:cNvCxnSpPr>
              <a:cxnSpLocks noChangeShapeType="1"/>
              <a:stCxn id="876549" idx="2"/>
              <a:endCxn id="876550" idx="1"/>
            </p:cNvCxnSpPr>
            <p:nvPr/>
          </p:nvCxnSpPr>
          <p:spPr bwMode="auto">
            <a:xfrm rot="16200000" flipH="1">
              <a:off x="888" y="1464"/>
              <a:ext cx="192" cy="624"/>
            </a:xfrm>
            <a:prstGeom prst="bentConnector2">
              <a:avLst/>
            </a:prstGeom>
            <a:grpFill/>
            <a:ln w="9525">
              <a:solidFill>
                <a:schemeClr val="tx1"/>
              </a:solidFill>
              <a:miter lim="800000"/>
              <a:headEnd/>
              <a:tailEnd type="triangle" w="med" len="med"/>
            </a:ln>
            <a:effectLst/>
          </p:spPr>
        </p:cxnSp>
        <p:cxnSp>
          <p:nvCxnSpPr>
            <p:cNvPr id="876554" name="AutoShape 10"/>
            <p:cNvCxnSpPr>
              <a:cxnSpLocks noChangeShapeType="1"/>
              <a:stCxn id="876550" idx="3"/>
              <a:endCxn id="876551" idx="1"/>
            </p:cNvCxnSpPr>
            <p:nvPr/>
          </p:nvCxnSpPr>
          <p:spPr bwMode="auto">
            <a:xfrm>
              <a:off x="2160" y="1872"/>
              <a:ext cx="336" cy="0"/>
            </a:xfrm>
            <a:prstGeom prst="straightConnector1">
              <a:avLst/>
            </a:prstGeom>
            <a:grpFill/>
            <a:ln w="9525">
              <a:solidFill>
                <a:schemeClr val="tx1"/>
              </a:solidFill>
              <a:round/>
              <a:headEnd/>
              <a:tailEnd type="triangle" w="med" len="med"/>
            </a:ln>
            <a:effectLst/>
          </p:spPr>
        </p:cxnSp>
        <p:cxnSp>
          <p:nvCxnSpPr>
            <p:cNvPr id="876555" name="AutoShape 11"/>
            <p:cNvCxnSpPr>
              <a:cxnSpLocks noChangeShapeType="1"/>
              <a:stCxn id="876551" idx="3"/>
              <a:endCxn id="876552" idx="1"/>
            </p:cNvCxnSpPr>
            <p:nvPr/>
          </p:nvCxnSpPr>
          <p:spPr bwMode="auto">
            <a:xfrm>
              <a:off x="3360" y="1872"/>
              <a:ext cx="288" cy="0"/>
            </a:xfrm>
            <a:prstGeom prst="straightConnector1">
              <a:avLst/>
            </a:prstGeom>
            <a:grpFill/>
            <a:ln w="9525">
              <a:solidFill>
                <a:schemeClr val="tx1"/>
              </a:solidFill>
              <a:round/>
              <a:headEnd/>
              <a:tailEnd type="triangle" w="med" len="med"/>
            </a:ln>
            <a:effectLst/>
          </p:spPr>
        </p:cxnSp>
        <p:sp>
          <p:nvSpPr>
            <p:cNvPr id="876556" name="AutoShape 12"/>
            <p:cNvSpPr>
              <a:spLocks noChangeArrowheads="1"/>
            </p:cNvSpPr>
            <p:nvPr/>
          </p:nvSpPr>
          <p:spPr bwMode="auto">
            <a:xfrm>
              <a:off x="1296" y="2544"/>
              <a:ext cx="864" cy="576"/>
            </a:xfrm>
            <a:prstGeom prst="roundRect">
              <a:avLst>
                <a:gd name="adj" fmla="val 16667"/>
              </a:avLst>
            </a:prstGeom>
            <a:grpFill/>
            <a:ln w="9525">
              <a:solidFill>
                <a:schemeClr val="tx1"/>
              </a:solidFill>
              <a:round/>
              <a:headEnd/>
              <a:tailEnd/>
            </a:ln>
            <a:effectLst/>
          </p:spPr>
          <p:txBody>
            <a:bodyPr wrap="none" anchor="ctr"/>
            <a:lstStyle/>
            <a:p>
              <a:pPr algn="ctr"/>
              <a:r>
                <a:rPr lang="en-US" dirty="0"/>
                <a:t>More</a:t>
              </a:r>
            </a:p>
            <a:p>
              <a:pPr algn="ctr"/>
              <a:r>
                <a:rPr lang="en-US" dirty="0"/>
                <a:t>System </a:t>
              </a:r>
            </a:p>
            <a:p>
              <a:pPr algn="ctr"/>
              <a:r>
                <a:rPr lang="en-US" dirty="0"/>
                <a:t>Analysis</a:t>
              </a:r>
            </a:p>
          </p:txBody>
        </p:sp>
        <p:sp>
          <p:nvSpPr>
            <p:cNvPr id="876557" name="AutoShape 13"/>
            <p:cNvSpPr>
              <a:spLocks noChangeArrowheads="1"/>
            </p:cNvSpPr>
            <p:nvPr/>
          </p:nvSpPr>
          <p:spPr bwMode="auto">
            <a:xfrm>
              <a:off x="2496" y="2544"/>
              <a:ext cx="864" cy="576"/>
            </a:xfrm>
            <a:prstGeom prst="roundRect">
              <a:avLst>
                <a:gd name="adj" fmla="val 16667"/>
              </a:avLst>
            </a:prstGeom>
            <a:grpFill/>
            <a:ln w="9525">
              <a:solidFill>
                <a:schemeClr val="tx1"/>
              </a:solidFill>
              <a:round/>
              <a:headEnd/>
              <a:tailEnd/>
            </a:ln>
            <a:effectLst/>
          </p:spPr>
          <p:txBody>
            <a:bodyPr wrap="none" anchor="ctr"/>
            <a:lstStyle/>
            <a:p>
              <a:pPr algn="ctr"/>
              <a:r>
                <a:rPr lang="en-US"/>
                <a:t>More</a:t>
              </a:r>
            </a:p>
            <a:p>
              <a:pPr algn="ctr"/>
              <a:r>
                <a:rPr lang="en-US"/>
                <a:t>System</a:t>
              </a:r>
            </a:p>
            <a:p>
              <a:pPr algn="ctr"/>
              <a:r>
                <a:rPr lang="en-US"/>
                <a:t>Design</a:t>
              </a:r>
            </a:p>
          </p:txBody>
        </p:sp>
        <p:sp>
          <p:nvSpPr>
            <p:cNvPr id="876558" name="AutoShape 14"/>
            <p:cNvSpPr>
              <a:spLocks noChangeArrowheads="1"/>
            </p:cNvSpPr>
            <p:nvPr/>
          </p:nvSpPr>
          <p:spPr bwMode="auto">
            <a:xfrm>
              <a:off x="3648" y="2544"/>
              <a:ext cx="1056" cy="576"/>
            </a:xfrm>
            <a:prstGeom prst="roundRect">
              <a:avLst>
                <a:gd name="adj" fmla="val 16667"/>
              </a:avLst>
            </a:prstGeom>
            <a:grpFill/>
            <a:ln w="9525">
              <a:solidFill>
                <a:schemeClr val="tx1"/>
              </a:solidFill>
              <a:round/>
              <a:headEnd/>
              <a:tailEnd/>
            </a:ln>
            <a:effectLst/>
          </p:spPr>
          <p:txBody>
            <a:bodyPr wrap="none" anchor="ctr"/>
            <a:lstStyle/>
            <a:p>
              <a:pPr algn="ctr"/>
              <a:r>
                <a:rPr lang="en-US"/>
                <a:t>More </a:t>
              </a:r>
            </a:p>
            <a:p>
              <a:pPr algn="ctr"/>
              <a:r>
                <a:rPr lang="en-US"/>
                <a:t>System</a:t>
              </a:r>
            </a:p>
            <a:p>
              <a:pPr algn="ctr"/>
              <a:r>
                <a:rPr lang="en-US"/>
                <a:t>Implementation</a:t>
              </a:r>
            </a:p>
          </p:txBody>
        </p:sp>
        <p:cxnSp>
          <p:nvCxnSpPr>
            <p:cNvPr id="876559" name="AutoShape 15"/>
            <p:cNvCxnSpPr>
              <a:cxnSpLocks noChangeShapeType="1"/>
              <a:stCxn id="876556" idx="3"/>
              <a:endCxn id="876557" idx="1"/>
            </p:cNvCxnSpPr>
            <p:nvPr/>
          </p:nvCxnSpPr>
          <p:spPr bwMode="auto">
            <a:xfrm>
              <a:off x="2160" y="2832"/>
              <a:ext cx="336" cy="0"/>
            </a:xfrm>
            <a:prstGeom prst="straightConnector1">
              <a:avLst/>
            </a:prstGeom>
            <a:grpFill/>
            <a:ln w="9525">
              <a:solidFill>
                <a:schemeClr val="tx1"/>
              </a:solidFill>
              <a:round/>
              <a:headEnd/>
              <a:tailEnd type="triangle" w="med" len="med"/>
            </a:ln>
            <a:effectLst/>
          </p:spPr>
        </p:cxnSp>
        <p:cxnSp>
          <p:nvCxnSpPr>
            <p:cNvPr id="876560" name="AutoShape 16"/>
            <p:cNvCxnSpPr>
              <a:cxnSpLocks noChangeShapeType="1"/>
              <a:stCxn id="876557" idx="3"/>
              <a:endCxn id="876558" idx="1"/>
            </p:cNvCxnSpPr>
            <p:nvPr/>
          </p:nvCxnSpPr>
          <p:spPr bwMode="auto">
            <a:xfrm>
              <a:off x="3360" y="2832"/>
              <a:ext cx="288" cy="0"/>
            </a:xfrm>
            <a:prstGeom prst="straightConnector1">
              <a:avLst/>
            </a:prstGeom>
            <a:grpFill/>
            <a:ln w="9525">
              <a:solidFill>
                <a:schemeClr val="tx1"/>
              </a:solidFill>
              <a:round/>
              <a:headEnd/>
              <a:tailEnd type="triangle" w="med" len="med"/>
            </a:ln>
            <a:effectLst/>
          </p:spPr>
        </p:cxnSp>
        <p:cxnSp>
          <p:nvCxnSpPr>
            <p:cNvPr id="876561" name="AutoShape 17"/>
            <p:cNvCxnSpPr>
              <a:cxnSpLocks noChangeShapeType="1"/>
              <a:stCxn id="876552" idx="2"/>
              <a:endCxn id="876556" idx="0"/>
            </p:cNvCxnSpPr>
            <p:nvPr/>
          </p:nvCxnSpPr>
          <p:spPr bwMode="auto">
            <a:xfrm rot="5400000">
              <a:off x="2760" y="1128"/>
              <a:ext cx="384" cy="2448"/>
            </a:xfrm>
            <a:prstGeom prst="bentConnector3">
              <a:avLst>
                <a:gd name="adj1" fmla="val 50000"/>
              </a:avLst>
            </a:prstGeom>
            <a:grpFill/>
            <a:ln w="9525">
              <a:solidFill>
                <a:schemeClr val="tx1"/>
              </a:solidFill>
              <a:miter lim="800000"/>
              <a:headEnd/>
              <a:tailEnd type="triangle" w="med" len="med"/>
            </a:ln>
            <a:effectLst/>
          </p:spPr>
        </p:cxnSp>
        <p:sp>
          <p:nvSpPr>
            <p:cNvPr id="876562" name="AutoShape 18"/>
            <p:cNvSpPr>
              <a:spLocks noChangeArrowheads="1"/>
            </p:cNvSpPr>
            <p:nvPr/>
          </p:nvSpPr>
          <p:spPr bwMode="auto">
            <a:xfrm>
              <a:off x="1296" y="3456"/>
              <a:ext cx="864" cy="576"/>
            </a:xfrm>
            <a:prstGeom prst="roundRect">
              <a:avLst>
                <a:gd name="adj" fmla="val 16667"/>
              </a:avLst>
            </a:prstGeom>
            <a:grpFill/>
            <a:ln w="9525">
              <a:solidFill>
                <a:schemeClr val="tx1"/>
              </a:solidFill>
              <a:round/>
              <a:headEnd/>
              <a:tailEnd/>
            </a:ln>
            <a:effectLst/>
          </p:spPr>
          <p:txBody>
            <a:bodyPr wrap="none" anchor="ctr"/>
            <a:lstStyle/>
            <a:p>
              <a:pPr algn="ctr"/>
              <a:r>
                <a:rPr lang="en-US"/>
                <a:t>Still more</a:t>
              </a:r>
            </a:p>
            <a:p>
              <a:pPr algn="ctr"/>
              <a:r>
                <a:rPr lang="en-US"/>
                <a:t>System </a:t>
              </a:r>
            </a:p>
            <a:p>
              <a:pPr algn="ctr"/>
              <a:r>
                <a:rPr lang="en-US"/>
                <a:t>Analysis</a:t>
              </a:r>
            </a:p>
          </p:txBody>
        </p:sp>
        <p:sp>
          <p:nvSpPr>
            <p:cNvPr id="876563" name="AutoShape 19"/>
            <p:cNvSpPr>
              <a:spLocks noChangeArrowheads="1"/>
            </p:cNvSpPr>
            <p:nvPr/>
          </p:nvSpPr>
          <p:spPr bwMode="auto">
            <a:xfrm>
              <a:off x="2496" y="3456"/>
              <a:ext cx="864" cy="576"/>
            </a:xfrm>
            <a:prstGeom prst="roundRect">
              <a:avLst>
                <a:gd name="adj" fmla="val 16667"/>
              </a:avLst>
            </a:prstGeom>
            <a:grpFill/>
            <a:ln w="9525">
              <a:solidFill>
                <a:schemeClr val="tx1"/>
              </a:solidFill>
              <a:round/>
              <a:headEnd/>
              <a:tailEnd/>
            </a:ln>
            <a:effectLst/>
          </p:spPr>
          <p:txBody>
            <a:bodyPr wrap="none" anchor="ctr"/>
            <a:lstStyle/>
            <a:p>
              <a:pPr algn="ctr"/>
              <a:r>
                <a:rPr lang="en-US"/>
                <a:t>Still more</a:t>
              </a:r>
            </a:p>
            <a:p>
              <a:pPr algn="ctr"/>
              <a:r>
                <a:rPr lang="en-US"/>
                <a:t>System</a:t>
              </a:r>
            </a:p>
            <a:p>
              <a:pPr algn="ctr"/>
              <a:r>
                <a:rPr lang="en-US"/>
                <a:t>Design</a:t>
              </a:r>
            </a:p>
          </p:txBody>
        </p:sp>
        <p:sp>
          <p:nvSpPr>
            <p:cNvPr id="876564" name="AutoShape 20"/>
            <p:cNvSpPr>
              <a:spLocks noChangeArrowheads="1"/>
            </p:cNvSpPr>
            <p:nvPr/>
          </p:nvSpPr>
          <p:spPr bwMode="auto">
            <a:xfrm>
              <a:off x="3648" y="3456"/>
              <a:ext cx="1056" cy="576"/>
            </a:xfrm>
            <a:prstGeom prst="roundRect">
              <a:avLst>
                <a:gd name="adj" fmla="val 16667"/>
              </a:avLst>
            </a:prstGeom>
            <a:grpFill/>
            <a:ln w="9525">
              <a:solidFill>
                <a:schemeClr val="tx1"/>
              </a:solidFill>
              <a:round/>
              <a:headEnd/>
              <a:tailEnd/>
            </a:ln>
            <a:effectLst/>
          </p:spPr>
          <p:txBody>
            <a:bodyPr wrap="none" anchor="ctr"/>
            <a:lstStyle/>
            <a:p>
              <a:pPr algn="ctr"/>
              <a:r>
                <a:rPr lang="en-US"/>
                <a:t>Still more </a:t>
              </a:r>
            </a:p>
            <a:p>
              <a:pPr algn="ctr"/>
              <a:r>
                <a:rPr lang="en-US"/>
                <a:t>System</a:t>
              </a:r>
            </a:p>
            <a:p>
              <a:pPr algn="ctr"/>
              <a:r>
                <a:rPr lang="en-US"/>
                <a:t>Implementation</a:t>
              </a:r>
            </a:p>
          </p:txBody>
        </p:sp>
        <p:cxnSp>
          <p:nvCxnSpPr>
            <p:cNvPr id="876565" name="AutoShape 21"/>
            <p:cNvCxnSpPr>
              <a:cxnSpLocks noChangeShapeType="1"/>
              <a:stCxn id="876562" idx="3"/>
              <a:endCxn id="876563" idx="1"/>
            </p:cNvCxnSpPr>
            <p:nvPr/>
          </p:nvCxnSpPr>
          <p:spPr bwMode="auto">
            <a:xfrm>
              <a:off x="2160" y="3744"/>
              <a:ext cx="336" cy="0"/>
            </a:xfrm>
            <a:prstGeom prst="straightConnector1">
              <a:avLst/>
            </a:prstGeom>
            <a:grpFill/>
            <a:ln w="9525">
              <a:solidFill>
                <a:schemeClr val="tx1"/>
              </a:solidFill>
              <a:round/>
              <a:headEnd/>
              <a:tailEnd type="triangle" w="med" len="med"/>
            </a:ln>
            <a:effectLst/>
          </p:spPr>
        </p:cxnSp>
        <p:cxnSp>
          <p:nvCxnSpPr>
            <p:cNvPr id="876566" name="AutoShape 22"/>
            <p:cNvCxnSpPr>
              <a:cxnSpLocks noChangeShapeType="1"/>
              <a:stCxn id="876563" idx="3"/>
              <a:endCxn id="876564" idx="1"/>
            </p:cNvCxnSpPr>
            <p:nvPr/>
          </p:nvCxnSpPr>
          <p:spPr bwMode="auto">
            <a:xfrm>
              <a:off x="3360" y="3744"/>
              <a:ext cx="288" cy="0"/>
            </a:xfrm>
            <a:prstGeom prst="straightConnector1">
              <a:avLst/>
            </a:prstGeom>
            <a:grpFill/>
            <a:ln w="9525">
              <a:solidFill>
                <a:schemeClr val="tx1"/>
              </a:solidFill>
              <a:round/>
              <a:headEnd/>
              <a:tailEnd type="triangle" w="med" len="med"/>
            </a:ln>
            <a:effectLst/>
          </p:spPr>
        </p:cxnSp>
        <p:cxnSp>
          <p:nvCxnSpPr>
            <p:cNvPr id="876567" name="AutoShape 23"/>
            <p:cNvCxnSpPr>
              <a:cxnSpLocks noChangeShapeType="1"/>
              <a:stCxn id="876558" idx="2"/>
              <a:endCxn id="876562" idx="0"/>
            </p:cNvCxnSpPr>
            <p:nvPr/>
          </p:nvCxnSpPr>
          <p:spPr bwMode="auto">
            <a:xfrm rot="5400000">
              <a:off x="2784" y="2064"/>
              <a:ext cx="336" cy="2448"/>
            </a:xfrm>
            <a:prstGeom prst="bentConnector3">
              <a:avLst>
                <a:gd name="adj1" fmla="val 50000"/>
              </a:avLst>
            </a:prstGeom>
            <a:grpFill/>
            <a:ln w="9525">
              <a:solidFill>
                <a:schemeClr val="tx1"/>
              </a:solidFill>
              <a:miter lim="800000"/>
              <a:headEnd/>
              <a:tailEnd type="triangle" w="med" len="med"/>
            </a:ln>
            <a:effectLst/>
          </p:spPr>
        </p:cxnSp>
      </p:grpSp>
      <p:cxnSp>
        <p:nvCxnSpPr>
          <p:cNvPr id="876569" name="AutoShape 25"/>
          <p:cNvCxnSpPr>
            <a:cxnSpLocks noChangeShapeType="1"/>
            <a:stCxn id="876564" idx="2"/>
          </p:cNvCxnSpPr>
          <p:nvPr/>
        </p:nvCxnSpPr>
        <p:spPr bwMode="auto">
          <a:xfrm rot="5400000">
            <a:off x="5181600" y="5105400"/>
            <a:ext cx="457200" cy="2438400"/>
          </a:xfrm>
          <a:prstGeom prst="bentConnector2">
            <a:avLst/>
          </a:prstGeom>
          <a:noFill/>
          <a:ln w="9525">
            <a:solidFill>
              <a:schemeClr val="tx1"/>
            </a:solidFill>
            <a:miter lim="800000"/>
            <a:headEnd/>
            <a:tailEnd type="triangle" w="med" len="med"/>
          </a:ln>
          <a:effectLst/>
        </p:spPr>
      </p:cxnSp>
      <p:sp>
        <p:nvSpPr>
          <p:cNvPr id="876570" name="Text Box 26"/>
          <p:cNvSpPr txBox="1">
            <a:spLocks noChangeArrowheads="1"/>
          </p:cNvSpPr>
          <p:nvPr/>
        </p:nvSpPr>
        <p:spPr bwMode="auto">
          <a:xfrm>
            <a:off x="2667000" y="6216650"/>
            <a:ext cx="2901950" cy="641350"/>
          </a:xfrm>
          <a:prstGeom prst="rect">
            <a:avLst/>
          </a:prstGeom>
          <a:noFill/>
          <a:ln w="9525">
            <a:noFill/>
            <a:miter lim="800000"/>
            <a:headEnd/>
            <a:tailEnd/>
          </a:ln>
          <a:effectLst/>
        </p:spPr>
        <p:txBody>
          <a:bodyPr>
            <a:spAutoFit/>
          </a:bodyPr>
          <a:lstStyle/>
          <a:p>
            <a:r>
              <a:rPr lang="en-US"/>
              <a:t>Repeat until no additional iterations needed</a:t>
            </a:r>
          </a:p>
        </p:txBody>
      </p:sp>
      <p:sp>
        <p:nvSpPr>
          <p:cNvPr id="876571" name="Text Box 27"/>
          <p:cNvSpPr txBox="1">
            <a:spLocks noChangeArrowheads="1"/>
          </p:cNvSpPr>
          <p:nvPr/>
        </p:nvSpPr>
        <p:spPr bwMode="auto">
          <a:xfrm>
            <a:off x="3810000" y="1828800"/>
            <a:ext cx="1606550" cy="396875"/>
          </a:xfrm>
          <a:prstGeom prst="rect">
            <a:avLst/>
          </a:prstGeom>
          <a:noFill/>
          <a:ln w="9525">
            <a:noFill/>
            <a:miter lim="800000"/>
            <a:headEnd/>
            <a:tailEnd/>
          </a:ln>
          <a:effectLst/>
        </p:spPr>
        <p:txBody>
          <a:bodyPr wrap="none">
            <a:spAutoFit/>
          </a:bodyPr>
          <a:lstStyle/>
          <a:p>
            <a:r>
              <a:rPr lang="en-US" sz="2000" b="1"/>
              <a:t>Iteration # 1</a:t>
            </a:r>
          </a:p>
        </p:txBody>
      </p:sp>
      <p:sp>
        <p:nvSpPr>
          <p:cNvPr id="876572" name="Text Box 28"/>
          <p:cNvSpPr txBox="1">
            <a:spLocks noChangeArrowheads="1"/>
          </p:cNvSpPr>
          <p:nvPr/>
        </p:nvSpPr>
        <p:spPr bwMode="auto">
          <a:xfrm>
            <a:off x="3886200" y="3352800"/>
            <a:ext cx="1606550" cy="396875"/>
          </a:xfrm>
          <a:prstGeom prst="rect">
            <a:avLst/>
          </a:prstGeom>
          <a:noFill/>
          <a:ln w="9525">
            <a:noFill/>
            <a:miter lim="800000"/>
            <a:headEnd/>
            <a:tailEnd/>
          </a:ln>
          <a:effectLst/>
        </p:spPr>
        <p:txBody>
          <a:bodyPr wrap="none">
            <a:spAutoFit/>
          </a:bodyPr>
          <a:lstStyle/>
          <a:p>
            <a:r>
              <a:rPr lang="en-US" sz="2000" b="1"/>
              <a:t>Iteration # 2</a:t>
            </a:r>
          </a:p>
        </p:txBody>
      </p:sp>
      <p:sp>
        <p:nvSpPr>
          <p:cNvPr id="876573" name="Text Box 29"/>
          <p:cNvSpPr txBox="1">
            <a:spLocks noChangeArrowheads="1"/>
          </p:cNvSpPr>
          <p:nvPr/>
        </p:nvSpPr>
        <p:spPr bwMode="auto">
          <a:xfrm>
            <a:off x="3886200" y="4876800"/>
            <a:ext cx="1606550" cy="396875"/>
          </a:xfrm>
          <a:prstGeom prst="rect">
            <a:avLst/>
          </a:prstGeom>
          <a:noFill/>
          <a:ln w="9525">
            <a:noFill/>
            <a:miter lim="800000"/>
            <a:headEnd/>
            <a:tailEnd/>
          </a:ln>
          <a:effectLst/>
        </p:spPr>
        <p:txBody>
          <a:bodyPr wrap="none">
            <a:spAutoFit/>
          </a:bodyPr>
          <a:lstStyle/>
          <a:p>
            <a:r>
              <a:rPr lang="en-US" sz="2000" b="1"/>
              <a:t>Iteration # 3</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Development Approach</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a:lnSpc>
                <a:spcPct val="120000"/>
              </a:lnSpc>
            </a:pPr>
            <a:r>
              <a:rPr lang="en-US" dirty="0" smtClean="0"/>
              <a:t>Iterative development approach completes the entire IS in </a:t>
            </a:r>
            <a:r>
              <a:rPr lang="en-US" b="1" dirty="0" smtClean="0"/>
              <a:t>successive iterations</a:t>
            </a:r>
            <a:r>
              <a:rPr lang="en-US" dirty="0" smtClean="0"/>
              <a:t>.</a:t>
            </a:r>
          </a:p>
          <a:p>
            <a:pPr>
              <a:lnSpc>
                <a:spcPct val="120000"/>
              </a:lnSpc>
            </a:pPr>
            <a:r>
              <a:rPr lang="en-US" dirty="0" smtClean="0"/>
              <a:t>Each iteration does some </a:t>
            </a:r>
          </a:p>
          <a:p>
            <a:pPr lvl="1">
              <a:lnSpc>
                <a:spcPct val="120000"/>
              </a:lnSpc>
            </a:pPr>
            <a:r>
              <a:rPr lang="en-US" dirty="0" smtClean="0"/>
              <a:t>analysis </a:t>
            </a:r>
          </a:p>
          <a:p>
            <a:pPr lvl="1">
              <a:lnSpc>
                <a:spcPct val="120000"/>
              </a:lnSpc>
            </a:pPr>
            <a:r>
              <a:rPr lang="en-US" dirty="0" smtClean="0"/>
              <a:t>design </a:t>
            </a:r>
          </a:p>
          <a:p>
            <a:pPr lvl="1">
              <a:lnSpc>
                <a:spcPct val="120000"/>
              </a:lnSpc>
            </a:pPr>
            <a:r>
              <a:rPr lang="en-US" dirty="0" smtClean="0"/>
              <a:t>construction </a:t>
            </a:r>
          </a:p>
          <a:p>
            <a:pPr>
              <a:lnSpc>
                <a:spcPct val="120000"/>
              </a:lnSpc>
            </a:pPr>
            <a:r>
              <a:rPr lang="en-US" dirty="0" smtClean="0"/>
              <a:t>Allows versions of usable information to be delivered in </a:t>
            </a:r>
            <a:r>
              <a:rPr lang="en-US" b="1" dirty="0" smtClean="0"/>
              <a:t>regular</a:t>
            </a:r>
            <a:r>
              <a:rPr lang="en-US" dirty="0" smtClean="0"/>
              <a:t> and </a:t>
            </a:r>
            <a:r>
              <a:rPr lang="en-US" b="1" dirty="0" smtClean="0"/>
              <a:t>shorter</a:t>
            </a:r>
            <a:r>
              <a:rPr lang="en-US" dirty="0" smtClean="0"/>
              <a:t> time frames. </a:t>
            </a:r>
          </a:p>
          <a:p>
            <a:pPr>
              <a:lnSpc>
                <a:spcPct val="120000"/>
              </a:lnSpc>
            </a:pPr>
            <a:r>
              <a:rPr lang="en-US" dirty="0" smtClean="0"/>
              <a:t>The iteration process helps to develop </a:t>
            </a:r>
            <a:r>
              <a:rPr lang="en-US" b="1" dirty="0" smtClean="0"/>
              <a:t>a part of the new system</a:t>
            </a:r>
            <a:r>
              <a:rPr lang="en-US" dirty="0" smtClean="0"/>
              <a:t> and place it into operation as quickly as possible. </a:t>
            </a:r>
          </a:p>
          <a:p>
            <a:pPr>
              <a:lnSpc>
                <a:spcPct val="120000"/>
              </a:lnSpc>
            </a:pPr>
            <a:endParaRPr lang="en-US" dirty="0"/>
          </a:p>
        </p:txBody>
      </p:sp>
      <p:sp>
        <p:nvSpPr>
          <p:cNvPr id="5" name="Slide Number Placeholder 4"/>
          <p:cNvSpPr>
            <a:spLocks noGrp="1"/>
          </p:cNvSpPr>
          <p:nvPr>
            <p:ph type="sldNum" sz="quarter" idx="12"/>
          </p:nvPr>
        </p:nvSpPr>
        <p:spPr/>
        <p:txBody>
          <a:bodyPr/>
          <a:lstStyle/>
          <a:p>
            <a:fld id="{11886E04-5F44-4018-A4BA-B20CB0062CC8}"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HNDIT</Template>
  <TotalTime>112</TotalTime>
  <Words>1413</Words>
  <Application>Microsoft Office PowerPoint</Application>
  <PresentationFormat>On-screen Show (4:3)</PresentationFormat>
  <Paragraphs>301</Paragraphs>
  <Slides>31</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HNDIT</vt:lpstr>
      <vt:lpstr>Bitmap Image</vt:lpstr>
      <vt:lpstr>HNDIT1212: System Analysis and Design</vt:lpstr>
      <vt:lpstr>Linear or Waterfall Cycle</vt:lpstr>
      <vt:lpstr>Waterfall Strengths</vt:lpstr>
      <vt:lpstr>Problems with Waterfall Development Approach</vt:lpstr>
      <vt:lpstr>Problems with Waterfall Development Approach……</vt:lpstr>
      <vt:lpstr>Modified Waterfall development approach</vt:lpstr>
      <vt:lpstr>Modified Waterfall Development Approach</vt:lpstr>
      <vt:lpstr>Iterative development approach</vt:lpstr>
      <vt:lpstr>Iterative Development Approach</vt:lpstr>
      <vt:lpstr>Slide 10</vt:lpstr>
      <vt:lpstr>Slide 11</vt:lpstr>
      <vt:lpstr>Throw-away Prototyping</vt:lpstr>
      <vt:lpstr>Slide 13</vt:lpstr>
      <vt:lpstr>Slide 14</vt:lpstr>
      <vt:lpstr>Slide 15</vt:lpstr>
      <vt:lpstr>Structured Evolutionary Prototyping Strengths</vt:lpstr>
      <vt:lpstr>Prototyping Weaknesses</vt:lpstr>
      <vt:lpstr>The RAD model</vt:lpstr>
      <vt:lpstr>Slide 19</vt:lpstr>
      <vt:lpstr>Slide 20</vt:lpstr>
      <vt:lpstr>Slide 21</vt:lpstr>
      <vt:lpstr>Advantages of RAD</vt:lpstr>
      <vt:lpstr>Some problems with the RAD model</vt:lpstr>
      <vt:lpstr>Spiral model</vt:lpstr>
      <vt:lpstr>Spiral model</vt:lpstr>
      <vt:lpstr>Spiral Model Strengths</vt:lpstr>
      <vt:lpstr>Spiral Model Weaknesses</vt:lpstr>
      <vt:lpstr>V-Shaped SDLC Model</vt:lpstr>
      <vt:lpstr>V-Shaped Strengths</vt:lpstr>
      <vt:lpstr>V-Shaped Weaknesses</vt:lpstr>
      <vt:lpstr>Agile Development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 syllabus</dc:title>
  <dc:creator>DELL</dc:creator>
  <cp:lastModifiedBy>sajee</cp:lastModifiedBy>
  <cp:revision>23</cp:revision>
  <dcterms:created xsi:type="dcterms:W3CDTF">2013-10-17T05:02:06Z</dcterms:created>
  <dcterms:modified xsi:type="dcterms:W3CDTF">2015-10-26T03:12:34Z</dcterms:modified>
</cp:coreProperties>
</file>