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59" r:id="rId2"/>
    <p:sldId id="360" r:id="rId3"/>
    <p:sldId id="361" r:id="rId4"/>
    <p:sldId id="378" r:id="rId5"/>
    <p:sldId id="379" r:id="rId6"/>
    <p:sldId id="380" r:id="rId7"/>
    <p:sldId id="363" r:id="rId8"/>
    <p:sldId id="364" r:id="rId9"/>
    <p:sldId id="381" r:id="rId10"/>
    <p:sldId id="382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873" autoAdjust="0"/>
  </p:normalViewPr>
  <p:slideViewPr>
    <p:cSldViewPr>
      <p:cViewPr>
        <p:scale>
          <a:sx n="55" d="100"/>
          <a:sy n="55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3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B906E-207E-4F8E-8F56-FAB5D8E22898}" type="slidenum">
              <a:rPr lang="en-US"/>
              <a:pPr/>
              <a:t>4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34238-E864-4EBC-912E-846E5228AE86}" type="slidenum">
              <a:rPr lang="en-US"/>
              <a:pPr/>
              <a:t>9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Concise=summary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5DE0A4-D93C-4049-A4EB-61927ADB7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www.drs.co.uk/graphics/question.jpg&amp;imgrefurl=http://www.drs.co.uk/markets/surveys/survey.htm&amp;h=225&amp;w=337&amp;prev=/images?q=questionnaires&amp;svnum=10&amp;hl=en&amp;lr=&amp;ie=UTF-8&amp;oe=UTF-8&amp;sa=G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jpe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image" Target="../media/image9.jpeg"/><Relationship Id="rId5" Type="http://schemas.openxmlformats.org/officeDocument/2006/relationships/hyperlink" Target="http://www.hunkabutta.com/photos/fullsize/ngc_office.jpg" TargetMode="External"/><Relationship Id="rId10" Type="http://schemas.openxmlformats.org/officeDocument/2006/relationships/oleObject" Target="../embeddings/oleObject1.bin"/><Relationship Id="rId4" Type="http://schemas.openxmlformats.org/officeDocument/2006/relationships/image" Target="../media/image5.gif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Identification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          </a:t>
            </a:r>
            <a:r>
              <a:rPr lang="en-US" dirty="0"/>
              <a:t>System Analysis </a:t>
            </a:r>
            <a:r>
              <a:rPr lang="en-US" dirty="0" smtClean="0"/>
              <a:t>and </a:t>
            </a:r>
            <a:r>
              <a:rPr lang="en-US" dirty="0"/>
              <a:t>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sz="4400" dirty="0" smtClean="0"/>
              <a:t>3. </a:t>
            </a:r>
            <a:r>
              <a:rPr lang="en-US" sz="4400" dirty="0" smtClean="0"/>
              <a:t>Observations of the work environment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System Analyst participates in or watches a person perform activities to learn about the system.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Highly reliable.</a:t>
            </a:r>
          </a:p>
          <a:p>
            <a:pPr lvl="1"/>
            <a:r>
              <a:rPr lang="en-GB" dirty="0" smtClean="0"/>
              <a:t>Relatively inexpensive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People usually feel uncomfortable when being watched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 descr="navy_learn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81800" y="2514600"/>
            <a:ext cx="1965325" cy="218598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4. Questionnaires</a:t>
            </a:r>
            <a:endParaRPr lang="en-GB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Questionnaires are special purpose documents that allow the analysts to collect information and opinions from a large audience.</a:t>
            </a:r>
          </a:p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Most questionnaires Can be answered quickly.</a:t>
            </a:r>
          </a:p>
          <a:p>
            <a:pPr lvl="1"/>
            <a:r>
              <a:rPr lang="en-GB" dirty="0" smtClean="0"/>
              <a:t>Allow individuals to maintain anonymity.</a:t>
            </a:r>
          </a:p>
          <a:p>
            <a:pPr lvl="1"/>
            <a:r>
              <a:rPr lang="en-GB" dirty="0" smtClean="0"/>
              <a:t>Relatively inexpensive way of gathering data.</a:t>
            </a:r>
          </a:p>
          <a:p>
            <a:pPr lvl="1"/>
            <a:r>
              <a:rPr lang="en-GB" dirty="0" smtClean="0"/>
              <a:t>Responses can be tabulated and analyzed quickly etc.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Questionnaires….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Number of responses is often low.</a:t>
            </a:r>
          </a:p>
          <a:p>
            <a:pPr lvl="1"/>
            <a:r>
              <a:rPr lang="en-GB" dirty="0" smtClean="0"/>
              <a:t>No guarantee that an individual will  answer or expand on all the questions</a:t>
            </a:r>
          </a:p>
          <a:p>
            <a:pPr lvl="1"/>
            <a:r>
              <a:rPr lang="en-GB" dirty="0" smtClean="0"/>
              <a:t>Difficult to prepare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of questionnaires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Free-format:</a:t>
            </a:r>
          </a:p>
          <a:p>
            <a:pPr marL="914400" lvl="1" indent="-514350"/>
            <a:r>
              <a:rPr lang="en-GB" dirty="0" smtClean="0"/>
              <a:t> A question is asked, and the respondent records the answer in the space provided after the question.</a:t>
            </a:r>
          </a:p>
          <a:p>
            <a:pPr marL="914400" lvl="1" indent="-514350"/>
            <a:r>
              <a:rPr lang="en-GB" dirty="0" err="1" smtClean="0"/>
              <a:t>Eg</a:t>
            </a:r>
            <a:r>
              <a:rPr lang="en-GB" dirty="0" smtClean="0"/>
              <a:t>:</a:t>
            </a:r>
          </a:p>
          <a:p>
            <a:pPr lvl="2" fontAlgn="t">
              <a:buNone/>
            </a:pPr>
            <a:r>
              <a:rPr lang="en-GB" dirty="0" smtClean="0"/>
              <a:t>What additional reports would you require from the system?</a:t>
            </a:r>
          </a:p>
          <a:p>
            <a:pPr fontAlgn="t">
              <a:buNone/>
            </a:pPr>
            <a:r>
              <a:rPr lang="en-GB" dirty="0" smtClean="0"/>
              <a:t>	…………………………………………………………………………………………………………………………………………………………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Fixed-format: </a:t>
            </a:r>
          </a:p>
          <a:p>
            <a:pPr marL="914400" lvl="1" indent="-514350"/>
            <a:r>
              <a:rPr lang="en-GB" dirty="0" smtClean="0"/>
              <a:t>Contains questions that required specific responses from individuals.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3600" dirty="0" smtClean="0"/>
              <a:t>Three type of fixed-format  questions</a:t>
            </a:r>
            <a:endParaRPr lang="en-GB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85800" y="914400"/>
          <a:ext cx="8229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1)Yes /No Questions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 smtClean="0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     Do you print reports from the existing system?       Yes          No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2) Multiple choice questions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E.g.:</a:t>
                      </a:r>
                    </a:p>
                    <a:p>
                      <a:r>
                        <a:rPr lang="en-GB" sz="2400" dirty="0" smtClean="0"/>
                        <a:t>      How</a:t>
                      </a:r>
                      <a:r>
                        <a:rPr lang="en-GB" sz="2400" baseline="0" dirty="0" smtClean="0"/>
                        <a:t> many new clients do you obtain in a year?</a:t>
                      </a:r>
                    </a:p>
                    <a:p>
                      <a:r>
                        <a:rPr lang="en-GB" sz="2400" baseline="0" dirty="0" smtClean="0"/>
                        <a:t>      (Please tick one box only)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        a)  1-10                 11-20                  21-30                        31+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3) Rating questions </a:t>
                      </a:r>
                      <a:endParaRPr lang="en-GB" sz="2400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E.g</a:t>
                      </a:r>
                      <a:r>
                        <a:rPr lang="en-GB" sz="2400" dirty="0" smtClean="0"/>
                        <a:t>:</a:t>
                      </a:r>
                    </a:p>
                    <a:p>
                      <a:r>
                        <a:rPr lang="en-GB" sz="2400" dirty="0" smtClean="0"/>
                        <a:t>      How satisfied</a:t>
                      </a:r>
                      <a:r>
                        <a:rPr lang="en-GB" sz="2400" baseline="0" dirty="0" smtClean="0"/>
                        <a:t> are you with the response time of the stock   update?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         1) Very Satisfied    2)  Satisfied   </a:t>
                      </a:r>
                    </a:p>
                    <a:p>
                      <a:r>
                        <a:rPr lang="en-GB" sz="2400" dirty="0" smtClean="0"/>
                        <a:t>         3)  Dissatisfied</a:t>
                      </a:r>
                      <a:r>
                        <a:rPr lang="en-GB" sz="2400" baseline="0" dirty="0" smtClean="0"/>
                        <a:t>       4)   Very dissatisfied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14600" y="3886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43400" y="3886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24600" y="3886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8229600" y="3886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Interviews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Analyst collects information from individuals face to face.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Gives the analyst an opportunity to motivate the interviewee to respond freely and openly to questions.</a:t>
            </a:r>
          </a:p>
          <a:p>
            <a:pPr lvl="1"/>
            <a:r>
              <a:rPr lang="en-US" dirty="0" smtClean="0"/>
              <a:t>Allow the analyst to look for more feedback from the interviewee.</a:t>
            </a:r>
          </a:p>
          <a:p>
            <a:pPr lvl="1"/>
            <a:r>
              <a:rPr lang="en-US" dirty="0" smtClean="0"/>
              <a:t>Permit the analyst to ask questions from each individuals.</a:t>
            </a:r>
          </a:p>
          <a:p>
            <a:pPr lvl="1"/>
            <a:r>
              <a:rPr lang="en-US" dirty="0" smtClean="0"/>
              <a:t>New ideas may arise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Interviews….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Very time consuming. Therefore costly approach.</a:t>
            </a:r>
          </a:p>
          <a:p>
            <a:pPr lvl="1"/>
            <a:r>
              <a:rPr lang="en-US" dirty="0" smtClean="0"/>
              <a:t>Depend on analyst ‘s human relations skill.</a:t>
            </a:r>
          </a:p>
          <a:p>
            <a:r>
              <a:rPr lang="en-US" dirty="0" smtClean="0"/>
              <a:t>Types of Interviews</a:t>
            </a:r>
          </a:p>
          <a:p>
            <a:pPr lvl="1"/>
            <a:r>
              <a:rPr lang="en-US" dirty="0" smtClean="0"/>
              <a:t>Unstructured interviews</a:t>
            </a:r>
          </a:p>
          <a:p>
            <a:pPr lvl="1"/>
            <a:r>
              <a:rPr lang="en-US" dirty="0" smtClean="0"/>
              <a:t>Structured interviews</a:t>
            </a:r>
          </a:p>
          <a:p>
            <a:r>
              <a:rPr lang="en-US" dirty="0" smtClean="0"/>
              <a:t>Types of interview questions</a:t>
            </a:r>
          </a:p>
          <a:p>
            <a:pPr lvl="1"/>
            <a:r>
              <a:rPr lang="en-US" dirty="0" smtClean="0"/>
              <a:t>Open ended</a:t>
            </a:r>
          </a:p>
          <a:p>
            <a:pPr lvl="1"/>
            <a:r>
              <a:rPr lang="en-US" dirty="0" smtClean="0"/>
              <a:t>Closed ended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conduct an interview?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interviewees</a:t>
            </a:r>
          </a:p>
          <a:p>
            <a:r>
              <a:rPr lang="en-US" dirty="0" smtClean="0"/>
              <a:t>Prepare an interview guide	</a:t>
            </a:r>
          </a:p>
          <a:p>
            <a:pPr lvl="1"/>
            <a:r>
              <a:rPr lang="en-US" dirty="0" smtClean="0"/>
              <a:t>Use  clear and concise language.</a:t>
            </a:r>
          </a:p>
          <a:p>
            <a:pPr lvl="1"/>
            <a:r>
              <a:rPr lang="en-US" dirty="0" smtClean="0"/>
              <a:t>Don’t include your opinion as part of a question.</a:t>
            </a:r>
          </a:p>
          <a:p>
            <a:pPr lvl="1"/>
            <a:r>
              <a:rPr lang="en-US" dirty="0" smtClean="0"/>
              <a:t>Avoid long and complex question</a:t>
            </a:r>
          </a:p>
          <a:p>
            <a:pPr lvl="1"/>
            <a:r>
              <a:rPr lang="en-US" dirty="0" smtClean="0"/>
              <a:t>Avoid threatening questions</a:t>
            </a:r>
          </a:p>
          <a:p>
            <a:pPr lvl="1"/>
            <a:r>
              <a:rPr lang="en-US" dirty="0" smtClean="0"/>
              <a:t>verify before you leave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6.Joint requirements planning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Highly structured group meeting are conducted to analyze problems and define requirements. </a:t>
            </a:r>
          </a:p>
          <a:p>
            <a:r>
              <a:rPr lang="en-US" dirty="0" smtClean="0"/>
              <a:t>JRP is a subset of a more comprehensive joint application development or JAD technique.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Brainstorming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Brainstorming sessions are used to let </a:t>
            </a:r>
            <a:r>
              <a:rPr lang="en-US" dirty="0" smtClean="0"/>
              <a:t>the stakeholders </a:t>
            </a:r>
            <a:r>
              <a:rPr lang="en-US" dirty="0" smtClean="0"/>
              <a:t>come up with creative ideas or new approaches to a problem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810000"/>
            <a:ext cx="3386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Requirements</a:t>
            </a:r>
          </a:p>
          <a:p>
            <a:pPr lvl="1"/>
            <a:r>
              <a:rPr lang="en-US" dirty="0" smtClean="0"/>
              <a:t>Most important factors in building correct systems is to first clearly define what the system must do</a:t>
            </a:r>
          </a:p>
          <a:p>
            <a:pPr lvl="1"/>
            <a:r>
              <a:rPr lang="en-US" dirty="0" smtClean="0"/>
              <a:t>Requirements may be </a:t>
            </a:r>
            <a:r>
              <a:rPr lang="en-US" dirty="0" smtClean="0"/>
              <a:t>functional or non-functional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Requirements elicitation is the process of identifying the sources of requirements for a new system and obtaining those requirements from those sources.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292-FDD6-48E0-9CBF-94C1951E4E49}" type="slidenum">
              <a:rPr lang="en-US"/>
              <a:pPr/>
              <a:t>4</a:t>
            </a:fld>
            <a:endParaRPr lang="en-US"/>
          </a:p>
        </p:txBody>
      </p:sp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800" b="1" dirty="0"/>
              <a:t> System Requirements</a:t>
            </a: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731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Specify what the information system must do, or what property / quality the system must have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828800"/>
            <a:ext cx="8763000" cy="2438400"/>
            <a:chOff x="240" y="2112"/>
            <a:chExt cx="5520" cy="15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6" y="2112"/>
              <a:ext cx="5184" cy="864"/>
              <a:chOff x="336" y="2112"/>
              <a:chExt cx="5184" cy="864"/>
            </a:xfrm>
          </p:grpSpPr>
          <p:sp>
            <p:nvSpPr>
              <p:cNvPr id="774150" name="Text Box 6"/>
              <p:cNvSpPr txBox="1">
                <a:spLocks noChangeArrowheads="1"/>
              </p:cNvSpPr>
              <p:nvPr/>
            </p:nvSpPr>
            <p:spPr bwMode="auto">
              <a:xfrm>
                <a:off x="336" y="2640"/>
                <a:ext cx="22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</a:rPr>
                  <a:t>Functional Requirements</a:t>
                </a:r>
              </a:p>
            </p:txBody>
          </p:sp>
          <p:sp>
            <p:nvSpPr>
              <p:cNvPr id="774151" name="Text Box 7"/>
              <p:cNvSpPr txBox="1">
                <a:spLocks noChangeArrowheads="1"/>
              </p:cNvSpPr>
              <p:nvPr/>
            </p:nvSpPr>
            <p:spPr bwMode="auto">
              <a:xfrm>
                <a:off x="2880" y="2688"/>
                <a:ext cx="26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</a:rPr>
                  <a:t>Non functional Requirements</a:t>
                </a:r>
              </a:p>
            </p:txBody>
          </p:sp>
          <p:sp>
            <p:nvSpPr>
              <p:cNvPr id="774152" name="Line 8"/>
              <p:cNvSpPr>
                <a:spLocks noChangeShapeType="1"/>
              </p:cNvSpPr>
              <p:nvPr/>
            </p:nvSpPr>
            <p:spPr bwMode="auto">
              <a:xfrm flipH="1">
                <a:off x="2352" y="2352"/>
                <a:ext cx="336" cy="2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153" name="Line 9"/>
              <p:cNvSpPr>
                <a:spLocks noChangeShapeType="1"/>
              </p:cNvSpPr>
              <p:nvPr/>
            </p:nvSpPr>
            <p:spPr bwMode="auto">
              <a:xfrm>
                <a:off x="3168" y="2352"/>
                <a:ext cx="336" cy="2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154" name="Text Box 10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22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99"/>
                    </a:solidFill>
                  </a:rPr>
                  <a:t>System Requirements</a:t>
                </a:r>
              </a:p>
            </p:txBody>
          </p:sp>
        </p:grpSp>
        <p:sp>
          <p:nvSpPr>
            <p:cNvPr id="774155" name="Text Box 11"/>
            <p:cNvSpPr txBox="1">
              <a:spLocks noChangeArrowheads="1"/>
            </p:cNvSpPr>
            <p:nvPr/>
          </p:nvSpPr>
          <p:spPr bwMode="auto">
            <a:xfrm>
              <a:off x="288" y="3024"/>
              <a:ext cx="25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Specify what the information system must do</a:t>
              </a:r>
            </a:p>
          </p:txBody>
        </p:sp>
        <p:sp>
          <p:nvSpPr>
            <p:cNvPr id="774156" name="Text Box 12"/>
            <p:cNvSpPr txBox="1">
              <a:spLocks noChangeArrowheads="1"/>
            </p:cNvSpPr>
            <p:nvPr/>
          </p:nvSpPr>
          <p:spPr bwMode="auto">
            <a:xfrm>
              <a:off x="2928" y="3024"/>
              <a:ext cx="28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Specify a property / quality the system must have</a:t>
              </a:r>
            </a:p>
          </p:txBody>
        </p:sp>
        <p:sp>
          <p:nvSpPr>
            <p:cNvPr id="774157" name="AutoShape 13"/>
            <p:cNvSpPr>
              <a:spLocks noChangeArrowheads="1"/>
            </p:cNvSpPr>
            <p:nvPr/>
          </p:nvSpPr>
          <p:spPr bwMode="auto">
            <a:xfrm>
              <a:off x="240" y="2544"/>
              <a:ext cx="2544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4158" name="AutoShape 14"/>
            <p:cNvSpPr>
              <a:spLocks noChangeArrowheads="1"/>
            </p:cNvSpPr>
            <p:nvPr/>
          </p:nvSpPr>
          <p:spPr bwMode="auto">
            <a:xfrm>
              <a:off x="2880" y="2544"/>
              <a:ext cx="2784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4572000"/>
            <a:ext cx="723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Example : Library system</a:t>
            </a:r>
          </a:p>
          <a:p>
            <a:pPr marL="0" lvl="3">
              <a:buNone/>
            </a:pPr>
            <a:r>
              <a:rPr lang="en-US" sz="2800" b="1" i="1" dirty="0" smtClean="0"/>
              <a:t>Functional- </a:t>
            </a:r>
            <a:r>
              <a:rPr lang="en-US" sz="2800" i="1" dirty="0" smtClean="0"/>
              <a:t>borrowing books, returning process</a:t>
            </a:r>
          </a:p>
          <a:p>
            <a:pPr marL="0" lvl="3">
              <a:buNone/>
            </a:pPr>
            <a:r>
              <a:rPr lang="en-US" sz="2800" b="1" i="1" dirty="0" smtClean="0"/>
              <a:t>Non functional- </a:t>
            </a:r>
            <a:r>
              <a:rPr lang="en-US" sz="2800" i="1" dirty="0" smtClean="0"/>
              <a:t>security level,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8E354-506E-434D-BCCA-759CEC236347}" type="slidenum">
              <a:rPr lang="en-US"/>
              <a:pPr/>
              <a:t>5</a:t>
            </a:fld>
            <a:endParaRPr lang="en-US"/>
          </a:p>
        </p:txBody>
      </p:sp>
      <p:sp>
        <p:nvSpPr>
          <p:cNvPr id="83763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noFill/>
          <a:ln/>
        </p:spPr>
        <p:txBody>
          <a:bodyPr/>
          <a:lstStyle/>
          <a:p>
            <a:r>
              <a:rPr lang="en-US" b="1"/>
              <a:t>Fact Finding techniques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828800"/>
            <a:ext cx="2667000" cy="1663700"/>
            <a:chOff x="864" y="2256"/>
            <a:chExt cx="1296" cy="830"/>
          </a:xfrm>
        </p:grpSpPr>
        <p:pic>
          <p:nvPicPr>
            <p:cNvPr id="837641" name="Picture 9" descr="book_page_flip_md_wht"/>
            <p:cNvPicPr>
              <a:picLocks noChangeAspect="1" noChangeArrowheads="1" noCrop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2256"/>
              <a:ext cx="5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7642" name="Text Box 10"/>
            <p:cNvSpPr txBox="1">
              <a:spLocks noChangeArrowheads="1"/>
            </p:cNvSpPr>
            <p:nvPr/>
          </p:nvSpPr>
          <p:spPr bwMode="auto">
            <a:xfrm>
              <a:off x="864" y="2736"/>
              <a:ext cx="129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Sampling of Existing documents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81400" y="1524000"/>
            <a:ext cx="1905000" cy="1574800"/>
            <a:chOff x="2160" y="2208"/>
            <a:chExt cx="1488" cy="1299"/>
          </a:xfrm>
        </p:grpSpPr>
        <p:sp>
          <p:nvSpPr>
            <p:cNvPr id="837644" name="Text Box 12"/>
            <p:cNvSpPr txBox="1">
              <a:spLocks noChangeArrowheads="1"/>
            </p:cNvSpPr>
            <p:nvPr/>
          </p:nvSpPr>
          <p:spPr bwMode="auto">
            <a:xfrm>
              <a:off x="2160" y="2928"/>
              <a:ext cx="1488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Research and           site visits</a:t>
              </a:r>
            </a:p>
          </p:txBody>
        </p:sp>
        <p:pic>
          <p:nvPicPr>
            <p:cNvPr id="837645" name="Picture 13" descr="ngc_office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0" y="2208"/>
              <a:ext cx="912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29400" y="1752600"/>
            <a:ext cx="2514600" cy="1997075"/>
            <a:chOff x="2736" y="2112"/>
            <a:chExt cx="1584" cy="1258"/>
          </a:xfrm>
        </p:grpSpPr>
        <p:sp>
          <p:nvSpPr>
            <p:cNvPr id="837647" name="Text Box 15"/>
            <p:cNvSpPr txBox="1">
              <a:spLocks noChangeArrowheads="1"/>
            </p:cNvSpPr>
            <p:nvPr/>
          </p:nvSpPr>
          <p:spPr bwMode="auto">
            <a:xfrm>
              <a:off x="2736" y="2736"/>
              <a:ext cx="158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Observations of the work environment</a:t>
              </a:r>
            </a:p>
          </p:txBody>
        </p:sp>
        <p:pic>
          <p:nvPicPr>
            <p:cNvPr id="837648" name="Picture 16" descr="observi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16" y="2112"/>
              <a:ext cx="624" cy="576"/>
            </a:xfrm>
            <a:prstGeom prst="rect">
              <a:avLst/>
            </a:prstGeom>
            <a:noFill/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572000" y="3276600"/>
            <a:ext cx="2057400" cy="1387475"/>
            <a:chOff x="4464" y="2112"/>
            <a:chExt cx="1296" cy="874"/>
          </a:xfrm>
        </p:grpSpPr>
        <p:sp>
          <p:nvSpPr>
            <p:cNvPr id="837650" name="Text Box 18"/>
            <p:cNvSpPr txBox="1">
              <a:spLocks noChangeArrowheads="1"/>
            </p:cNvSpPr>
            <p:nvPr/>
          </p:nvSpPr>
          <p:spPr bwMode="auto">
            <a:xfrm>
              <a:off x="4464" y="2736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Questionnaires</a:t>
              </a:r>
            </a:p>
          </p:txBody>
        </p:sp>
        <p:pic>
          <p:nvPicPr>
            <p:cNvPr id="837651" name="Picture 19" descr="questi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00" y="2112"/>
              <a:ext cx="629" cy="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8200" y="4648200"/>
            <a:ext cx="1524000" cy="1392238"/>
            <a:chOff x="528" y="3213"/>
            <a:chExt cx="960" cy="877"/>
          </a:xfrm>
        </p:grpSpPr>
        <p:sp>
          <p:nvSpPr>
            <p:cNvPr id="837653" name="Text Box 21"/>
            <p:cNvSpPr txBox="1">
              <a:spLocks noChangeArrowheads="1"/>
            </p:cNvSpPr>
            <p:nvPr/>
          </p:nvSpPr>
          <p:spPr bwMode="auto">
            <a:xfrm>
              <a:off x="528" y="384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Interviews</a:t>
              </a:r>
            </a:p>
          </p:txBody>
        </p:sp>
        <p:graphicFrame>
          <p:nvGraphicFramePr>
            <p:cNvPr id="837654" name="Object 22"/>
            <p:cNvGraphicFramePr>
              <a:graphicFrameLocks noChangeAspect="1"/>
            </p:cNvGraphicFramePr>
            <p:nvPr/>
          </p:nvGraphicFramePr>
          <p:xfrm>
            <a:off x="689" y="3213"/>
            <a:ext cx="607" cy="579"/>
          </p:xfrm>
          <a:graphic>
            <a:graphicData uri="http://schemas.openxmlformats.org/presentationml/2006/ole">
              <p:oleObj spid="_x0000_s1026" name="Bitmap Image" r:id="rId10" imgW="3067478" imgH="2324424" progId="PBrush">
                <p:embed/>
              </p:oleObj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124200" y="5029200"/>
            <a:ext cx="1676400" cy="1403350"/>
            <a:chOff x="4032" y="3110"/>
            <a:chExt cx="1056" cy="884"/>
          </a:xfrm>
        </p:grpSpPr>
        <p:sp>
          <p:nvSpPr>
            <p:cNvPr id="837656" name="Text Box 24"/>
            <p:cNvSpPr txBox="1">
              <a:spLocks noChangeArrowheads="1"/>
            </p:cNvSpPr>
            <p:nvPr/>
          </p:nvSpPr>
          <p:spPr bwMode="auto">
            <a:xfrm>
              <a:off x="4032" y="3744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Prototyping</a:t>
              </a:r>
            </a:p>
          </p:txBody>
        </p:sp>
        <p:pic>
          <p:nvPicPr>
            <p:cNvPr id="837657" name="Picture 25" descr="paper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83" y="3110"/>
              <a:ext cx="613" cy="586"/>
            </a:xfrm>
            <a:prstGeom prst="rect">
              <a:avLst/>
            </a:prstGeom>
            <a:noFill/>
          </p:spPr>
        </p:pic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464175" y="5029200"/>
            <a:ext cx="3375025" cy="1371600"/>
            <a:chOff x="1714" y="3264"/>
            <a:chExt cx="2126" cy="864"/>
          </a:xfrm>
        </p:grpSpPr>
        <p:pic>
          <p:nvPicPr>
            <p:cNvPr id="837659" name="Picture 27" descr="Group%20Meeti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14" y="3305"/>
              <a:ext cx="871" cy="823"/>
            </a:xfrm>
            <a:prstGeom prst="rect">
              <a:avLst/>
            </a:prstGeom>
            <a:noFill/>
          </p:spPr>
        </p:pic>
        <p:sp>
          <p:nvSpPr>
            <p:cNvPr id="837660" name="Text Box 28"/>
            <p:cNvSpPr txBox="1">
              <a:spLocks noChangeArrowheads="1"/>
            </p:cNvSpPr>
            <p:nvPr/>
          </p:nvSpPr>
          <p:spPr bwMode="auto">
            <a:xfrm>
              <a:off x="2640" y="3264"/>
              <a:ext cx="120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Joint requirements planning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Discovery Methods</a:t>
            </a:r>
            <a:br>
              <a:rPr lang="en-US" dirty="0" smtClean="0"/>
            </a:br>
            <a:r>
              <a:rPr lang="en-US" dirty="0" smtClean="0"/>
              <a:t>(Fact Finding Techniques)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It is the formal process of using techniques to collect information about systems requirements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Methods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Sampling of existing documents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Research and site visits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Observations of the work environment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Questionnaires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Interviews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Joint requirements planning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Brainstorming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smtClean="0"/>
              <a:t>1. Sampling of existing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can get good idea by studying existing </a:t>
            </a:r>
          </a:p>
          <a:p>
            <a:pPr lvl="1"/>
            <a:r>
              <a:rPr lang="en-GB" dirty="0" smtClean="0"/>
              <a:t>Documents</a:t>
            </a:r>
          </a:p>
          <a:p>
            <a:pPr lvl="1"/>
            <a:r>
              <a:rPr lang="en-GB" dirty="0" smtClean="0"/>
              <a:t>Forms</a:t>
            </a:r>
          </a:p>
          <a:p>
            <a:pPr lvl="1"/>
            <a:r>
              <a:rPr lang="en-GB" dirty="0" smtClean="0"/>
              <a:t>files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9055" y="2667000"/>
            <a:ext cx="43876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Documents that describe the problem </a:t>
            </a:r>
          </a:p>
          <a:p>
            <a:pPr lvl="1"/>
            <a:r>
              <a:rPr lang="en-GB" dirty="0" smtClean="0"/>
              <a:t>Inter office memo</a:t>
            </a:r>
          </a:p>
          <a:p>
            <a:pPr lvl="1"/>
            <a:r>
              <a:rPr lang="en-GB" dirty="0" smtClean="0"/>
              <a:t>Mints of meeting</a:t>
            </a:r>
          </a:p>
          <a:p>
            <a:pPr lvl="1"/>
            <a:r>
              <a:rPr lang="en-GB" dirty="0" smtClean="0"/>
              <a:t>Customer complain</a:t>
            </a:r>
          </a:p>
          <a:p>
            <a:pPr lvl="1"/>
            <a:r>
              <a:rPr lang="en-GB" dirty="0" smtClean="0"/>
              <a:t>Accounting records</a:t>
            </a:r>
          </a:p>
          <a:p>
            <a:r>
              <a:rPr lang="en-GB" dirty="0" smtClean="0"/>
              <a:t>Document that describe business functions</a:t>
            </a:r>
          </a:p>
          <a:p>
            <a:pPr lvl="1"/>
            <a:r>
              <a:rPr lang="en-GB" dirty="0" smtClean="0"/>
              <a:t>Company mission statements</a:t>
            </a:r>
          </a:p>
          <a:p>
            <a:pPr lvl="1"/>
            <a:r>
              <a:rPr lang="en-GB" dirty="0" smtClean="0"/>
              <a:t>Objective of the organization</a:t>
            </a:r>
          </a:p>
          <a:p>
            <a:r>
              <a:rPr lang="en-GB" dirty="0" smtClean="0"/>
              <a:t>Documents that describe previous studies</a:t>
            </a:r>
          </a:p>
          <a:p>
            <a:pPr lvl="1"/>
            <a:r>
              <a:rPr lang="en-GB" dirty="0" smtClean="0"/>
              <a:t> Feasibility report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80F08C-D697-4496-B131-66D7521F9796}" type="slidenum">
              <a:rPr lang="en-US"/>
              <a:pPr/>
              <a:t>9</a:t>
            </a:fld>
            <a:endParaRPr lang="en-US"/>
          </a:p>
        </p:txBody>
      </p:sp>
      <p:pic>
        <p:nvPicPr>
          <p:cNvPr id="795652" name="Picture 4" descr="b_photo_4new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239000" y="1143000"/>
            <a:ext cx="1295400" cy="1181100"/>
          </a:xfrm>
          <a:noFill/>
          <a:ln/>
        </p:spPr>
      </p:pic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0" y="11430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71550" lvl="1" indent="-280988" defTabSz="504825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sz="2800" dirty="0" smtClean="0"/>
              <a:t>Thoroughly</a:t>
            </a:r>
            <a:r>
              <a:rPr lang="en-US" sz="2800" dirty="0"/>
              <a:t>, research the problem domain.</a:t>
            </a:r>
          </a:p>
          <a:p>
            <a:pPr marL="971550" lvl="1" indent="-280988" defTabSz="504825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sz="2800" dirty="0"/>
              <a:t>Identify the material that are relevant and reliable</a:t>
            </a:r>
          </a:p>
          <a:p>
            <a:pPr marL="971550" lvl="1" indent="-280988" defTabSz="504825">
              <a:spcBef>
                <a:spcPct val="20000"/>
              </a:spcBef>
              <a:buFontTx/>
              <a:buBlip>
                <a:blip r:embed="rId4"/>
              </a:buBlip>
            </a:pPr>
            <a:endParaRPr lang="en-US" sz="2800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2971800"/>
            <a:ext cx="7402513" cy="3652838"/>
            <a:chOff x="761" y="1521"/>
            <a:chExt cx="4663" cy="2301"/>
          </a:xfrm>
        </p:grpSpPr>
        <p:sp>
          <p:nvSpPr>
            <p:cNvPr id="795656" name="Rectangle 8"/>
            <p:cNvSpPr>
              <a:spLocks noChangeArrowheads="1"/>
            </p:cNvSpPr>
            <p:nvPr/>
          </p:nvSpPr>
          <p:spPr bwMode="auto">
            <a:xfrm>
              <a:off x="3168" y="1521"/>
              <a:ext cx="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Intranets</a:t>
              </a:r>
            </a:p>
          </p:txBody>
        </p:sp>
        <p:pic>
          <p:nvPicPr>
            <p:cNvPr id="795660" name="Picture 12" descr="guid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8" y="1824"/>
              <a:ext cx="816" cy="720"/>
            </a:xfrm>
            <a:prstGeom prst="rect">
              <a:avLst/>
            </a:prstGeom>
            <a:noFill/>
          </p:spPr>
        </p:pic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761" y="1521"/>
              <a:ext cx="4663" cy="2301"/>
              <a:chOff x="761" y="1521"/>
              <a:chExt cx="4663" cy="2301"/>
            </a:xfrm>
          </p:grpSpPr>
          <p:sp>
            <p:nvSpPr>
              <p:cNvPr id="795654" name="Rectangle 6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1824" cy="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 defTabSz="504825">
                  <a:spcBef>
                    <a:spcPct val="20000"/>
                  </a:spcBef>
                </a:pPr>
                <a:endParaRPr lang="en-US" sz="2000"/>
              </a:p>
              <a:p>
                <a:pPr marL="971550" lvl="1" indent="-280988" algn="ctr" defTabSz="504825">
                  <a:spcBef>
                    <a:spcPct val="20000"/>
                  </a:spcBef>
                </a:pPr>
                <a:r>
                  <a:rPr lang="en-US" sz="2400" b="1"/>
                  <a:t>Good sources of information</a:t>
                </a:r>
                <a:endParaRPr lang="en-US" sz="2400" b="1" i="1"/>
              </a:p>
            </p:txBody>
          </p:sp>
          <p:sp>
            <p:nvSpPr>
              <p:cNvPr id="795655" name="Rectangle 7"/>
              <p:cNvSpPr>
                <a:spLocks noChangeArrowheads="1"/>
              </p:cNvSpPr>
              <p:nvPr/>
            </p:nvSpPr>
            <p:spPr bwMode="auto">
              <a:xfrm>
                <a:off x="761" y="1905"/>
                <a:ext cx="1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Computer trade</a:t>
                </a:r>
              </a:p>
              <a:p>
                <a:pPr algn="ctr"/>
                <a:r>
                  <a:rPr lang="en-US"/>
                  <a:t> Journals</a:t>
                </a:r>
              </a:p>
            </p:txBody>
          </p:sp>
          <p:pic>
            <p:nvPicPr>
              <p:cNvPr id="795658" name="Picture 10" descr="journal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60" y="2304"/>
                <a:ext cx="816" cy="714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795659" name="Picture 11" descr="books-cd-computer-trans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80" y="2112"/>
                <a:ext cx="864" cy="678"/>
              </a:xfrm>
              <a:prstGeom prst="rect">
                <a:avLst/>
              </a:prstGeom>
              <a:noFill/>
            </p:spPr>
          </p:pic>
          <p:pic>
            <p:nvPicPr>
              <p:cNvPr id="795661" name="Picture 13" descr="intranet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72" y="1776"/>
                <a:ext cx="816" cy="724"/>
              </a:xfrm>
              <a:prstGeom prst="rect">
                <a:avLst/>
              </a:prstGeom>
              <a:noFill/>
            </p:spPr>
          </p:pic>
          <p:pic>
            <p:nvPicPr>
              <p:cNvPr id="795662" name="Picture 14" descr="movingweblogo1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512" y="3120"/>
                <a:ext cx="912" cy="702"/>
              </a:xfrm>
              <a:prstGeom prst="rect">
                <a:avLst/>
              </a:prstGeom>
              <a:noFill/>
            </p:spPr>
          </p:pic>
          <p:sp>
            <p:nvSpPr>
              <p:cNvPr id="795663" name="Rectangle 15"/>
              <p:cNvSpPr>
                <a:spLocks noChangeArrowheads="1"/>
              </p:cNvSpPr>
              <p:nvPr/>
            </p:nvSpPr>
            <p:spPr bwMode="auto">
              <a:xfrm>
                <a:off x="4149" y="1857"/>
                <a:ext cx="1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Reference books</a:t>
                </a:r>
              </a:p>
            </p:txBody>
          </p:sp>
          <p:sp>
            <p:nvSpPr>
              <p:cNvPr id="795664" name="Rectangle 16"/>
              <p:cNvSpPr>
                <a:spLocks noChangeArrowheads="1"/>
              </p:cNvSpPr>
              <p:nvPr/>
            </p:nvSpPr>
            <p:spPr bwMode="auto">
              <a:xfrm>
                <a:off x="2112" y="1521"/>
                <a:ext cx="6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Internet</a:t>
                </a:r>
              </a:p>
            </p:txBody>
          </p:sp>
          <p:sp>
            <p:nvSpPr>
              <p:cNvPr id="795665" name="Rectangle 17"/>
              <p:cNvSpPr>
                <a:spLocks noChangeArrowheads="1"/>
              </p:cNvSpPr>
              <p:nvPr/>
            </p:nvSpPr>
            <p:spPr bwMode="auto">
              <a:xfrm>
                <a:off x="4204" y="2845"/>
                <a:ext cx="1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World Wide Web</a:t>
                </a:r>
              </a:p>
            </p:txBody>
          </p:sp>
        </p:grpSp>
      </p:grpSp>
      <p:sp>
        <p:nvSpPr>
          <p:cNvPr id="795673" name="AutoShape 25"/>
          <p:cNvSpPr>
            <a:spLocks noChangeArrowheads="1"/>
          </p:cNvSpPr>
          <p:nvPr/>
        </p:nvSpPr>
        <p:spPr bwMode="auto">
          <a:xfrm rot="-2953063">
            <a:off x="2762250" y="5314950"/>
            <a:ext cx="342900" cy="5334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5674" name="AutoShape 26"/>
          <p:cNvSpPr>
            <a:spLocks noChangeArrowheads="1"/>
          </p:cNvSpPr>
          <p:nvPr/>
        </p:nvSpPr>
        <p:spPr bwMode="auto">
          <a:xfrm rot="-22593849">
            <a:off x="3524250" y="4629150"/>
            <a:ext cx="342900" cy="5334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5675" name="AutoShape 27"/>
          <p:cNvSpPr>
            <a:spLocks noChangeArrowheads="1"/>
          </p:cNvSpPr>
          <p:nvPr/>
        </p:nvSpPr>
        <p:spPr bwMode="auto">
          <a:xfrm rot="-20084509">
            <a:off x="4800600" y="4572000"/>
            <a:ext cx="342900" cy="5334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5676" name="AutoShape 28"/>
          <p:cNvSpPr>
            <a:spLocks noChangeArrowheads="1"/>
          </p:cNvSpPr>
          <p:nvPr/>
        </p:nvSpPr>
        <p:spPr bwMode="auto">
          <a:xfrm rot="-17924473">
            <a:off x="5581650" y="4933950"/>
            <a:ext cx="342900" cy="5334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5677" name="AutoShape 29"/>
          <p:cNvSpPr>
            <a:spLocks noChangeArrowheads="1"/>
          </p:cNvSpPr>
          <p:nvPr/>
        </p:nvSpPr>
        <p:spPr bwMode="auto">
          <a:xfrm rot="-15297164">
            <a:off x="5581650" y="5772150"/>
            <a:ext cx="342900" cy="533400"/>
          </a:xfrm>
          <a:prstGeom prst="upArrow">
            <a:avLst>
              <a:gd name="adj1" fmla="val 50000"/>
              <a:gd name="adj2" fmla="val 3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Research and site visits</a:t>
            </a:r>
            <a:endParaRPr kumimoji="0" lang="en-GB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1415</TotalTime>
  <Words>715</Words>
  <Application>Microsoft Office PowerPoint</Application>
  <PresentationFormat>On-screen Show (4:3)</PresentationFormat>
  <Paragraphs>163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HNDIT</vt:lpstr>
      <vt:lpstr>Bitmap Image</vt:lpstr>
      <vt:lpstr>HNDIT1212:           System Analysis and Design</vt:lpstr>
      <vt:lpstr>Problem Definition</vt:lpstr>
      <vt:lpstr>Requirements elicitation</vt:lpstr>
      <vt:lpstr>Slide 4</vt:lpstr>
      <vt:lpstr>Fact Finding techniques</vt:lpstr>
      <vt:lpstr>Requirement Discovery Methods (Fact Finding Techniques)</vt:lpstr>
      <vt:lpstr>1. Sampling of existing documents</vt:lpstr>
      <vt:lpstr>Documents</vt:lpstr>
      <vt:lpstr>Slide 9</vt:lpstr>
      <vt:lpstr>3. Observations of the work environment </vt:lpstr>
      <vt:lpstr>4. Questionnaires</vt:lpstr>
      <vt:lpstr> Questionnaires….</vt:lpstr>
      <vt:lpstr>Type of questionnaires</vt:lpstr>
      <vt:lpstr>Three type of fixed-format  questions</vt:lpstr>
      <vt:lpstr>5. Interviews</vt:lpstr>
      <vt:lpstr>5. Interviews….</vt:lpstr>
      <vt:lpstr>How to conduct an interview?</vt:lpstr>
      <vt:lpstr>6.Joint requirements planning</vt:lpstr>
      <vt:lpstr>7. Brainstorming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sajee</cp:lastModifiedBy>
  <cp:revision>23</cp:revision>
  <dcterms:created xsi:type="dcterms:W3CDTF">2013-10-17T05:02:06Z</dcterms:created>
  <dcterms:modified xsi:type="dcterms:W3CDTF">2015-10-25T10:33:13Z</dcterms:modified>
</cp:coreProperties>
</file>