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661" r:id="rId2"/>
    <p:sldId id="662" r:id="rId3"/>
    <p:sldId id="66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8873" autoAdjust="0"/>
  </p:normalViewPr>
  <p:slideViewPr>
    <p:cSldViewPr>
      <p:cViewPr varScale="1">
        <p:scale>
          <a:sx n="69" d="100"/>
          <a:sy n="69" d="100"/>
        </p:scale>
        <p:origin x="-13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503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HNDIT1212: System </a:t>
            </a:r>
            <a:r>
              <a:rPr lang="en-US" smtClean="0"/>
              <a:t>Analysis </a:t>
            </a:r>
            <a:r>
              <a:rPr lang="en-US" smtClean="0"/>
              <a:t>and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8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builder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9090" name="Picture 2" descr="https://encrypted-tbn1.gstatic.com/images?q=tbn:ANd9GcSKYFzBp_L1AHtV8CSEMT4b42Zzff1HfSViK0Q_pr2fMxF40nAQR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438400"/>
            <a:ext cx="2057400" cy="1541065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8229600" cy="4221163"/>
          </a:xfrm>
        </p:spPr>
        <p:txBody>
          <a:bodyPr/>
          <a:lstStyle/>
          <a:p>
            <a:r>
              <a:rPr lang="en-US" dirty="0" smtClean="0"/>
              <a:t>System builders are technical specialists involved with </a:t>
            </a:r>
          </a:p>
          <a:p>
            <a:pPr lvl="1"/>
            <a:r>
              <a:rPr lang="en-US" dirty="0" smtClean="0"/>
              <a:t>Constructing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Delivering the system into operation</a:t>
            </a:r>
          </a:p>
          <a:p>
            <a:r>
              <a:rPr lang="en-US" dirty="0" smtClean="0"/>
              <a:t>They construct the information system components based on the design specifications from the system designers.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Designer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8066" name="AutoShape 2" descr="data:image/jpeg;base64,/9j/4AAQSkZJRgABAQAAAQABAAD/2wCEAAkGBxMTEhQUEBQUFRUXFxUXFhgVFxUYFBYVFxYXGBcYFRQaHCggGBolHBQVITEiJSkrLi4uFx8zODMsNygtLisBCgoKDg0OGhAQGywfHyYsLCwsLCwsLCwsLCwsLCwsLCwsLCwsLCwsLCwsLCwsLCwsLCwsLCwsLCwrLCwsLCw3LP/AABEIAJIA3AMBIgACEQEDEQH/xAAcAAACAgMBAQAAAAAAAAAAAAAEBQMGAAIHAQj/xABEEAABAwIEAwUFBQYEBAcAAAABAAIRAwQFEiExQVFxBhMiYYEykaGx0QdCUpLBFCNicrLwFTNT4YKDouIkQ0SzwtLx/8QAGQEAAgMBAAAAAAAAAAAAAAAAAgMAAQQF/8QAIhEAAgICAgIDAQEAAAAAAAAAAAECEQMhEjETQSIyUQRh/9oADAMBAAIRAxEAPwDuCxYtH1WjcgdSFCG6xDm/pf6lP87fqvP8Qpf6lP8AO36qECC4KA39LbvKc/zt+qX3NO2q1adRz2l1PMGgEFsOiQRB3ge4JsGjYaDkoQ9zBepHTpmm/N30MDpDO6qBrWkRlBzRrzjfbkmf7cz+L8j/AKKECViF/b2byY55XxHWF4zE6RMB4nXTUbb7hQgWsWLFCGLFixQhiSY1jlKmCDUymDOn1RON4wy2ZnqBxHANGpXCe3faSre1fCwtaNA3j1KCUuIcIWA4v2tuq1V4Nd7qYPQRygbpNiWKhrddcxHu6rb9myNiASfT3oGvhNSprPRZ+SvZo4tdAr7t0wNBuNdUA/MXEnjqUbXsnNEHWP73UtCiCwjZ2iYpL0A02D2lwQyD+IjpIWtiTnJOwmOoW7baJB/mPVT2dCacjzVtqiqNBUOZp84PrxRPehjw38UhaOim8BwnT/cKW/tS6pScNiM3ohCGWHYtWoVCGOLQRJjYxzV/7G9vzTc5tXxCPVc/xCkJB2AYfU6ICnIL6jNJGg4Kk66La/T6ZsO1trVMNfDuIKdMrAiRK+T7XF4aH6+0JXXuzmKh1BpdXcDyzJqn+i3jXo6uk2MXIY6CQHODS0nhkzOJOns+HXbdMcQqFtJ5GhymP5iIHxhR/szM5BaCO7DQDqIk5hrvMt9yYJFVS2qSHmrlBAMd65kgOBPhyaCSBoBAPGVDaUnktLa4eGEH/NfrJgNdDIMk8eUeaZ4lTqZ2mkKRyCfGTIlwmOoadTxWtnMtLhSDYglhBa4gjKM3CC556u350We3V291Fxa1hBaRLah46HdgTQHmgK5YKNTIQYa52hnWDqfUfBMFCisYlfMDRTqiWhzQP3ZdLs0Nbo8ZpGunIyt69vSNUtcCXnxHLTEAlpImZ5fEc02trdpDszWuh7jqAdZMHXjBhK6N/VgjPQLnDQgtGRzfbET4ssgdR5qFnttYNc4NL6v3ntzd1GYES7KG6HxDyRl7h4DS8vcS0HfKBBjNoANwEPQr1HPblfQ9rLU7stL5yh0Sd/vabw5OLmnmY5vNrh7wQoUSBeygKVpTqNa9zZLgHalxEkSdJ81A5tnJEUSRuPCSPTcKEGwKwpBZXdNleplYG03NZDmiGnLmOwHHPH/CmZxOn+I/lf8ARWQUdtMWp29LM4B1QyGAwT1XF6tQ1H5nak6mAn3bC/NzdPykwDlbo7Yb8EbgWBiJdxWPLkt0bMUKRXLfBDVIJGnJWSy7MtA1GqstG0aDoAEdRpJHG+zTpHPMb7J5m6BUa7wp1InMI9F9BmgCNknxTs2yqDpCtJroFpM4S2kCXu5gKG0GSAfVdCxXsc6nJaJCrNz2fqTLBuIR+T9FvGVu+p52PcPuGn8ZB+SlfduJa0cGNaOn9hO6XZitB8O4EhaP7L1QduCLyqgVjZJWLXUy07yPqlVQjK/SACRomVvh1Rujgd5S7E6ZaXjYO1CpTTZbi0Vyo/KMvCZU9LF6jRAe4epUDiXGHb8FncDjutevZmdn2bif+WerP62qSfH0b/Uf+z4qHGP8ioRu1pcOrPEP6Vu+2lxcHuExsREDbhPH4oxR5VsKbnZnNBdET5clG3CqQEZdIAiTBAM68/Xmt6tu1oLnOqQASfG7gJ5rdtoyNj+Z31UIBPwtlNtY0wW52EOE6EhpAPXVM2lQ/sbOLQesn5qYKiEFqYNQfx/MA/qkd9QqCnUBotc0OfkY3NJGriXkblxy8NNzKevs2Ekua0k7yJlQXdrTYxzxSYcrSYygbCeChBZZVwbgF1OoxxYfGG1C18OjLBZoNZ1jU8U/dUbsSB6hDiwpfgafkk/a7F7ewtn1ntpBwae7ZDQ57wPCGjc6xsoQr3br7QG2FvTpUMr7p9JpaDq2k2Iz1B8m8eiO+yTDyywZXe5z6t1++qucZLnkmD1iB6BcArd7VMkmrcVngRuXVX6ACOsRsAPJfVGC2AoW9Gi3anTYz8rQCVSdhyVByX47fijRe88AY6o9Un7UcQyUGUwdXu2/hG6knSsqKtlEtfHU8yZPqrtatgKodk6Wao88GwPVXNi597s6KWiZiJpIdqIpBEWEsClaFECt2ORIBo9fSB3CC/walM5R7kfK2aVdIq2DfsLB934KOph1Mj2fgj4WKUVyZUsT7OtiWjVUjGsGdBlmvRdfqNSvEqTY1CTKNbHJ3pnzdiWFuDhA1lb3Fg6duAXQe0tg0PBbsCZVfqU2kzmH0TIZGxU8dH0zVphzS07EEHodChsJqF1Fk7gZXfzN8Lvi0oopRa3gY17Rq4VKnQScw+DgtspJGCMW+g68ug0RuTw+qRMpPgA1q0AAbsG2nBq3zFxk6qeJWaU3I2RxqKImW8bVKv5z+ikBjdzz/wAx/wBUNXY8ezr5FANvZ8iOB39Qg8sojVgUx9SNI+0X+r3EfNFtsaLhsHDzJP6pDQryphcFplqZDP8Aouf8n4WKo8NBJ0AEnkAF8x/aV2iffXhAcCykT3bSRpMTlnc+EaLpv2t9uRQtW0aR/e1gc38DBAPvPyK+faVEveBrrqVou+jJxa7OkfY5hh/xSmKoB7ljzDwZD3CARwJEb7L6MCoP2Tdlha2wqu/zKoB2iB/cq/KwWYuJ/aRfF947iGQxo89yuz3Fw1gzOIAHNcmsrAXFy+4f7OYkDqfpCTmlqh2CNuwvsnhxpUfF7TtTKdMKU43iLmCGD1VYbjtVsl0+qxydaN0VZ0aiUWwhUTD+1rHESCPPgrNYYo1+xVqSJQ6W7AtLcghblyYAzYuWzVA0qZpVgtEgK9Wq9CuwaNXqCrSB3U71A8oGGiq4zgzCCSuYXeHtD3RzXY8aeAwyuR3VIue4yRqUr2HLaO8XN652wgcv90po1Tnrfzj/ANtiMuKgYxz3ey0EnoBKX0AWNGf23+J38xiR0Gg9Fok37AhBLSC6TSVK55btqtKDgiGgFUG9dnlvXDhKGxLDW1NZyngRv0PMLW4plhzN2nxD9VLTuJGhQN3qRai1uIotqjmuyVBDvmOYTFjM3ReXdsKg1mRseIKksnS2HaObv+iCKp0xsp2rOa/bH2fDrYV2auomT5seQHD0MFc87A2Pe3NNhBOZw2MQAvoPGbGlXpPpVBLHtLTw0PnzXNvs57LvoXlfvDJpu7th5tiQ71BHxWh5FGDozSwuc1Jnc7Co0sAYIAAAHIAQPkiJS7DyQeoRdzVytLjwC0QncbZhnCpcUUztnfHvMomA0tjzPFQWVv3VMN9/VQV3d5VbOupcfTZG1tVjk92dOUVFKK9CjELhrRLiAFWMR7S27faYXA6S0EjzVhxPDG1NXAkckgxHCw5gptAbBMeqFVeyOL4/ET16NOoDUtXb65RoY/lKnwHFXAw4kERurH2dwdtOk4VzmEAMbG0AgHNvpOyq2I0fES3dpgkKssEuiYm32qOo4Vfy0JiK3FVfsxLmN6K0Nt9FUW2i5JLs8dfNbvxU1tiDHbEKu4pTOonikNWpUYTlBKnkaJwTR0n9ob5LYVFy2jjV00+w+OhTiy7RVDuIPIjVF5LF+MvLnIao5BYfiQqDcSiajlGyJFd7VXkAhUipXY0kHqmfay/Pflh2gKqXElxKqKsk3R2m+uAXU2OIDSS8zoDkghvUkz0aULjNzBaZ2KXdo7cNpnOO8piHFjp4bQRqemqqOLdo6jzADWjzJMemiXPK6o1Y8STs6Fa3YIGqOZcDTVcwwbFXgx3jSOM7DoZVgZiBzGa7G7QSGR/UpDJZJwVl07zMgBTNN38J+CX2eJEf+ooP6tIPva4/JE0cUD3925u7S4OGbKQCAQC5oM6jmnNasWtOhqTolOMXzaLe9cQ0AgOJ00J0k9SjLZ2YRO2nuS7tlYMfZ12nSWOk7xGsx6KuPJFt8GLMR7bWtJs1KrJjRrSHPPRo+aJ7I3BqufVcIzmY5DYfBcRwDCu8uJPsAnKcsB0GDHDRdwwI5GgNSc8UpqN3QzE5Tg3VFxZWyweUe4KfGTmoOg6EJRS1EFSVKp7lzPd5CVshP4tGGeGpKX+iO1aNSOUKVplROcGjRaMqpLNH2dhFSkCgbi0bujM6EuVVl0xPiFy5ohpSgUS+ZG+55p5UoBe0qOqGWw0POzttkaAnN3Xyt0QOHNhqmra6o0qQua2VPtDd1WTpA5/RUun2l7uqBUa8y6OevIBXzGQXHVshVe97OCq4ODspzTrsDzB4IYxXL5FzcuHwLdgN7SrtlszxBkOHUHgjnWjHHK5oPmNClgww06ALahdWABDzvps0x91H4Pdd6A4iHbEcimNRTpCo3JWwduGGhUDmk5TwT8nSV69mYLKmgQuKJdnMO1g/8YegSGrVbJTPGa2etWfwBgei9wXsbc3FIVWNOUkx5jmjghWR7LX2luw5rm6wWkfBVatRLiBrLtRA4efmn7cO8RzPJHnv/umtpaspgfunHbWWnb1lc2pTOnyjEGwLBcrQSS33SjMStPDDXPMHTUKd1+QD+7eB0H1QtPEomQ4dWu/RO60L7dk2Ftke270j9QmFK1Z3zRqXd3UO/N1ODppwKrdjicOcA1xEmNI4/wAUKw2tYlxqEBpy5YBkkTPiPl5cyn48iemVki3tElmctR7fOdeREo6tle0tIBBBDgeIOhVQ7ZYzTouoZqopF5InaQ0tO/Aa8dNVPUxVha1xuDkdOXLkGaN8pAJMSNiiUuK30U482v0A7U4da0be0t7UF1aiNmiXd27V+cj7xcA73o/AKktAO/I6EdQdkttLFtSs6oQ7xRu587RrrqrVSwOi4S5mvOXT75We3lnyRavFDjYwtwphohKWDUhwJ6uJUj8Op8GbAk6nYeq1RszSnsQ4q8Ne4N2+SCpVCobimMxMuH/G79Sg+/DTHe+jsh95EJUh0Oh73+iDr3Q5oLvXxPhdp5t+MkFCV6/HhxH1QNjdBpuOKYWTZIKUWGKUqpIbEt3HFWPCKMkIoop/o0piAFO1s7qCtot6NbTVNsVLoHubYStW4a06xqmNVshR0TqjpMVcq0Duw6d9l7Qw4MMt9UyBWjlXFEUmaAJdjlx3dF7+QKYlyr3alpqBtFu7yJ/lG6FkRSezeDuuXNzAim50vcu52NuynTaymPCAAOipLKDm5KFuMuwJG8K9WtPKxo5ABaMHsz/1Q4pOznlKgGvE/FMX1RHIIe+ZFRkefyUF8TAaOOp6LmRfFM6P2oEvLjOZJAaNgllW4HDVG1qJQVGzJc7ygfr+oQjY0gbOSeM+SZWlSr16o60sUwo2scEcYey3NI5Zj/ZyrVuO9uKjqrdmzoGjfLA/sqw0MGc9tLK7Sk3KxumUAmSNNZnirmbEGZC2o2GR2mx+aKanLTehceEdrsiwi1gaiCn7CGtJOgAknkAoGUlLWZmY5vNpHSQnY48UZ8srNLjEWt3ZUPo0fBzgvTirBSfLSHFp0L6AOxj/AMxb4BRFRmdzWkklxJAJk6jX1Te4t25HANAlp4DktWOGrOfOe6OS1nlzo1aC08WnMARsQ7Tce9SU2ADkP74IdxhwHJ1X45SpWmdFhn2dLG9EdKAXcRyaDlB1J9ojmNEJWuWyfC4TzNPp+JbtuWNqlhIJ1ieBOWUbSDSeHwVUFbK2xga/O1vkSC3SecFXTBLxxgwg7u1bqYGtKpw/CWf/AGKc2tqIOX0RpF8tbI7jtAKbw2pTfDjAcII9U0ZcAEEbFDstHH2snqCf1C3u7d0A5hpyb9SVGmU2ukMm1JCjrVWtEukCY0Bdz4AHkhbakeL3/wDSB8GgrLqi1tKBOj2u1JJnvATqfVNj0LaoKbiNP8Xwd8oW9K6a+cpmInQgidtCvHPKGtXS+qTvmaPQMbHzKuwaoJe+NSl1jTzVH1H7x4fIf7qS+qEw1u7vkp8Ot3OJEeXoFVWy1VWw3s1SzF1Q+isYQ9nbCm3K1TrZCPFHOzZPJNtFNqUpqjyB95j6LV1tLifRGUqf3llNsiecrlxidPnQqr26FpUA1xDtJgtnZ2gBAPPT4p2+mtu5BEEAjkdR7ijUNk8hBQoRsiG0/JRDDaf4fcXD5FbDDqf4T6vqH/5JqjQDmyUgDfTqorm4ptEuewAby4LduHUv9NnqAfmta9jSc0tLGwRBAEfEbeiugORO2qHAFpBB4ggj3he1KoA8W3v8tuahOVohoAHADQIiwsDUcKhdDWmWgiQXfiI4xrHvUirlSKnLjG2R2tk5jWt8UgNBy/tYBIAE+EgcFJ3FTgKn5rkfOom/c1f9Rv5P+5BYveC3pOq3Fx3bG7kNYP6g6Sttejn37OWYkDTfBBADnDbiTu4ucT6rehXA3WnaStne5zXPh0k5soMEcQG/BL7ceAZXHbfj6FczMvkzqYn8UCYzhraji9pIM+00PmQI4CEvtsMuW603veORDgffonhpuHhYeHBugAjjPmFNZ1Hj73/SPkZVReqNMKYHh2MGHU6oIJGXxZi4TvGZ0f8A4Fe8JxWnUaI0ngdx5Ecwq9/htKsZqEk8NGD5NXj8CDSTRqPBPSJ6QiQyWOLLtMbLYmQqrbYjc0wG1WSNsw49QrFaPlWn6Mji4hDBCgxWTReGAlxGkCdeCIctC5EirI33wPstqn/lPHxeAobd7u8cSxzWuaJzFntN00AcdwR+UKcvR9nhxqNMmOSKKbegZyUVsHtKX3jufgE8wq2gTzUFthTh7ZHomzBGifjg1tmXPlTVRNlixYnmUrtP2VHQ2936r1YubE6j6Zq5btXixMRR6FsVixGCzYbKKosWKmUA3Ct1EaCOQWLEeDtif6OkSLjX261XftOHsk5TUJLZOUkFkEjYrFi1IykGM+2eiWVhBbGkxPn1WLFzc32Z08P1Q4oMAZoAOg6KGNVixJNCD8O2Ty0aFixMiNkEXQ0WWOwWLFS7M8gpyiqLFiaARDirfhnsDoF4sT8PZn/p+oWvVixaDEehalYsUIf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68" name="AutoShape 4" descr="data:image/jpeg;base64,/9j/4AAQSkZJRgABAQAAAQABAAD/2wCEAAkGBxMTEhQUEBQUFRUXFxUXFhgVFxUYFBYVFxYXGBcYFRQaHCggGBolHBQVITEiJSkrLi4uFx8zODMsNygtLisBCgoKDg0OGhAQGywfHyYsLCwsLCwsLCwsLCwsLCwsLCwsLCwsLCwsLCwsLCwsLCwsLCwsLCwsLCwrLCwsLCw3LP/AABEIAJIA3AMBIgACEQEDEQH/xAAcAAACAgMBAQAAAAAAAAAAAAAEBQMGAAIHAQj/xABEEAABAwIEAwUFBQYEBAcAAAABAAIRAwQFEiExQVFxBhMiYYEykaGx0QdCUpLBFCNicrLwFTNT4YKDouIkQ0SzwtLx/8QAGQEAAgMBAAAAAAAAAAAAAAAAAgMAAQQF/8QAIhEAAgICAgIDAQEAAAAAAAAAAAECEQMhEjETQSIyUQRh/9oADAMBAAIRAxEAPwDuCxYtH1WjcgdSFCG6xDm/pf6lP87fqvP8Qpf6lP8AO36qECC4KA39LbvKc/zt+qX3NO2q1adRz2l1PMGgEFsOiQRB3ge4JsGjYaDkoQ9zBepHTpmm/N30MDpDO6qBrWkRlBzRrzjfbkmf7cz+L8j/AKKECViF/b2byY55XxHWF4zE6RMB4nXTUbb7hQgWsWLFCGLFixQhiSY1jlKmCDUymDOn1RON4wy2ZnqBxHANGpXCe3faSre1fCwtaNA3j1KCUuIcIWA4v2tuq1V4Nd7qYPQRygbpNiWKhrddcxHu6rb9myNiASfT3oGvhNSprPRZ+SvZo4tdAr7t0wNBuNdUA/MXEnjqUbXsnNEHWP73UtCiCwjZ2iYpL0A02D2lwQyD+IjpIWtiTnJOwmOoW7baJB/mPVT2dCacjzVtqiqNBUOZp84PrxRPehjw38UhaOim8BwnT/cKW/tS6pScNiM3ohCGWHYtWoVCGOLQRJjYxzV/7G9vzTc5tXxCPVc/xCkJB2AYfU6ICnIL6jNJGg4Kk66La/T6ZsO1trVMNfDuIKdMrAiRK+T7XF4aH6+0JXXuzmKh1BpdXcDyzJqn+i3jXo6uk2MXIY6CQHODS0nhkzOJOns+HXbdMcQqFtJ5GhymP5iIHxhR/szM5BaCO7DQDqIk5hrvMt9yYJFVS2qSHmrlBAMd65kgOBPhyaCSBoBAPGVDaUnktLa4eGEH/NfrJgNdDIMk8eUeaZ4lTqZ2mkKRyCfGTIlwmOoadTxWtnMtLhSDYglhBa4gjKM3CC556u350We3V291Fxa1hBaRLah46HdgTQHmgK5YKNTIQYa52hnWDqfUfBMFCisYlfMDRTqiWhzQP3ZdLs0Nbo8ZpGunIyt69vSNUtcCXnxHLTEAlpImZ5fEc02trdpDszWuh7jqAdZMHXjBhK6N/VgjPQLnDQgtGRzfbET4ssgdR5qFnttYNc4NL6v3ntzd1GYES7KG6HxDyRl7h4DS8vcS0HfKBBjNoANwEPQr1HPblfQ9rLU7stL5yh0Sd/vabw5OLmnmY5vNrh7wQoUSBeygKVpTqNa9zZLgHalxEkSdJ81A5tnJEUSRuPCSPTcKEGwKwpBZXdNleplYG03NZDmiGnLmOwHHPH/CmZxOn+I/lf8ARWQUdtMWp29LM4B1QyGAwT1XF6tQ1H5nak6mAn3bC/NzdPykwDlbo7Yb8EbgWBiJdxWPLkt0bMUKRXLfBDVIJGnJWSy7MtA1GqstG0aDoAEdRpJHG+zTpHPMb7J5m6BUa7wp1InMI9F9BmgCNknxTs2yqDpCtJroFpM4S2kCXu5gKG0GSAfVdCxXsc6nJaJCrNz2fqTLBuIR+T9FvGVu+p52PcPuGn8ZB+SlfduJa0cGNaOn9hO6XZitB8O4EhaP7L1QduCLyqgVjZJWLXUy07yPqlVQjK/SACRomVvh1Rujgd5S7E6ZaXjYO1CpTTZbi0Vyo/KMvCZU9LF6jRAe4epUDiXGHb8FncDjutevZmdn2bif+WerP62qSfH0b/Uf+z4qHGP8ioRu1pcOrPEP6Vu+2lxcHuExsREDbhPH4oxR5VsKbnZnNBdET5clG3CqQEZdIAiTBAM68/Xmt6tu1oLnOqQASfG7gJ5rdtoyNj+Z31UIBPwtlNtY0wW52EOE6EhpAPXVM2lQ/sbOLQesn5qYKiEFqYNQfx/MA/qkd9QqCnUBotc0OfkY3NJGriXkblxy8NNzKevs2Ekua0k7yJlQXdrTYxzxSYcrSYygbCeChBZZVwbgF1OoxxYfGG1C18OjLBZoNZ1jU8U/dUbsSB6hDiwpfgafkk/a7F7ewtn1ntpBwae7ZDQ57wPCGjc6xsoQr3br7QG2FvTpUMr7p9JpaDq2k2Iz1B8m8eiO+yTDyywZXe5z6t1++qucZLnkmD1iB6BcArd7VMkmrcVngRuXVX6ACOsRsAPJfVGC2AoW9Gi3anTYz8rQCVSdhyVByX47fijRe88AY6o9Un7UcQyUGUwdXu2/hG6knSsqKtlEtfHU8yZPqrtatgKodk6Wao88GwPVXNi597s6KWiZiJpIdqIpBEWEsClaFECt2ORIBo9fSB3CC/walM5R7kfK2aVdIq2DfsLB934KOph1Mj2fgj4WKUVyZUsT7OtiWjVUjGsGdBlmvRdfqNSvEqTY1CTKNbHJ3pnzdiWFuDhA1lb3Fg6duAXQe0tg0PBbsCZVfqU2kzmH0TIZGxU8dH0zVphzS07EEHodChsJqF1Fk7gZXfzN8Lvi0oopRa3gY17Rq4VKnQScw+DgtspJGCMW+g68ug0RuTw+qRMpPgA1q0AAbsG2nBq3zFxk6qeJWaU3I2RxqKImW8bVKv5z+ikBjdzz/wAx/wBUNXY8ezr5FANvZ8iOB39Qg8sojVgUx9SNI+0X+r3EfNFtsaLhsHDzJP6pDQryphcFplqZDP8Aouf8n4WKo8NBJ0AEnkAF8x/aV2iffXhAcCykT3bSRpMTlnc+EaLpv2t9uRQtW0aR/e1gc38DBAPvPyK+faVEveBrrqVou+jJxa7OkfY5hh/xSmKoB7ljzDwZD3CARwJEb7L6MCoP2Tdlha2wqu/zKoB2iB/cq/KwWYuJ/aRfF947iGQxo89yuz3Fw1gzOIAHNcmsrAXFy+4f7OYkDqfpCTmlqh2CNuwvsnhxpUfF7TtTKdMKU43iLmCGD1VYbjtVsl0+qxydaN0VZ0aiUWwhUTD+1rHESCPPgrNYYo1+xVqSJQ6W7AtLcghblyYAzYuWzVA0qZpVgtEgK9Wq9CuwaNXqCrSB3U71A8oGGiq4zgzCCSuYXeHtD3RzXY8aeAwyuR3VIue4yRqUr2HLaO8XN652wgcv90po1Tnrfzj/ANtiMuKgYxz3ey0EnoBKX0AWNGf23+J38xiR0Gg9Fok37AhBLSC6TSVK55btqtKDgiGgFUG9dnlvXDhKGxLDW1NZyngRv0PMLW4plhzN2nxD9VLTuJGhQN3qRai1uIotqjmuyVBDvmOYTFjM3ReXdsKg1mRseIKksnS2HaObv+iCKp0xsp2rOa/bH2fDrYV2auomT5seQHD0MFc87A2Pe3NNhBOZw2MQAvoPGbGlXpPpVBLHtLTw0PnzXNvs57LvoXlfvDJpu7th5tiQ71BHxWh5FGDozSwuc1Jnc7Co0sAYIAAAHIAQPkiJS7DyQeoRdzVytLjwC0QncbZhnCpcUUztnfHvMomA0tjzPFQWVv3VMN9/VQV3d5VbOupcfTZG1tVjk92dOUVFKK9CjELhrRLiAFWMR7S27faYXA6S0EjzVhxPDG1NXAkckgxHCw5gptAbBMeqFVeyOL4/ET16NOoDUtXb65RoY/lKnwHFXAw4kERurH2dwdtOk4VzmEAMbG0AgHNvpOyq2I0fES3dpgkKssEuiYm32qOo4Vfy0JiK3FVfsxLmN6K0Nt9FUW2i5JLs8dfNbvxU1tiDHbEKu4pTOonikNWpUYTlBKnkaJwTR0n9ob5LYVFy2jjV00+w+OhTiy7RVDuIPIjVF5LF+MvLnIao5BYfiQqDcSiajlGyJFd7VXkAhUipXY0kHqmfay/Pflh2gKqXElxKqKsk3R2m+uAXU2OIDSS8zoDkghvUkz0aULjNzBaZ2KXdo7cNpnOO8piHFjp4bQRqemqqOLdo6jzADWjzJMemiXPK6o1Y8STs6Fa3YIGqOZcDTVcwwbFXgx3jSOM7DoZVgZiBzGa7G7QSGR/UpDJZJwVl07zMgBTNN38J+CX2eJEf+ooP6tIPva4/JE0cUD3925u7S4OGbKQCAQC5oM6jmnNasWtOhqTolOMXzaLe9cQ0AgOJ00J0k9SjLZ2YRO2nuS7tlYMfZ12nSWOk7xGsx6KuPJFt8GLMR7bWtJs1KrJjRrSHPPRo+aJ7I3BqufVcIzmY5DYfBcRwDCu8uJPsAnKcsB0GDHDRdwwI5GgNSc8UpqN3QzE5Tg3VFxZWyweUe4KfGTmoOg6EJRS1EFSVKp7lzPd5CVshP4tGGeGpKX+iO1aNSOUKVplROcGjRaMqpLNH2dhFSkCgbi0bujM6EuVVl0xPiFy5ohpSgUS+ZG+55p5UoBe0qOqGWw0POzttkaAnN3Xyt0QOHNhqmra6o0qQua2VPtDd1WTpA5/RUun2l7uqBUa8y6OevIBXzGQXHVshVe97OCq4ODspzTrsDzB4IYxXL5FzcuHwLdgN7SrtlszxBkOHUHgjnWjHHK5oPmNClgww06ALahdWABDzvps0x91H4Pdd6A4iHbEcimNRTpCo3JWwduGGhUDmk5TwT8nSV69mYLKmgQuKJdnMO1g/8YegSGrVbJTPGa2etWfwBgei9wXsbc3FIVWNOUkx5jmjghWR7LX2luw5rm6wWkfBVatRLiBrLtRA4efmn7cO8RzPJHnv/umtpaspgfunHbWWnb1lc2pTOnyjEGwLBcrQSS33SjMStPDDXPMHTUKd1+QD+7eB0H1QtPEomQ4dWu/RO60L7dk2Ftke270j9QmFK1Z3zRqXd3UO/N1ODppwKrdjicOcA1xEmNI4/wAUKw2tYlxqEBpy5YBkkTPiPl5cyn48iemVki3tElmctR7fOdeREo6tle0tIBBBDgeIOhVQ7ZYzTouoZqopF5InaQ0tO/Aa8dNVPUxVha1xuDkdOXLkGaN8pAJMSNiiUuK30U482v0A7U4da0be0t7UF1aiNmiXd27V+cj7xcA73o/AKktAO/I6EdQdkttLFtSs6oQ7xRu587RrrqrVSwOi4S5mvOXT75We3lnyRavFDjYwtwphohKWDUhwJ6uJUj8Op8GbAk6nYeq1RszSnsQ4q8Ne4N2+SCpVCobimMxMuH/G79Sg+/DTHe+jsh95EJUh0Oh73+iDr3Q5oLvXxPhdp5t+MkFCV6/HhxH1QNjdBpuOKYWTZIKUWGKUqpIbEt3HFWPCKMkIoop/o0piAFO1s7qCtot6NbTVNsVLoHubYStW4a06xqmNVshR0TqjpMVcq0Duw6d9l7Qw4MMt9UyBWjlXFEUmaAJdjlx3dF7+QKYlyr3alpqBtFu7yJ/lG6FkRSezeDuuXNzAim50vcu52NuynTaymPCAAOipLKDm5KFuMuwJG8K9WtPKxo5ABaMHsz/1Q4pOznlKgGvE/FMX1RHIIe+ZFRkefyUF8TAaOOp6LmRfFM6P2oEvLjOZJAaNgllW4HDVG1qJQVGzJc7ygfr+oQjY0gbOSeM+SZWlSr16o60sUwo2scEcYey3NI5Zj/ZyrVuO9uKjqrdmzoGjfLA/sqw0MGc9tLK7Sk3KxumUAmSNNZnirmbEGZC2o2GR2mx+aKanLTehceEdrsiwi1gaiCn7CGtJOgAknkAoGUlLWZmY5vNpHSQnY48UZ8srNLjEWt3ZUPo0fBzgvTirBSfLSHFp0L6AOxj/AMxb4BRFRmdzWkklxJAJk6jX1Te4t25HANAlp4DktWOGrOfOe6OS1nlzo1aC08WnMARsQ7Tce9SU2ADkP74IdxhwHJ1X45SpWmdFhn2dLG9EdKAXcRyaDlB1J9ojmNEJWuWyfC4TzNPp+JbtuWNqlhIJ1ieBOWUbSDSeHwVUFbK2xga/O1vkSC3SecFXTBLxxgwg7u1bqYGtKpw/CWf/AGKc2tqIOX0RpF8tbI7jtAKbw2pTfDjAcII9U0ZcAEEbFDstHH2snqCf1C3u7d0A5hpyb9SVGmU2ukMm1JCjrVWtEukCY0Bdz4AHkhbakeL3/wDSB8GgrLqi1tKBOj2u1JJnvATqfVNj0LaoKbiNP8Xwd8oW9K6a+cpmInQgidtCvHPKGtXS+qTvmaPQMbHzKuwaoJe+NSl1jTzVH1H7x4fIf7qS+qEw1u7vkp8Ot3OJEeXoFVWy1VWw3s1SzF1Q+isYQ9nbCm3K1TrZCPFHOzZPJNtFNqUpqjyB95j6LV1tLifRGUqf3llNsiecrlxidPnQqr26FpUA1xDtJgtnZ2gBAPPT4p2+mtu5BEEAjkdR7ijUNk8hBQoRsiG0/JRDDaf4fcXD5FbDDqf4T6vqH/5JqjQDmyUgDfTqorm4ptEuewAby4LduHUv9NnqAfmta9jSc0tLGwRBAEfEbeiugORO2qHAFpBB4ggj3he1KoA8W3v8tuahOVohoAHADQIiwsDUcKhdDWmWgiQXfiI4xrHvUirlSKnLjG2R2tk5jWt8UgNBy/tYBIAE+EgcFJ3FTgKn5rkfOom/c1f9Rv5P+5BYveC3pOq3Fx3bG7kNYP6g6Sttejn37OWYkDTfBBADnDbiTu4ucT6rehXA3WnaStne5zXPh0k5soMEcQG/BL7ceAZXHbfj6FczMvkzqYn8UCYzhraji9pIM+00PmQI4CEvtsMuW603veORDgffonhpuHhYeHBugAjjPmFNZ1Hj73/SPkZVReqNMKYHh2MGHU6oIJGXxZi4TvGZ0f8A4Fe8JxWnUaI0ngdx5Ecwq9/htKsZqEk8NGD5NXj8CDSTRqPBPSJ6QiQyWOLLtMbLYmQqrbYjc0wG1WSNsw49QrFaPlWn6Mji4hDBCgxWTReGAlxGkCdeCIctC5EirI33wPstqn/lPHxeAobd7u8cSxzWuaJzFntN00AcdwR+UKcvR9nhxqNMmOSKKbegZyUVsHtKX3jufgE8wq2gTzUFthTh7ZHomzBGifjg1tmXPlTVRNlixYnmUrtP2VHQ2936r1YubE6j6Zq5btXixMRR6FsVixGCzYbKKosWKmUA3Ct1EaCOQWLEeDtif6OkSLjX261XftOHsk5TUJLZOUkFkEjYrFi1IykGM+2eiWVhBbGkxPn1WLFzc32Z08P1Q4oMAZoAOg6KGNVixJNCD8O2Ty0aFixMiNkEXQ0WWOwWLFS7M8gpyiqLFiaARDirfhnsDoF4sT8PZn/p+oWvVixaDEehalYsUIf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8070" name="Picture 6" descr="http://www.yellowbrickroad.com/follow/wp-content/uploads/2011/07/system-design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352800"/>
            <a:ext cx="3320736" cy="22098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229600" cy="4221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designers are technical specialists </a:t>
            </a:r>
          </a:p>
          <a:p>
            <a:r>
              <a:rPr lang="en-US" dirty="0" smtClean="0"/>
              <a:t>Translate systems users business requirements and constrains into technical solutions</a:t>
            </a:r>
          </a:p>
          <a:p>
            <a:r>
              <a:rPr lang="en-US" dirty="0" smtClean="0"/>
              <a:t>They design the system including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Inputs 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Screens 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Software to meet the users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Systems Analyst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7042" name="AutoShape 2" descr="data:image/jpeg;base64,/9j/4AAQSkZJRgABAQAAAQABAAD/2wCEAAkGBhQSEBQUExQVFRUVFRQXGBcYFxgYFBgYFxUVFRcXFxccHCYeFxojGhYXHy8gIycpLCwsFR4xNTAqNSYrLCkBCQoKDgwOGg8PGikkHyQsLCwsKiwvLCwsLCwsLCwsKSksLCksLCwsLCksLCwsLCwsLCksKSwpLCksLCksLCwsLP/AABEIALoBCgMBIgACEQEDEQH/xAAcAAABBQEBAQAAAAAAAAAAAAAEAgMFBgcBAAj/xABHEAACAQIDBAcGAgcHBAEFAQABAgMAEQQSIQUxQVEGEyJhcYGRBzKhscHRQlIUI1NykuHwFjNigqKy8RVDwtJzJESDk7MX/8QAGgEAAwEBAQEAAAAAAAAAAAAAAQIDAAQFBv/EACwRAAIBAwMDAgYCAwAAAAAAAAABAgMRIRIxQQQTUWGhIjJSgbHRFPBxkcH/2gAMAwEAAhEDEQA/AK/K2p8effSWc6edCz44XPiaYk2iLDXnXjJNn0bkkHC+utdU99Q77XUX1pg7ZHI0/bkyXeguSeMm/XhzpszgMdTUEdpudymklpm7qZUnyK664TJ6TE2J13jnTRxoHHn8qiRgZG95rUsbLHEk/KjoXkHcm9kGnGhgFudb7q51A438yfvTUcSLu+d6WZh3nw+9bK2Dh5lYUVHKncELFu8fX+dDtiO63eTp9qQm00UnNIgPL+hRSYJTigs4eS1lcZbkgEEnXXgdaV+jSn/uD0P3oQ7di/ar6H7V7+0Ef7Yfwmm0vwJrj9XuGDByfnHofvSxgZP2g9D96BHSSL9r/pal/wBpI/2h/hb7VtD8A1w+r3C1wElvfHofvShs+X9oPRvvQf8AaWLfnf8Ahb7V7+00f53/AIT/AOtbQ/AO5H6vcO/QZfzr6N964MDL+dfRvvQQ6Txfmk/hP2r39qY+cnp/Kj234M6sfqJPC4GTMMzi2l9G1AN+dM7YF5f8i8eZY/Whk6SIRcNJbw/lQeI2qGcnMwGlr9wraJcIHdhyx8xDlXuqHf6kUOMf/i9RSxiweK+tqK1IN6b8Dww45t/Ea7JGQNGb+u6krP3X8Df5Xrpn7vlemU5LkV04NbIaw+3FQWzDzP0vpRsO3RbgfAmmDIp3/EfekHDRHeqfwD7UmhD6pLwSMe2h3+tLTa623n+vOov/AKXFwC+RI+Rrh2MvAuPBj9b1tC8m1vwTf/U1t73zpQxyn8Xxqvtso8JHHiFP0Fc/QJBukB8UI+TVtD8m7noWTr++/nT6toN9VMwzD8h82HzU0+rzWHYX+MfahokHuRIw7Pdibtx76WuyBxJNGS4nuA8b9/O1ITO5soYnkAb+gH1o6mDRBeo2mzVHD40sIg3W8tflR0HRyd9SmUc2IHw1PxpEmycjFWO4203fGjpkxHVpx8AyyDgL0oT/AJR9T9LUQIUHC/jr8K6ZgBR7be4j6pLYGs57v68q51HM/X50uTFCmHxVOqaIy6iT2OTPb+etDNiTz9PvvpGIxI5im0idtysfI06ivBF1Jvk45vv18dajNoe8PD6mpY4F+IC+LAfWuQbDEzkNKsYXIMxV3Wz5jfsAmwtwBqiTJsgTXqtL9CQGssskosO1HhpCpvvAz5Tp4U/F0CY7kxbeEFvmadJvgS68jPQPZ8Mkv65MwLKqX1BO9lUfibKQbfcVMe0jDwJIEjjw8TrLIFEDFicPlTq2nFzlkLXsNDa91Gl7B0UwmIws0LfoU0kcZ/u+qw6a5QokVmIIkuqte4vaj+nWzTtEoy7MeFwzF5esw6ySXWwDFS1+evKqNTcdKRP4VJyuY4Fp/CLqb2tarzhfZfM5IXD6gX7WJHhwWpCD2RYobooVvzxDn5CounJYaKqSexnqwg/g8uPwouDYDv7sUh8Fb7WrRcN7LMatsssCXsNJp/8AxAqBw/SKdMK46xj+tUAmRyy5OsLKjElsrZddeA762kNwDCdAMWyi0JUXvd2UfW/wosezLF8OqbuEmvxFXCLYm05IopIr2eNWs2LLGzKpFg0Qy79128a9/wBM2wv/AG3a3KTDv/vi+tMoIGopE3s8xq/9gsOaOh+AN6BxHR3EJ78Ew8Y2I9QDWiti9rrvwsjeMUD/AOyRKZl6XY+L+8wbAHnh5l+K4hvlW7dzajLp4CpsRY94I+YrlyOJ8mPx1rRZ/aI97yYZf83Xr84mHxqNxHS/CSEmTCRG/J13aadqNN9Bwa3CpeClpM4HvG/kfjUkwYctOYBqeTauyywzYWRQPyvHvvfcJt1GxnZc7qitiY2dgouoK3Y5QL9q1yQPOp6Cnca5ZUuvbl8xSXxduHoRf5fWtCm9mo/DKw/eQfQ1HS+zp76TR+YYUO36DqtLyVJMb+9/Xma8211U2L2Om8Hj31av/wDOpvzx/wCv/wBarO1ug2KErnqmK30ZVYqQNARYXsQL0HTGVeRxdqKfxIfMfyopMWLDVdw4j/2qqYvBGNirAgg2NwR8xXEUWG7cKXQh++/BqcWyII9RGt+Z1Nem2tGgsGUdwsPgKhNqzsC2/ed5/wDEVVcZjWHGrKy2ORtvdlyxPSuJbjOPMgfzqt4/bPWSMYwzg21VSRe2utrVEbPc5mI/Kx3A7rHS/nW24X2axTqrz4meYWzAZggAPJY1FtO+m03Vxb2MhZ5j+HL++6r96SkDMdZUvyRWkP2reMH7N8BEdMOrHm12+LEmpQJhINB1EduAy3/hXWtpQNTMHwfRKaT3YcS/flES+pt86m8J7LcW/wD9vEnfLIzH0tatpw+LRgClyDxVLDiNSbW3HfUZtrbbx5epjWTNmuWZ2K5SD7iDjfiw4cKzsuDJ35M6HszkjIEuISO4vaKIbrkaMftSx0QwqmztPKbX7TkC27coWrvjcc2ZesiEj6KFykKpYqQbAm48ToOVRPT/ABUiwRIkaRK+rZSCc6ahCwtpbXvKmnU0uCbU28MgBs/CD9VFBB1kgZFBytIWZCABck341UuiILYyHL7zvgypPNnZRf1q2r0MVWSVXdJFKkMtls4sVIFtwPDuqkbGdllQqSrKkNiN4ZJbAjvBodzVsrWHVJx3d7mj43pZ1byISzmNmQlAMpK6GxY666XsNxqz4KDMgLXBO++8aDQ1SU2MqGKSdo0QkSMGY3YB7sbb9TcetXGPb0WQSBlZJpJcjZr5ity40BOljcn613U6kr/E17HJUppfKmFmAD8QpDG3Go2bpJBmy3XNwFzc924WpbYgZA5ZFB3aMTfXTeLnQ1092HMv79iHbqcImdkm7taw7P1qXPf9KrWwZ+ta8UosQQT1QJFjuys2hv8AKpuDBMgA612tbeqc9xNrn1rgr6JSvGS9/wBHZRUoxtJfj9hIfUa8Ryr54IH6G7W1M2//APFMbcvx19DHcfA8O4187I18LGPzSn/+UY/8q5i59CbNjywxLp2YohuHCNRyo1T4elIZLactN3LSkiNT+Mg+K/UU1kYfa/h5VXul9yIh3ufQAfWp0QcnPopobHbG62xZz2RYdm2+x133q/TzjTqKT4/RKtGU4OKKP1B76Q+Azbxfx1+dW09GeT+oP2oebo+6gnMptXsrrqfk8v8AiVPBU5OjcZGsaH/Iv2qrYvZscG08OwRUSPq5XyqATaRiLC1j7i7zxqb2v04SNpI0szDQN+H3QS3fY39KqRxxsXYlnNtWuWbwPAC+6vM63rYyjohZ+p39J0soy1Sx6FzxvTN8pEMCLobNI2Y355E3+tROI6RYtwLOE1/DGo8bkliB3aHWouLEljqbgG/dz1865C9xrqDuuPta1q8dzkemoI7L1xOZ3djffmbTzF/pTuDnluO0666EMbX9fnTkDNwJUbuV/A76lMFs7W+a501JzKeeh/5pGyiQLipZjcsQ53ksLk2FvC9q8oFheFPQfarTgNkDUnle+8DUHzOtcMI/Zv8AxUuuRtESm7Yg7R7yap+OwLs1lUm5rZ8Z0eQm51vQkezkXcALchp6/wA67VE5LmQ4TZzxSKsikFgd/EMCL+tfQHQjFmTZ+HYk6RgH/KLedZd04iGeFwB+NfQq339avnsxnJ2cwWxZHlC3NhmBJAJ4DVfWqLCaEfBIY9sTM2VUZF1JDWVipFh+YjjSML0VkPvELpbmfG+lvMVJdH9oySiQSFTlKWKqUUhg17Ak7itt/pRW18WY0UhwgLhS5GYLcG2lxxsN/Gk12QdF2IwOxjGFHWOcpJABNtd4tuPmK8/UQBrsiD33vJbldmUfM1ETh5WGZnZGQEqxIiuNQi5RcE8b377VGGIpicokgUAllAVv0hxlSzMOADLuuSdN1C7Y2lLcsUOJw+ImWIKWADMTlZUPZU2D8TqDodxrvSzAocIbBVETLKFCgCyHt2HehaoHDN1YadWkyjOLkAKrZbMBHYNn7Ot9ATur2zdszYnOqhcmUhmcFmswII0YDnbT70sjLDwBzIhm0Udp8+pJ11IYf1yrLYJT1xYCxJkIB3g9erDfyJrU8UI4cRBEBIcy391mUZb6s+4A2F+WnMVmm2uzjZ+6Wf8A3q9GMWr3DKalaxpGE2JrHJIub/6ePsPp2s5jkFm/KVzW5yd9C4zCJHMuRVQFZCEB93eM9hoCwVQf3O6rNj1umd2vkWXIq/3jBiCVYE63KiwFvOgodlQytG7q4PV2Y9oMNHIVlFxcZyPM1XQ9RNTTiRsXRuM4Ql1JlIZhLnGQEliJMua5K7t1S2zMMkgiZ8jKqyNlZiFNybm4B1UA+tDx7Bkuw06rMbadsITmZAT+EkfHuqyzTRlSTHYkDM+ZVtbUG99LEX8aRReS85xdmgXYuFjTFMYwqqyCwS+Syg2ykgXuGue8mp9iOY9aB2TiQUEahGTtHMGzEm9zfS17nXWjerCjcB6DiKyViUndiMRoj9yv/tNfOux7u2Ei4GaGw73bCoflW97W23AkUmeeFT1clgZUuTkawAzXNYN0QdRjcFnYKqzYZiWIAGVlfUnd7goGPpGTeT3k/Emqtt3pHNDiOphiWUhFbLZrgBVLMSDewzDQAmrDFjonHYkja+gyupvfwNVjbJaHGNIwBWT3GGa6ZQosSuuoB7r2vTN4wPBKUrMkujW33xKvnQRlNCvazKwYqVIJI4Gp1T4fKoXo5gSiPIbDrWVsuuZbZycxJ1JuDfvNTaVgPDweZrUgv412fd50kDWmFMi9o/RXq3bEWUKzWyhdTfUa7ty3NUqNDu5+p43rYemrdbII/wBmoP8AmexPwt61l+Mh6uYA7iD9a5JNarHVGPw3GHktbfawzfT+u+ncCxIudDp/M/1zpp4f1lraXFvIA279DepfCYcLw5kcdeJ+NBoARFKoGg10/ruqSwFwSQT6aeHfUXftAd2viSwt3VMMuRNWsVyqqX1LMLknuA+JApNI+olMDiyrIxNlDcTYG9wdKlGxcVzYfBqpT4kiyDfoN+u/ibaeHdRC7h2W/iNIOW+Rw8atvBCnXvAI08+NRmIhJ/n9v+KL6LTiTZ+Hbj1QU+KEx/8AiK5OtdyZwspPTHD3gH+Fx/quv1qd9juLvFiI/wDGj/8A7Iwp+MRqP6Sx3glH+G/oQR8qY9kGKtjJU4PCSPGOVSP9MjU7ENbjiAvYAX10Fv8Amm8dEWQgGxutjpca2JF9NxO+nxXJIwylTuItUworE2BvILkkB+02a6mMxWIyKcpYtv3a314V2DBAurRAld4CLePMgIBDjRALkAE63qxx4JAQctyNxN2Ou/U1H7IwxWSXVip3FiW1DsbgnQaMBYW92i2MnYjJOjv6mQspUuJM13zOMxvcWBW/aPHSw30HgMGIEKRlgGbM1zcsbWuTblwq4YiPMjLzBHwqOTYy/iYnw0H3potckKkZN4IB1OtZT0sI/TsQVIILE3BBHaiB3jvrVOl+zkzR9gEZW0JJS4YG5UnKxs3EGsr6WxZcWw0HZj0FrD9Vl4aelR7ylU7dhacdMjV/+pERq8YAZurA6zsqL6Mzb+yACe/Sjdi4nEMJUxLxSMmUq8ei2cyXXcASuUC4A96qFi+nSYSPDWBdysbW4BQcrNfidDYCi8J7QpBizEYH6glI+sYMjIQNXJIystzu0Pyp1Jyak/B0w09u3JOY7Y7SrLP12KWVWfqljBWIAFhHraxWy3N+etTkMC4gRFgSls7KGy3IGmtxuNz5VRdo9I3brEBjKtmKv1hJUSaOoCEqT3ndepzZHTHCwwqriaRwCqhEsoudLFyMxsRw8qOq5WUFFXwWzZez44ZmEYCqyg5Qb2tcZr8S1waI28AcLMCAQYyCCLixIGoOlqpWK9rccSADDNuuGlkVLjdplRtO6q3tj2ymSN47QIrgqbdZI1jyOYD4VntYjLOxI7RyJFLYqto5dFAUf3bflArP+jFji4QToDfluiduG7eKTi+mqsCLsQQQbKBcEEHW1+POofA7eWOQuA179nu7IXvvpXJSoyjGSe7JRg0mmbd0ewcZxUJGpEgI7TE9kM35u6tIVjbf86+aMB7SHidXRyrLexKI1rgqdCltxPrU9D7cMSN8sZ/egX6MKtQg6cbMMIuKN4k1tXQKxrC+2+YjX9EOoGueM+P94RajofbY9u1Bh20J7OII3Gx0ytVrlDVJV3VzQXJ0A1PIAakms0h9uMf4sNb92ZT/ALkFFN7YMHKpjeGUBwUIzRHRhlO5wdxo6jAW0sSQWkJvnJN+d9RVN2tEXa5toba89GHkdRerNiW67CqFOoXTyGnwqqy4jn3A+FcUdzuksHIPwnW97kc8wIU93LxAoyLG6Lxsbd9m0t3EVGviL6WBI+I42PiN1LLIbEOQTocwvoeDcfrpVSJMpi7kMN9jY87a213HjY8RSMbjydxud+/tXCgkW8NR4VF4mdgtgwa1tLWsRxvfWod8Yc2YGx005kd/nQaDct8W0Y9NwG6/AHTX408cevf8Ko8OLYFTb3SD53J+gqRXaclvfb1FI4oOpmhezTHL+gSBiq9VNICSQLK2WQXJ3DtHu0p3HbeGvVDN/ia4TyX3j8PGs/6O7ZihEvWvlDMhXQkXGcMb7gQCNalcV0mw6rm6zPfgoLMe/W3zqzbTwQSRzaUjSE5yTcHllGnADSovoBtYQY+F3NlzOjHkHQr/ALgtSmJO47rgEX0OoB3cDVQkjCYiQMOznFx3XDEd3ZY00WLJH07bWlUzhZc6K35lU894F9fG9BY/pFBD7zgnknbPw0HrRbSVxLpZZJk0m96quK6YyMpMUQVP2krKqDvuSFHqaqm0elgc2knknNwMkIAiN+GdrKfJTehdvZf8XuJ3U/lyaFj+kcEPvSC/5V7TfDQeZqB2h00cqWijWNBvkmdVUXvzIHDd2j3VnG0el3V3A6rD7xYfrZ/MsCVv3KvjVOx3SZnbMAWb87ks3lc3+NbS+X/r9v8ARrTl6GkbX6Xq5u8sk5G4Rjq4xzszgG2nBKoe3duxvJnsAQFXKpLCy33sxJLa9w3aVX5Z5JPeYn4D0rgw1BKEdl/f8vJSFGzuTX9riLBUOgsO0dPiaHfpPKfdVR5X+1ar0H9n2Hi2fDiJ8GcZLidQliVijPuaAGxYa5zoLi5Uamre0/oCNn4hWhv+jTE9Xclsjr70ZJ3i3aW+tr77U42xUJNrTtvcjzA+9JkxU775ZDrf3mtutfluFOCW3d4ACu5s2gBb1Pypb+g1vUjDh9fr30oYapSPZL7wjC/OwHx1p8bKYb2Re4trWdzRtfJC/o9cbD1LrFSngqHdOvsEGYKcGF8vGpHEYa4036fOnWwVjvYa/lNVhPUjnqU3FkacOPzA+dJbB6f8Vd9g7awkMHV4jDids7NnKoTlNrDtMDpY+tLxeL2VK4YQTRjLYquUKx5kI9uPDkKe4mkoHVngaI2dOFljMmqB1LgflDAn4VL7VwOHXJ+jyO4IOYSLlKm9gARowtx0qPGHHH4UsnYaEbs1nYkPZzgggk2ZT2WU2II8N1AbfwC5yQN4F/G4oPoDi7YbJyeS3dcg1O47CLKO0SNOHwrkk7M7bXRUoNnsb5Lkj1HlyrjRups6mx0va30qxS7HljUvhjd7aXF+/Uct9S2zcYcXhrSoBKo7S/hdT+IDgRTazKkmiiTRG3P5+B53qKZ8uu8HTcL87HnVs2zsYxe77p8yKqWMNz9d39GqJ3OeUdLORsO1px8/EUQuINhoD5UGh1/q9SEd7DduFYQDw7tcFDrroRcHfofvReysJFNioop8saSuhLAgdWDc2vfIQbEXO7NrUWI84Kg2JNgTpYk6E8hei8bIs0EcKpEsisxu2YSgWAMRJ0KixN9TccLi9Wm5JJbmhFOEnzixpM3TfBwJCcNlhKSsHBKvKyCJo1/MzduzcNwNuFZ90p26uM2gWSPqg0YRs4szuqsWkcb1Jzbjwteq8+zJY1JdCoBy3YW7Vr9n82m8i4AI51ZNkkPisLiGO8SBr299InK3vodVtryFdEKN4yfK49NvbBByd0mXSLpWv6PDmmdiI1HVICbXAvmZrIOI/FvqGx/TYJ7ixxDcC1ppQO4sMi7+CnhrWfS7SkKgBrKABpe48b6ih1ivqd/fr8alH4SfbjyWDafS95WuS8jcGkYtbwB3eQFRr7RnkBGdgCbkA5QfPeRSYo14C576cY8z5cPQUJTzkvGm2r8ABw4BsSPp606uGAp9kB0OvdRMWAPGyDv3+n3rLO5nZPDBFirkg0tUmsSLuBY8zu8hTGIhDC26oSaTOqCk43aNW2V7UgsMCNZWSNY+qjKs7lUCAnMtowLZtWA5kgVDdOemCYjDIrsJEARiBOjyJIGPZYDR2HFgbWY1mq7MI4/CiIdn6gm5Ip3OKJKjNkuixgAgRi/cWPmP50s4v/E3koUfWh1gNPpgjXO6knydiowXA22J7ifFiaT1rcAB4AfOixhBxrphFI3fcqopbEf1Z510wd1HMg5UTBhARRRmiFMVOda35j61LNgRSTgB3VjWI9cQ1ver36Qe70o44RaT+jLyoXDYBMt/wqf8opl8Pv8A6FSJw/lTMmGo5EaRIdEHK9YvJlYeYIPyFWyN71TNhYoRS9o2DC1zuve4vVoGIF6MkTj4JeMEgIDbMCp0voR/XrQ+DwogORLDL1m47lZrhdddL0gTMVGT3hbjTWGWZpCZLAb+F2PC5ud1BPgpHGRfSSe8Vhvv8DvNUTGw2+HyrRcXhcykVTdp7McMbqfpVIs56kbkGu+j0tYeArqbOYnd/Kil2fpuNO2iSgytxNqanj0KxUsceK6vIoRWzWL5wG7LCOPNJmIvwtpckXvVcibXzNaX0J6SYFGheedYp48OIbMHAIDvlbMFKmyGw1/Efy1Lq61SjFTpq/2b/H5IwSeGRGN2hfZ8kghikLII361WMiKGyllIYEMrBb5jw3G1UUSHLlFyN+XhfmR6Vd+kuNjwmLxASZMSs8srPFkkV4y5JkRiwy2ObRgWvvtVHikKe6TvvrY/816EqmuMZ8tZQsrXErHY7rG3dx4G1ckgKm67jrY/LyNx5VbOh/RKLFwzSO84aJ0ULFHnuGAN2yq7LrfXLbTfeq5Bh2dnCgsEDubcAt8x9ATbuNQytii0tZGcOc5sBc8uNHDZ4XWRwO4b/X+VBo1muBYjjxq4dG+iAnjLN2yRnOp0XOY1F/zMySeCxniwytfBNpJ4K7HLc5YkJPcCzedvrTh2Din16pj4tGD6FxVxbYpQhAoUcvdH2HjU7h9gpAFbEPZtD1QAOYXOga+oIGthpcULgsZhNs2aEXkidB+Yr2P4hdfjXIxrrpWz7HLSTZiwVLEdUqrkIPB7jUDuA7zVL9oWy8PBLKkQVSrwsFH4RLEzSRgcACEccutI3AUripFY1JQ2K8MCpAI0PHka4mEtQ0Ex4UYoJqE46Ttp1Na2FiPmadW3OmlpxanYqL05Vxh4V2xpLCtYNxiR7caJhl0oOVtadjeika7CTMaSSTTeeui9ZsKR0KfClMvfXVSnMgpdQ2kaCUiaLSiabn3VtQNIBicFnhZRvI08eFCYTpE6AJKDcaAnj58amQdKDxGzlfQ2IqqlbchKlfKeSb2JtbODVlwZFUforsp0n6tdQ5Fr6hbasdO7h4VreydgIliRnbm30XcKKpa3eOxN1e2rS3AMNCX9xWc/4QSB57qfbo7M3/aPnlH1q4YeLQWFEKh5VVdMuWQfUvhFQw/QuQjtIg/zD6Xo5ehAt7qfxfyqzxHyp/J30f48AfyJnx6p1PifmaZ2gNx7tfX+dOv758f50qc9nn3c6cgLxWJkxTGUIWYJGHCAn+7jWMOe8hbnvvTGEsSC+YKdezYsd1xYnTQ79alui3SRMGXJiVyQ1i34W7OUi2oIsRyIY0d0z2AkWJDxaQYiNcREAdFDe/He+tmDVrjac2I3AbfeCJ4oex1hBdr5n7IIGWwGQWY86GgSy8b67vlp3fM86cjhA0tTwh7qjKbZ106ajvkEMHpU70X6Wy4KcyKBIjKFeM6BlBuCDrlYEkg9550DktTbwctD8P5Vo1OGLOhzE0WHpngGVimaJnHaWZGkudT7/bvYnQ3FRcvSHDLumDAcg7ach2dPhVGZSDqKejw/PSqNpZuQVOUnZItkntAZARhkOb87gG3eI9bn9427jVddmclpWLFmLMSdWZjqWPE/Ibq5GOA0uQO7U2FzwrRtidFUw0+pEp6pWLEJlBJNwBrbd46ioSqN7HVGhGPzZZRI0FtLU6FrQ8F0Rh6x5HVDna6xlewo42G654n0tVI2oiCeRUQoquVyngRoe+3EdxqR0ppjCR05lpCmnL0o9keCUmRRXGmAoeTFcq2TYG5LXpSsKHbU0q3fTB+wSJa6J6HApVwK2DZCFlp1ZKDEgpf6QK1kHIZemZn3U1+l8qbdyTQCFmSuUL1xqW6PbHfFTCNFNrgu3BF4kncCdw8aZZwhJfCrstHQnZNl65hq+i34Lff4k/AVesJFTuzdjoMo5AAKNwA0A76mo4Augr0IpRVkeNOTnLUwaCLlf40cnn6UtaVajcWwkjuP9edey9x+H3pVq9agE+N5T2vX5064utDyNv8AE/WiYzpSGG1wpI0+/hUjJtiSSGGFx2YGkZTbUB7XUHiuYEgcLmvRL2AK6Yr1BTeTu7aweiaiDTKRa7qLCaVNtFrMYtXLU+VrxXwFLcdRGQtdyV1mrhesNgtHRV4psHNh2usnWKxZdG0IdT3rZbeVXPDG7Nfg2vfe2X5fCsq6P43qsWutlk7B+a/HTzrZeimDR1JkGa5JVT7unYJtxO7fup9Dk7I5ZyUcsXhzmA46cATb0qN6QdF0xWVg3VyDTNa+ZeTDQ3HA8KvqaCw0HIaCoXpQWSCSZELtGjNkHvMAL2HfbXyp3QaW5KNfJQOkuz8LhoOrCfrm91rkvcEEuTf3bXG7iKpUktqbxe2JJ5DLKbswAHBQo3Ko5C/ne9MM3GotHdEdeWmutvXM1cvSjiy1cMtcCUSMAQAzEIp3FzlB/dFszeQNY2QUtXgdfpTz4qGPcGkPNj1aegux9VoOTpMw0Rso5RKE/wBQ7R8yadRb2RKVWMeSRGzZLXK5BzcrGvq5Fe6uMb5o/wDKHf4hQvxqBgnkmlVI4y8jkBd7MSa2HYXsaiaJTiJpWltdxEyJGDyUlCxtz41RUG9yL6tLYoWDiWVwkYxErncqRrf/AHmw7zarfgfZZipFv1WT/wCTERhvRInt61p2wujOHwkfVwxZRxN7sx5u29j46dwqbiUcNO6nXTx5JPq5vYzbZ3sbXfNKR3Rtf4sg+VXjZvR+HDxiOJMqjW3M8zzPealilJtaqxpxjsQnVnP5mDxYcBgaJZa6K7Tkzwror1erGPV6vE0nNWMfGZOp8/neicMeFLtExOhjN947Sem8fGisJso2JBDi2hQ6DxvqPQVHWuSvak3jIVhWuinTdb00rsj1xEsCORpBWuaW+D0IJpK51GFFB9KFCi9EhhalKiWNIJrrSCkFqIBJakGuk0msAHxC3/5rZfZvtAvhoGJuQCG+Km/pWPTLWk+yzEgYMg3us0i6cmyPu7rmuii8nH1Cwav1wvbjSXfTdQODzM2bMMhGgy9rxLX8rWo4g23k+ldRwmHdPuixwmILILQSktGRuU72jPIi5I5jwNVpRW/7d2OmIhaKVWyNY3UjMGU3Vl5EfyrF+knR2TBShW7aPcxyAaOBa4t+FhcAr9K46tO2VselQrKSs9yKC0/FBpmYhUH4ju8BxY9wpmXErF7wDP8Akvov754n/CPOonGbSdyxvdlsBewtruReAHdUowctitStGBNf9RANogoP7SQqD4hWOVPO5oZ8SmcXLYh3OUAFkjLEgAGVrMw13KF/e41EWF30uCq6nVlN1ud1xqCPMV0PoF1tmzrbUZmC23a8vOumNJROGp1EpD2JPWuHkKopk6sqihRGBbcmgsAeLXNiSeJK6ObAOLxAw6AEvcdZc2jCm7PlB7eg0HfV76G+z3IwmxgFyLiCytqdc0rEE345RrrqeFaRhUKi0SJGOSIqj4AVZI57jfRjoJBhAeqT9Y9s0hAzGwtooGVBv0W3eTVphjsLbiPjURBtF131JYfaAZhpYmmsa4aDShTMjWrzyWrWMEg10GmFk+NdD86AR6u3poSUrPQMLr1Iz13PWMKNI6sV3NXaxj40kwxBNjxPzrkc7Ib6g/mU2NSjINdBx+Zpt4xyHpSNXCpNbC8Nt0n3wJO/3ZPUb/MUdHiI3918p/K/ZPk3un4VB4iIa6D0p6BQV3VGdNLKOunXlsyXmjK+8CPH6cDSc1PdGzdyh1X8v4fTdT08YDGwA8q53h2O2MtSuBWNJI76fy611oxyHpWCDgDlXj6U+VHKkqg5CsYElNal7McHkwq3teUvILciwAB77CszlQchWr+zcfqcL/8AH9Xrpo7nD1LwX/C4fKoHnTtK4UmPcPGuo4RJF/txqE6R9G48VA8ZvGTcrIo7SPYgOPXW2pB31JbSciO4JBvw0pMR7A8q1rhTs8Hz2vs3x8mIkgWG/VNZnJywEEBlYSG2bMDewudasGG9heMYENPhlB1teRyN/EIOdbM/DwH1pyPhS2sG99zB8Z7G9orIQBE4t/eCUKCBpYg2a5sOGnOp/ob7LZoMTHPiDGMgJyIwILgWjNlUDs6tvOtq12b3aFFEALHhAPGio0tXVFEQimAIWC/CuNEikEnUHhvpeOay6VHYPe1YxMmbMn9fHlTZff3ihMDvaiBWMPLLYDwr3X3pl/pSU3UDBSzU4JaEWnBQCFB713NTUdLoBF3r2euCm6xj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4" name="AutoShape 4" descr="data:image/jpeg;base64,/9j/4AAQSkZJRgABAQAAAQABAAD/2wCEAAkGBxQSEhQUEhQVFRQVFxQXFBYVFBcVFBcYFBgWFxUVFBcYHCggGBolHRQUITEhJSkrLi4uFx8zODMsNygtLiwBCgoKDg0OGxAQGjQlICQvLCwsLC8sLCwsLCwsLCwsLCwsLCwsLCwsLCwsLCwsLCwsLCwsLCwsLCwsLCwsLCwsLP/AABEIAL4BCgMBIgACEQEDEQH/xAAcAAAABwEBAAAAAAAAAAAAAAABAgMEBQYHAAj/xABDEAACAQIEBAMFBAcHAwUBAAABAgMAEQQSITEFBkFRE2FxByIygZEUQlKxI2JyocHR4RUzU4KSovAkQ5MXY4PS8Rb/xAAaAQACAwEBAAAAAAAAAAAAAAACBAABAwUG/8QALhEAAgIBBAEDAwQABwAAAAAAAAECEQMEEiExQRMiURRhcQWBodEjMjNSkeHw/9oADAMBAAIRAxEAPwDVgaMKIKz3n72iDDlsPhCGm1Eku6x91Tu/nsPOrSAbov2Nx8UIvNJHGP13C/QHU0jhuN4aQ5UxETMdgJFufSvOEmMaRy7sWc7sxLMfUnWpjhUedgp1897VbVFJ2ehzXXrLeGcVxWEsEfPGP+3Jdl/yndfl9KvnA+OpiV0GSQC7RsdfMqfvLQl2S1669FoRULBvXXoKCoQNeuvRa6oQNeisdvX+FdRWOo9f4GoQPeuvRa6oQPeuoBWde0L2lphPEw2F9/FKcruQPDi/F+042tsDvtY2lZGzRwCehoGFq8v4zmjHT38TFTkEi9pCi36XC2FS3KftBxOBbJmM8N9Y5GJsddUfUrr6g1e0Hceib116onJftLhxriGZBh52NoxmzRSX+FVY6hz+E79O1Xm9C1QVg3rr0W9BeqLDE0F6LegvVEBJot64mi3qEBJojAHToaGkMU5CMVF2ANh3PaqZDFOYJ2TEzZdQSQV8hoDURKjAK9v0Z/5arNzVhMyNLaz9b/vvUdwrC5sOzEn4GFj5agisVkSjuX4G44N09rfiyvzSoRcHY3Hz3FMvFP4j9aQlTL9aLlNOJCEm7PS3N/FfsuDmlBswXKh/Xf3VPyvf5V5tmYk379/zNbn7XpbYCx+9Kg+gY1hptVx6Kl2POHw31O1XLllwGFtzvptVd5fRZCEJtfrU3wlDHiPDbe49PI3qmUaMcCsig9bb/u0pD+zDGQyGxU3QjcH+VOsNirADtT6Frispl47RM4LEeJGr7EjUdiPiH1peozgUl1cdm/Pf8qk6idqzU6urq6rKOoKGuqEAorbj1/gaNRW3HqfyNQgaurqGoQh+buMfY8FPiB8SJ7n7bkKm/mQflXmuPAzTXksWLlmLE6sxJLN53JNeg/ajgmm4XiUTf9E+vZJFZv3XqpcpQQSe7GyMEAUW1tl7g6g/zoMmXYrSNMeJTfLMknwso+JHFv1TaiI6nQgDzF7/ADFejsBAG90KCAewprzXyxhJYpHeIBlVmzKApJAuNutDj1O7tFz01dM8+LKysGU2dSGVgfhZTdSPMEV6d5Y4t9rwkGI6yxqW/bF1f/cDXmCa3e579fn3r0T7LsGYuFYUHd1aX08ViwH0t9aYmYQLTQVxrqzDANFoxotQgFBQmimoQCoLmvmiDAR5pmu5B8OJT+kf0HRf1jpU6K898+LMcY8k4N5D7p3VVBNo1PkP41FTdMp3VouK477VhjLIoQyBiVXULvYa71E4Zl+yMfvIGUDyJpXku7YSzjTO4HmulOuIQhRYAAdqRnxJr7nVwP2xf2KY+FumYjramP2Y1cZArR5expi0C3OlNQz/ACLZsFytF/8AbGw+ywqSPemuR1sqG5HkLj61iMja1ofti4gsuKSON83hRlXA2V2a5APU2tf0FZ3HETTe1pKznPsdRTlEJTRu/b0rTcO4hgwMSEmTETDOxswkTKCyuTrck+7ba3aqZw3l13jLLZtNV2Pyq18qY2OWJcNOrJiMKc8DMCL+Hsb9GAOUjqKwy89G+Pjss2CcknNtcjz02qwI6IAWNQ2FAChuw1p5i/06oFup2uNx51lKVIkUmyT5ekzeKQrBc9lLC2YAXzL5a29RUvSOFQKiqNQqgAnfTvStaxVIp9hq6i11WUDXV1dUIdRW3Hz/ACNGojbj5/lUIHoaLQ1CEJzq5GDktuxjX1u17f7ayjgvDMQ2NVY2OYt7xIW6r1Hu767VqXPMlsKB3ljt8g5/hVQ5Px8cM8jSCRnKWuqlhqdFXz+etLZpNSr7DmCKcL82G5qXGYWaJcO8gSQ28RcpAItcSKwPe4tvVlihmxOGeHEXV3RkL5cjXYaEp9PWn2IlByEg+G4sMylSrb2YH4f6UhxbFGOJ2iUs4X3FGvvHRfkCbnyFL7uoo1a8s8+cH5dnxPiZBZYg3iSsG8NSNLEgHUn+dem8BhhFFFEu0caILbe6oFQPCeXlQRopvEsKRvY6SFSWLG2hZiTr2O9WUmnY5HO348CU4Rgkl35Arq6gowDjRSaGimoQAmimhNFNUQTnlCqzE2ABuTWT+0GB5Ih4a5rG5tv8q1TFxZ0Zb2uNxb+NUbHLZSDYNY3tsD5UrmltnGQ1p4qcZRKb7PMcSskLH4feQHcX0YfuqU45JaqJwvHnD4oSWuA5DDuGNjVz4+w8QDoQD9aLNj/xL+QtPk9tfAhwlM177Gnh4eKb8POunSpuwrHI2mNRaGnMHKIZvGh0bUuvRu7D9bv3qDxPASVzIP0i62/GO3r2q+8PxN11OhOlxfy1o02F1zACx3HQHy8jXqmk1tkeR3zjTXgr/LDWTT/8/rXfbR4xLfE17d7VITYXw28RR7rfGOx6N/A/KqrxaTNLmX7p/KuVlx7JNHQx5d6Ui/4N9AL6EU9wryAjwkDnMoylst1PxWboaqnAeIeINNSBqKunBcOXcPdwqgXGmRj0Hy3NqTcW5UxmLonsHmyDMuU75cwYr5EjQ0vek70N62SpUC3bsPeuvRL0N6sgeuvRL116hA1FbcfP8q69EdrakgAAkkmwA7knYVRBWhAvtVH5i9p2Dw11ivipe0ZtEP2pTv6KD8qyrmrnzF402aQxRdIYWZE9XI1c+unlR7WVZtHP2U4W2dAwkUhSy3a4ZSAL3J96/wAqofCI3U5UlcZiLBlZl06BgTtbYg+tZcsxDBgfeUgg9bjWtN5W52jIAdSCLlhYG21svcUvng1yhnTZF0zQ8KZgqCaSNxZs2WMoT+HqdfkKGRwwy73BuO46/nb51DpxmXErfDxEJe2d7D5hb3tTPmjiwwWEZS18TMCE/F2z+SL+80ooOUqXZu57VbL9hoBGiooACi1gLDz0pS9ZVy37VGWRYuIBSrn3MRGuXLfT9Mg0t3K/StSVgQCCCCAQQbgg7EHqK6Ljt4EN18hr0F6C9BehICTQE0Umik1CBiaITQE0UtVEG/ES+Q5BmbTTNluOup8qpeOw5a59au76g+h8qq+OSyuTplVifkKR1SqSY/pJe1ownHH9JJ+235mrBiuMBwma4dY1zdjpuPrVbbW57kn6mpdoM+HjkIH+GbDfwzdTfzViP8orpuKdWc7e03XkCHi3hSq6EkX96+2U76VoiIxAI2IuPQ7Vk0o1NXPATYzwo8sjAZEsNNrC29BkxxlywoZpwXBcOFORa3YVPRMHU23/AI1mnCuavDYeKFy7EKdbdx6dqn+D8zRhwDPFKGNrf3Ti+2huGO3au3JXyjkxjKPDXBaMmZSD1BBqG/8ATpp1WQ4hoHbUp4YceRY3BuaHmnmZcIyIqF5ZRmQHRAL2ux669BV24dxKOSKOQMoDorWLDS+4+oIpLVPpjGm4tFH5f5BxeFnJ8aF4m0LDOrDzyEb/ADrSY1ygKNgAB8qbfbI/8RP9QpSOYNqpDDa4Nxekn3Y4Lg0N6TvXXqEFL116SvXZqhBW9dek81DeoQS4jj0gikmlOWOJS7nyHQDqToAO5FYTzRztLxBiHHhwr8MIJy/tSH77+ug6VevbNxXJhYsOCLzvmYdckNjt2LkfQ1jRUA6afkR1rXGq5Ak/Avioha6jX/nSmF6kcM17g9DQSRAk6a1rKF8oBOuCPpbCk5hlJDX0I86NNFpcdKDAj9JH+0v7jWbVBpml4bH47DYTOIgVRmXxswdEFxY5Qb73FzpVKx+KeRmeR2d2+JmNyf5Dy2FWPnnHSJhsNhVJWN4zI/TPdtB5gaX86qAY2s2u2ve/fzosMYx5S7KyzlLtiGK1X0NW3k3nrE4WNYgyyRKTlSQXK36K24XyqtyAFCttddetMsOdD3GtSS5KT4N75e59hxGVJl8CRjYXa8THoMxsVJ89Nd6tp/5/SvNMeJuve+4O49KtXs35peDECOQ/9NMQhBJtG/3ZEvpa5sw6g36VnLH5QcZfJtJNFJoHNEJrEMEmiE0BaiE1RAS1V7mqMphsQ4tYI5PzG1TxNVPn/Gf9O8QuS1s1ugvsaznCMq3GuKcov2mJyC1hVn4Gufh8oGrLMPd7ghTcVW8VqxNtBb+lz3q28pYLxMJPl+ISLfuAUIX/AHCmZulYvVsbz8t3wqYxJFzGbwmiI974grH5XFWwYpF93QW0+mlRvK/LHiK2IxErJCvvpEv95I6i2Y3+Fb9dzbtUdLFIzFrbknbvrWTV9sNfgVkgjAtDLDG2/hyop17ZqQxk4mCpiMPGJRoMtkEq/wDtSDQSDsd6X4Hw1JTldFudyRpVlwvKkYBA+H8G6Hvodj5iu+2jlNbSG+xjFHDS3MixrJEUlGVwVdTZh1Khj62p9MpjJQNcKTbLovyHzqxpw4RhSpO5Ou5NrKD57C9VzERkEhtGB1HnSWsktqr5L0ak80m/CpfvyNi57n6mrf7PeJX8TDMdTeWK53IsJE+lj9aqLigwmLaGRJU+KNgw87bj5i4+dIxfg6NUa6GoM1EWdZFSWPWOVQ6ejbj1BuK69UWKZqC9EvXXqiB81BLMqKzuQqIrM7HZVUEsT6AGi3qre0ziQh4dMp+Ke0KDvm1cj0UGrXLIZDzRx04/FyTtcA2WJfwxpfIvrqSfNjUWw8m+lDYdd/Ia/PtRkcd/qCKZijNsDC/E3oD9KcPvSHwyb6EWH8vrS8mwrSPVAPsSO1vWnXKmC8SfvkFwL2uxNhb6GmjmwPkDVq9n2DuhYXu0nYEWQWFxv1NYZnwa40O/axAVOFexAMWQXt0senqaprNf5EVpvtcwmfB4eUW/RyqDoQbOCOvmBWWg3z+n5UcHwDJC5Oppmi2byJK/WnLv17rcV3FcI0JVWteyPpro4uAfOil8gp+BJWst/wDnalo5FsF127C3nTVmFgL+dKptf5D0oSzdeQONHFYNC5vJEfCc9Wyj3HPmVtfzBqwM1YfyLzB9hxILm0EvuTdgD8Evqp/cTW2sf+fypfJGmaRfAJNJsa4miE1mEAxqI4vwKPEfGzqp3CmwNu9SjGikaH6fWs50lbDhd0ij8z8up9i8HDIAc4YD7zHzPz37CqZyrxGaCZ4Usge5mJGZlSMFnA6agWv51r2MjAGu5BHyOlqoK8PzNOUXRmTDgKN85DS/RN/Ws8OS4tSNcsebRN8OZ/syZ9GkBfL1AfVV9ALVHMygkEi40Pyq5YqVI4HXW7WteEja1hnOgFhtWFY7izmRyDoXYj5k1tDG5GEp8li5XxOVmLkkW91dzfv5Cr1Djw6Zo2ta1x1vWZcO4r4asmQWY+82zfWn3CeMNF7tyyFife3sa78ZJo52THJys0FMfiQVziOSMsubJdZEFxZrXIYDS9O+M4PxBcD3gLg9wN1P8KreG4+ttBr0I0+tSWJ4qZsqJ7ikjxHP3EUgt6s3wgC51vQzgpKmYrfGdkU1NpakMcgDaE666qV31Fr6kWt++o3EPXGcXCTizqqSlHci6+zvimdJMKx96O80PcqSBKo9CQfnVqvWOcJ4m2HnjnXeNrkd1Ojr81JrUuP49YoWljN0dA8R6FXF1/OrnwrLxpze1DiXHRqbF1B7XFKxShhdSCPKsPjdpZCWJLMdSTWgcpwTRxtIATCpsxvt3I9L61lv5Olk/T1GFqXJcxWGc+8xfbcUShJgiukIH3hf35f8x69lFaVz9i5hhDFhopJJcReMeGpOVCP0jEja4OUep7VjeMwEsD+FNG8TgA5HBU2Ox8x9aYxOLfZy5ppdCaRHtb1pULakDGL6H5XIoDKQCe24O/yNMppGLViOP0INO2bRe5pjipQ1rU4TECwubGwH07VSathNcIHEL7prQOSMGVwsLEWz52Usp6sdiOlQnK3KcuMdHeNlwtwXkb3fEH4IerFu40Aub7VqnG5tESyqqCyqpy5VAsoA6AAD6UlnzxeRQjz8/YYx4ZLG5vgZ87xZ+EzE2JUI2huLq6m9jWGQH3jW7czEnhOMv92InWx0FjoRWXcZ5Enw+HTEo6zKVVpVjBzRBgCD+uuurDbtbWtfVjGrfYHpykm0iu4Vc1k6hgB8zanXM8l5m8rC3oBV39lnJmHxUE2NxbMI4nyplfIPcCs8jHqBmAt5GrHzl7LcPNA8vD8/jr7+RpC6yjcqM3wsenS+lE88K2eQPp5Oan4Sf81/RiLEXN6WjY9D+6kJFIYggggkEEWII3BB2NHQ1afJbQ9R7bMPn/Wtb9nfMAngEDt+mhFhfd4horDvl0U/LvWQRufwk+fenvCsXJBKssXuOhut9j3DC+xFwR50U47kCnTN9JopaovgXGUxcCypoTo6XuUcfEvmOoPUEVJ4eIu1h8z2pOXt7NVz0AqljYb0nj5AhjCndgCe5NqeyMsSnW56n8h5Cq4mNMk8SrqWYAAUlkyb3S6G8ePYrfYbmHFZFB/XiUfNhf8AOp3lLgKxxK8os13fXSxc3JPyAHyo2H4Thp5kzOrtE2YxnT9IuxKncAi486yr2kc84ieefDRt4eGRmjsmhky6MXbe176Cw0prT4OOTHLk+Cb5/wCd1lxH2XCyZoI1cysDdXkCkhVPVV8tz6VkAFOeHm0g9HH+00go0FOULDyP8qOZbUYjKPO9qDIBvqabnk9NV5KitwRcW33b1J8L4vNGbhyPkD+dS3DOR8ZPGJIolZWFx74BpPEcnY1TYw2+YrB55/IXpxffJIRcbaZbSXNtm008vSkxhGkJym5GthTjmTha4aGFVPvEXbveo7gE8ocmEXNrMPKkpzk3Z18Ggxyx2wGgINjofrVrWWZ+HfZwhd42/R+cT3JX/Kf3GmZyKbkXbc+VPeG8wrE3vaC9qVnqZy9qQxi/TYY6nG7RRjK0LZWUq46EWNT/AAvmqePDvAtskhJJO4vvb6VNc/8AFcPJEgRAX0Ia1rfOqVw5xnUN+Iem9bwfF1yMx9/+ZGy8u8RkaCMRhMxGue428gNaz720YedpsGzKCzJKgya+8GBC99jf61bo+K5mEeQj3RZgd6rPH+LKZUL5s8OcAHW5cjU/QVjFuE90eexGWmeW11ZXsF7PZWQPI4Un7o6eRPWj4r2fuqlhLcdsoOnrWg8AjMw946kaf0ro4XMvhEEAHfuKXWvy3bCejwL2tGW8D5EmxJuGESZst5P7xh94oqjoL7kbVsvDeBcOSER4aDDyoBlkZlWRma2udiCSe+tE4/wkRxh4yQUINr6G3emfFeNQ8P4fDiLMfEOUquhLkEgMTolrG58utFky5cjpfskZLDhgtyEPaNzEcDhWdTaeQeHhwLe5Ye86jYBR5blacphysUKtclYogxb38xyrmJJ1JvfWsX4zxWbH4pJJtQzoiqAfDjUuBkX66ncmtwxiA7EfFpY267G9O4cHpRp9vs52fNvfHQjxqK3DcaBb+5k206dRWbcrc++DGmHxCtZSFjmQjMik2AkU6Movv2rT+OA/YMYL6mCTpfUCvPE6VtPDHLCpA4s0scrienIZ0gwxLxhi5AcRIPDJZwoLAaXOmp7VMGAhleLQX95NAup1YeflVB9lvNS4jDxQ4gOJTeFHKMYphGLqQ1rBl2PmKs3FeNHDHKtieoOwpBr0opTX7/0PR/xJPZ/wZh7Z+U3GNGIhVfDxC3bULaVLK3+oZT8mqk4fhhXQgX76H861jjPMIndfHVXRTcR/CNd9RrepHGJwkYbx0wqyMPhhQlZGb8DAta3Uk6WFN4dXj8pi2o0mVdGP4fBtIwRELsdhGCxP+UbVO4PkHHSOiHDvGrEAu5UKo/EwDZh9L1beB8+RwSsh4cmFaTXMhUZgNLGw7VZH50iYX8Meub+lOXmnG8cVX5OfPJgxS25ZU/wyv8p8jYrBTzB5IngdFtIpIJZW0JjOoIUsL37VccdKsCaWy97jf9bqazfmXnOUK2WZmN7hdEAXqotv86o/EuZJJky5mtpfXXTWssmilL/Vn+yDxa2+cUOL7ZpXMXMCxDPIxUXsoGrE9tP41WcFzvh4X+0CNzOuka7Rm+7uRpfpprrVGxHEGf42LepvTRm0oI6bFDrk3efJLsuvOXtEkx4RfDGHCEsfDYlmY6AlrAgDtVOMgOt6b3rjWydGdDjDv74+f5GkRXRHUV1UWaBzTyZNh7yoBJCou1vjQ9Tl6jzqkyyX2r0FiuV8YcM0K4uNWYZfEMbFgp+JR73Xa/Ss+m9jWKGi4nDnsLOv86Kcrdt2DjT2riiL5U9o+IwarGwEkY2B3Aq24f2lLPuuU+tZzzRyjiMBMIZijFkDqyElSCSOouDcVDjCtQNJ9hmsYni0Dn9Il79SAaPw3GYOMlgoUnS4Ws3wGIlWwY5l7Hep+Js6+6dexrHJp4PlM2hqckeC3xYrC66jWkpOCYWUEiSx8mqlYuNl1Kn6VHNjbUt9FTuLGo/qWRF6m5UV7ATaDbY0pg+Rxf8Avtemgqgf2mR94/U1ycbkU3WRwfJj/OjeDL/u/gKP6jJHoXhvC41RToXAtf8ApVA5k5JmmxDyrKgDG9ip06W0rP05lmH/AHpP9ZpaPmib/Gk/1GosGRdMBa1p2axy/gZYQA7AkdRerMkwJBIF6x/hHMcrkfpGPqavnCOIEi7ta3W9KvQ07suWt3vlFqx8PioRYWI2qJ4ZhEjDo6q6vbMrKHBy7aHSm83HQmgJN9rdb9qkCziFXRgHkFwSLhbdPn3o92OHi2VWSfXCHeF4BC6geEqICCLKA11NwRpptQScoQsSTJJcknddDfcadKzrFc9zQSGGR5FKEArfub3v95SDcGtIXiBOmUP630HrTbnKrFEoXVfwFblGMxPEZZbSKVc3QFg1wQbLpoelVmX2L4IjSScfNT+Yq4hhb4QD01P765SOpI9Gah+ol/5/9B+jEp3EuWnwseGhWQmOCGYJIUK2LMmVTbTOQDrUB9pkcyeMwYgix7i3W/WrrzjA8kNoXYkG5UsbH+tZzkmLWaKRejG1wfOl883kSikqX92PaWEIPc3y/wCkimYviUpxDqutjoKm8M+ICBmjSxHViG/KpYYIohKRNnJJJyXJpGHC4l/+xIfM2H8aP1bVKK4+S5YI8uU3z8MguY+JEpGNAwN73uRptUSOMy2+KpvHcmcQma/ggKPhBcfvpH/06x/4E/8AJ/SuhizqEaTSORlwRnLlX+eWVzFYsvuabqati+zbHn7kf/k/pQN7N8f/AIaH/wCT+lVLMm7bLWNpUkVImuo+JgMbsjfEjFW66qbGk6sh1dXUNqohy7ihoAKNarKZt3E+YzmIzk3vYA1BrzY8ciusZbKb+8bXqaXgQYDTUbUU8CHUUlOWODtcjUYykqZSubeNT4+cTSIEsoRVW5AAJO53OtQwwzedagvAF7ChPL47VT1sS/pmZgsD9jUxwnh7Ei96vkXLo7U9i4Oq9Kn1Sa6KeGhjhoowozW21vTPiPDsA4JkRfUaVLT8OvUfNwFTuL0C1UF5I8EmZlzFDhAf+mz3+dv31XyD51srctp+EUn/APzCfhFH9djB+mmZNgUQt+lLBfIa1IcSwkAKfZmZwQc9wdDfTf51o55ZT8IoU4Ao2UfSr+tx2T6aZnuAWaOxVDbvarTw/iiupGIT3TodSL306Va8Jw+3QW9KseB5WSVQZAB20uaOOqjLwZy08vkqHCuLwwvFDlBjLAC495M+ikHtcir7BhjGoR/eI2tewHYXocLyThEbOY87dM+oHoKsPhCssuBTdxVDGHJKCqTszbnrhMMsXjMgLRCzHrkbv6Ej6mphJlyobnVEOh/VFW9sMhvdQb76b+tFGDT8I+gq4Y5KG1lTalPciqY0LHA0xZsq20B11IH8ai8BivFGZDKEvbMxsPO3f5VesZwyKVDG6AobXU7aaik04NCoChAFXRR0Fqk8Tr2rkkGt3ufBVcTdFDFms219/WmP24g/Ex9avc3DI3FmUH1ps/L0B+4Kx9GZtvgUqTi1he7Dzy0n/bw/Ex+VXJuV4Dpb99ItyhAe/wBanpT+C92Mo2M5qjS2aYrfyNJLzzAN5r/5TVyxXs9wsnxKx/zGmrezHB/hb/Ua3jjhXusXlKd+0rB57gB/vxb0ow59g/xl+lTb+yfB/r/6jSDeyPC93/1Vfp4/uDuyfYwjGyZ5ZH3zO7X75iTekcl9t62PmD2XRQxNIrt7oJsbW0rP+HcMDKz2+HQD1pqMotcC8k12G5x4EuHMJjUhXiDML7H3BceuaoAxFgCoueoq7e0q/h4W+/vKfQKn8hUFw7hlvCYNmEiBj+qSTp57CqhK1yVP2oNy5waNpR9qLCOxJC7kgGwJ6VXZyczZfhucvpfStAGB0PofyrP33NGnZnjlbbPT0UIpU4YGk45ltcb04hbQE1zo4JNHUc0AnDup2o0kC30FOo+IBdN9NqbycRDdKyzYYwRITchJo6SKUq+KA6UaLEg9KUfLo3SY1MFFOHp5LLbcUCT32FZtc0HTqxi0FFOH8qfYibIdRRYcYCdqrZzRORj9lPah+x+X7qm45QTYD1pPHvkAIG9a+i1HcDu5ojosH5VM4aUqLCmmHlzUpFigWsKkJqPIMot8D4Tt2oPtZ8qbcRxJRNOtQb4knrTUsjXTZmoryWX7Ya4Y6/SqrJiTb4jTjheJvbXY1n6+S6sL040WR8Za1xvRTjvKoHj2LtKADsPzpgMew69aOWXJuaTBUI1ZbVxZPShfFkbiqrFxVsw23AptieLuGtppe/yqb8lXZVRui4HiAFB/aYqkS8XfTUUmOMvtp5Vanl+SVAvX9qijf2kOxqE4ArOviOBrcIPTQtUqQK1isrXLBbh8C39pCgPEhTdgO1JNbtV1k+SriQPPvEWMDKqkqdyBWd8FwtwB0zAn5a1qfFZQEI0171m3EYcVBFJNhovECkl2Clwi97Ctse6qF8rTZGe1D4MP+1J+Q0qN4BIqRIXOtja/a5I/OofiHHp8UqpIwcZrrZQNTp0/Kp/hPIOKxEYdJsOJD8MDy5ZNPlYHypiEajTMM1SdDl+KixAI2P5VRGGtWjiHKWMw8cj4iKSLwxrdcykfqstwRVZFGkBjjts9C4GbTe4qQzA7n6VRoMfITZco9b0q3F3TObk+Ha/S5OwHYee9MxxJKjSU23ZdnZRdFGpHfU02kglXdD8tar325jOEO5SMXvsX3t9R9K0YC1JarDGTRpgySVlSaZhuCPUVY+DxWjDN8T6+i9B896dFQdwD8qMopeGFRdm7yNoLLGGGoqJ4mwgFwNDUzTPiuDEsZXbsfOqy4VJfcPFlcXz0Vl8eZDrS+GjY2tY3O1/e+lQkdwSOoNvpVv4Fg7LnOpO3lSePDukO5JqEbJGCELr1o08QcWNKV1dD041Rzt7uyCxQ8HQm19j+dMnx6Lrm1FSPNeD8TDswNmi98emzD/naqNGml+9JPRpS4GFqXXK5JubirSak6dBTZsZUZPPYaUw8c3rR40uDL1G+Sbnx2m+tDw7iFpAL6W1+WtQEkpJpfhdzID5H8qzeKwlkosfMOL/6h9diDr5gfuqO+23Ittc6+lSHNeFR44H1DnRj3CqN/PaoCXSwphYr5MXkH02LKjN22prLjsxdwLBjoPKo/iOIOUD/AJpS2ChuFv61fpk3+R1JKcvn0p9wOE4mQKNANXP4QP4nYU64PwXxm1ayjUn73oKtnCeFJhlKx/eOZidydvpRKKJbHaIFAAFgAAB2A2rjRiKAiiolibCkmWliKRmawqqKsieJ4Yvpep7l/h4hiyjW/wAXnfpVPxnFWEyIAPeYCrqcaqKCQdugH86KPZm6TtkNieQ8E2JjxQiCSRiwVLCI7gMyWtmF9xURxr2esztJhpljJObLIpIB62YG4FSHF/aBh8OpLRzNbsE/+1ZTzn7VJ8apiw4OHhNw1mvK/kWHwj0rZJmUlCRI8ye02X7HLgct5szQvNcFSgNiV7sdr1mQWiKKUBokR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6" name="AutoShape 6" descr="data:image/jpeg;base64,/9j/4AAQSkZJRgABAQAAAQABAAD/2wCEAAkGBxQSEhQUEhQVFRQVFxQXFBYVFBcVFBcYFBgWFxUVFBcYHCggGBolHRQUITEhJSkrLi4uFx8zODMsNygtLiwBCgoKDg0OGxAQGjQlICQvLCwsLC8sLCwsLCwsLCwsLCwsLCwsLCwsLCwsLCwsLCwsLCwsLCwsLCwsLCwsLCwsLP/AABEIAL4BCgMBIgACEQEDEQH/xAAcAAAABwEBAAAAAAAAAAAAAAABAgMEBQYHAAj/xABDEAACAQIEBAMFBAcHAwUBAAABAgMAEQQSITEFBkFRE2FxByIygZEUQlKxI2JyocHR4RUzU4KSovAkQ5MXY4PS8Rb/xAAaAQACAwEBAAAAAAAAAAAAAAACBAABAwUG/8QALhEAAgIBBAEDAwQABwAAAAAAAAECEQMEEiExQRMiURRhcQWBodEjMjNSkeHw/9oADAMBAAIRAxEAPwDVgaMKIKz3n72iDDlsPhCGm1Eku6x91Tu/nsPOrSAbov2Nx8UIvNJHGP13C/QHU0jhuN4aQ5UxETMdgJFufSvOEmMaRy7sWc7sxLMfUnWpjhUedgp1897VbVFJ2ehzXXrLeGcVxWEsEfPGP+3Jdl/yndfl9KvnA+OpiV0GSQC7RsdfMqfvLQl2S1669FoRULBvXXoKCoQNeuvRa6oQNeisdvX+FdRWOo9f4GoQPeuvRa6oQPeuoBWde0L2lphPEw2F9/FKcruQPDi/F+042tsDvtY2lZGzRwCehoGFq8v4zmjHT38TFTkEi9pCi36XC2FS3KftBxOBbJmM8N9Y5GJsddUfUrr6g1e0Hceib116onJftLhxriGZBh52NoxmzRSX+FVY6hz+E79O1Xm9C1QVg3rr0W9BeqLDE0F6LegvVEBJot64mi3qEBJojAHToaGkMU5CMVF2ANh3PaqZDFOYJ2TEzZdQSQV8hoDURKjAK9v0Z/5arNzVhMyNLaz9b/vvUdwrC5sOzEn4GFj5agisVkSjuX4G44N09rfiyvzSoRcHY3Hz3FMvFP4j9aQlTL9aLlNOJCEm7PS3N/FfsuDmlBswXKh/Xf3VPyvf5V5tmYk379/zNbn7XpbYCx+9Kg+gY1hptVx6Kl2POHw31O1XLllwGFtzvptVd5fRZCEJtfrU3wlDHiPDbe49PI3qmUaMcCsig9bb/u0pD+zDGQyGxU3QjcH+VOsNirADtT6Frispl47RM4LEeJGr7EjUdiPiH1peozgUl1cdm/Pf8qk6idqzU6urq6rKOoKGuqEAorbj1/gaNRW3HqfyNQgaurqGoQh+buMfY8FPiB8SJ7n7bkKm/mQflXmuPAzTXksWLlmLE6sxJLN53JNeg/ajgmm4XiUTf9E+vZJFZv3XqpcpQQSe7GyMEAUW1tl7g6g/zoMmXYrSNMeJTfLMknwso+JHFv1TaiI6nQgDzF7/ADFejsBAG90KCAewprzXyxhJYpHeIBlVmzKApJAuNutDj1O7tFz01dM8+LKysGU2dSGVgfhZTdSPMEV6d5Y4t9rwkGI6yxqW/bF1f/cDXmCa3e579fn3r0T7LsGYuFYUHd1aX08ViwH0t9aYmYQLTQVxrqzDANFoxotQgFBQmimoQCoLmvmiDAR5pmu5B8OJT+kf0HRf1jpU6K898+LMcY8k4N5D7p3VVBNo1PkP41FTdMp3VouK477VhjLIoQyBiVXULvYa71E4Zl+yMfvIGUDyJpXku7YSzjTO4HmulOuIQhRYAAdqRnxJr7nVwP2xf2KY+FumYjramP2Y1cZArR5expi0C3OlNQz/ACLZsFytF/8AbGw+ywqSPemuR1sqG5HkLj61iMja1ofti4gsuKSON83hRlXA2V2a5APU2tf0FZ3HETTe1pKznPsdRTlEJTRu/b0rTcO4hgwMSEmTETDOxswkTKCyuTrck+7ba3aqZw3l13jLLZtNV2Pyq18qY2OWJcNOrJiMKc8DMCL+Hsb9GAOUjqKwy89G+Pjss2CcknNtcjz02qwI6IAWNQ2FAChuw1p5i/06oFup2uNx51lKVIkUmyT5ekzeKQrBc9lLC2YAXzL5a29RUvSOFQKiqNQqgAnfTvStaxVIp9hq6i11WUDXV1dUIdRW3Hz/ACNGojbj5/lUIHoaLQ1CEJzq5GDktuxjX1u17f7ayjgvDMQ2NVY2OYt7xIW6r1Hu767VqXPMlsKB3ljt8g5/hVQ5Px8cM8jSCRnKWuqlhqdFXz+etLZpNSr7DmCKcL82G5qXGYWaJcO8gSQ28RcpAItcSKwPe4tvVlihmxOGeHEXV3RkL5cjXYaEp9PWn2IlByEg+G4sMylSrb2YH4f6UhxbFGOJ2iUs4X3FGvvHRfkCbnyFL7uoo1a8s8+cH5dnxPiZBZYg3iSsG8NSNLEgHUn+dem8BhhFFFEu0caILbe6oFQPCeXlQRopvEsKRvY6SFSWLG2hZiTr2O9WUmnY5HO348CU4Rgkl35Arq6gowDjRSaGimoQAmimhNFNUQTnlCqzE2ABuTWT+0GB5Ih4a5rG5tv8q1TFxZ0Zb2uNxb+NUbHLZSDYNY3tsD5UrmltnGQ1p4qcZRKb7PMcSskLH4feQHcX0YfuqU45JaqJwvHnD4oSWuA5DDuGNjVz4+w8QDoQD9aLNj/xL+QtPk9tfAhwlM177Gnh4eKb8POunSpuwrHI2mNRaGnMHKIZvGh0bUuvRu7D9bv3qDxPASVzIP0i62/GO3r2q+8PxN11OhOlxfy1o02F1zACx3HQHy8jXqmk1tkeR3zjTXgr/LDWTT/8/rXfbR4xLfE17d7VITYXw28RR7rfGOx6N/A/KqrxaTNLmX7p/KuVlx7JNHQx5d6Ui/4N9AL6EU9wryAjwkDnMoylst1PxWboaqnAeIeINNSBqKunBcOXcPdwqgXGmRj0Hy3NqTcW5UxmLonsHmyDMuU75cwYr5EjQ0vek70N62SpUC3bsPeuvRL0N6sgeuvRL116hA1FbcfP8q69EdrakgAAkkmwA7knYVRBWhAvtVH5i9p2Dw11ivipe0ZtEP2pTv6KD8qyrmrnzF402aQxRdIYWZE9XI1c+unlR7WVZtHP2U4W2dAwkUhSy3a4ZSAL3J96/wAqofCI3U5UlcZiLBlZl06BgTtbYg+tZcsxDBgfeUgg9bjWtN5W52jIAdSCLlhYG21svcUvng1yhnTZF0zQ8KZgqCaSNxZs2WMoT+HqdfkKGRwwy73BuO46/nb51DpxmXErfDxEJe2d7D5hb3tTPmjiwwWEZS18TMCE/F2z+SL+80ooOUqXZu57VbL9hoBGiooACi1gLDz0pS9ZVy37VGWRYuIBSrn3MRGuXLfT9Mg0t3K/StSVgQCCCCAQQbgg7EHqK6Ljt4EN18hr0F6C9BehICTQE0Umik1CBiaITQE0UtVEG/ES+Q5BmbTTNluOup8qpeOw5a59au76g+h8qq+OSyuTplVifkKR1SqSY/pJe1ownHH9JJ+235mrBiuMBwma4dY1zdjpuPrVbbW57kn6mpdoM+HjkIH+GbDfwzdTfzViP8orpuKdWc7e03XkCHi3hSq6EkX96+2U76VoiIxAI2IuPQ7Vk0o1NXPATYzwo8sjAZEsNNrC29BkxxlywoZpwXBcOFORa3YVPRMHU23/AI1mnCuavDYeKFy7EKdbdx6dqn+D8zRhwDPFKGNrf3Ti+2huGO3au3JXyjkxjKPDXBaMmZSD1BBqG/8ATpp1WQ4hoHbUp4YceRY3BuaHmnmZcIyIqF5ZRmQHRAL2ux669BV24dxKOSKOQMoDorWLDS+4+oIpLVPpjGm4tFH5f5BxeFnJ8aF4m0LDOrDzyEb/ADrSY1ygKNgAB8qbfbI/8RP9QpSOYNqpDDa4Nxekn3Y4Lg0N6TvXXqEFL116SvXZqhBW9dek81DeoQS4jj0gikmlOWOJS7nyHQDqToAO5FYTzRztLxBiHHhwr8MIJy/tSH77+ug6VevbNxXJhYsOCLzvmYdckNjt2LkfQ1jRUA6afkR1rXGq5Ak/Avioha6jX/nSmF6kcM17g9DQSRAk6a1rKF8oBOuCPpbCk5hlJDX0I86NNFpcdKDAj9JH+0v7jWbVBpml4bH47DYTOIgVRmXxswdEFxY5Qb73FzpVKx+KeRmeR2d2+JmNyf5Dy2FWPnnHSJhsNhVJWN4zI/TPdtB5gaX86qAY2s2u2ve/fzosMYx5S7KyzlLtiGK1X0NW3k3nrE4WNYgyyRKTlSQXK36K24XyqtyAFCttddetMsOdD3GtSS5KT4N75e59hxGVJl8CRjYXa8THoMxsVJ89Nd6tp/5/SvNMeJuve+4O49KtXs35peDECOQ/9NMQhBJtG/3ZEvpa5sw6g36VnLH5QcZfJtJNFJoHNEJrEMEmiE0BaiE1RAS1V7mqMphsQ4tYI5PzG1TxNVPn/Gf9O8QuS1s1ugvsaznCMq3GuKcov2mJyC1hVn4Gufh8oGrLMPd7ghTcVW8VqxNtBb+lz3q28pYLxMJPl+ISLfuAUIX/AHCmZulYvVsbz8t3wqYxJFzGbwmiI974grH5XFWwYpF93QW0+mlRvK/LHiK2IxErJCvvpEv95I6i2Y3+Fb9dzbtUdLFIzFrbknbvrWTV9sNfgVkgjAtDLDG2/hyop17ZqQxk4mCpiMPGJRoMtkEq/wDtSDQSDsd6X4Hw1JTldFudyRpVlwvKkYBA+H8G6Hvodj5iu+2jlNbSG+xjFHDS3MixrJEUlGVwVdTZh1Khj62p9MpjJQNcKTbLovyHzqxpw4RhSpO5Ou5NrKD57C9VzERkEhtGB1HnSWsktqr5L0ak80m/CpfvyNi57n6mrf7PeJX8TDMdTeWK53IsJE+lj9aqLigwmLaGRJU+KNgw87bj5i4+dIxfg6NUa6GoM1EWdZFSWPWOVQ6ejbj1BuK69UWKZqC9EvXXqiB81BLMqKzuQqIrM7HZVUEsT6AGi3qre0ziQh4dMp+Ke0KDvm1cj0UGrXLIZDzRx04/FyTtcA2WJfwxpfIvrqSfNjUWw8m+lDYdd/Ia/PtRkcd/qCKZijNsDC/E3oD9KcPvSHwyb6EWH8vrS8mwrSPVAPsSO1vWnXKmC8SfvkFwL2uxNhb6GmjmwPkDVq9n2DuhYXu0nYEWQWFxv1NYZnwa40O/axAVOFexAMWQXt0senqaprNf5EVpvtcwmfB4eUW/RyqDoQbOCOvmBWWg3z+n5UcHwDJC5Oppmi2byJK/WnLv17rcV3FcI0JVWteyPpro4uAfOil8gp+BJWst/wDnalo5FsF127C3nTVmFgL+dKptf5D0oSzdeQONHFYNC5vJEfCc9Wyj3HPmVtfzBqwM1YfyLzB9hxILm0EvuTdgD8Evqp/cTW2sf+fypfJGmaRfAJNJsa4miE1mEAxqI4vwKPEfGzqp3CmwNu9SjGikaH6fWs50lbDhd0ij8z8up9i8HDIAc4YD7zHzPz37CqZyrxGaCZ4Usge5mJGZlSMFnA6agWv51r2MjAGu5BHyOlqoK8PzNOUXRmTDgKN85DS/RN/Ws8OS4tSNcsebRN8OZ/syZ9GkBfL1AfVV9ALVHMygkEi40Pyq5YqVI4HXW7WteEja1hnOgFhtWFY7izmRyDoXYj5k1tDG5GEp8li5XxOVmLkkW91dzfv5Cr1Djw6Zo2ta1x1vWZcO4r4asmQWY+82zfWn3CeMNF7tyyFife3sa78ZJo52THJys0FMfiQVziOSMsubJdZEFxZrXIYDS9O+M4PxBcD3gLg9wN1P8KreG4+ttBr0I0+tSWJ4qZsqJ7ikjxHP3EUgt6s3wgC51vQzgpKmYrfGdkU1NpakMcgDaE666qV31Fr6kWt++o3EPXGcXCTizqqSlHci6+zvimdJMKx96O80PcqSBKo9CQfnVqvWOcJ4m2HnjnXeNrkd1Ojr81JrUuP49YoWljN0dA8R6FXF1/OrnwrLxpze1DiXHRqbF1B7XFKxShhdSCPKsPjdpZCWJLMdSTWgcpwTRxtIATCpsxvt3I9L61lv5Olk/T1GFqXJcxWGc+8xfbcUShJgiukIH3hf35f8x69lFaVz9i5hhDFhopJJcReMeGpOVCP0jEja4OUep7VjeMwEsD+FNG8TgA5HBU2Ox8x9aYxOLfZy5ppdCaRHtb1pULakDGL6H5XIoDKQCe24O/yNMppGLViOP0INO2bRe5pjipQ1rU4TECwubGwH07VSathNcIHEL7prQOSMGVwsLEWz52Usp6sdiOlQnK3KcuMdHeNlwtwXkb3fEH4IerFu40Aub7VqnG5tESyqqCyqpy5VAsoA6AAD6UlnzxeRQjz8/YYx4ZLG5vgZ87xZ+EzE2JUI2huLq6m9jWGQH3jW7czEnhOMv92InWx0FjoRWXcZ5Enw+HTEo6zKVVpVjBzRBgCD+uuurDbtbWtfVjGrfYHpykm0iu4Vc1k6hgB8zanXM8l5m8rC3oBV39lnJmHxUE2NxbMI4nyplfIPcCs8jHqBmAt5GrHzl7LcPNA8vD8/jr7+RpC6yjcqM3wsenS+lE88K2eQPp5Oan4Sf81/RiLEXN6WjY9D+6kJFIYggggkEEWII3BB2NHQ1afJbQ9R7bMPn/Wtb9nfMAngEDt+mhFhfd4horDvl0U/LvWQRufwk+fenvCsXJBKssXuOhut9j3DC+xFwR50U47kCnTN9JopaovgXGUxcCypoTo6XuUcfEvmOoPUEVJ4eIu1h8z2pOXt7NVz0AqljYb0nj5AhjCndgCe5NqeyMsSnW56n8h5Cq4mNMk8SrqWYAAUlkyb3S6G8ePYrfYbmHFZFB/XiUfNhf8AOp3lLgKxxK8os13fXSxc3JPyAHyo2H4Thp5kzOrtE2YxnT9IuxKncAi486yr2kc84ieefDRt4eGRmjsmhky6MXbe176Cw0prT4OOTHLk+Cb5/wCd1lxH2XCyZoI1cysDdXkCkhVPVV8tz6VkAFOeHm0g9HH+00go0FOULDyP8qOZbUYjKPO9qDIBvqabnk9NV5KitwRcW33b1J8L4vNGbhyPkD+dS3DOR8ZPGJIolZWFx74BpPEcnY1TYw2+YrB55/IXpxffJIRcbaZbSXNtm008vSkxhGkJym5GthTjmTha4aGFVPvEXbveo7gE8ocmEXNrMPKkpzk3Z18Ggxyx2wGgINjofrVrWWZ+HfZwhd42/R+cT3JX/Kf3GmZyKbkXbc+VPeG8wrE3vaC9qVnqZy9qQxi/TYY6nG7RRjK0LZWUq46EWNT/AAvmqePDvAtskhJJO4vvb6VNc/8AFcPJEgRAX0Ia1rfOqVw5xnUN+Iem9bwfF1yMx9/+ZGy8u8RkaCMRhMxGue428gNaz720YedpsGzKCzJKgya+8GBC99jf61bo+K5mEeQj3RZgd6rPH+LKZUL5s8OcAHW5cjU/QVjFuE90eexGWmeW11ZXsF7PZWQPI4Un7o6eRPWj4r2fuqlhLcdsoOnrWg8AjMw946kaf0ro4XMvhEEAHfuKXWvy3bCejwL2tGW8D5EmxJuGESZst5P7xh94oqjoL7kbVsvDeBcOSER4aDDyoBlkZlWRma2udiCSe+tE4/wkRxh4yQUINr6G3emfFeNQ8P4fDiLMfEOUquhLkEgMTolrG58utFky5cjpfskZLDhgtyEPaNzEcDhWdTaeQeHhwLe5Ye86jYBR5blacphysUKtclYogxb38xyrmJJ1JvfWsX4zxWbH4pJJtQzoiqAfDjUuBkX66ncmtwxiA7EfFpY267G9O4cHpRp9vs52fNvfHQjxqK3DcaBb+5k206dRWbcrc++DGmHxCtZSFjmQjMik2AkU6Movv2rT+OA/YMYL6mCTpfUCvPE6VtPDHLCpA4s0scrienIZ0gwxLxhi5AcRIPDJZwoLAaXOmp7VMGAhleLQX95NAup1YeflVB9lvNS4jDxQ4gOJTeFHKMYphGLqQ1rBl2PmKs3FeNHDHKtieoOwpBr0opTX7/0PR/xJPZ/wZh7Z+U3GNGIhVfDxC3bULaVLK3+oZT8mqk4fhhXQgX76H861jjPMIndfHVXRTcR/CNd9RrepHGJwkYbx0wqyMPhhQlZGb8DAta3Uk6WFN4dXj8pi2o0mVdGP4fBtIwRELsdhGCxP+UbVO4PkHHSOiHDvGrEAu5UKo/EwDZh9L1beB8+RwSsh4cmFaTXMhUZgNLGw7VZH50iYX8Meub+lOXmnG8cVX5OfPJgxS25ZU/wyv8p8jYrBTzB5IngdFtIpIJZW0JjOoIUsL37VccdKsCaWy97jf9bqazfmXnOUK2WZmN7hdEAXqotv86o/EuZJJky5mtpfXXTWssmilL/Vn+yDxa2+cUOL7ZpXMXMCxDPIxUXsoGrE9tP41WcFzvh4X+0CNzOuka7Rm+7uRpfpprrVGxHEGf42LepvTRm0oI6bFDrk3efJLsuvOXtEkx4RfDGHCEsfDYlmY6AlrAgDtVOMgOt6b3rjWydGdDjDv74+f5GkRXRHUV1UWaBzTyZNh7yoBJCou1vjQ9Tl6jzqkyyX2r0FiuV8YcM0K4uNWYZfEMbFgp+JR73Xa/Ss+m9jWKGi4nDnsLOv86Kcrdt2DjT2riiL5U9o+IwarGwEkY2B3Aq24f2lLPuuU+tZzzRyjiMBMIZijFkDqyElSCSOouDcVDjCtQNJ9hmsYni0Dn9Il79SAaPw3GYOMlgoUnS4Ws3wGIlWwY5l7Hep+Js6+6dexrHJp4PlM2hqckeC3xYrC66jWkpOCYWUEiSx8mqlYuNl1Kn6VHNjbUt9FTuLGo/qWRF6m5UV7ATaDbY0pg+Rxf8Avtemgqgf2mR94/U1ycbkU3WRwfJj/OjeDL/u/gKP6jJHoXhvC41RToXAtf8ApVA5k5JmmxDyrKgDG9ip06W0rP05lmH/AHpP9ZpaPmib/Gk/1GosGRdMBa1p2axy/gZYQA7AkdRerMkwJBIF6x/hHMcrkfpGPqavnCOIEi7ta3W9KvQ07suWt3vlFqx8PioRYWI2qJ4ZhEjDo6q6vbMrKHBy7aHSm83HQmgJN9rdb9qkCziFXRgHkFwSLhbdPn3o92OHi2VWSfXCHeF4BC6geEqICCLKA11NwRpptQScoQsSTJJcknddDfcadKzrFc9zQSGGR5FKEArfub3v95SDcGtIXiBOmUP630HrTbnKrFEoXVfwFblGMxPEZZbSKVc3QFg1wQbLpoelVmX2L4IjSScfNT+Yq4hhb4QD01P765SOpI9Gah+ol/5/9B+jEp3EuWnwseGhWQmOCGYJIUK2LMmVTbTOQDrUB9pkcyeMwYgix7i3W/WrrzjA8kNoXYkG5UsbH+tZzkmLWaKRejG1wfOl883kSikqX92PaWEIPc3y/wCkimYviUpxDqutjoKm8M+ICBmjSxHViG/KpYYIohKRNnJJJyXJpGHC4l/+xIfM2H8aP1bVKK4+S5YI8uU3z8MguY+JEpGNAwN73uRptUSOMy2+KpvHcmcQma/ggKPhBcfvpH/06x/4E/8AJ/SuhizqEaTSORlwRnLlX+eWVzFYsvuabqati+zbHn7kf/k/pQN7N8f/AIaH/wCT+lVLMm7bLWNpUkVImuo+JgMbsjfEjFW66qbGk6sh1dXUNqohy7ihoAKNarKZt3E+YzmIzk3vYA1BrzY8ciusZbKb+8bXqaXgQYDTUbUU8CHUUlOWODtcjUYykqZSubeNT4+cTSIEsoRVW5AAJO53OtQwwzedagvAF7ChPL47VT1sS/pmZgsD9jUxwnh7Ei96vkXLo7U9i4Oq9Kn1Sa6KeGhjhoowozW21vTPiPDsA4JkRfUaVLT8OvUfNwFTuL0C1UF5I8EmZlzFDhAf+mz3+dv31XyD51srctp+EUn/APzCfhFH9djB+mmZNgUQt+lLBfIa1IcSwkAKfZmZwQc9wdDfTf51o55ZT8IoU4Ao2UfSr+tx2T6aZnuAWaOxVDbvarTw/iiupGIT3TodSL306Va8Jw+3QW9KseB5WSVQZAB20uaOOqjLwZy08vkqHCuLwwvFDlBjLAC495M+ikHtcir7BhjGoR/eI2tewHYXocLyThEbOY87dM+oHoKsPhCssuBTdxVDGHJKCqTszbnrhMMsXjMgLRCzHrkbv6Ej6mphJlyobnVEOh/VFW9sMhvdQb76b+tFGDT8I+gq4Y5KG1lTalPciqY0LHA0xZsq20B11IH8ai8BivFGZDKEvbMxsPO3f5VesZwyKVDG6AobXU7aaik04NCoChAFXRR0Fqk8Tr2rkkGt3ufBVcTdFDFms219/WmP24g/Ex9avc3DI3FmUH1ps/L0B+4Kx9GZtvgUqTi1he7Dzy0n/bw/Ex+VXJuV4Dpb99ItyhAe/wBanpT+C92Mo2M5qjS2aYrfyNJLzzAN5r/5TVyxXs9wsnxKx/zGmrezHB/hb/Ua3jjhXusXlKd+0rB57gB/vxb0ow59g/xl+lTb+yfB/r/6jSDeyPC93/1Vfp4/uDuyfYwjGyZ5ZH3zO7X75iTekcl9t62PmD2XRQxNIrt7oJsbW0rP+HcMDKz2+HQD1pqMotcC8k12G5x4EuHMJjUhXiDML7H3BceuaoAxFgCoueoq7e0q/h4W+/vKfQKn8hUFw7hlvCYNmEiBj+qSTp57CqhK1yVP2oNy5waNpR9qLCOxJC7kgGwJ6VXZyczZfhucvpfStAGB0PofyrP33NGnZnjlbbPT0UIpU4YGk45ltcb04hbQE1zo4JNHUc0AnDup2o0kC30FOo+IBdN9NqbycRDdKyzYYwRITchJo6SKUq+KA6UaLEg9KUfLo3SY1MFFOHp5LLbcUCT32FZtc0HTqxi0FFOH8qfYibIdRRYcYCdqrZzRORj9lPah+x+X7qm45QTYD1pPHvkAIG9a+i1HcDu5ojosH5VM4aUqLCmmHlzUpFigWsKkJqPIMot8D4Tt2oPtZ8qbcRxJRNOtQb4knrTUsjXTZmoryWX7Ya4Y6/SqrJiTb4jTjheJvbXY1n6+S6sL040WR8Za1xvRTjvKoHj2LtKADsPzpgMew69aOWXJuaTBUI1ZbVxZPShfFkbiqrFxVsw23AptieLuGtppe/yqb8lXZVRui4HiAFB/aYqkS8XfTUUmOMvtp5Vanl+SVAvX9qijf2kOxqE4ArOviOBrcIPTQtUqQK1isrXLBbh8C39pCgPEhTdgO1JNbtV1k+SriQPPvEWMDKqkqdyBWd8FwtwB0zAn5a1qfFZQEI0171m3EYcVBFJNhovECkl2Clwi97Ctse6qF8rTZGe1D4MP+1J+Q0qN4BIqRIXOtja/a5I/OofiHHp8UqpIwcZrrZQNTp0/Kp/hPIOKxEYdJsOJD8MDy5ZNPlYHypiEajTMM1SdDl+KixAI2P5VRGGtWjiHKWMw8cj4iKSLwxrdcykfqstwRVZFGkBjjts9C4GbTe4qQzA7n6VRoMfITZco9b0q3F3TObk+Ha/S5OwHYee9MxxJKjSU23ZdnZRdFGpHfU02kglXdD8tar325jOEO5SMXvsX3t9R9K0YC1JarDGTRpgySVlSaZhuCPUVY+DxWjDN8T6+i9B896dFQdwD8qMopeGFRdm7yNoLLGGGoqJ4mwgFwNDUzTPiuDEsZXbsfOqy4VJfcPFlcXz0Vl8eZDrS+GjY2tY3O1/e+lQkdwSOoNvpVv4Fg7LnOpO3lSePDukO5JqEbJGCELr1o08QcWNKV1dD041Rzt7uyCxQ8HQm19j+dMnx6Lrm1FSPNeD8TDswNmi98emzD/naqNGml+9JPRpS4GFqXXK5JubirSak6dBTZsZUZPPYaUw8c3rR40uDL1G+Sbnx2m+tDw7iFpAL6W1+WtQEkpJpfhdzID5H8qzeKwlkosfMOL/6h9diDr5gfuqO+23Ittc6+lSHNeFR44H1DnRj3CqN/PaoCXSwphYr5MXkH02LKjN22prLjsxdwLBjoPKo/iOIOUD/AJpS2ChuFv61fpk3+R1JKcvn0p9wOE4mQKNANXP4QP4nYU64PwXxm1ayjUn73oKtnCeFJhlKx/eOZidydvpRKKJbHaIFAAFgAAB2A2rjRiKAiiolibCkmWliKRmawqqKsieJ4Yvpep7l/h4hiyjW/wAXnfpVPxnFWEyIAPeYCrqcaqKCQdugH86KPZm6TtkNieQ8E2JjxQiCSRiwVLCI7gMyWtmF9xURxr2esztJhpljJObLIpIB62YG4FSHF/aBh8OpLRzNbsE/+1ZTzn7VJ8apiw4OHhNw1mvK/kWHwj0rZJmUlCRI8ye02X7HLgct5szQvNcFSgNiV7sdr1mQWiKKUBokR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8" name="AutoShape 8" descr="data:image/jpeg;base64,/9j/4AAQSkZJRgABAQAAAQABAAD/2wCEAAkGBxQSEhQUEhQVFRQVFxQXFBYVFBcVFBcYFBgWFxUVFBcYHCggGBolHRQUITEhJSkrLi4uFx8zODMsNygtLiwBCgoKDg0OGxAQGjQlICQvLCwsLC8sLCwsLCwsLCwsLCwsLCwsLCwsLCwsLCwsLCwsLCwsLCwsLCwsLCwsLCwsLP/AABEIAL4BCgMBIgACEQEDEQH/xAAcAAAABwEBAAAAAAAAAAAAAAABAgMEBQYHAAj/xABDEAACAQIEBAMFBAcHAwUBAAABAgMAEQQSITEFBkFRE2FxByIygZEUQlKxI2JyocHR4RUzU4KSovAkQ5MXY4PS8Rb/xAAaAQACAwEBAAAAAAAAAAAAAAACBAABAwUG/8QALhEAAgIBBAEDAwQABwAAAAAAAAECEQMEEiExQRMiURRhcQWBodEjMjNSkeHw/9oADAMBAAIRAxEAPwDVgaMKIKz3n72iDDlsPhCGm1Eku6x91Tu/nsPOrSAbov2Nx8UIvNJHGP13C/QHU0jhuN4aQ5UxETMdgJFufSvOEmMaRy7sWc7sxLMfUnWpjhUedgp1897VbVFJ2ehzXXrLeGcVxWEsEfPGP+3Jdl/yndfl9KvnA+OpiV0GSQC7RsdfMqfvLQl2S1669FoRULBvXXoKCoQNeuvRa6oQNeisdvX+FdRWOo9f4GoQPeuvRa6oQPeuoBWde0L2lphPEw2F9/FKcruQPDi/F+042tsDvtY2lZGzRwCehoGFq8v4zmjHT38TFTkEi9pCi36XC2FS3KftBxOBbJmM8N9Y5GJsddUfUrr6g1e0Hceib116onJftLhxriGZBh52NoxmzRSX+FVY6hz+E79O1Xm9C1QVg3rr0W9BeqLDE0F6LegvVEBJot64mi3qEBJojAHToaGkMU5CMVF2ANh3PaqZDFOYJ2TEzZdQSQV8hoDURKjAK9v0Z/5arNzVhMyNLaz9b/vvUdwrC5sOzEn4GFj5agisVkSjuX4G44N09rfiyvzSoRcHY3Hz3FMvFP4j9aQlTL9aLlNOJCEm7PS3N/FfsuDmlBswXKh/Xf3VPyvf5V5tmYk379/zNbn7XpbYCx+9Kg+gY1hptVx6Kl2POHw31O1XLllwGFtzvptVd5fRZCEJtfrU3wlDHiPDbe49PI3qmUaMcCsig9bb/u0pD+zDGQyGxU3QjcH+VOsNirADtT6Frispl47RM4LEeJGr7EjUdiPiH1peozgUl1cdm/Pf8qk6idqzU6urq6rKOoKGuqEAorbj1/gaNRW3HqfyNQgaurqGoQh+buMfY8FPiB8SJ7n7bkKm/mQflXmuPAzTXksWLlmLE6sxJLN53JNeg/ajgmm4XiUTf9E+vZJFZv3XqpcpQQSe7GyMEAUW1tl7g6g/zoMmXYrSNMeJTfLMknwso+JHFv1TaiI6nQgDzF7/ADFejsBAG90KCAewprzXyxhJYpHeIBlVmzKApJAuNutDj1O7tFz01dM8+LKysGU2dSGVgfhZTdSPMEV6d5Y4t9rwkGI6yxqW/bF1f/cDXmCa3e579fn3r0T7LsGYuFYUHd1aX08ViwH0t9aYmYQLTQVxrqzDANFoxotQgFBQmimoQCoLmvmiDAR5pmu5B8OJT+kf0HRf1jpU6K898+LMcY8k4N5D7p3VVBNo1PkP41FTdMp3VouK477VhjLIoQyBiVXULvYa71E4Zl+yMfvIGUDyJpXku7YSzjTO4HmulOuIQhRYAAdqRnxJr7nVwP2xf2KY+FumYjramP2Y1cZArR5expi0C3OlNQz/ACLZsFytF/8AbGw+ywqSPemuR1sqG5HkLj61iMja1ofti4gsuKSON83hRlXA2V2a5APU2tf0FZ3HETTe1pKznPsdRTlEJTRu/b0rTcO4hgwMSEmTETDOxswkTKCyuTrck+7ba3aqZw3l13jLLZtNV2Pyq18qY2OWJcNOrJiMKc8DMCL+Hsb9GAOUjqKwy89G+Pjss2CcknNtcjz02qwI6IAWNQ2FAChuw1p5i/06oFup2uNx51lKVIkUmyT5ekzeKQrBc9lLC2YAXzL5a29RUvSOFQKiqNQqgAnfTvStaxVIp9hq6i11WUDXV1dUIdRW3Hz/ACNGojbj5/lUIHoaLQ1CEJzq5GDktuxjX1u17f7ayjgvDMQ2NVY2OYt7xIW6r1Hu767VqXPMlsKB3ljt8g5/hVQ5Px8cM8jSCRnKWuqlhqdFXz+etLZpNSr7DmCKcL82G5qXGYWaJcO8gSQ28RcpAItcSKwPe4tvVlihmxOGeHEXV3RkL5cjXYaEp9PWn2IlByEg+G4sMylSrb2YH4f6UhxbFGOJ2iUs4X3FGvvHRfkCbnyFL7uoo1a8s8+cH5dnxPiZBZYg3iSsG8NSNLEgHUn+dem8BhhFFFEu0caILbe6oFQPCeXlQRopvEsKRvY6SFSWLG2hZiTr2O9WUmnY5HO348CU4Rgkl35Arq6gowDjRSaGimoQAmimhNFNUQTnlCqzE2ABuTWT+0GB5Ih4a5rG5tv8q1TFxZ0Zb2uNxb+NUbHLZSDYNY3tsD5UrmltnGQ1p4qcZRKb7PMcSskLH4feQHcX0YfuqU45JaqJwvHnD4oSWuA5DDuGNjVz4+w8QDoQD9aLNj/xL+QtPk9tfAhwlM177Gnh4eKb8POunSpuwrHI2mNRaGnMHKIZvGh0bUuvRu7D9bv3qDxPASVzIP0i62/GO3r2q+8PxN11OhOlxfy1o02F1zACx3HQHy8jXqmk1tkeR3zjTXgr/LDWTT/8/rXfbR4xLfE17d7VITYXw28RR7rfGOx6N/A/KqrxaTNLmX7p/KuVlx7JNHQx5d6Ui/4N9AL6EU9wryAjwkDnMoylst1PxWboaqnAeIeINNSBqKunBcOXcPdwqgXGmRj0Hy3NqTcW5UxmLonsHmyDMuU75cwYr5EjQ0vek70N62SpUC3bsPeuvRL0N6sgeuvRL116hA1FbcfP8q69EdrakgAAkkmwA7knYVRBWhAvtVH5i9p2Dw11ivipe0ZtEP2pTv6KD8qyrmrnzF402aQxRdIYWZE9XI1c+unlR7WVZtHP2U4W2dAwkUhSy3a4ZSAL3J96/wAqofCI3U5UlcZiLBlZl06BgTtbYg+tZcsxDBgfeUgg9bjWtN5W52jIAdSCLlhYG21svcUvng1yhnTZF0zQ8KZgqCaSNxZs2WMoT+HqdfkKGRwwy73BuO46/nb51DpxmXErfDxEJe2d7D5hb3tTPmjiwwWEZS18TMCE/F2z+SL+80ooOUqXZu57VbL9hoBGiooACi1gLDz0pS9ZVy37VGWRYuIBSrn3MRGuXLfT9Mg0t3K/StSVgQCCCCAQQbgg7EHqK6Ljt4EN18hr0F6C9BehICTQE0Umik1CBiaITQE0UtVEG/ES+Q5BmbTTNluOup8qpeOw5a59au76g+h8qq+OSyuTplVifkKR1SqSY/pJe1ownHH9JJ+235mrBiuMBwma4dY1zdjpuPrVbbW57kn6mpdoM+HjkIH+GbDfwzdTfzViP8orpuKdWc7e03XkCHi3hSq6EkX96+2U76VoiIxAI2IuPQ7Vk0o1NXPATYzwo8sjAZEsNNrC29BkxxlywoZpwXBcOFORa3YVPRMHU23/AI1mnCuavDYeKFy7EKdbdx6dqn+D8zRhwDPFKGNrf3Ti+2huGO3au3JXyjkxjKPDXBaMmZSD1BBqG/8ATpp1WQ4hoHbUp4YceRY3BuaHmnmZcIyIqF5ZRmQHRAL2ux669BV24dxKOSKOQMoDorWLDS+4+oIpLVPpjGm4tFH5f5BxeFnJ8aF4m0LDOrDzyEb/ADrSY1ygKNgAB8qbfbI/8RP9QpSOYNqpDDa4Nxekn3Y4Lg0N6TvXXqEFL116SvXZqhBW9dek81DeoQS4jj0gikmlOWOJS7nyHQDqToAO5FYTzRztLxBiHHhwr8MIJy/tSH77+ug6VevbNxXJhYsOCLzvmYdckNjt2LkfQ1jRUA6afkR1rXGq5Ak/Avioha6jX/nSmF6kcM17g9DQSRAk6a1rKF8oBOuCPpbCk5hlJDX0I86NNFpcdKDAj9JH+0v7jWbVBpml4bH47DYTOIgVRmXxswdEFxY5Qb73FzpVKx+KeRmeR2d2+JmNyf5Dy2FWPnnHSJhsNhVJWN4zI/TPdtB5gaX86qAY2s2u2ve/fzosMYx5S7KyzlLtiGK1X0NW3k3nrE4WNYgyyRKTlSQXK36K24XyqtyAFCttddetMsOdD3GtSS5KT4N75e59hxGVJl8CRjYXa8THoMxsVJ89Nd6tp/5/SvNMeJuve+4O49KtXs35peDECOQ/9NMQhBJtG/3ZEvpa5sw6g36VnLH5QcZfJtJNFJoHNEJrEMEmiE0BaiE1RAS1V7mqMphsQ4tYI5PzG1TxNVPn/Gf9O8QuS1s1ugvsaznCMq3GuKcov2mJyC1hVn4Gufh8oGrLMPd7ghTcVW8VqxNtBb+lz3q28pYLxMJPl+ISLfuAUIX/AHCmZulYvVsbz8t3wqYxJFzGbwmiI974grH5XFWwYpF93QW0+mlRvK/LHiK2IxErJCvvpEv95I6i2Y3+Fb9dzbtUdLFIzFrbknbvrWTV9sNfgVkgjAtDLDG2/hyop17ZqQxk4mCpiMPGJRoMtkEq/wDtSDQSDsd6X4Hw1JTldFudyRpVlwvKkYBA+H8G6Hvodj5iu+2jlNbSG+xjFHDS3MixrJEUlGVwVdTZh1Khj62p9MpjJQNcKTbLovyHzqxpw4RhSpO5Ou5NrKD57C9VzERkEhtGB1HnSWsktqr5L0ak80m/CpfvyNi57n6mrf7PeJX8TDMdTeWK53IsJE+lj9aqLigwmLaGRJU+KNgw87bj5i4+dIxfg6NUa6GoM1EWdZFSWPWOVQ6ejbj1BuK69UWKZqC9EvXXqiB81BLMqKzuQqIrM7HZVUEsT6AGi3qre0ziQh4dMp+Ke0KDvm1cj0UGrXLIZDzRx04/FyTtcA2WJfwxpfIvrqSfNjUWw8m+lDYdd/Ia/PtRkcd/qCKZijNsDC/E3oD9KcPvSHwyb6EWH8vrS8mwrSPVAPsSO1vWnXKmC8SfvkFwL2uxNhb6GmjmwPkDVq9n2DuhYXu0nYEWQWFxv1NYZnwa40O/axAVOFexAMWQXt0senqaprNf5EVpvtcwmfB4eUW/RyqDoQbOCOvmBWWg3z+n5UcHwDJC5Oppmi2byJK/WnLv17rcV3FcI0JVWteyPpro4uAfOil8gp+BJWst/wDnalo5FsF127C3nTVmFgL+dKptf5D0oSzdeQONHFYNC5vJEfCc9Wyj3HPmVtfzBqwM1YfyLzB9hxILm0EvuTdgD8Evqp/cTW2sf+fypfJGmaRfAJNJsa4miE1mEAxqI4vwKPEfGzqp3CmwNu9SjGikaH6fWs50lbDhd0ij8z8up9i8HDIAc4YD7zHzPz37CqZyrxGaCZ4Usge5mJGZlSMFnA6agWv51r2MjAGu5BHyOlqoK8PzNOUXRmTDgKN85DS/RN/Ws8OS4tSNcsebRN8OZ/syZ9GkBfL1AfVV9ALVHMygkEi40Pyq5YqVI4HXW7WteEja1hnOgFhtWFY7izmRyDoXYj5k1tDG5GEp8li5XxOVmLkkW91dzfv5Cr1Djw6Zo2ta1x1vWZcO4r4asmQWY+82zfWn3CeMNF7tyyFife3sa78ZJo52THJys0FMfiQVziOSMsubJdZEFxZrXIYDS9O+M4PxBcD3gLg9wN1P8KreG4+ttBr0I0+tSWJ4qZsqJ7ikjxHP3EUgt6s3wgC51vQzgpKmYrfGdkU1NpakMcgDaE666qV31Fr6kWt++o3EPXGcXCTizqqSlHci6+zvimdJMKx96O80PcqSBKo9CQfnVqvWOcJ4m2HnjnXeNrkd1Ojr81JrUuP49YoWljN0dA8R6FXF1/OrnwrLxpze1DiXHRqbF1B7XFKxShhdSCPKsPjdpZCWJLMdSTWgcpwTRxtIATCpsxvt3I9L61lv5Olk/T1GFqXJcxWGc+8xfbcUShJgiukIH3hf35f8x69lFaVz9i5hhDFhopJJcReMeGpOVCP0jEja4OUep7VjeMwEsD+FNG8TgA5HBU2Ox8x9aYxOLfZy5ppdCaRHtb1pULakDGL6H5XIoDKQCe24O/yNMppGLViOP0INO2bRe5pjipQ1rU4TECwubGwH07VSathNcIHEL7prQOSMGVwsLEWz52Usp6sdiOlQnK3KcuMdHeNlwtwXkb3fEH4IerFu40Aub7VqnG5tESyqqCyqpy5VAsoA6AAD6UlnzxeRQjz8/YYx4ZLG5vgZ87xZ+EzE2JUI2huLq6m9jWGQH3jW7czEnhOMv92InWx0FjoRWXcZ5Enw+HTEo6zKVVpVjBzRBgCD+uuurDbtbWtfVjGrfYHpykm0iu4Vc1k6hgB8zanXM8l5m8rC3oBV39lnJmHxUE2NxbMI4nyplfIPcCs8jHqBmAt5GrHzl7LcPNA8vD8/jr7+RpC6yjcqM3wsenS+lE88K2eQPp5Oan4Sf81/RiLEXN6WjY9D+6kJFIYggggkEEWII3BB2NHQ1afJbQ9R7bMPn/Wtb9nfMAngEDt+mhFhfd4horDvl0U/LvWQRufwk+fenvCsXJBKssXuOhut9j3DC+xFwR50U47kCnTN9JopaovgXGUxcCypoTo6XuUcfEvmOoPUEVJ4eIu1h8z2pOXt7NVz0AqljYb0nj5AhjCndgCe5NqeyMsSnW56n8h5Cq4mNMk8SrqWYAAUlkyb3S6G8ePYrfYbmHFZFB/XiUfNhf8AOp3lLgKxxK8os13fXSxc3JPyAHyo2H4Thp5kzOrtE2YxnT9IuxKncAi486yr2kc84ieefDRt4eGRmjsmhky6MXbe176Cw0prT4OOTHLk+Cb5/wCd1lxH2XCyZoI1cysDdXkCkhVPVV8tz6VkAFOeHm0g9HH+00go0FOULDyP8qOZbUYjKPO9qDIBvqabnk9NV5KitwRcW33b1J8L4vNGbhyPkD+dS3DOR8ZPGJIolZWFx74BpPEcnY1TYw2+YrB55/IXpxffJIRcbaZbSXNtm008vSkxhGkJym5GthTjmTha4aGFVPvEXbveo7gE8ocmEXNrMPKkpzk3Z18Ggxyx2wGgINjofrVrWWZ+HfZwhd42/R+cT3JX/Kf3GmZyKbkXbc+VPeG8wrE3vaC9qVnqZy9qQxi/TYY6nG7RRjK0LZWUq46EWNT/AAvmqePDvAtskhJJO4vvb6VNc/8AFcPJEgRAX0Ia1rfOqVw5xnUN+Iem9bwfF1yMx9/+ZGy8u8RkaCMRhMxGue428gNaz720YedpsGzKCzJKgya+8GBC99jf61bo+K5mEeQj3RZgd6rPH+LKZUL5s8OcAHW5cjU/QVjFuE90eexGWmeW11ZXsF7PZWQPI4Un7o6eRPWj4r2fuqlhLcdsoOnrWg8AjMw946kaf0ro4XMvhEEAHfuKXWvy3bCejwL2tGW8D5EmxJuGESZst5P7xh94oqjoL7kbVsvDeBcOSER4aDDyoBlkZlWRma2udiCSe+tE4/wkRxh4yQUINr6G3emfFeNQ8P4fDiLMfEOUquhLkEgMTolrG58utFky5cjpfskZLDhgtyEPaNzEcDhWdTaeQeHhwLe5Ye86jYBR5blacphysUKtclYogxb38xyrmJJ1JvfWsX4zxWbH4pJJtQzoiqAfDjUuBkX66ncmtwxiA7EfFpY267G9O4cHpRp9vs52fNvfHQjxqK3DcaBb+5k206dRWbcrc++DGmHxCtZSFjmQjMik2AkU6Movv2rT+OA/YMYL6mCTpfUCvPE6VtPDHLCpA4s0scrienIZ0gwxLxhi5AcRIPDJZwoLAaXOmp7VMGAhleLQX95NAup1YeflVB9lvNS4jDxQ4gOJTeFHKMYphGLqQ1rBl2PmKs3FeNHDHKtieoOwpBr0opTX7/0PR/xJPZ/wZh7Z+U3GNGIhVfDxC3bULaVLK3+oZT8mqk4fhhXQgX76H861jjPMIndfHVXRTcR/CNd9RrepHGJwkYbx0wqyMPhhQlZGb8DAta3Uk6WFN4dXj8pi2o0mVdGP4fBtIwRELsdhGCxP+UbVO4PkHHSOiHDvGrEAu5UKo/EwDZh9L1beB8+RwSsh4cmFaTXMhUZgNLGw7VZH50iYX8Meub+lOXmnG8cVX5OfPJgxS25ZU/wyv8p8jYrBTzB5IngdFtIpIJZW0JjOoIUsL37VccdKsCaWy97jf9bqazfmXnOUK2WZmN7hdEAXqotv86o/EuZJJky5mtpfXXTWssmilL/Vn+yDxa2+cUOL7ZpXMXMCxDPIxUXsoGrE9tP41WcFzvh4X+0CNzOuka7Rm+7uRpfpprrVGxHEGf42LepvTRm0oI6bFDrk3efJLsuvOXtEkx4RfDGHCEsfDYlmY6AlrAgDtVOMgOt6b3rjWydGdDjDv74+f5GkRXRHUV1UWaBzTyZNh7yoBJCou1vjQ9Tl6jzqkyyX2r0FiuV8YcM0K4uNWYZfEMbFgp+JR73Xa/Ss+m9jWKGi4nDnsLOv86Kcrdt2DjT2riiL5U9o+IwarGwEkY2B3Aq24f2lLPuuU+tZzzRyjiMBMIZijFkDqyElSCSOouDcVDjCtQNJ9hmsYni0Dn9Il79SAaPw3GYOMlgoUnS4Ws3wGIlWwY5l7Hep+Js6+6dexrHJp4PlM2hqckeC3xYrC66jWkpOCYWUEiSx8mqlYuNl1Kn6VHNjbUt9FTuLGo/qWRF6m5UV7ATaDbY0pg+Rxf8Avtemgqgf2mR94/U1ycbkU3WRwfJj/OjeDL/u/gKP6jJHoXhvC41RToXAtf8ApVA5k5JmmxDyrKgDG9ip06W0rP05lmH/AHpP9ZpaPmib/Gk/1GosGRdMBa1p2axy/gZYQA7AkdRerMkwJBIF6x/hHMcrkfpGPqavnCOIEi7ta3W9KvQ07suWt3vlFqx8PioRYWI2qJ4ZhEjDo6q6vbMrKHBy7aHSm83HQmgJN9rdb9qkCziFXRgHkFwSLhbdPn3o92OHi2VWSfXCHeF4BC6geEqICCLKA11NwRpptQScoQsSTJJcknddDfcadKzrFc9zQSGGR5FKEArfub3v95SDcGtIXiBOmUP630HrTbnKrFEoXVfwFblGMxPEZZbSKVc3QFg1wQbLpoelVmX2L4IjSScfNT+Yq4hhb4QD01P765SOpI9Gah+ol/5/9B+jEp3EuWnwseGhWQmOCGYJIUK2LMmVTbTOQDrUB9pkcyeMwYgix7i3W/WrrzjA8kNoXYkG5UsbH+tZzkmLWaKRejG1wfOl883kSikqX92PaWEIPc3y/wCkimYviUpxDqutjoKm8M+ICBmjSxHViG/KpYYIohKRNnJJJyXJpGHC4l/+xIfM2H8aP1bVKK4+S5YI8uU3z8MguY+JEpGNAwN73uRptUSOMy2+KpvHcmcQma/ggKPhBcfvpH/06x/4E/8AJ/SuhizqEaTSORlwRnLlX+eWVzFYsvuabqati+zbHn7kf/k/pQN7N8f/AIaH/wCT+lVLMm7bLWNpUkVImuo+JgMbsjfEjFW66qbGk6sh1dXUNqohy7ihoAKNarKZt3E+YzmIzk3vYA1BrzY8ciusZbKb+8bXqaXgQYDTUbUU8CHUUlOWODtcjUYykqZSubeNT4+cTSIEsoRVW5AAJO53OtQwwzedagvAF7ChPL47VT1sS/pmZgsD9jUxwnh7Ei96vkXLo7U9i4Oq9Kn1Sa6KeGhjhoowozW21vTPiPDsA4JkRfUaVLT8OvUfNwFTuL0C1UF5I8EmZlzFDhAf+mz3+dv31XyD51srctp+EUn/APzCfhFH9djB+mmZNgUQt+lLBfIa1IcSwkAKfZmZwQc9wdDfTf51o55ZT8IoU4Ao2UfSr+tx2T6aZnuAWaOxVDbvarTw/iiupGIT3TodSL306Va8Jw+3QW9KseB5WSVQZAB20uaOOqjLwZy08vkqHCuLwwvFDlBjLAC495M+ikHtcir7BhjGoR/eI2tewHYXocLyThEbOY87dM+oHoKsPhCssuBTdxVDGHJKCqTszbnrhMMsXjMgLRCzHrkbv6Ej6mphJlyobnVEOh/VFW9sMhvdQb76b+tFGDT8I+gq4Y5KG1lTalPciqY0LHA0xZsq20B11IH8ai8BivFGZDKEvbMxsPO3f5VesZwyKVDG6AobXU7aaik04NCoChAFXRR0Fqk8Tr2rkkGt3ufBVcTdFDFms219/WmP24g/Ex9avc3DI3FmUH1ps/L0B+4Kx9GZtvgUqTi1he7Dzy0n/bw/Ex+VXJuV4Dpb99ItyhAe/wBanpT+C92Mo2M5qjS2aYrfyNJLzzAN5r/5TVyxXs9wsnxKx/zGmrezHB/hb/Ua3jjhXusXlKd+0rB57gB/vxb0ow59g/xl+lTb+yfB/r/6jSDeyPC93/1Vfp4/uDuyfYwjGyZ5ZH3zO7X75iTekcl9t62PmD2XRQxNIrt7oJsbW0rP+HcMDKz2+HQD1pqMotcC8k12G5x4EuHMJjUhXiDML7H3BceuaoAxFgCoueoq7e0q/h4W+/vKfQKn8hUFw7hlvCYNmEiBj+qSTp57CqhK1yVP2oNy5waNpR9qLCOxJC7kgGwJ6VXZyczZfhucvpfStAGB0PofyrP33NGnZnjlbbPT0UIpU4YGk45ltcb04hbQE1zo4JNHUc0AnDup2o0kC30FOo+IBdN9NqbycRDdKyzYYwRITchJo6SKUq+KA6UaLEg9KUfLo3SY1MFFOHp5LLbcUCT32FZtc0HTqxi0FFOH8qfYibIdRRYcYCdqrZzRORj9lPah+x+X7qm45QTYD1pPHvkAIG9a+i1HcDu5ojosH5VM4aUqLCmmHlzUpFigWsKkJqPIMot8D4Tt2oPtZ8qbcRxJRNOtQb4knrTUsjXTZmoryWX7Ya4Y6/SqrJiTb4jTjheJvbXY1n6+S6sL040WR8Za1xvRTjvKoHj2LtKADsPzpgMew69aOWXJuaTBUI1ZbVxZPShfFkbiqrFxVsw23AptieLuGtppe/yqb8lXZVRui4HiAFB/aYqkS8XfTUUmOMvtp5Vanl+SVAvX9qijf2kOxqE4ArOviOBrcIPTQtUqQK1isrXLBbh8C39pCgPEhTdgO1JNbtV1k+SriQPPvEWMDKqkqdyBWd8FwtwB0zAn5a1qfFZQEI0171m3EYcVBFJNhovECkl2Clwi97Ctse6qF8rTZGe1D4MP+1J+Q0qN4BIqRIXOtja/a5I/OofiHHp8UqpIwcZrrZQNTp0/Kp/hPIOKxEYdJsOJD8MDy5ZNPlYHypiEajTMM1SdDl+KixAI2P5VRGGtWjiHKWMw8cj4iKSLwxrdcykfqstwRVZFGkBjjts9C4GbTe4qQzA7n6VRoMfITZco9b0q3F3TObk+Ha/S5OwHYee9MxxJKjSU23ZdnZRdFGpHfU02kglXdD8tar325jOEO5SMXvsX3t9R9K0YC1JarDGTRpgySVlSaZhuCPUVY+DxWjDN8T6+i9B896dFQdwD8qMopeGFRdm7yNoLLGGGoqJ4mwgFwNDUzTPiuDEsZXbsfOqy4VJfcPFlcXz0Vl8eZDrS+GjY2tY3O1/e+lQkdwSOoNvpVv4Fg7LnOpO3lSePDukO5JqEbJGCELr1o08QcWNKV1dD041Rzt7uyCxQ8HQm19j+dMnx6Lrm1FSPNeD8TDswNmi98emzD/naqNGml+9JPRpS4GFqXXK5JubirSak6dBTZsZUZPPYaUw8c3rR40uDL1G+Sbnx2m+tDw7iFpAL6W1+WtQEkpJpfhdzID5H8qzeKwlkosfMOL/6h9diDr5gfuqO+23Ittc6+lSHNeFR44H1DnRj3CqN/PaoCXSwphYr5MXkH02LKjN22prLjsxdwLBjoPKo/iOIOUD/AJpS2ChuFv61fpk3+R1JKcvn0p9wOE4mQKNANXP4QP4nYU64PwXxm1ayjUn73oKtnCeFJhlKx/eOZidydvpRKKJbHaIFAAFgAAB2A2rjRiKAiiolibCkmWliKRmawqqKsieJ4Yvpep7l/h4hiyjW/wAXnfpVPxnFWEyIAPeYCrqcaqKCQdugH86KPZm6TtkNieQ8E2JjxQiCSRiwVLCI7gMyWtmF9xURxr2esztJhpljJObLIpIB62YG4FSHF/aBh8OpLRzNbsE/+1ZTzn7VJ8apiw4OHhNw1mvK/kWHwj0rZJmUlCRI8ye02X7HLgct5szQvNcFSgNiV7sdr1mQWiKKUBokRI//2Q=="/>
          <p:cNvSpPr>
            <a:spLocks noChangeAspect="1" noChangeArrowheads="1"/>
          </p:cNvSpPr>
          <p:nvPr/>
        </p:nvSpPr>
        <p:spPr bwMode="auto">
          <a:xfrm>
            <a:off x="155575" y="-1096963"/>
            <a:ext cx="320040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System analysts are people who understand both business and computing </a:t>
            </a:r>
            <a:endParaRPr lang="en-US" dirty="0"/>
          </a:p>
        </p:txBody>
      </p:sp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505200"/>
            <a:ext cx="39338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system analyst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and understand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solution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alternative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implement the best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143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At the end of the module the student will be able to: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Describe different lifecycle models and explain the contribution of the systems analysis and design with in them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Discuss various approaches to systems analysis and design and explain their strengths and weaknesses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Evaluate the tools and techniques of systems analysis and design that may be used in a given context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appropriate methods and techniques to produce an analysis of a given scenario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appropriate methods and techniques to produce a system design for an given scenario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suitable documentation for systems analysis and design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System Analysis and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development lifecycles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 elicitation and business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analysis and design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Data flow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conversion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maintenance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an arrangement of </a:t>
            </a:r>
            <a:r>
              <a:rPr lang="en-US" b="1" dirty="0" smtClean="0"/>
              <a:t>Computer Technology</a:t>
            </a:r>
            <a:r>
              <a:rPr lang="en-US" dirty="0" smtClean="0"/>
              <a:t> (Hardware &amp; Software) </a:t>
            </a:r>
            <a:r>
              <a:rPr lang="en-US" b="1" dirty="0" smtClean="0"/>
              <a:t>and Telecommunication  Technology </a:t>
            </a:r>
            <a:r>
              <a:rPr lang="en-US" dirty="0" smtClean="0"/>
              <a:t>(Data, image, voice) to support and improve day to day operations,  problem solving and decision making needs of management and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components of an 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Information systems consist of four </a:t>
            </a:r>
            <a:r>
              <a:rPr lang="en-US" b="1" dirty="0" smtClean="0"/>
              <a:t>main</a:t>
            </a:r>
            <a:r>
              <a:rPr lang="en-US" dirty="0" smtClean="0"/>
              <a:t> components.</a:t>
            </a:r>
          </a:p>
          <a:p>
            <a:pPr>
              <a:buNone/>
            </a:pPr>
            <a:r>
              <a:rPr lang="en-US" dirty="0" smtClean="0"/>
              <a:t>They are, </a:t>
            </a:r>
          </a:p>
          <a:p>
            <a:pPr lvl="1"/>
            <a:r>
              <a:rPr lang="en-US" dirty="0" smtClean="0"/>
              <a:t>Input  (collects data)</a:t>
            </a:r>
          </a:p>
          <a:p>
            <a:pPr lvl="1"/>
            <a:r>
              <a:rPr lang="en-US" dirty="0" smtClean="0"/>
              <a:t>Processing  (process data) </a:t>
            </a:r>
          </a:p>
          <a:p>
            <a:pPr lvl="1"/>
            <a:r>
              <a:rPr lang="en-US" dirty="0" smtClean="0"/>
              <a:t>Output (disseminates data)</a:t>
            </a:r>
          </a:p>
          <a:p>
            <a:pPr lvl="1"/>
            <a:r>
              <a:rPr lang="en-US" dirty="0" smtClean="0"/>
              <a:t>Feedback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938712" y="2336800"/>
            <a:ext cx="34290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Based Information Systems(CBIS)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4038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resources</a:t>
            </a:r>
            <a:r>
              <a:rPr lang="en-US" dirty="0"/>
              <a:t> of a CBIS include,</a:t>
            </a:r>
          </a:p>
          <a:p>
            <a:pPr lvl="1"/>
            <a:r>
              <a:rPr lang="en-US" dirty="0"/>
              <a:t>hardware </a:t>
            </a:r>
          </a:p>
          <a:p>
            <a:pPr lvl="1"/>
            <a:r>
              <a:rPr lang="en-US" dirty="0"/>
              <a:t>software </a:t>
            </a:r>
          </a:p>
          <a:p>
            <a:pPr lvl="1"/>
            <a:r>
              <a:rPr lang="en-US" dirty="0"/>
              <a:t>databases </a:t>
            </a:r>
          </a:p>
          <a:p>
            <a:pPr lvl="1"/>
            <a:r>
              <a:rPr lang="en-US" dirty="0"/>
              <a:t>telecommunications </a:t>
            </a:r>
          </a:p>
          <a:p>
            <a:pPr lvl="1"/>
            <a:r>
              <a:rPr lang="en-US" dirty="0"/>
              <a:t>people </a:t>
            </a:r>
          </a:p>
          <a:p>
            <a:pPr lvl="1"/>
            <a:r>
              <a:rPr lang="en-US" dirty="0"/>
              <a:t>procedures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876800" y="2209800"/>
            <a:ext cx="35718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 environment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Stakeholders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Any person who has an interest in an information system and its outputs.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Mainly, there are </a:t>
            </a:r>
            <a:r>
              <a:rPr lang="en-US" b="1" dirty="0" smtClean="0"/>
              <a:t>five types</a:t>
            </a:r>
            <a:r>
              <a:rPr lang="en-US" dirty="0" smtClean="0"/>
              <a:t> of stakeholders.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Systems User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Systems Owner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Systems Builder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Systems Designer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Systems Analyst </a:t>
            </a:r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114800"/>
            <a:ext cx="231108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  A “</a:t>
            </a:r>
            <a:r>
              <a:rPr lang="en-US" b="1" dirty="0" smtClean="0"/>
              <a:t>customer</a:t>
            </a:r>
            <a:r>
              <a:rPr lang="en-US" dirty="0" smtClean="0"/>
              <a:t>” who will use an information system by, </a:t>
            </a:r>
          </a:p>
          <a:p>
            <a:pPr lvl="1"/>
            <a:r>
              <a:rPr lang="en-US" dirty="0" smtClean="0"/>
              <a:t>capturing </a:t>
            </a:r>
          </a:p>
          <a:p>
            <a:pPr lvl="1"/>
            <a:r>
              <a:rPr lang="en-US" dirty="0" smtClean="0"/>
              <a:t>validating </a:t>
            </a:r>
          </a:p>
          <a:p>
            <a:pPr lvl="1"/>
            <a:r>
              <a:rPr lang="en-US" dirty="0" smtClean="0"/>
              <a:t>entering </a:t>
            </a:r>
          </a:p>
          <a:p>
            <a:pPr lvl="1"/>
            <a:r>
              <a:rPr lang="en-US" dirty="0" smtClean="0"/>
              <a:t>responding to </a:t>
            </a:r>
          </a:p>
          <a:p>
            <a:pPr lvl="1"/>
            <a:r>
              <a:rPr lang="en-US" dirty="0" smtClean="0"/>
              <a:t>storing </a:t>
            </a:r>
          </a:p>
          <a:p>
            <a:pPr lvl="1"/>
            <a:r>
              <a:rPr lang="en-US" dirty="0" smtClean="0"/>
              <a:t>exchanging </a:t>
            </a:r>
          </a:p>
          <a:p>
            <a:r>
              <a:rPr lang="en-US" dirty="0" smtClean="0"/>
              <a:t>data and information on a regular basis. A common synonym is </a:t>
            </a:r>
            <a:r>
              <a:rPr lang="en-US" b="1" dirty="0" smtClean="0"/>
              <a:t>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Systems users define the business requirements and performance expectations for the system to be built.</a:t>
            </a:r>
          </a:p>
          <a:p>
            <a:endParaRPr lang="en-US" dirty="0"/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514600"/>
            <a:ext cx="16668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dirty="0" smtClean="0"/>
              <a:t>Systems</a:t>
            </a:r>
            <a:r>
              <a:rPr lang="en-US" sz="4800" dirty="0" smtClean="0"/>
              <a:t> </a:t>
            </a:r>
            <a:r>
              <a:rPr lang="en-US" sz="4400" dirty="0" smtClean="0"/>
              <a:t>Owner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4800" y="1807325"/>
            <a:ext cx="8229600" cy="49377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Systems owner is an information system’s sponsor and advocate and he owns the final system.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They pay for the system to be built and maintained 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They set the vision and the priorities for the system and determine the policies for its use.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Responsible for funding the project of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Developing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Operating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Maintaining the information system. 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90114" name="Picture 2" descr="https://encrypted-tbn2.gstatic.com/images?q=tbn:ANd9GcQTGwCozX3OjVC61ixfDyMuyZh9dEztWxPmKDVDeLMcuQbrYGnm9QXzbzJ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962400"/>
            <a:ext cx="2143125" cy="2133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1709</TotalTime>
  <Words>416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HNDIT</vt:lpstr>
      <vt:lpstr>HNDIT1212: System Analysis and Design</vt:lpstr>
      <vt:lpstr>Learning Outcomes</vt:lpstr>
      <vt:lpstr>Outline Syllabus</vt:lpstr>
      <vt:lpstr>Information system</vt:lpstr>
      <vt:lpstr>Main components of an Information System</vt:lpstr>
      <vt:lpstr>Computer Based Information Systems(CBIS)</vt:lpstr>
      <vt:lpstr>System development environment</vt:lpstr>
      <vt:lpstr>Systems User</vt:lpstr>
      <vt:lpstr>Systems Owner </vt:lpstr>
      <vt:lpstr>System builder</vt:lpstr>
      <vt:lpstr>Systems Designer</vt:lpstr>
      <vt:lpstr>Systems Analyst  </vt:lpstr>
      <vt:lpstr>Role of system analyst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IT1212: System Analysis and Design</dc:subject>
  <dc:creator>SLIATE</dc:creator>
  <cp:lastModifiedBy>sajee</cp:lastModifiedBy>
  <cp:revision>29</cp:revision>
  <dcterms:created xsi:type="dcterms:W3CDTF">2013-10-17T05:02:06Z</dcterms:created>
  <dcterms:modified xsi:type="dcterms:W3CDTF">2015-10-25T10:10:02Z</dcterms:modified>
</cp:coreProperties>
</file>