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359" r:id="rId2"/>
    <p:sldId id="536" r:id="rId3"/>
    <p:sldId id="537" r:id="rId4"/>
    <p:sldId id="427" r:id="rId5"/>
    <p:sldId id="538" r:id="rId6"/>
    <p:sldId id="539" r:id="rId7"/>
    <p:sldId id="540" r:id="rId8"/>
    <p:sldId id="541" r:id="rId9"/>
    <p:sldId id="542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7" r:id="rId52"/>
    <p:sldId id="47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620"/>
    <p:restoredTop sz="78873" autoAdjust="0"/>
  </p:normalViewPr>
  <p:slideViewPr>
    <p:cSldViewPr>
      <p:cViewPr>
        <p:scale>
          <a:sx n="50" d="100"/>
          <a:sy n="50" d="100"/>
        </p:scale>
        <p:origin x="-1860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3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06737-FBF1-496F-B4A5-AB830EA3D890}" type="slidenum">
              <a:rPr lang="en-US"/>
              <a:pPr/>
              <a:t>7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90691-6D2F-4F07-8A19-8AAD1FC07658}" type="slidenum">
              <a:rPr lang="en-US"/>
              <a:pPr/>
              <a:t>8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6EA50-56BB-480E-A757-F34F3456D1F4}" type="slidenum">
              <a:rPr lang="en-US"/>
              <a:pPr/>
              <a:t>9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77B0-951B-411A-888C-C18086BEC10C}" type="slidenum">
              <a:rPr lang="en-US"/>
              <a:pPr/>
              <a:t>47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DA9EFCC-FAA5-437B-97F5-A7EC7708E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IT1212          </a:t>
            </a:r>
            <a:r>
              <a:rPr lang="en-US" dirty="0"/>
              <a:t>System Analysis 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43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68" y="685800"/>
            <a:ext cx="8831659" cy="435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7841727" cy="577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2209800"/>
            <a:ext cx="1295400" cy="5334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ATI System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5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 eaLnBrk="1" hangingPunct="1"/>
            <a:r>
              <a:rPr lang="en-US" dirty="0" smtClean="0"/>
              <a:t>Data Flows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30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Data flow model the passage of data in the system and are represented by lines joining system components.</a:t>
            </a:r>
          </a:p>
          <a:p>
            <a:pPr eaLnBrk="1" hangingPunct="1"/>
            <a:r>
              <a:rPr lang="en-US" smtClean="0"/>
              <a:t>Flows of data in the system can take place:</a:t>
            </a:r>
          </a:p>
          <a:p>
            <a:pPr lvl="1" eaLnBrk="1" hangingPunct="1"/>
            <a:r>
              <a:rPr lang="en-US" smtClean="0"/>
              <a:t>Between two processes</a:t>
            </a:r>
          </a:p>
          <a:p>
            <a:pPr lvl="1" eaLnBrk="1" hangingPunct="1"/>
            <a:r>
              <a:rPr lang="en-US" smtClean="0"/>
              <a:t>From a data store to a process</a:t>
            </a:r>
          </a:p>
          <a:p>
            <a:pPr lvl="1" eaLnBrk="1" hangingPunct="1"/>
            <a:r>
              <a:rPr lang="en-US" smtClean="0"/>
              <a:t>From a process to a data store</a:t>
            </a:r>
          </a:p>
          <a:p>
            <a:pPr lvl="1" eaLnBrk="1" hangingPunct="1"/>
            <a:r>
              <a:rPr lang="en-US" smtClean="0"/>
              <a:t>From entities to  a process </a:t>
            </a:r>
          </a:p>
          <a:p>
            <a:pPr lvl="1" eaLnBrk="1" hangingPunct="1"/>
            <a:r>
              <a:rPr lang="en-US" smtClean="0"/>
              <a:t>From process to a 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772400" cy="565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848600" cy="546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0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common way to begin is to model, the whole system by one process. </a:t>
            </a:r>
          </a:p>
          <a:p>
            <a:pPr eaLnBrk="1" hangingPunct="1"/>
            <a:r>
              <a:rPr lang="en-US" smtClean="0"/>
              <a:t>It shows all the external entities that interact with the system and the data flow between these external entities and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838200"/>
          </a:xfrm>
          <a:noFill/>
          <a:ln/>
        </p:spPr>
        <p:txBody>
          <a:bodyPr/>
          <a:lstStyle/>
          <a:p>
            <a:r>
              <a:rPr lang="en-US" sz="3600" dirty="0">
                <a:latin typeface="Verdana" pitchFamily="34" charset="0"/>
              </a:rPr>
              <a:t>Context Diagram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620000" cy="5181600"/>
          </a:xfrm>
          <a:noFill/>
          <a:ln/>
        </p:spPr>
        <p:txBody>
          <a:bodyPr/>
          <a:lstStyle/>
          <a:p>
            <a:r>
              <a:rPr lang="en-US" sz="3000" dirty="0">
                <a:latin typeface="Verdana" pitchFamily="34" charset="0"/>
              </a:rPr>
              <a:t>defines the scope of the system by identifying the system boundary</a:t>
            </a:r>
          </a:p>
          <a:p>
            <a:r>
              <a:rPr lang="en-US" sz="3000" dirty="0">
                <a:latin typeface="Verdana" pitchFamily="34" charset="0"/>
              </a:rPr>
              <a:t>contains: </a:t>
            </a:r>
          </a:p>
          <a:p>
            <a:pPr lvl="1"/>
            <a:r>
              <a:rPr lang="en-US" sz="3000" dirty="0">
                <a:latin typeface="Verdana" pitchFamily="34" charset="0"/>
              </a:rPr>
              <a:t>one process (which represents the entire system)</a:t>
            </a:r>
          </a:p>
          <a:p>
            <a:pPr lvl="1"/>
            <a:r>
              <a:rPr lang="en-US" sz="3000" dirty="0">
                <a:latin typeface="Verdana" pitchFamily="34" charset="0"/>
              </a:rPr>
              <a:t>all sources/sinks (external entities)</a:t>
            </a:r>
          </a:p>
          <a:p>
            <a:pPr lvl="1"/>
            <a:r>
              <a:rPr lang="en-US" sz="3000" dirty="0">
                <a:latin typeface="Verdana" pitchFamily="34" charset="0"/>
              </a:rPr>
              <a:t>data flows linking the process to the sources and sinks (external entities)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3600">
                <a:latin typeface="Verdana" pitchFamily="34" charset="0"/>
              </a:rPr>
              <a:t>Constructing a Context Diagram</a:t>
            </a:r>
            <a:endParaRPr lang="en-US" sz="3200" b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Verdana" pitchFamily="34" charset="0"/>
              </a:rPr>
              <a:t>identify and list sources/sinks (external entities)</a:t>
            </a:r>
          </a:p>
          <a:p>
            <a:r>
              <a:rPr lang="en-US" dirty="0">
                <a:latin typeface="Verdana" pitchFamily="34" charset="0"/>
              </a:rPr>
              <a:t>identify and list inputs to and outputs from sources/sinks (external entities)</a:t>
            </a:r>
          </a:p>
          <a:p>
            <a:r>
              <a:rPr lang="en-US" dirty="0">
                <a:latin typeface="Verdana" pitchFamily="34" charset="0"/>
              </a:rPr>
              <a:t>create context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Model is a presentation of reality. </a:t>
            </a:r>
          </a:p>
          <a:p>
            <a:pPr indent="3175">
              <a:buNone/>
            </a:pPr>
            <a:r>
              <a:rPr lang="en-US" dirty="0" smtClean="0"/>
              <a:t>Just a picture is worth a thousand of words, most system models are </a:t>
            </a:r>
            <a:r>
              <a:rPr lang="en-US" dirty="0" smtClean="0">
                <a:solidFill>
                  <a:srgbClr val="0000FF"/>
                </a:solidFill>
              </a:rPr>
              <a:t>pictorial representations of reality.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88514" name="Picture 2" descr="https://encrypted-tbn0.gstatic.com/images?q=tbn:ANd9GcQZNgcZV1vXzhyawkeQqqVqZaPHMyc4wgbk65FCPSxeV4lYEHdt2g"/>
          <p:cNvPicPr>
            <a:picLocks noChangeAspect="1" noChangeArrowheads="1"/>
          </p:cNvPicPr>
          <p:nvPr/>
        </p:nvPicPr>
        <p:blipFill>
          <a:blip r:embed="rId3" cstate="print"/>
          <a:srcRect l="18947" r="11579"/>
          <a:stretch>
            <a:fillRect/>
          </a:stretch>
        </p:blipFill>
        <p:spPr bwMode="auto">
          <a:xfrm>
            <a:off x="6019800" y="3810000"/>
            <a:ext cx="2514600" cy="2409826"/>
          </a:xfrm>
          <a:prstGeom prst="rect">
            <a:avLst/>
          </a:prstGeom>
          <a:noFill/>
        </p:spPr>
      </p:pic>
      <p:pic>
        <p:nvPicPr>
          <p:cNvPr id="1088518" name="Picture 6" descr="https://encrypted-tbn0.gstatic.com/images?q=tbn:ANd9GcT5j90Ihf1jJrrHHzLs3z8dyE_y8Yb8VE920uzo-_XrFu6UfwZ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343400"/>
            <a:ext cx="2590800" cy="1728350"/>
          </a:xfrm>
          <a:prstGeom prst="rect">
            <a:avLst/>
          </a:prstGeom>
          <a:noFill/>
        </p:spPr>
      </p:pic>
      <p:pic>
        <p:nvPicPr>
          <p:cNvPr id="1088520" name="Picture 8" descr="http://www.perfecthomepictures.com/wp-content/uploads/2013/08/b97ee_luxury_home_pictures_1504-floor-house-plan-1155-sq-ft-kerala-home-design-and-floor-plan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38600"/>
            <a:ext cx="2286000" cy="223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00910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319589" cy="519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0167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647" y="914400"/>
            <a:ext cx="873350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7075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1153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924800" cy="539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37244" cy="306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28464"/>
            <a:ext cx="8153400" cy="54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95004" cy="515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86625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346938" cy="526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91062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5725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System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852546" cy="608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77199" cy="59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5434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9569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noFill/>
          <a:ln/>
        </p:spPr>
        <p:txBody>
          <a:bodyPr/>
          <a:lstStyle/>
          <a:p>
            <a:r>
              <a:rPr lang="en-US" sz="3600" dirty="0">
                <a:latin typeface="Verdana" pitchFamily="34" charset="0"/>
              </a:rPr>
              <a:t>Level-0 Diagram</a:t>
            </a:r>
            <a:endParaRPr lang="en-US" sz="3200" b="0" dirty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2296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Verdana" pitchFamily="34" charset="0"/>
              </a:rPr>
              <a:t>describes the overall processing of the system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Verdana" pitchFamily="34" charset="0"/>
              </a:rPr>
              <a:t>show one process for each major processing step or functional </a:t>
            </a:r>
            <a:r>
              <a:rPr lang="en-US" sz="2800" b="1" dirty="0" smtClean="0">
                <a:latin typeface="Verdana" pitchFamily="34" charset="0"/>
              </a:rPr>
              <a:t>requirement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Verdana" pitchFamily="34" charset="0"/>
              </a:rPr>
              <a:t>can </a:t>
            </a:r>
            <a:r>
              <a:rPr lang="en-US" sz="2800" dirty="0">
                <a:latin typeface="Verdana" pitchFamily="34" charset="0"/>
              </a:rPr>
              <a:t>draw duplicate sources, sinks and data stores to increase legibility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  <a:noFill/>
          <a:ln/>
        </p:spPr>
        <p:txBody>
          <a:bodyPr/>
          <a:lstStyle/>
          <a:p>
            <a:r>
              <a:rPr lang="en-US" sz="3600">
                <a:latin typeface="Verdana" pitchFamily="34" charset="0"/>
              </a:rPr>
              <a:t>Drawing a Level-0 Diagram</a:t>
            </a:r>
            <a:endParaRPr lang="en-US" sz="3200" b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  <a:noFill/>
          <a:ln/>
        </p:spPr>
        <p:txBody>
          <a:bodyPr/>
          <a:lstStyle/>
          <a:p>
            <a:r>
              <a:rPr lang="en-US">
                <a:latin typeface="Verdana" pitchFamily="34" charset="0"/>
              </a:rPr>
              <a:t>list the major data stores</a:t>
            </a:r>
          </a:p>
          <a:p>
            <a:r>
              <a:rPr lang="en-US">
                <a:latin typeface="Verdana" pitchFamily="34" charset="0"/>
              </a:rPr>
              <a:t>list major business steps</a:t>
            </a:r>
          </a:p>
          <a:p>
            <a:r>
              <a:rPr lang="en-US">
                <a:latin typeface="Verdana" pitchFamily="34" charset="0"/>
              </a:rPr>
              <a:t>draw a segment for each business step</a:t>
            </a:r>
          </a:p>
          <a:p>
            <a:r>
              <a:rPr lang="en-US">
                <a:latin typeface="Verdana" pitchFamily="34" charset="0"/>
              </a:rPr>
              <a:t>assemble into single DFD</a:t>
            </a:r>
          </a:p>
          <a:p>
            <a:r>
              <a:rPr lang="en-US">
                <a:latin typeface="Verdana" pitchFamily="34" charset="0"/>
              </a:rPr>
              <a:t>re-organize until satisfied</a:t>
            </a:r>
          </a:p>
          <a:p>
            <a:r>
              <a:rPr lang="en-US">
                <a:latin typeface="Verdana" pitchFamily="34" charset="0"/>
              </a:rPr>
              <a:t>number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context level diagram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566987" y="2735262"/>
            <a:ext cx="4010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Modelling Methods</a:t>
            </a:r>
            <a:br>
              <a:rPr lang="en-GB" sz="4000" dirty="0" smtClean="0"/>
            </a:br>
            <a:r>
              <a:rPr lang="en-GB" sz="4000" dirty="0" smtClean="0"/>
              <a:t>A set of techniques used to implement a Methodology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• Data Flow Diagrams -</a:t>
            </a:r>
          </a:p>
          <a:p>
            <a:pPr lvl="1">
              <a:buNone/>
            </a:pPr>
            <a:r>
              <a:rPr lang="en-GB" dirty="0" smtClean="0"/>
              <a:t>– A process model</a:t>
            </a:r>
          </a:p>
          <a:p>
            <a:pPr lvl="1">
              <a:buNone/>
            </a:pPr>
            <a:r>
              <a:rPr lang="en-GB" dirty="0" smtClean="0"/>
              <a:t>– Depict the flow of data through a system and the work</a:t>
            </a:r>
          </a:p>
          <a:p>
            <a:pPr lvl="1">
              <a:buNone/>
            </a:pPr>
            <a:r>
              <a:rPr lang="en-GB" dirty="0" smtClean="0"/>
              <a:t>performed by the system</a:t>
            </a:r>
          </a:p>
          <a:p>
            <a:pPr>
              <a:buNone/>
            </a:pPr>
            <a:r>
              <a:rPr lang="en-GB" dirty="0" smtClean="0"/>
              <a:t>• Entity Relationship Diagrams –</a:t>
            </a:r>
          </a:p>
          <a:p>
            <a:pPr lvl="1">
              <a:buNone/>
            </a:pPr>
            <a:r>
              <a:rPr lang="en-GB" dirty="0" smtClean="0"/>
              <a:t>– A data model</a:t>
            </a:r>
          </a:p>
          <a:p>
            <a:pPr lvl="1">
              <a:buNone/>
            </a:pPr>
            <a:r>
              <a:rPr lang="en-GB" dirty="0" smtClean="0"/>
              <a:t>– Depict data in terms of entities and relationships described by the data</a:t>
            </a:r>
          </a:p>
          <a:p>
            <a:pPr lvl="1">
              <a:buNone/>
            </a:pPr>
            <a:r>
              <a:rPr lang="en-GB" dirty="0" smtClean="0"/>
              <a:t>– Consists of several notations</a:t>
            </a:r>
          </a:p>
          <a:p>
            <a:pPr>
              <a:buNone/>
            </a:pPr>
            <a:r>
              <a:rPr lang="en-GB" dirty="0" smtClean="0"/>
              <a:t>• Structure Charts etc.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0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59773"/>
            <a:ext cx="5181600" cy="529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1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81814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Verdana" pitchFamily="34" charset="0"/>
              </a:rPr>
              <a:t/>
            </a:r>
            <a:br>
              <a:rPr lang="en-US" sz="3600" dirty="0" smtClean="0">
                <a:latin typeface="Verdana" pitchFamily="34" charset="0"/>
              </a:rPr>
            </a:br>
            <a:r>
              <a:rPr lang="en-US" sz="3600" dirty="0" smtClean="0">
                <a:latin typeface="Verdana" pitchFamily="34" charset="0"/>
              </a:rPr>
              <a:t>Other </a:t>
            </a:r>
            <a:r>
              <a:rPr lang="en-US" sz="3600" dirty="0">
                <a:latin typeface="Verdana" pitchFamily="34" charset="0"/>
              </a:rPr>
              <a:t>Questions about Lower level diagrams</a:t>
            </a:r>
            <a:endParaRPr lang="en-US" sz="3200" b="0" dirty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5410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000" dirty="0">
                <a:latin typeface="Verdana" pitchFamily="34" charset="0"/>
              </a:rPr>
              <a:t>1</a:t>
            </a:r>
            <a:r>
              <a:rPr lang="en-US" sz="3000" dirty="0" smtClean="0">
                <a:latin typeface="Verdana" pitchFamily="34" charset="0"/>
              </a:rPr>
              <a:t>. </a:t>
            </a:r>
            <a:r>
              <a:rPr lang="en-US" sz="3000" dirty="0">
                <a:latin typeface="Verdana" pitchFamily="34" charset="0"/>
              </a:rPr>
              <a:t>How deep? (how many levels?)</a:t>
            </a:r>
          </a:p>
          <a:p>
            <a:pPr lvl="1"/>
            <a:r>
              <a:rPr lang="en-US" sz="2600" dirty="0">
                <a:latin typeface="Verdana" pitchFamily="34" charset="0"/>
              </a:rPr>
              <a:t>if the process has only one input or one output, probably cannot partition further;</a:t>
            </a:r>
          </a:p>
          <a:p>
            <a:pPr lvl="1"/>
            <a:r>
              <a:rPr lang="en-US" sz="2600" dirty="0">
                <a:latin typeface="Verdana" pitchFamily="34" charset="0"/>
              </a:rPr>
              <a:t>can you describe the process in English in about 1/2 page?</a:t>
            </a:r>
          </a:p>
          <a:p>
            <a:pPr>
              <a:buFontTx/>
              <a:buNone/>
            </a:pPr>
            <a:r>
              <a:rPr lang="en-US" sz="3000" dirty="0">
                <a:latin typeface="Verdana" pitchFamily="34" charset="0"/>
              </a:rPr>
              <a:t>2. How broad? (how many processes on a level?)</a:t>
            </a:r>
          </a:p>
          <a:p>
            <a:pPr lvl="1"/>
            <a:r>
              <a:rPr lang="en-US" sz="2600" dirty="0">
                <a:latin typeface="Verdana" pitchFamily="34" charset="0"/>
              </a:rPr>
              <a:t>7 ± two is a </a:t>
            </a:r>
            <a:r>
              <a:rPr lang="en-US" sz="2600" dirty="0" smtClean="0">
                <a:latin typeface="Verdana" pitchFamily="34" charset="0"/>
              </a:rPr>
              <a:t>reasonable</a:t>
            </a:r>
            <a:endParaRPr lang="en-US" sz="2600" dirty="0">
              <a:latin typeface="Verdana" pitchFamily="34" charset="0"/>
            </a:endParaRPr>
          </a:p>
          <a:p>
            <a:pPr lvl="1"/>
            <a:r>
              <a:rPr lang="en-US" sz="2600" dirty="0">
                <a:latin typeface="Verdana" pitchFamily="34" charset="0"/>
              </a:rPr>
              <a:t>may temporarily place much of the system on a single diagram then re-draw into separate levels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822"/>
            <a:ext cx="7772400" cy="990600"/>
          </a:xfrm>
        </p:spPr>
        <p:txBody>
          <a:bodyPr/>
          <a:lstStyle/>
          <a:p>
            <a:r>
              <a:rPr lang="en-US" sz="3600" dirty="0">
                <a:latin typeface="Verdana" pitchFamily="34" charset="0"/>
              </a:rPr>
              <a:t>Quality Guidelines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62082"/>
            <a:ext cx="80772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Verdana" pitchFamily="34" charset="0"/>
              </a:rPr>
              <a:t>Completeness</a:t>
            </a:r>
            <a:endParaRPr lang="en-US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all components included &amp; in project dictionary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Verdana" pitchFamily="34" charset="0"/>
              </a:rPr>
              <a:t>Consistency</a:t>
            </a:r>
            <a:endParaRPr lang="en-US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between levels: balancing, leveling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Verdana" pitchFamily="34" charset="0"/>
              </a:rPr>
              <a:t>Timing considerations</a:t>
            </a:r>
            <a:endParaRPr lang="en-US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assume system never starts and never stops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Verdana" pitchFamily="34" charset="0"/>
              </a:rPr>
              <a:t>Iterative nature</a:t>
            </a:r>
            <a:endParaRPr lang="en-US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revisions are common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Verdana" pitchFamily="34" charset="0"/>
              </a:rPr>
              <a:t>Drawing primitives (lowest level)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when to stop?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Budget monitoring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7510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90725" y="1430337"/>
            <a:ext cx="5162550" cy="4514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Top-level DFD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7613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6876" y="1219200"/>
            <a:ext cx="5530248" cy="4937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Expansion of classify expenditure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77157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19375" y="1687512"/>
            <a:ext cx="3905250" cy="4000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i="1"/>
              <a:t>DFD Example: Bus Garage Repairs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153400" cy="5029200"/>
          </a:xfrm>
        </p:spPr>
        <p:txBody>
          <a:bodyPr/>
          <a:lstStyle/>
          <a:p>
            <a:r>
              <a:rPr lang="en-US" sz="2800"/>
              <a:t>Buses come to a garage for repairs. </a:t>
            </a:r>
          </a:p>
          <a:p>
            <a:r>
              <a:rPr lang="en-US" sz="2800"/>
              <a:t>A mechanic and helper perform the repair, record the reason for the repair and record the total cost of all parts used on a Shop Repair Order. </a:t>
            </a:r>
          </a:p>
          <a:p>
            <a:r>
              <a:rPr lang="en-US" sz="2800"/>
              <a:t>Information on labor, parts and repair outcome is used for billing by the Accounting Department, parts monitoring by the inventory management computer system and a performance review by the supervisor.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/>
              <a:t>DFD Example: Bus Garage Repairs (cont’d)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External Entities</a:t>
            </a:r>
            <a:r>
              <a:rPr lang="en-US" sz="2800"/>
              <a:t>: Bus, Mechanic, Helper, Supervisor, Inventory Management System, Accounting Department, etc.</a:t>
            </a:r>
          </a:p>
          <a:p>
            <a:pPr>
              <a:lnSpc>
                <a:spcPct val="80000"/>
              </a:lnSpc>
            </a:pPr>
            <a:r>
              <a:rPr lang="en-US" sz="2800" i="1"/>
              <a:t>Key process</a:t>
            </a:r>
            <a:r>
              <a:rPr lang="en-US" sz="2800"/>
              <a:t> (“the system”): performing repairs and storing information related to repairs</a:t>
            </a:r>
          </a:p>
          <a:p>
            <a:pPr>
              <a:lnSpc>
                <a:spcPct val="80000"/>
              </a:lnSpc>
            </a:pPr>
            <a:r>
              <a:rPr lang="en-US" sz="2800" i="1"/>
              <a:t>Processes</a:t>
            </a:r>
            <a:r>
              <a:rPr lang="en-US" sz="280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Record Bus ID and reason for repair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Determine parts needed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Perform repair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Calculate parts extended and total cost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Record labor hours, cost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i="1"/>
              <a:t>DFD Example: Bus Garage Repairs (cont’d)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Data stores</a:t>
            </a:r>
            <a:r>
              <a:rPr lang="en-US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Personal </a:t>
            </a:r>
            <a:r>
              <a:rPr lang="en-US" sz="2400" dirty="0"/>
              <a:t>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Repairs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Bus master list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Parts list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Data flows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Repair order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Bus record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Parts record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Employee timecard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Invoices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technique for organizing and documenting the Process Requirements and Design for a system.</a:t>
            </a:r>
          </a:p>
          <a:p>
            <a:pPr>
              <a:buNone/>
            </a:pPr>
            <a:r>
              <a:rPr lang="en-US" b="1" dirty="0" smtClean="0"/>
              <a:t>Data Flow Diagram :</a:t>
            </a:r>
          </a:p>
          <a:p>
            <a:pPr indent="287338"/>
            <a:r>
              <a:rPr lang="en-US" b="1" dirty="0" smtClean="0"/>
              <a:t>A Popular Process Modeling </a:t>
            </a:r>
            <a:r>
              <a:rPr lang="en-US" dirty="0" smtClean="0"/>
              <a:t>Technique.</a:t>
            </a:r>
          </a:p>
          <a:p>
            <a:pPr marL="630238" indent="-284163"/>
            <a:r>
              <a:rPr lang="en-US" dirty="0" smtClean="0"/>
              <a:t>Shows the flow of data through the system and the processing performed by the system.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4463" y="1031875"/>
            <a:ext cx="914400" cy="914400"/>
            <a:chOff x="3012" y="2568"/>
            <a:chExt cx="887" cy="87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24" name="Rectangle 4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208" y="2859"/>
              <a:ext cx="52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Bus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95375" y="4362450"/>
            <a:ext cx="1162050" cy="1123950"/>
            <a:chOff x="3012" y="2568"/>
            <a:chExt cx="887" cy="87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3058" y="2892"/>
              <a:ext cx="82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Mechanic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273175" y="2497138"/>
            <a:ext cx="914400" cy="914400"/>
            <a:chOff x="3012" y="2568"/>
            <a:chExt cx="887" cy="878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34" name="Rectangle 14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Rectangle 15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080" y="2859"/>
              <a:ext cx="78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Helper</a:t>
              </a:r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3814763" y="2576513"/>
            <a:ext cx="1203325" cy="1435100"/>
            <a:chOff x="2736" y="2736"/>
            <a:chExt cx="758" cy="904"/>
          </a:xfrm>
        </p:grpSpPr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2784" y="2736"/>
              <a:ext cx="624" cy="864"/>
              <a:chOff x="1044" y="1476"/>
              <a:chExt cx="888" cy="1128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1044" y="1476"/>
                <a:ext cx="888" cy="1128"/>
                <a:chOff x="1044" y="1476"/>
                <a:chExt cx="888" cy="1128"/>
              </a:xfrm>
            </p:grpSpPr>
            <p:sp>
              <p:nvSpPr>
                <p:cNvPr id="30740" name="AutoShape 20"/>
                <p:cNvSpPr>
                  <a:spLocks noChangeArrowheads="1"/>
                </p:cNvSpPr>
                <p:nvPr/>
              </p:nvSpPr>
              <p:spPr bwMode="auto">
                <a:xfrm>
                  <a:off x="1044" y="1476"/>
                  <a:ext cx="888" cy="112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057" y="1785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42" name="Text Box 22"/>
              <p:cNvSpPr txBox="1">
                <a:spLocks noChangeArrowheads="1"/>
              </p:cNvSpPr>
              <p:nvPr/>
            </p:nvSpPr>
            <p:spPr bwMode="auto">
              <a:xfrm>
                <a:off x="1203" y="1503"/>
                <a:ext cx="56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30743" name="Text Box 23"/>
              <p:cNvSpPr txBox="1">
                <a:spLocks noChangeArrowheads="1"/>
              </p:cNvSpPr>
              <p:nvPr/>
            </p:nvSpPr>
            <p:spPr bwMode="auto">
              <a:xfrm>
                <a:off x="1047" y="2027"/>
                <a:ext cx="84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2736" y="2890"/>
              <a:ext cx="75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Bus Repair Process</a:t>
              </a:r>
            </a:p>
            <a:p>
              <a:pPr algn="ctr" eaLnBrk="0" hangingPunct="0"/>
              <a:r>
                <a:rPr lang="en-US">
                  <a:latin typeface="Times New Roman" pitchFamily="18" charset="0"/>
                </a:rPr>
                <a:t>System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6932613" y="2257425"/>
            <a:ext cx="1279525" cy="1019175"/>
            <a:chOff x="3012" y="2568"/>
            <a:chExt cx="887" cy="878"/>
          </a:xfrm>
        </p:grpSpPr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47" name="Rectangle 27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Rectangle 28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3066" y="2876"/>
              <a:ext cx="814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Supervisor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5872163" y="5002213"/>
            <a:ext cx="1519237" cy="1017587"/>
            <a:chOff x="2949" y="2568"/>
            <a:chExt cx="1047" cy="878"/>
          </a:xfrm>
        </p:grpSpPr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2949" y="2876"/>
              <a:ext cx="104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Accounting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2187575" y="2994025"/>
            <a:ext cx="1716088" cy="3984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V="1">
            <a:off x="2252663" y="3481388"/>
            <a:ext cx="1638300" cy="140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V="1">
            <a:off x="4881563" y="3119438"/>
            <a:ext cx="614362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908550" y="3417888"/>
            <a:ext cx="1014413" cy="2117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V="1">
            <a:off x="4906963" y="2751138"/>
            <a:ext cx="2022475" cy="642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908550" y="3405188"/>
            <a:ext cx="1693863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i="1">
                <a:solidFill>
                  <a:schemeClr val="tx2"/>
                </a:solidFill>
              </a:rPr>
              <a:t>Bus Garage Context Diagram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2595563" y="1881188"/>
            <a:ext cx="13192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Mechanical problem 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to be repaired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565400" y="2859088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Labor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532063" y="4000500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Labor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4964113" y="1849438"/>
            <a:ext cx="111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Fixed mechanical 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problems</a:t>
            </a: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H="1" flipV="1">
            <a:off x="5492750" y="1397000"/>
            <a:ext cx="1588" cy="17335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 flipH="1">
            <a:off x="4852988" y="1395413"/>
            <a:ext cx="6540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 flipH="1">
            <a:off x="3365500" y="1460500"/>
            <a:ext cx="5746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3352800" y="1460500"/>
            <a:ext cx="0" cy="16573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3352800" y="3117850"/>
            <a:ext cx="5222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470650" y="3595688"/>
            <a:ext cx="1758950" cy="1128712"/>
            <a:chOff x="4158" y="2191"/>
            <a:chExt cx="1061" cy="714"/>
          </a:xfrm>
        </p:grpSpPr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4258" y="2191"/>
              <a:ext cx="854" cy="714"/>
              <a:chOff x="3012" y="2568"/>
              <a:chExt cx="887" cy="878"/>
            </a:xfrm>
          </p:grpSpPr>
          <p:grpSp>
            <p:nvGrpSpPr>
              <p:cNvPr id="17" name="Group 53"/>
              <p:cNvGrpSpPr>
                <a:grpSpLocks/>
              </p:cNvGrpSpPr>
              <p:nvPr/>
            </p:nvGrpSpPr>
            <p:grpSpPr bwMode="auto">
              <a:xfrm>
                <a:off x="3012" y="2568"/>
                <a:ext cx="887" cy="878"/>
                <a:chOff x="3012" y="2568"/>
                <a:chExt cx="887" cy="878"/>
              </a:xfrm>
            </p:grpSpPr>
            <p:sp>
              <p:nvSpPr>
                <p:cNvPr id="30774" name="Rectangle 54"/>
                <p:cNvSpPr>
                  <a:spLocks noChangeArrowheads="1"/>
                </p:cNvSpPr>
                <p:nvPr/>
              </p:nvSpPr>
              <p:spPr bwMode="auto">
                <a:xfrm>
                  <a:off x="3012" y="2568"/>
                  <a:ext cx="851" cy="84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5" name="Rectangle 55"/>
                <p:cNvSpPr>
                  <a:spLocks noChangeArrowheads="1"/>
                </p:cNvSpPr>
                <p:nvPr/>
              </p:nvSpPr>
              <p:spPr bwMode="auto">
                <a:xfrm>
                  <a:off x="3048" y="2604"/>
                  <a:ext cx="851" cy="8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76" name="Text Box 56"/>
              <p:cNvSpPr txBox="1">
                <a:spLocks noChangeArrowheads="1"/>
              </p:cNvSpPr>
              <p:nvPr/>
            </p:nvSpPr>
            <p:spPr bwMode="auto">
              <a:xfrm>
                <a:off x="3415" y="2893"/>
                <a:ext cx="11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30777" name="Text Box 57"/>
            <p:cNvSpPr txBox="1">
              <a:spLocks noChangeArrowheads="1"/>
            </p:cNvSpPr>
            <p:nvPr/>
          </p:nvSpPr>
          <p:spPr bwMode="auto">
            <a:xfrm>
              <a:off x="4158" y="2273"/>
              <a:ext cx="1061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Inventory Management System</a:t>
              </a:r>
            </a:p>
          </p:txBody>
        </p:sp>
      </p:grpSp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5711825" y="2700338"/>
            <a:ext cx="1135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Repair summary</a:t>
            </a:r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>
            <a:off x="5327650" y="3465513"/>
            <a:ext cx="1135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List of parts used</a:t>
            </a:r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4487863" y="4203700"/>
            <a:ext cx="11350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Labor, parts cost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good data flow diagram?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792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absence of flowchart structures</a:t>
            </a:r>
          </a:p>
          <a:p>
            <a:r>
              <a:rPr lang="en-US" dirty="0" smtClean="0"/>
              <a:t>protection of data</a:t>
            </a:r>
          </a:p>
          <a:p>
            <a:r>
              <a:rPr lang="en-US" dirty="0" smtClean="0"/>
              <a:t>Good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Differences between flowcharts and data flow diagrams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DFDs are not program flow chats and should not include control elements. A good DFD should;</a:t>
            </a:r>
          </a:p>
          <a:p>
            <a:pPr marL="850900" lvl="1" indent="-457200">
              <a:buFont typeface="Calibri" pitchFamily="34" charset="0"/>
              <a:buAutoNum type="arabicPeriod"/>
            </a:pPr>
            <a:r>
              <a:rPr lang="en-US" dirty="0" smtClean="0"/>
              <a:t>Have no data flows that split up into a number of other data flows.</a:t>
            </a:r>
          </a:p>
          <a:p>
            <a:pPr marL="850900" lvl="1" indent="-457200">
              <a:buFont typeface="Calibri" pitchFamily="34" charset="0"/>
              <a:buAutoNum type="arabicPeriod"/>
            </a:pPr>
            <a:r>
              <a:rPr lang="en-US" dirty="0" smtClean="0"/>
              <a:t>Have no crossing lines</a:t>
            </a:r>
          </a:p>
          <a:p>
            <a:pPr marL="850900" lvl="1" indent="-457200">
              <a:buFont typeface="Calibri" pitchFamily="34" charset="0"/>
              <a:buAutoNum type="arabicPeriod"/>
            </a:pPr>
            <a:r>
              <a:rPr lang="en-US" dirty="0" smtClean="0"/>
              <a:t>Not include flowchart loops of control elements</a:t>
            </a:r>
          </a:p>
          <a:p>
            <a:pPr marL="850900" lvl="1" indent="-457200">
              <a:buFont typeface="Calibri" pitchFamily="34" charset="0"/>
              <a:buAutoNum type="arabicPeriod"/>
            </a:pPr>
            <a:r>
              <a:rPr lang="en-US" dirty="0" smtClean="0"/>
              <a:t>Not include data flows that act as signals to activate processes</a:t>
            </a:r>
          </a:p>
          <a:p>
            <a:pPr marL="850900" lvl="1" indent="-457200">
              <a:buFont typeface="Calibri" pitchFamily="34" charset="0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Modeling…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Analyst may first draw</a:t>
            </a:r>
          </a:p>
          <a:p>
            <a:pPr lvl="1"/>
            <a:r>
              <a:rPr lang="en-US" dirty="0" smtClean="0"/>
              <a:t>Data Flow Diagram OR</a:t>
            </a:r>
          </a:p>
          <a:p>
            <a:pPr lvl="1"/>
            <a:r>
              <a:rPr lang="en-US" dirty="0" smtClean="0"/>
              <a:t>Documents Flow Diagram</a:t>
            </a:r>
          </a:p>
          <a:p>
            <a:pPr>
              <a:buNone/>
            </a:pPr>
            <a:r>
              <a:rPr lang="en-US" dirty="0" smtClean="0"/>
              <a:t>		Depends on the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8B8EE-54E3-44AD-9036-D38DCD4C498B}" type="slidenum">
              <a:rPr lang="en-US"/>
              <a:pPr/>
              <a:t>7</a:t>
            </a:fld>
            <a:endParaRPr lang="en-US"/>
          </a:p>
        </p:txBody>
      </p:sp>
      <p:sp>
        <p:nvSpPr>
          <p:cNvPr id="846850" name="Line 2"/>
          <p:cNvSpPr>
            <a:spLocks noChangeShapeType="1"/>
          </p:cNvSpPr>
          <p:nvPr/>
        </p:nvSpPr>
        <p:spPr bwMode="auto">
          <a:xfrm flipH="1">
            <a:off x="4648200" y="3200400"/>
            <a:ext cx="1701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Document Flow </a:t>
            </a:r>
            <a:r>
              <a:rPr lang="en-US" sz="4000" b="1" dirty="0" smtClean="0">
                <a:solidFill>
                  <a:schemeClr val="tx1"/>
                </a:solidFill>
              </a:rPr>
              <a:t>Diagrams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46852" name="Picture 4" descr="Suppliers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3086100"/>
            <a:ext cx="1257300" cy="1066800"/>
          </a:xfrm>
          <a:noFill/>
          <a:ln/>
        </p:spPr>
      </p:pic>
      <p:pic>
        <p:nvPicPr>
          <p:cNvPr id="846853" name="Picture 5" descr="stores_brk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734300" y="4002088"/>
            <a:ext cx="1257300" cy="874712"/>
          </a:xfrm>
          <a:noFill/>
          <a:ln/>
        </p:spPr>
      </p:pic>
      <p:sp>
        <p:nvSpPr>
          <p:cNvPr id="846854" name="Rectangle 6"/>
          <p:cNvSpPr>
            <a:spLocks noChangeArrowheads="1"/>
          </p:cNvSpPr>
          <p:nvPr/>
        </p:nvSpPr>
        <p:spPr bwMode="auto">
          <a:xfrm>
            <a:off x="685800" y="99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Used to examine the flow of documents within the existing system.</a:t>
            </a:r>
          </a:p>
        </p:txBody>
      </p:sp>
      <p:sp>
        <p:nvSpPr>
          <p:cNvPr id="846855" name="Text Box 7"/>
          <p:cNvSpPr txBox="1">
            <a:spLocks noChangeArrowheads="1"/>
          </p:cNvSpPr>
          <p:nvPr/>
        </p:nvSpPr>
        <p:spPr bwMode="auto">
          <a:xfrm>
            <a:off x="1828800" y="19812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Example</a:t>
            </a:r>
            <a:r>
              <a:rPr lang="en-US" sz="2000"/>
              <a:t>: 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Purchasing System</a:t>
            </a:r>
          </a:p>
        </p:txBody>
      </p:sp>
      <p:sp>
        <p:nvSpPr>
          <p:cNvPr id="846856" name="Line 8"/>
          <p:cNvSpPr>
            <a:spLocks noChangeShapeType="1"/>
          </p:cNvSpPr>
          <p:nvPr/>
        </p:nvSpPr>
        <p:spPr bwMode="auto">
          <a:xfrm>
            <a:off x="3124200" y="3810000"/>
            <a:ext cx="625475" cy="7969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7" name="Line 9"/>
          <p:cNvSpPr>
            <a:spLocks noChangeShapeType="1"/>
          </p:cNvSpPr>
          <p:nvPr/>
        </p:nvSpPr>
        <p:spPr bwMode="auto">
          <a:xfrm>
            <a:off x="3429000" y="3657600"/>
            <a:ext cx="1143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8" name="Text Box 10"/>
          <p:cNvSpPr txBox="1">
            <a:spLocks noChangeArrowheads="1"/>
          </p:cNvSpPr>
          <p:nvPr/>
        </p:nvSpPr>
        <p:spPr bwMode="auto">
          <a:xfrm>
            <a:off x="4872038" y="2819400"/>
            <a:ext cx="99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Order</a:t>
            </a:r>
          </a:p>
        </p:txBody>
      </p:sp>
      <p:sp>
        <p:nvSpPr>
          <p:cNvPr id="846859" name="Text Box 11"/>
          <p:cNvSpPr txBox="1">
            <a:spLocks noChangeArrowheads="1"/>
          </p:cNvSpPr>
          <p:nvPr/>
        </p:nvSpPr>
        <p:spPr bwMode="auto">
          <a:xfrm>
            <a:off x="4572000" y="37338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Invoice</a:t>
            </a:r>
          </a:p>
        </p:txBody>
      </p:sp>
      <p:sp>
        <p:nvSpPr>
          <p:cNvPr id="846860" name="Text Box 12"/>
          <p:cNvSpPr txBox="1">
            <a:spLocks noChangeArrowheads="1"/>
          </p:cNvSpPr>
          <p:nvPr/>
        </p:nvSpPr>
        <p:spPr bwMode="auto">
          <a:xfrm rot="3186737">
            <a:off x="2740025" y="470535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Delivery note</a:t>
            </a:r>
          </a:p>
        </p:txBody>
      </p:sp>
      <p:sp>
        <p:nvSpPr>
          <p:cNvPr id="846861" name="Line 13"/>
          <p:cNvSpPr>
            <a:spLocks noChangeShapeType="1"/>
          </p:cNvSpPr>
          <p:nvPr/>
        </p:nvSpPr>
        <p:spPr bwMode="auto">
          <a:xfrm flipV="1">
            <a:off x="6324600" y="5029200"/>
            <a:ext cx="381000" cy="5334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6862" name="Rectangle 14"/>
          <p:cNvSpPr>
            <a:spLocks noChangeArrowheads="1"/>
          </p:cNvSpPr>
          <p:nvPr/>
        </p:nvSpPr>
        <p:spPr bwMode="auto">
          <a:xfrm rot="-3152265">
            <a:off x="6180137" y="4806951"/>
            <a:ext cx="1903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Verdana" pitchFamily="34" charset="0"/>
                <a:cs typeface="Arial" charset="0"/>
              </a:rPr>
              <a:t>Delivery note</a:t>
            </a:r>
          </a:p>
        </p:txBody>
      </p:sp>
      <p:sp>
        <p:nvSpPr>
          <p:cNvPr id="846863" name="AutoShape 15"/>
          <p:cNvSpPr>
            <a:spLocks noChangeArrowheads="1"/>
          </p:cNvSpPr>
          <p:nvPr/>
        </p:nvSpPr>
        <p:spPr bwMode="auto">
          <a:xfrm>
            <a:off x="1447800" y="2895600"/>
            <a:ext cx="1600200" cy="1519238"/>
          </a:xfrm>
          <a:prstGeom prst="cube">
            <a:avLst>
              <a:gd name="adj" fmla="val 6144"/>
            </a:avLst>
          </a:prstGeom>
          <a:solidFill>
            <a:srgbClr val="A7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Supplier</a:t>
            </a:r>
          </a:p>
        </p:txBody>
      </p:sp>
      <p:sp>
        <p:nvSpPr>
          <p:cNvPr id="846864" name="AutoShape 16"/>
          <p:cNvSpPr>
            <a:spLocks noChangeArrowheads="1"/>
          </p:cNvSpPr>
          <p:nvPr/>
        </p:nvSpPr>
        <p:spPr bwMode="auto">
          <a:xfrm>
            <a:off x="6858000" y="2438400"/>
            <a:ext cx="1600200" cy="1519238"/>
          </a:xfrm>
          <a:prstGeom prst="cube">
            <a:avLst>
              <a:gd name="adj" fmla="val 6144"/>
            </a:avLst>
          </a:prstGeom>
          <a:solidFill>
            <a:srgbClr val="A7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Purch.</a:t>
            </a:r>
          </a:p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Dept.</a:t>
            </a:r>
          </a:p>
        </p:txBody>
      </p:sp>
      <p:sp>
        <p:nvSpPr>
          <p:cNvPr id="846865" name="AutoShape 17"/>
          <p:cNvSpPr>
            <a:spLocks noChangeArrowheads="1"/>
          </p:cNvSpPr>
          <p:nvPr/>
        </p:nvSpPr>
        <p:spPr bwMode="auto">
          <a:xfrm>
            <a:off x="4495800" y="5105400"/>
            <a:ext cx="1600200" cy="1519238"/>
          </a:xfrm>
          <a:prstGeom prst="cube">
            <a:avLst>
              <a:gd name="adj" fmla="val 6144"/>
            </a:avLst>
          </a:prstGeom>
          <a:solidFill>
            <a:srgbClr val="A7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Stores</a:t>
            </a:r>
          </a:p>
        </p:txBody>
      </p:sp>
      <p:pic>
        <p:nvPicPr>
          <p:cNvPr id="846866" name="Picture 18" descr="sto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107113" y="5726113"/>
            <a:ext cx="1741487" cy="11318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3.33333E-6 L -0.15972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041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08003 0.141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07083 -0.1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0" grpId="0" animBg="1"/>
      <p:bldP spid="846856" grpId="0" animBg="1"/>
      <p:bldP spid="846857" grpId="0" animBg="1"/>
      <p:bldP spid="8468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6BAC6-74E8-487E-9AB9-E7E5047C0258}" type="slidenum">
              <a:rPr lang="en-US"/>
              <a:pPr/>
              <a:t>8</a:t>
            </a:fld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572000"/>
          </a:xfrm>
        </p:spPr>
        <p:txBody>
          <a:bodyPr/>
          <a:lstStyle/>
          <a:p>
            <a:pPr marL="922338" lvl="1" indent="-465138" defTabSz="193675">
              <a:lnSpc>
                <a:spcPct val="90000"/>
              </a:lnSpc>
            </a:pPr>
            <a:r>
              <a:rPr lang="en-US"/>
              <a:t>Used to identify physical movement of   documents.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12775"/>
            <a:ext cx="7924800" cy="1139825"/>
          </a:xfrm>
          <a:noFill/>
          <a:ln/>
        </p:spPr>
        <p:txBody>
          <a:bodyPr tIns="182880" anchor="b"/>
          <a:lstStyle/>
          <a:p>
            <a:r>
              <a:rPr lang="en-US" b="1" dirty="0">
                <a:solidFill>
                  <a:schemeClr val="tx1"/>
                </a:solidFill>
              </a:rPr>
              <a:t>Document Flow </a:t>
            </a:r>
            <a:r>
              <a:rPr lang="en-US" b="1" dirty="0" smtClean="0">
                <a:solidFill>
                  <a:schemeClr val="tx1"/>
                </a:solidFill>
              </a:rPr>
              <a:t>Diagrams…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2756" name="Line 4"/>
          <p:cNvSpPr>
            <a:spLocks noChangeShapeType="1"/>
          </p:cNvSpPr>
          <p:nvPr/>
        </p:nvSpPr>
        <p:spPr bwMode="auto">
          <a:xfrm flipV="1">
            <a:off x="3581400" y="415925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 rot="-598301">
            <a:off x="3376613" y="3652838"/>
            <a:ext cx="2698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Purchase Order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4692650"/>
            <a:ext cx="539750" cy="641350"/>
            <a:chOff x="2156" y="3696"/>
            <a:chExt cx="340" cy="404"/>
          </a:xfrm>
        </p:grpSpPr>
        <p:sp>
          <p:nvSpPr>
            <p:cNvPr id="842759" name="AutoShape 7"/>
            <p:cNvSpPr>
              <a:spLocks noChangeArrowheads="1"/>
            </p:cNvSpPr>
            <p:nvPr/>
          </p:nvSpPr>
          <p:spPr bwMode="auto">
            <a:xfrm>
              <a:off x="2208" y="3744"/>
              <a:ext cx="288" cy="33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0" name="Text Box 8"/>
            <p:cNvSpPr txBox="1">
              <a:spLocks noChangeArrowheads="1"/>
            </p:cNvSpPr>
            <p:nvPr/>
          </p:nvSpPr>
          <p:spPr bwMode="auto">
            <a:xfrm>
              <a:off x="2156" y="3696"/>
              <a:ext cx="340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….</a:t>
              </a:r>
            </a:p>
            <a:p>
              <a:pPr algn="ctr" eaLnBrk="0" hangingPunct="0"/>
              <a:r>
                <a:rPr lang="en-US"/>
                <a:t>…..</a:t>
              </a:r>
            </a:p>
          </p:txBody>
        </p:sp>
      </p:grpSp>
      <p:sp>
        <p:nvSpPr>
          <p:cNvPr id="842761" name="AutoShape 9"/>
          <p:cNvSpPr>
            <a:spLocks noChangeArrowheads="1"/>
          </p:cNvSpPr>
          <p:nvPr/>
        </p:nvSpPr>
        <p:spPr bwMode="auto">
          <a:xfrm>
            <a:off x="1371600" y="3886200"/>
            <a:ext cx="1600200" cy="1519238"/>
          </a:xfrm>
          <a:prstGeom prst="cube">
            <a:avLst>
              <a:gd name="adj" fmla="val 6144"/>
            </a:avLst>
          </a:prstGeom>
          <a:solidFill>
            <a:srgbClr val="A7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Purch.</a:t>
            </a:r>
          </a:p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Dept.</a:t>
            </a:r>
          </a:p>
        </p:txBody>
      </p:sp>
      <p:sp>
        <p:nvSpPr>
          <p:cNvPr id="842762" name="AutoShape 10"/>
          <p:cNvSpPr>
            <a:spLocks noChangeArrowheads="1"/>
          </p:cNvSpPr>
          <p:nvPr/>
        </p:nvSpPr>
        <p:spPr bwMode="auto">
          <a:xfrm>
            <a:off x="6400800" y="3581400"/>
            <a:ext cx="1600200" cy="1519238"/>
          </a:xfrm>
          <a:prstGeom prst="cube">
            <a:avLst>
              <a:gd name="adj" fmla="val 6144"/>
            </a:avLst>
          </a:prstGeom>
          <a:solidFill>
            <a:srgbClr val="A7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Supplier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25 -0.0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1EDD1-1BAC-492D-B6A1-01713FDB852B}" type="slidenum">
              <a:rPr lang="en-US"/>
              <a:pPr/>
              <a:t>9</a:t>
            </a:fld>
            <a:endParaRPr lang="en-US"/>
          </a:p>
        </p:txBody>
      </p:sp>
      <p:sp>
        <p:nvSpPr>
          <p:cNvPr id="848899" name="Oval 3"/>
          <p:cNvSpPr>
            <a:spLocks noChangeArrowheads="1"/>
          </p:cNvSpPr>
          <p:nvPr/>
        </p:nvSpPr>
        <p:spPr bwMode="auto">
          <a:xfrm>
            <a:off x="3581400" y="1905000"/>
            <a:ext cx="5105400" cy="4114800"/>
          </a:xfrm>
          <a:prstGeom prst="ellipse">
            <a:avLst/>
          </a:prstGeom>
          <a:noFill/>
          <a:ln w="381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0" name="Oval 4"/>
          <p:cNvSpPr>
            <a:spLocks noChangeArrowheads="1"/>
          </p:cNvSpPr>
          <p:nvPr/>
        </p:nvSpPr>
        <p:spPr bwMode="auto">
          <a:xfrm>
            <a:off x="3810000" y="4724400"/>
            <a:ext cx="152400" cy="152400"/>
          </a:xfrm>
          <a:prstGeom prst="ellipse">
            <a:avLst/>
          </a:prstGeom>
          <a:solidFill>
            <a:srgbClr val="6600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1" name="Text Box 5"/>
          <p:cNvSpPr txBox="1">
            <a:spLocks noChangeArrowheads="1"/>
          </p:cNvSpPr>
          <p:nvPr/>
        </p:nvSpPr>
        <p:spPr bwMode="auto">
          <a:xfrm>
            <a:off x="730250" y="5715000"/>
            <a:ext cx="3171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0099"/>
                </a:solidFill>
              </a:rPr>
              <a:t>System boundary</a:t>
            </a:r>
          </a:p>
        </p:txBody>
      </p:sp>
      <p:sp>
        <p:nvSpPr>
          <p:cNvPr id="848902" name="Line 6"/>
          <p:cNvSpPr>
            <a:spLocks noChangeShapeType="1"/>
          </p:cNvSpPr>
          <p:nvPr/>
        </p:nvSpPr>
        <p:spPr bwMode="auto">
          <a:xfrm flipH="1">
            <a:off x="3200400" y="3200400"/>
            <a:ext cx="2743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914400" y="1905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BO" sz="2800"/>
          </a:p>
        </p:txBody>
      </p:sp>
      <p:sp>
        <p:nvSpPr>
          <p:cNvPr id="848904" name="Text Box 8"/>
          <p:cNvSpPr txBox="1">
            <a:spLocks noChangeArrowheads="1"/>
          </p:cNvSpPr>
          <p:nvPr/>
        </p:nvSpPr>
        <p:spPr bwMode="auto">
          <a:xfrm>
            <a:off x="1219200" y="1143000"/>
            <a:ext cx="502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Example</a:t>
            </a:r>
            <a:r>
              <a:rPr lang="en-US" sz="2000"/>
              <a:t>:  </a:t>
            </a:r>
            <a:r>
              <a:rPr lang="en-US" sz="2800">
                <a:solidFill>
                  <a:schemeClr val="folHlink"/>
                </a:solidFill>
              </a:rPr>
              <a:t> </a:t>
            </a:r>
            <a:r>
              <a:rPr lang="en-US" sz="2800">
                <a:solidFill>
                  <a:schemeClr val="hlink"/>
                </a:solidFill>
              </a:rPr>
              <a:t>Purchasing System</a:t>
            </a:r>
          </a:p>
        </p:txBody>
      </p:sp>
      <p:sp>
        <p:nvSpPr>
          <p:cNvPr id="848905" name="Line 9"/>
          <p:cNvSpPr>
            <a:spLocks noChangeShapeType="1"/>
          </p:cNvSpPr>
          <p:nvPr/>
        </p:nvSpPr>
        <p:spPr bwMode="auto">
          <a:xfrm>
            <a:off x="3276600" y="3962400"/>
            <a:ext cx="1371600" cy="1066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6" name="Line 10"/>
          <p:cNvSpPr>
            <a:spLocks noChangeShapeType="1"/>
          </p:cNvSpPr>
          <p:nvPr/>
        </p:nvSpPr>
        <p:spPr bwMode="auto">
          <a:xfrm>
            <a:off x="3429000" y="3657600"/>
            <a:ext cx="2667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auto">
          <a:xfrm>
            <a:off x="4872038" y="2819400"/>
            <a:ext cx="99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Order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4572000" y="37338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Invoice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auto">
          <a:xfrm rot="3186737">
            <a:off x="2740025" y="470535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Delivery note</a:t>
            </a:r>
          </a:p>
        </p:txBody>
      </p:sp>
      <p:sp>
        <p:nvSpPr>
          <p:cNvPr id="848910" name="Line 14"/>
          <p:cNvSpPr>
            <a:spLocks noChangeShapeType="1"/>
          </p:cNvSpPr>
          <p:nvPr/>
        </p:nvSpPr>
        <p:spPr bwMode="auto">
          <a:xfrm flipV="1">
            <a:off x="6553200" y="3886200"/>
            <a:ext cx="838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8911" name="Rectangle 15"/>
          <p:cNvSpPr>
            <a:spLocks noChangeArrowheads="1"/>
          </p:cNvSpPr>
          <p:nvPr/>
        </p:nvSpPr>
        <p:spPr bwMode="auto">
          <a:xfrm rot="-3152265">
            <a:off x="6546851" y="4732337"/>
            <a:ext cx="1903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Verdana" pitchFamily="34" charset="0"/>
                <a:cs typeface="Arial" charset="0"/>
              </a:rPr>
              <a:t>Delivery note</a:t>
            </a:r>
          </a:p>
        </p:txBody>
      </p:sp>
      <p:sp>
        <p:nvSpPr>
          <p:cNvPr id="848912" name="AutoShape 16"/>
          <p:cNvSpPr>
            <a:spLocks noChangeArrowheads="1"/>
          </p:cNvSpPr>
          <p:nvPr/>
        </p:nvSpPr>
        <p:spPr bwMode="auto">
          <a:xfrm>
            <a:off x="1447800" y="3048000"/>
            <a:ext cx="1600200" cy="1519238"/>
          </a:xfrm>
          <a:prstGeom prst="cube">
            <a:avLst>
              <a:gd name="adj" fmla="val 6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Supplier</a:t>
            </a:r>
          </a:p>
        </p:txBody>
      </p:sp>
      <p:sp>
        <p:nvSpPr>
          <p:cNvPr id="848913" name="AutoShape 17"/>
          <p:cNvSpPr>
            <a:spLocks noChangeArrowheads="1"/>
          </p:cNvSpPr>
          <p:nvPr/>
        </p:nvSpPr>
        <p:spPr bwMode="auto">
          <a:xfrm>
            <a:off x="6096000" y="2366963"/>
            <a:ext cx="1600200" cy="1519237"/>
          </a:xfrm>
          <a:prstGeom prst="cube">
            <a:avLst>
              <a:gd name="adj" fmla="val 6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Purch.</a:t>
            </a:r>
          </a:p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Dept.</a:t>
            </a:r>
          </a:p>
        </p:txBody>
      </p:sp>
      <p:sp>
        <p:nvSpPr>
          <p:cNvPr id="848914" name="AutoShape 18"/>
          <p:cNvSpPr>
            <a:spLocks noChangeArrowheads="1"/>
          </p:cNvSpPr>
          <p:nvPr/>
        </p:nvSpPr>
        <p:spPr bwMode="auto">
          <a:xfrm>
            <a:off x="4800600" y="4191000"/>
            <a:ext cx="1600200" cy="1519238"/>
          </a:xfrm>
          <a:prstGeom prst="cube">
            <a:avLst>
              <a:gd name="adj" fmla="val 6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Stores</a:t>
            </a:r>
          </a:p>
        </p:txBody>
      </p:sp>
      <p:sp>
        <p:nvSpPr>
          <p:cNvPr id="848916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  <a:noFill/>
          <a:ln/>
        </p:spPr>
        <p:txBody>
          <a:bodyPr/>
          <a:lstStyle/>
          <a:p>
            <a:r>
              <a:rPr lang="en-US" sz="4000" b="1"/>
              <a:t>Document Flow Diagrams…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3 -0.41111 C 0.39965 -0.41111 0.525 -0.28009 0.525 -0.11667 C 0.525 0.04444 0.39965 0.17778 0.24583 0.17778 C 0.09167 0.17778 -0.03333 0.04444 -0.03333 -0.11667 C -0.03333 -0.28009 0.09167 -0.41111 0.24583 -0.41111 Z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animBg="1"/>
      <p:bldP spid="848900" grpId="0" animBg="1"/>
      <p:bldP spid="848900" grpId="1" animBg="1"/>
      <p:bldP spid="848901" grpId="0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4520</TotalTime>
  <Words>972</Words>
  <Application>Microsoft Office PowerPoint</Application>
  <PresentationFormat>On-screen Show (4:3)</PresentationFormat>
  <Paragraphs>229</Paragraphs>
  <Slides>52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HNDIT</vt:lpstr>
      <vt:lpstr>IT1212          System Analysis &amp; Design</vt:lpstr>
      <vt:lpstr>Model</vt:lpstr>
      <vt:lpstr>Slide 3</vt:lpstr>
      <vt:lpstr>Modelling Methods A set of techniques used to implement a Methodology </vt:lpstr>
      <vt:lpstr>Process Modeling</vt:lpstr>
      <vt:lpstr>Process Modeling…</vt:lpstr>
      <vt:lpstr>Document Flow Diagrams</vt:lpstr>
      <vt:lpstr>Document Flow Diagrams…</vt:lpstr>
      <vt:lpstr>Document Flow Diagrams…</vt:lpstr>
      <vt:lpstr>Slide 10</vt:lpstr>
      <vt:lpstr>Slide 11</vt:lpstr>
      <vt:lpstr>Slide 12</vt:lpstr>
      <vt:lpstr>Slide 13</vt:lpstr>
      <vt:lpstr>Data Flows</vt:lpstr>
      <vt:lpstr>Slide 15</vt:lpstr>
      <vt:lpstr>Slide 16</vt:lpstr>
      <vt:lpstr>Context diagram</vt:lpstr>
      <vt:lpstr>Context Diagram</vt:lpstr>
      <vt:lpstr>Constructing a Context Diagram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Library System </vt:lpstr>
      <vt:lpstr>Slide 34</vt:lpstr>
      <vt:lpstr>Slide 35</vt:lpstr>
      <vt:lpstr>Slide 36</vt:lpstr>
      <vt:lpstr>Level-0 Diagram</vt:lpstr>
      <vt:lpstr>Drawing a Level-0 Diagram</vt:lpstr>
      <vt:lpstr>DFD context level diagram </vt:lpstr>
      <vt:lpstr>DFD level 0 diagram</vt:lpstr>
      <vt:lpstr>DFD level 1 diagram</vt:lpstr>
      <vt:lpstr> Other Questions about Lower level diagrams</vt:lpstr>
      <vt:lpstr>Quality Guidelines</vt:lpstr>
      <vt:lpstr>Budget monitoring system</vt:lpstr>
      <vt:lpstr>Top-level DFD diagram</vt:lpstr>
      <vt:lpstr>Expansion of classify expenditure process</vt:lpstr>
      <vt:lpstr>DFD Example: Bus Garage Repairs</vt:lpstr>
      <vt:lpstr>DFD Example: Bus Garage Repairs (cont’d)</vt:lpstr>
      <vt:lpstr>DFD Example: Bus Garage Repairs (cont’d)</vt:lpstr>
      <vt:lpstr>Slide 50</vt:lpstr>
      <vt:lpstr>What is a good data flow diagram?</vt:lpstr>
      <vt:lpstr>Differences between flowcharts and data flow diagrams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subject>Systems Analysis and Design</dc:subject>
  <dc:creator>SLIATE</dc:creator>
  <cp:lastModifiedBy>sajee</cp:lastModifiedBy>
  <cp:revision>33</cp:revision>
  <dcterms:created xsi:type="dcterms:W3CDTF">2013-10-17T05:02:06Z</dcterms:created>
  <dcterms:modified xsi:type="dcterms:W3CDTF">2015-12-04T07:59:45Z</dcterms:modified>
</cp:coreProperties>
</file>