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59" r:id="rId2"/>
    <p:sldId id="486" r:id="rId3"/>
    <p:sldId id="487" r:id="rId4"/>
    <p:sldId id="488" r:id="rId5"/>
    <p:sldId id="489" r:id="rId6"/>
    <p:sldId id="490" r:id="rId7"/>
    <p:sldId id="491" r:id="rId8"/>
    <p:sldId id="493" r:id="rId9"/>
    <p:sldId id="494" r:id="rId10"/>
    <p:sldId id="495" r:id="rId11"/>
    <p:sldId id="496" r:id="rId12"/>
    <p:sldId id="536" r:id="rId13"/>
    <p:sldId id="537" r:id="rId14"/>
    <p:sldId id="497" r:id="rId15"/>
    <p:sldId id="498" r:id="rId16"/>
    <p:sldId id="519"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38" r:id="rId34"/>
    <p:sldId id="539" r:id="rId35"/>
    <p:sldId id="540" r:id="rId36"/>
    <p:sldId id="520" r:id="rId37"/>
    <p:sldId id="521" r:id="rId38"/>
    <p:sldId id="522" r:id="rId39"/>
    <p:sldId id="523" r:id="rId40"/>
    <p:sldId id="524" r:id="rId41"/>
    <p:sldId id="525" r:id="rId42"/>
    <p:sldId id="526" r:id="rId43"/>
    <p:sldId id="527" r:id="rId44"/>
    <p:sldId id="528" r:id="rId45"/>
    <p:sldId id="529" r:id="rId46"/>
    <p:sldId id="516" r:id="rId47"/>
    <p:sldId id="517" r:id="rId48"/>
    <p:sldId id="51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8873" autoAdjust="0"/>
  </p:normalViewPr>
  <p:slideViewPr>
    <p:cSldViewPr>
      <p:cViewPr>
        <p:scale>
          <a:sx n="70" d="100"/>
          <a:sy n="70" d="100"/>
        </p:scale>
        <p:origin x="-1302" y="-84"/>
      </p:cViewPr>
      <p:guideLst>
        <p:guide orient="horz" pos="2160"/>
        <p:guide pos="2880"/>
      </p:guideLst>
    </p:cSldViewPr>
  </p:slideViewPr>
  <p:notesTextViewPr>
    <p:cViewPr>
      <p:scale>
        <a:sx n="1" d="1"/>
        <a:sy n="1" d="1"/>
      </p:scale>
      <p:origin x="0" y="0"/>
    </p:cViewPr>
  </p:notesTextViewPr>
  <p:sorterViewPr>
    <p:cViewPr>
      <p:scale>
        <a:sx n="100" d="100"/>
        <a:sy n="100" d="100"/>
      </p:scale>
      <p:origin x="0" y="737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53B8B-3841-4253-BEA8-2B68AE8FA897}" type="datetimeFigureOut">
              <a:rPr lang="en-US" smtClean="0"/>
              <a:pPr/>
              <a:t>12/17/2015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681C5-FDDE-4F0C-844D-811D8D65DFED}" type="slidenum">
              <a:rPr lang="en-US" smtClean="0"/>
              <a:pPr/>
              <a:t>‹#›</a:t>
            </a:fld>
            <a:endParaRPr lang="en-US"/>
          </a:p>
        </p:txBody>
      </p:sp>
    </p:spTree>
    <p:extLst>
      <p:ext uri="{BB962C8B-B14F-4D97-AF65-F5344CB8AC3E}">
        <p14:creationId xmlns="" xmlns:p14="http://schemas.microsoft.com/office/powerpoint/2010/main" val="15693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2FCCBA7-0D9D-4CE1-9000-306A040BEE05}" type="slidenum">
              <a:rPr lang="en-AU"/>
              <a:pPr/>
              <a:t>44</a:t>
            </a:fld>
            <a:endParaRPr lang="en-AU"/>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36FB779-D6D3-46A3-8FF6-E94F9B614FB8}"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7681C5-FDDE-4F0C-844D-811D8D65DFE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8763" y="304800"/>
            <a:ext cx="7564437"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479550" y="1981200"/>
            <a:ext cx="3736975" cy="4114800"/>
          </a:xfrm>
        </p:spPr>
        <p:txBody>
          <a:bodyPr/>
          <a:lstStyle/>
          <a:p>
            <a:endParaRPr lang="en-US"/>
          </a:p>
        </p:txBody>
      </p:sp>
      <p:sp>
        <p:nvSpPr>
          <p:cNvPr id="4" name="Text Placeholder 3"/>
          <p:cNvSpPr>
            <a:spLocks noGrp="1"/>
          </p:cNvSpPr>
          <p:nvPr>
            <p:ph type="body" sz="half" idx="2"/>
          </p:nvPr>
        </p:nvSpPr>
        <p:spPr>
          <a:xfrm>
            <a:off x="5368925" y="1981200"/>
            <a:ext cx="37369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481138" y="6248400"/>
            <a:ext cx="1782762" cy="457200"/>
          </a:xfrm>
        </p:spPr>
        <p:txBody>
          <a:bodyPr/>
          <a:lstStyle>
            <a:lvl1pPr>
              <a:defRPr/>
            </a:lvl1pPr>
          </a:lstStyle>
          <a:p>
            <a:fld id="{EA248275-6C6B-44A3-84CE-1FE3DF28FD73}" type="datetime1">
              <a:rPr lang="en-US" smtClean="0"/>
              <a:pPr/>
              <a:t>12/17/2015</a:t>
            </a:fld>
            <a:endParaRPr lang="en-US"/>
          </a:p>
        </p:txBody>
      </p:sp>
      <p:sp>
        <p:nvSpPr>
          <p:cNvPr id="6" name="Footer Placeholder 5"/>
          <p:cNvSpPr>
            <a:spLocks noGrp="1"/>
          </p:cNvSpPr>
          <p:nvPr>
            <p:ph type="ftr" sz="quarter" idx="11"/>
          </p:nvPr>
        </p:nvSpPr>
        <p:spPr>
          <a:xfrm>
            <a:off x="37973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226300" y="6248400"/>
            <a:ext cx="1905000" cy="457200"/>
          </a:xfrm>
        </p:spPr>
        <p:txBody>
          <a:bodyPr/>
          <a:lstStyle>
            <a:lvl1pPr>
              <a:defRPr/>
            </a:lvl1pPr>
          </a:lstStyle>
          <a:p>
            <a:fld id="{7881731C-46DA-417F-9DE8-501AA925D4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12/17/2015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1886E04-5F44-4018-A4BA-B20CB0062CC8}" type="slidenum">
              <a:rPr lang="en-US" smtClean="0"/>
              <a:pPr/>
              <a:t>1</a:t>
            </a:fld>
            <a:endParaRPr lang="en-US"/>
          </a:p>
        </p:txBody>
      </p:sp>
      <p:sp>
        <p:nvSpPr>
          <p:cNvPr id="6" name="Text Placeholder 5"/>
          <p:cNvSpPr>
            <a:spLocks noGrp="1"/>
          </p:cNvSpPr>
          <p:nvPr>
            <p:ph type="subTitle" idx="1"/>
          </p:nvPr>
        </p:nvSpPr>
        <p:spPr/>
        <p:txBody>
          <a:bodyPr/>
          <a:lstStyle/>
          <a:p>
            <a:r>
              <a:rPr lang="en-US" smtClean="0"/>
              <a:t>System </a:t>
            </a:r>
            <a:r>
              <a:rPr lang="en-US" dirty="0" smtClean="0"/>
              <a:t>Design</a:t>
            </a:r>
            <a:endParaRPr lang="en-US" dirty="0"/>
          </a:p>
        </p:txBody>
      </p:sp>
      <p:sp>
        <p:nvSpPr>
          <p:cNvPr id="5" name="Title 4"/>
          <p:cNvSpPr>
            <a:spLocks noGrp="1"/>
          </p:cNvSpPr>
          <p:nvPr>
            <p:ph type="ctrTitle"/>
          </p:nvPr>
        </p:nvSpPr>
        <p:spPr/>
        <p:txBody>
          <a:bodyPr>
            <a:normAutofit fontScale="90000"/>
          </a:bodyPr>
          <a:lstStyle/>
          <a:p>
            <a:r>
              <a:rPr lang="en-US" smtClean="0"/>
              <a:t>IT1212          </a:t>
            </a:r>
            <a:r>
              <a:rPr lang="en-US" dirty="0"/>
              <a:t>System Analysis &amp;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lgn="ctr"/>
            <a:r>
              <a:rPr lang="en-GB" sz="4000">
                <a:solidFill>
                  <a:srgbClr val="66CCFF"/>
                </a:solidFill>
                <a:latin typeface="Times New Roman" pitchFamily="18" charset="0"/>
              </a:rPr>
              <a:t>Attributes</a:t>
            </a:r>
            <a:endParaRPr lang="en-US" sz="4000">
              <a:solidFill>
                <a:srgbClr val="66CCFF"/>
              </a:solidFill>
              <a:latin typeface="Times New Roman" pitchFamily="18" charset="0"/>
            </a:endParaRPr>
          </a:p>
        </p:txBody>
      </p:sp>
      <p:sp>
        <p:nvSpPr>
          <p:cNvPr id="6" name="Slide Number Placeholder 5"/>
          <p:cNvSpPr>
            <a:spLocks noGrp="1"/>
          </p:cNvSpPr>
          <p:nvPr>
            <p:ph type="sldNum" sz="quarter" idx="12"/>
          </p:nvPr>
        </p:nvSpPr>
        <p:spPr/>
        <p:txBody>
          <a:bodyPr/>
          <a:lstStyle/>
          <a:p>
            <a:fld id="{E1061AC2-F733-459C-8929-AA38A9518ABC}" type="slidenum">
              <a:rPr lang="en-US"/>
              <a:pPr/>
              <a:t>10</a:t>
            </a:fld>
            <a:endParaRPr lang="en-US"/>
          </a:p>
        </p:txBody>
      </p:sp>
      <p:sp>
        <p:nvSpPr>
          <p:cNvPr id="189443" name="Rectangle 3"/>
          <p:cNvSpPr>
            <a:spLocks noGrp="1" noChangeArrowheads="1"/>
          </p:cNvSpPr>
          <p:nvPr>
            <p:ph sz="quarter" idx="1"/>
          </p:nvPr>
        </p:nvSpPr>
        <p:spPr>
          <a:xfrm>
            <a:off x="1066800" y="1752600"/>
            <a:ext cx="7848600" cy="4114800"/>
          </a:xfrm>
        </p:spPr>
        <p:txBody>
          <a:bodyPr>
            <a:normAutofit lnSpcReduction="10000"/>
          </a:bodyPr>
          <a:lstStyle/>
          <a:p>
            <a:pPr>
              <a:lnSpc>
                <a:spcPct val="90000"/>
              </a:lnSpc>
            </a:pPr>
            <a:r>
              <a:rPr lang="en-GB"/>
              <a:t>Multi-valued Attribute</a:t>
            </a:r>
          </a:p>
          <a:p>
            <a:pPr lvl="1">
              <a:lnSpc>
                <a:spcPct val="90000"/>
              </a:lnSpc>
            </a:pPr>
            <a:r>
              <a:rPr lang="en-GB"/>
              <a:t>An attribute that may take on more than one value for a given entity instance</a:t>
            </a:r>
          </a:p>
          <a:p>
            <a:pPr lvl="1">
              <a:lnSpc>
                <a:spcPct val="90000"/>
              </a:lnSpc>
              <a:buFontTx/>
              <a:buNone/>
            </a:pPr>
            <a:r>
              <a:rPr lang="en-GB">
                <a:solidFill>
                  <a:schemeClr val="tx2"/>
                </a:solidFill>
              </a:rPr>
              <a:t>e.g. Employee Skills, Qualifications</a:t>
            </a:r>
          </a:p>
          <a:p>
            <a:pPr>
              <a:lnSpc>
                <a:spcPct val="90000"/>
              </a:lnSpc>
            </a:pPr>
            <a:r>
              <a:rPr lang="en-GB"/>
              <a:t>Composite Attribute</a:t>
            </a:r>
          </a:p>
          <a:p>
            <a:pPr lvl="1">
              <a:lnSpc>
                <a:spcPct val="90000"/>
              </a:lnSpc>
            </a:pPr>
            <a:r>
              <a:rPr lang="en-GB"/>
              <a:t>An attribute that can be broken down into component parts</a:t>
            </a:r>
          </a:p>
          <a:p>
            <a:pPr lvl="1">
              <a:lnSpc>
                <a:spcPct val="90000"/>
              </a:lnSpc>
              <a:buFontTx/>
              <a:buNone/>
            </a:pPr>
            <a:r>
              <a:rPr lang="en-GB">
                <a:solidFill>
                  <a:schemeClr val="bg2"/>
                </a:solidFill>
              </a:rPr>
              <a:t>  </a:t>
            </a:r>
            <a:r>
              <a:rPr lang="en-GB">
                <a:solidFill>
                  <a:schemeClr val="tx2"/>
                </a:solidFill>
              </a:rPr>
              <a:t>e.g. Address (Street, City, State, Postal Code)</a:t>
            </a:r>
          </a:p>
          <a:p>
            <a:pPr lvl="1">
              <a:lnSpc>
                <a:spcPct val="90000"/>
              </a:lnSpc>
              <a:buFontTx/>
              <a:buNone/>
            </a:pPr>
            <a:r>
              <a:rPr lang="en-GB">
                <a:solidFill>
                  <a:schemeClr val="tx2"/>
                </a:solidFill>
              </a:rPr>
              <a:t>  Name (First Name, Middle Initials, Last Name)</a:t>
            </a:r>
          </a:p>
          <a:p>
            <a:pPr>
              <a:lnSpc>
                <a:spcPct val="90000"/>
              </a:lnSpc>
            </a:pPr>
            <a:endParaRPr lang="en-US">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p:txBody>
          <a:bodyPr>
            <a:normAutofit fontScale="90000"/>
          </a:bodyPr>
          <a:lstStyle/>
          <a:p>
            <a:r>
              <a:rPr lang="en-US"/>
              <a:t>             </a:t>
            </a:r>
            <a:r>
              <a:rPr lang="en-US" sz="4000" b="0"/>
              <a:t>Key Attribute   				    (Identifier)</a:t>
            </a:r>
          </a:p>
        </p:txBody>
      </p:sp>
      <p:sp>
        <p:nvSpPr>
          <p:cNvPr id="6" name="Slide Number Placeholder 5"/>
          <p:cNvSpPr>
            <a:spLocks noGrp="1"/>
          </p:cNvSpPr>
          <p:nvPr>
            <p:ph type="sldNum" sz="quarter" idx="12"/>
          </p:nvPr>
        </p:nvSpPr>
        <p:spPr/>
        <p:txBody>
          <a:bodyPr/>
          <a:lstStyle/>
          <a:p>
            <a:fld id="{7DF43721-227E-4E06-BD30-FDA58E8CBF1A}" type="slidenum">
              <a:rPr lang="en-US"/>
              <a:pPr/>
              <a:t>11</a:t>
            </a:fld>
            <a:endParaRPr lang="en-US"/>
          </a:p>
        </p:txBody>
      </p:sp>
      <p:sp>
        <p:nvSpPr>
          <p:cNvPr id="191491" name="Rectangle 1027"/>
          <p:cNvSpPr>
            <a:spLocks noGrp="1" noChangeArrowheads="1"/>
          </p:cNvSpPr>
          <p:nvPr>
            <p:ph sz="quarter" idx="1"/>
          </p:nvPr>
        </p:nvSpPr>
        <p:spPr/>
        <p:txBody>
          <a:bodyPr/>
          <a:lstStyle/>
          <a:p>
            <a:r>
              <a:rPr lang="en-GB" sz="2800"/>
              <a:t>Identifier</a:t>
            </a:r>
          </a:p>
          <a:p>
            <a:pPr lvl="1"/>
            <a:r>
              <a:rPr lang="en-GB" sz="2400"/>
              <a:t>An attribute (or combination of attributes) that uniquely identifiers individual instances of an entity type</a:t>
            </a:r>
          </a:p>
          <a:p>
            <a:pPr lvl="1">
              <a:buFontTx/>
              <a:buNone/>
            </a:pPr>
            <a:r>
              <a:rPr lang="en-GB" sz="2400">
                <a:solidFill>
                  <a:schemeClr val="tx2"/>
                </a:solidFill>
              </a:rPr>
              <a:t>e.g. Emp No</a:t>
            </a:r>
          </a:p>
          <a:p>
            <a:pPr lvl="1">
              <a:buFontTx/>
              <a:buNone/>
            </a:pPr>
            <a:endParaRPr lang="en-GB" sz="2400">
              <a:solidFill>
                <a:schemeClr val="tx2"/>
              </a:solidFill>
            </a:endParaRPr>
          </a:p>
          <a:p>
            <a:r>
              <a:rPr lang="en-GB" sz="2800"/>
              <a:t>Composite Identifier</a:t>
            </a:r>
          </a:p>
          <a:p>
            <a:pPr lvl="1"/>
            <a:r>
              <a:rPr lang="en-GB" sz="2400"/>
              <a:t>An identifier that consists of a composite attribute</a:t>
            </a:r>
          </a:p>
          <a:p>
            <a:pPr lvl="1">
              <a:buFontTx/>
              <a:buNone/>
            </a:pPr>
            <a:r>
              <a:rPr lang="en-GB" sz="2400">
                <a:solidFill>
                  <a:schemeClr val="tx2"/>
                </a:solidFill>
              </a:rPr>
              <a:t>e.g. Flight Id (Flight No, Date)</a:t>
            </a:r>
          </a:p>
          <a:p>
            <a:pPr lvl="1">
              <a:buFontTx/>
              <a:buNone/>
            </a:pPr>
            <a:endParaRPr lang="en-GB" sz="2400">
              <a:solidFill>
                <a:schemeClr val="tx2"/>
              </a:solidFill>
            </a:endParaRPr>
          </a:p>
          <a:p>
            <a:endParaRPr lang="en-US" sz="280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What is the different between super key and candidate key</a:t>
            </a:r>
          </a:p>
          <a:p>
            <a:pPr marL="514350" indent="-514350">
              <a:buNone/>
            </a:pPr>
            <a:endParaRPr lang="en-US" dirty="0" smtClean="0"/>
          </a:p>
          <a:p>
            <a:pPr marL="514350" indent="-514350">
              <a:buFont typeface="+mj-lt"/>
              <a:buAutoNum type="arabicPeriod"/>
            </a:pPr>
            <a:r>
              <a:rPr lang="en-US" dirty="0" smtClean="0"/>
              <a:t>Explain </a:t>
            </a:r>
            <a:r>
              <a:rPr lang="en-US" dirty="0"/>
              <a:t>the distinctions among the terms primary key, candidate key, and </a:t>
            </a:r>
            <a:r>
              <a:rPr lang="en-US" dirty="0" smtClean="0"/>
              <a:t>super key.</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answer</a:t>
            </a:r>
            <a:endParaRPr lang="en-US"/>
          </a:p>
        </p:txBody>
      </p:sp>
      <p:sp>
        <p:nvSpPr>
          <p:cNvPr id="3" name="Content Placeholder 2"/>
          <p:cNvSpPr>
            <a:spLocks noGrp="1"/>
          </p:cNvSpPr>
          <p:nvPr>
            <p:ph sz="quarter" idx="1"/>
          </p:nvPr>
        </p:nvSpPr>
        <p:spPr/>
        <p:txBody>
          <a:bodyPr>
            <a:normAutofit/>
          </a:bodyPr>
          <a:lstStyle/>
          <a:p>
            <a:r>
              <a:rPr lang="en-US" dirty="0" smtClean="0"/>
              <a:t>A super key is a set of columns that uniquely identifies a row. A Candidate key would be a MINIMAL set of columns that uniquely identifies a row. </a:t>
            </a:r>
          </a:p>
          <a:p>
            <a:r>
              <a:rPr lang="en-US" dirty="0" smtClean="0"/>
              <a:t>So essentially a Super key is a Candidate key with extra unnecessary columns in it.</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en-GB" sz="4000" dirty="0" smtClean="0">
                <a:latin typeface="Times New Roman" pitchFamily="18" charset="0"/>
              </a:rPr>
              <a:t>Explain ‘Associative entities’</a:t>
            </a:r>
            <a:endParaRPr lang="en-US" sz="4000" dirty="0">
              <a:latin typeface="Times New Roman" pitchFamily="18" charset="0"/>
            </a:endParaRPr>
          </a:p>
        </p:txBody>
      </p:sp>
      <p:sp>
        <p:nvSpPr>
          <p:cNvPr id="6" name="Slide Number Placeholder 5"/>
          <p:cNvSpPr>
            <a:spLocks noGrp="1"/>
          </p:cNvSpPr>
          <p:nvPr>
            <p:ph type="sldNum" sz="quarter" idx="12"/>
          </p:nvPr>
        </p:nvSpPr>
        <p:spPr/>
        <p:txBody>
          <a:bodyPr/>
          <a:lstStyle/>
          <a:p>
            <a:fld id="{6F86EA9A-076E-47DE-8C58-1A97D919F2DE}" type="slidenum">
              <a:rPr lang="en-US"/>
              <a:pPr/>
              <a:t>14</a:t>
            </a:fld>
            <a:endParaRPr lang="en-US"/>
          </a:p>
        </p:txBody>
      </p:sp>
      <p:sp>
        <p:nvSpPr>
          <p:cNvPr id="224259" name="Rectangle 3"/>
          <p:cNvSpPr>
            <a:spLocks noGrp="1" noChangeArrowheads="1"/>
          </p:cNvSpPr>
          <p:nvPr>
            <p:ph sz="quarter" idx="1"/>
          </p:nvPr>
        </p:nvSpPr>
        <p:spPr/>
        <p:txBody>
          <a:bodyPr/>
          <a:lstStyle/>
          <a:p>
            <a:pPr algn="just">
              <a:spcBef>
                <a:spcPts val="600"/>
              </a:spcBef>
            </a:pPr>
            <a:r>
              <a:rPr lang="en-GB" sz="2400" dirty="0">
                <a:latin typeface="Times New Roman" pitchFamily="18" charset="0"/>
              </a:rPr>
              <a:t>The presence of one or more attributes on a relationship suggests that the relationship may be represented as an entity type.</a:t>
            </a:r>
          </a:p>
          <a:p>
            <a:pPr algn="just">
              <a:spcBef>
                <a:spcPts val="600"/>
              </a:spcBef>
            </a:pPr>
            <a:r>
              <a:rPr lang="en-GB" sz="2400" dirty="0">
                <a:latin typeface="Times New Roman" pitchFamily="18" charset="0"/>
              </a:rPr>
              <a:t>An associative entity is an entity type that associates the instances of one or more entity types and contains attributes that are relevant to the relationship between those entity instances.</a:t>
            </a:r>
          </a:p>
          <a:p>
            <a:pPr algn="just">
              <a:spcBef>
                <a:spcPts val="600"/>
              </a:spcBef>
            </a:pPr>
            <a:r>
              <a:rPr lang="en-GB" sz="2400" dirty="0">
                <a:latin typeface="Times New Roman" pitchFamily="18" charset="0"/>
              </a:rPr>
              <a:t>The associative entity type CERTIFICATE is represented with the diamond relationship symbol enclosed within the entity rectangle.</a:t>
            </a:r>
          </a:p>
          <a:p>
            <a:pPr algn="just">
              <a:lnSpc>
                <a:spcPct val="90000"/>
              </a:lnSpc>
              <a:buFont typeface="Wingdings" pitchFamily="2" charset="2"/>
              <a:buNone/>
            </a:pP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blinds(horizontal)">
                                      <p:cBhvr>
                                        <p:cTn id="7" dur="5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12" dur="500"/>
                                        <p:tgtEl>
                                          <p:spTgt spid="224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7" dur="500"/>
                                        <p:tgtEl>
                                          <p:spTgt spid="22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p:nvPr>
        </p:nvSpPr>
        <p:spPr/>
        <p:txBody>
          <a:bodyPr/>
          <a:lstStyle/>
          <a:p>
            <a:pPr algn="ctr"/>
            <a:r>
              <a:rPr lang="en-GB" sz="4000" dirty="0">
                <a:latin typeface="Times New Roman" pitchFamily="18" charset="0"/>
              </a:rPr>
              <a:t>Attributes on relationships</a:t>
            </a:r>
            <a:endParaRPr lang="en-US" sz="4000" dirty="0">
              <a:latin typeface="Times New Roman" pitchFamily="18" charset="0"/>
            </a:endParaRPr>
          </a:p>
        </p:txBody>
      </p:sp>
      <p:sp>
        <p:nvSpPr>
          <p:cNvPr id="20" name="Slide Number Placeholder 4"/>
          <p:cNvSpPr>
            <a:spLocks noGrp="1"/>
          </p:cNvSpPr>
          <p:nvPr>
            <p:ph type="sldNum" sz="quarter" idx="12"/>
          </p:nvPr>
        </p:nvSpPr>
        <p:spPr/>
        <p:txBody>
          <a:bodyPr/>
          <a:lstStyle/>
          <a:p>
            <a:fld id="{74522AEB-0F66-464F-AE35-C9036D4F2FD6}" type="slidenum">
              <a:rPr lang="en-US"/>
              <a:pPr/>
              <a:t>15</a:t>
            </a:fld>
            <a:endParaRPr lang="en-US"/>
          </a:p>
        </p:txBody>
      </p:sp>
      <p:sp>
        <p:nvSpPr>
          <p:cNvPr id="222213" name="Line 5"/>
          <p:cNvSpPr>
            <a:spLocks noChangeShapeType="1"/>
          </p:cNvSpPr>
          <p:nvPr/>
        </p:nvSpPr>
        <p:spPr bwMode="auto">
          <a:xfrm>
            <a:off x="5153025" y="3238500"/>
            <a:ext cx="1588" cy="381000"/>
          </a:xfrm>
          <a:prstGeom prst="line">
            <a:avLst/>
          </a:prstGeom>
          <a:noFill/>
          <a:ln w="9360">
            <a:solidFill>
              <a:schemeClr val="tx1"/>
            </a:solidFill>
            <a:miter lim="800000"/>
            <a:headEnd/>
            <a:tailEnd/>
          </a:ln>
          <a:effectLst/>
        </p:spPr>
        <p:txBody>
          <a:bodyPr/>
          <a:lstStyle/>
          <a:p>
            <a:endParaRPr lang="en-GB"/>
          </a:p>
        </p:txBody>
      </p:sp>
      <p:sp>
        <p:nvSpPr>
          <p:cNvPr id="222214" name="Text Box 6"/>
          <p:cNvSpPr txBox="1">
            <a:spLocks noChangeArrowheads="1"/>
          </p:cNvSpPr>
          <p:nvPr/>
        </p:nvSpPr>
        <p:spPr bwMode="auto">
          <a:xfrm>
            <a:off x="1600200" y="3810000"/>
            <a:ext cx="1828800" cy="466725"/>
          </a:xfrm>
          <a:prstGeom prst="rect">
            <a:avLst/>
          </a:prstGeom>
          <a:noFill/>
          <a:ln w="9360">
            <a:solidFill>
              <a:schemeClr val="tx1"/>
            </a:solidFill>
            <a:miter lim="800000"/>
            <a:headEnd/>
            <a:tailEnd/>
          </a:ln>
          <a:effectLst/>
        </p:spPr>
        <p:txBody>
          <a:bodyPr lIns="90000" tIns="46800" rIns="90000" bIns="46800">
            <a:spAutoFit/>
          </a:bodyPr>
          <a:lstStyle/>
          <a:p>
            <a:pPr algn="ctr" defTabSz="457200" eaLnBrk="1" hangingPunct="1">
              <a:spcBef>
                <a:spcPts val="150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latin typeface="Times New Roman" pitchFamily="18" charset="0"/>
              </a:rPr>
              <a:t>Employee</a:t>
            </a:r>
          </a:p>
        </p:txBody>
      </p:sp>
      <p:sp>
        <p:nvSpPr>
          <p:cNvPr id="222215" name="Text Box 7"/>
          <p:cNvSpPr txBox="1">
            <a:spLocks noChangeArrowheads="1"/>
          </p:cNvSpPr>
          <p:nvPr/>
        </p:nvSpPr>
        <p:spPr bwMode="auto">
          <a:xfrm>
            <a:off x="6710363" y="3733800"/>
            <a:ext cx="1828800" cy="466725"/>
          </a:xfrm>
          <a:prstGeom prst="rect">
            <a:avLst/>
          </a:prstGeom>
          <a:noFill/>
          <a:ln w="9360">
            <a:solidFill>
              <a:schemeClr val="tx1"/>
            </a:solidFill>
            <a:miter lim="800000"/>
            <a:headEnd/>
            <a:tailEnd/>
          </a:ln>
          <a:effectLst/>
        </p:spPr>
        <p:txBody>
          <a:bodyPr lIns="90000" tIns="46800" rIns="90000" bIns="46800">
            <a:spAutoFit/>
          </a:bodyPr>
          <a:lstStyle/>
          <a:p>
            <a:pPr algn="ctr" defTabSz="457200" eaLnBrk="1" hangingPunct="1">
              <a:spcBef>
                <a:spcPts val="150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latin typeface="Times New Roman" pitchFamily="18" charset="0"/>
              </a:rPr>
              <a:t>Course</a:t>
            </a:r>
          </a:p>
        </p:txBody>
      </p:sp>
      <p:sp>
        <p:nvSpPr>
          <p:cNvPr id="222216" name="Line 8"/>
          <p:cNvSpPr>
            <a:spLocks noChangeShapeType="1"/>
          </p:cNvSpPr>
          <p:nvPr/>
        </p:nvSpPr>
        <p:spPr bwMode="auto">
          <a:xfrm>
            <a:off x="3429000" y="4038600"/>
            <a:ext cx="1066800" cy="1588"/>
          </a:xfrm>
          <a:prstGeom prst="line">
            <a:avLst/>
          </a:prstGeom>
          <a:noFill/>
          <a:ln w="9360">
            <a:solidFill>
              <a:schemeClr val="tx1"/>
            </a:solidFill>
            <a:miter lim="800000"/>
            <a:headEnd/>
            <a:tailEnd/>
          </a:ln>
          <a:effectLst/>
        </p:spPr>
        <p:txBody>
          <a:bodyPr/>
          <a:lstStyle/>
          <a:p>
            <a:endParaRPr lang="en-GB"/>
          </a:p>
        </p:txBody>
      </p:sp>
      <p:sp>
        <p:nvSpPr>
          <p:cNvPr id="222217" name="Line 9"/>
          <p:cNvSpPr>
            <a:spLocks noChangeShapeType="1"/>
          </p:cNvSpPr>
          <p:nvPr/>
        </p:nvSpPr>
        <p:spPr bwMode="auto">
          <a:xfrm>
            <a:off x="5791200" y="4038600"/>
            <a:ext cx="914400" cy="1588"/>
          </a:xfrm>
          <a:prstGeom prst="line">
            <a:avLst/>
          </a:prstGeom>
          <a:noFill/>
          <a:ln w="9360">
            <a:solidFill>
              <a:schemeClr val="tx1"/>
            </a:solidFill>
            <a:miter lim="800000"/>
            <a:headEnd/>
            <a:tailEnd/>
          </a:ln>
          <a:effectLst/>
        </p:spPr>
        <p:txBody>
          <a:bodyPr/>
          <a:lstStyle/>
          <a:p>
            <a:endParaRPr lang="en-GB"/>
          </a:p>
        </p:txBody>
      </p:sp>
      <p:sp>
        <p:nvSpPr>
          <p:cNvPr id="222218" name="Oval 10"/>
          <p:cNvSpPr>
            <a:spLocks noChangeArrowheads="1"/>
          </p:cNvSpPr>
          <p:nvPr/>
        </p:nvSpPr>
        <p:spPr bwMode="auto">
          <a:xfrm>
            <a:off x="1143000" y="2743200"/>
            <a:ext cx="1295400" cy="609600"/>
          </a:xfrm>
          <a:prstGeom prst="ellipse">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latin typeface="Times New Roman" pitchFamily="18" charset="0"/>
              </a:rPr>
              <a:t>Emp id</a:t>
            </a:r>
          </a:p>
        </p:txBody>
      </p:sp>
      <p:sp>
        <p:nvSpPr>
          <p:cNvPr id="222219" name="Oval 11"/>
          <p:cNvSpPr>
            <a:spLocks noChangeArrowheads="1"/>
          </p:cNvSpPr>
          <p:nvPr/>
        </p:nvSpPr>
        <p:spPr bwMode="auto">
          <a:xfrm>
            <a:off x="2667000" y="2743200"/>
            <a:ext cx="1295400" cy="609600"/>
          </a:xfrm>
          <a:prstGeom prst="ellipse">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latin typeface="Times New Roman" pitchFamily="18" charset="0"/>
              </a:rPr>
              <a:t>Emp</a:t>
            </a:r>
            <a:r>
              <a:rPr lang="en-GB" dirty="0">
                <a:latin typeface="Times New Roman" pitchFamily="18" charset="0"/>
              </a:rPr>
              <a:t> Name</a:t>
            </a:r>
          </a:p>
        </p:txBody>
      </p:sp>
      <p:sp>
        <p:nvSpPr>
          <p:cNvPr id="222220" name="Oval 12"/>
          <p:cNvSpPr>
            <a:spLocks noChangeArrowheads="1"/>
          </p:cNvSpPr>
          <p:nvPr/>
        </p:nvSpPr>
        <p:spPr bwMode="auto">
          <a:xfrm>
            <a:off x="4572000" y="2657475"/>
            <a:ext cx="1295400" cy="609600"/>
          </a:xfrm>
          <a:prstGeom prst="ellipse">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imes New Roman" pitchFamily="18" charset="0"/>
              </a:rPr>
              <a:t>Date Completed</a:t>
            </a:r>
          </a:p>
        </p:txBody>
      </p:sp>
      <p:sp>
        <p:nvSpPr>
          <p:cNvPr id="222221" name="Oval 13"/>
          <p:cNvSpPr>
            <a:spLocks noChangeArrowheads="1"/>
          </p:cNvSpPr>
          <p:nvPr/>
        </p:nvSpPr>
        <p:spPr bwMode="auto">
          <a:xfrm>
            <a:off x="6400800" y="2743200"/>
            <a:ext cx="1295400" cy="609600"/>
          </a:xfrm>
          <a:prstGeom prst="ellipse">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latin typeface="Times New Roman" pitchFamily="18" charset="0"/>
              </a:rPr>
              <a:t>Course id</a:t>
            </a:r>
          </a:p>
        </p:txBody>
      </p:sp>
      <p:sp>
        <p:nvSpPr>
          <p:cNvPr id="222222" name="Oval 14"/>
          <p:cNvSpPr>
            <a:spLocks noChangeArrowheads="1"/>
          </p:cNvSpPr>
          <p:nvPr/>
        </p:nvSpPr>
        <p:spPr bwMode="auto">
          <a:xfrm>
            <a:off x="7848600" y="2743200"/>
            <a:ext cx="1295400" cy="609600"/>
          </a:xfrm>
          <a:prstGeom prst="ellipse">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Times New Roman" pitchFamily="18" charset="0"/>
              </a:rPr>
              <a:t>Course Title</a:t>
            </a:r>
          </a:p>
        </p:txBody>
      </p:sp>
      <p:sp>
        <p:nvSpPr>
          <p:cNvPr id="222223" name="Line 15"/>
          <p:cNvSpPr>
            <a:spLocks noChangeShapeType="1"/>
          </p:cNvSpPr>
          <p:nvPr/>
        </p:nvSpPr>
        <p:spPr bwMode="auto">
          <a:xfrm>
            <a:off x="1828800" y="3352800"/>
            <a:ext cx="228600" cy="457200"/>
          </a:xfrm>
          <a:prstGeom prst="line">
            <a:avLst/>
          </a:prstGeom>
          <a:noFill/>
          <a:ln w="9360">
            <a:solidFill>
              <a:schemeClr val="tx1"/>
            </a:solidFill>
            <a:miter lim="800000"/>
            <a:headEnd/>
            <a:tailEnd/>
          </a:ln>
          <a:effectLst/>
        </p:spPr>
        <p:txBody>
          <a:bodyPr/>
          <a:lstStyle/>
          <a:p>
            <a:endParaRPr lang="en-GB"/>
          </a:p>
        </p:txBody>
      </p:sp>
      <p:sp>
        <p:nvSpPr>
          <p:cNvPr id="222224" name="Line 16"/>
          <p:cNvSpPr>
            <a:spLocks noChangeShapeType="1"/>
          </p:cNvSpPr>
          <p:nvPr/>
        </p:nvSpPr>
        <p:spPr bwMode="auto">
          <a:xfrm flipH="1">
            <a:off x="3046413" y="3352800"/>
            <a:ext cx="155575" cy="457200"/>
          </a:xfrm>
          <a:prstGeom prst="line">
            <a:avLst/>
          </a:prstGeom>
          <a:noFill/>
          <a:ln w="9360">
            <a:solidFill>
              <a:schemeClr val="tx1"/>
            </a:solidFill>
            <a:miter lim="800000"/>
            <a:headEnd/>
            <a:tailEnd/>
          </a:ln>
          <a:effectLst/>
        </p:spPr>
        <p:txBody>
          <a:bodyPr/>
          <a:lstStyle/>
          <a:p>
            <a:endParaRPr lang="en-GB"/>
          </a:p>
        </p:txBody>
      </p:sp>
      <p:sp>
        <p:nvSpPr>
          <p:cNvPr id="222225" name="Line 17"/>
          <p:cNvSpPr>
            <a:spLocks noChangeShapeType="1"/>
          </p:cNvSpPr>
          <p:nvPr/>
        </p:nvSpPr>
        <p:spPr bwMode="auto">
          <a:xfrm>
            <a:off x="7086600" y="3352800"/>
            <a:ext cx="304800" cy="381000"/>
          </a:xfrm>
          <a:prstGeom prst="line">
            <a:avLst/>
          </a:prstGeom>
          <a:noFill/>
          <a:ln w="9360">
            <a:solidFill>
              <a:schemeClr val="tx1"/>
            </a:solidFill>
            <a:miter lim="800000"/>
            <a:headEnd/>
            <a:tailEnd/>
          </a:ln>
          <a:effectLst/>
        </p:spPr>
        <p:txBody>
          <a:bodyPr/>
          <a:lstStyle/>
          <a:p>
            <a:endParaRPr lang="en-GB"/>
          </a:p>
        </p:txBody>
      </p:sp>
      <p:sp>
        <p:nvSpPr>
          <p:cNvPr id="222226" name="Line 18"/>
          <p:cNvSpPr>
            <a:spLocks noChangeShapeType="1"/>
          </p:cNvSpPr>
          <p:nvPr/>
        </p:nvSpPr>
        <p:spPr bwMode="auto">
          <a:xfrm flipH="1">
            <a:off x="7999413" y="3352800"/>
            <a:ext cx="307975" cy="381000"/>
          </a:xfrm>
          <a:prstGeom prst="line">
            <a:avLst/>
          </a:prstGeom>
          <a:noFill/>
          <a:ln w="9360">
            <a:solidFill>
              <a:schemeClr val="tx1"/>
            </a:solidFill>
            <a:miter lim="800000"/>
            <a:headEnd/>
            <a:tailEnd/>
          </a:ln>
          <a:effectLst/>
        </p:spPr>
        <p:txBody>
          <a:bodyPr/>
          <a:lstStyle/>
          <a:p>
            <a:endParaRPr lang="en-GB"/>
          </a:p>
        </p:txBody>
      </p:sp>
      <p:sp>
        <p:nvSpPr>
          <p:cNvPr id="222227" name="AutoShape 19"/>
          <p:cNvSpPr>
            <a:spLocks noChangeArrowheads="1"/>
          </p:cNvSpPr>
          <p:nvPr/>
        </p:nvSpPr>
        <p:spPr bwMode="auto">
          <a:xfrm>
            <a:off x="4471988" y="3581400"/>
            <a:ext cx="1371600" cy="914400"/>
          </a:xfrm>
          <a:prstGeom prst="diamond">
            <a:avLst/>
          </a:prstGeom>
          <a:noFill/>
          <a:ln w="9360">
            <a:solidFill>
              <a:schemeClr val="tx1"/>
            </a:solidFill>
            <a:miter lim="800000"/>
            <a:headEnd/>
            <a:tailEnd/>
          </a:ln>
          <a:effectLst/>
        </p:spPr>
        <p:txBody>
          <a:bodyPr wrap="none" lIns="90000" tIns="46800" rIns="90000" bIns="46800" anchor="ctr"/>
          <a:lstStyle/>
          <a:p>
            <a:pPr algn="ctr" defTabSz="457200"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imes New Roman" pitchFamily="18" charset="0"/>
              </a:rPr>
              <a:t>Completes</a:t>
            </a:r>
          </a:p>
        </p:txBody>
      </p:sp>
      <p:pic>
        <p:nvPicPr>
          <p:cNvPr id="1026" name="Picture 2"/>
          <p:cNvPicPr>
            <a:picLocks noChangeAspect="1" noChangeArrowheads="1"/>
          </p:cNvPicPr>
          <p:nvPr/>
        </p:nvPicPr>
        <p:blipFill>
          <a:blip r:embed="rId2"/>
          <a:srcRect/>
          <a:stretch>
            <a:fillRect/>
          </a:stretch>
        </p:blipFill>
        <p:spPr bwMode="auto">
          <a:xfrm>
            <a:off x="2209800" y="4648200"/>
            <a:ext cx="4953000" cy="1345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ERDs</a:t>
            </a:r>
            <a:endParaRPr lang="en-US" dirty="0"/>
          </a:p>
        </p:txBody>
      </p:sp>
      <p:sp>
        <p:nvSpPr>
          <p:cNvPr id="4" name="Slide Number Placeholder 3"/>
          <p:cNvSpPr>
            <a:spLocks noGrp="1"/>
          </p:cNvSpPr>
          <p:nvPr>
            <p:ph type="sldNum" sz="quarter" idx="12"/>
          </p:nvPr>
        </p:nvSpPr>
        <p:spPr/>
        <p:txBody>
          <a:bodyPr/>
          <a:lstStyle/>
          <a:p>
            <a:fld id="{11886E04-5F44-4018-A4BA-B20CB0062CC8}" type="slidenum">
              <a:rPr lang="en-US" smtClean="0"/>
              <a:pPr/>
              <a:t>16</a:t>
            </a:fld>
            <a:endParaRPr lang="en-US"/>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An Employee works on one or more projects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 project has more than one employee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Student can follow only one course. A course has many students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student can follow less than</a:t>
            </a:r>
            <a:r>
              <a:rPr kumimoji="0" lang="en-US" sz="3200" b="0" i="0" u="none" strike="noStrike" kern="1200" cap="none" spc="0" normalizeH="0" noProof="0" dirty="0" smtClean="0">
                <a:ln>
                  <a:noFill/>
                </a:ln>
                <a:solidFill>
                  <a:schemeClr val="tx1"/>
                </a:solidFill>
                <a:effectLst/>
                <a:uLnTx/>
                <a:uFillTx/>
                <a:latin typeface="+mn-lt"/>
                <a:ea typeface="+mn-ea"/>
                <a:cs typeface="+mn-cs"/>
              </a:rPr>
              <a:t> 3 courses. </a:t>
            </a:r>
            <a:r>
              <a:rPr lang="en-US" sz="3200" dirty="0" smtClean="0"/>
              <a:t>At least 50 </a:t>
            </a:r>
            <a:r>
              <a:rPr kumimoji="0" lang="en-US" sz="3200" b="0" i="0" u="none" strike="noStrike" kern="1200" cap="none" spc="0" normalizeH="0" noProof="0" dirty="0" smtClean="0">
                <a:ln>
                  <a:noFill/>
                </a:ln>
                <a:solidFill>
                  <a:schemeClr val="tx1"/>
                </a:solidFill>
                <a:effectLst/>
                <a:uLnTx/>
                <a:uFillTx/>
                <a:latin typeface="+mn-lt"/>
                <a:ea typeface="+mn-ea"/>
                <a:cs typeface="+mn-cs"/>
              </a:rPr>
              <a:t>students must be there in one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noAutofit/>
          </a:bodyPr>
          <a:lstStyle/>
          <a:p>
            <a:pPr>
              <a:buNone/>
            </a:pPr>
            <a:r>
              <a:rPr lang="en-US" sz="2000" dirty="0" smtClean="0"/>
              <a:t>A university registrar's office maintains data about the following entities: </a:t>
            </a:r>
          </a:p>
          <a:p>
            <a:pPr marL="594360" indent="-457200">
              <a:buAutoNum type="alphaLcParenBoth"/>
            </a:pPr>
            <a:r>
              <a:rPr lang="en-US" sz="2000" dirty="0" smtClean="0"/>
              <a:t>courses, including number, title, credits, syllabus, and prerequisites;</a:t>
            </a:r>
          </a:p>
          <a:p>
            <a:pPr marL="594360" indent="-457200">
              <a:buAutoNum type="alphaLcParenBoth"/>
            </a:pPr>
            <a:r>
              <a:rPr lang="en-US" sz="2000" dirty="0" smtClean="0"/>
              <a:t>Course offerings, including course number, year, semester, section number, instructor(s), timings, and classroom;</a:t>
            </a:r>
          </a:p>
          <a:p>
            <a:pPr marL="594360" indent="-457200">
              <a:buAutoNum type="alphaLcParenBoth"/>
            </a:pPr>
            <a:r>
              <a:rPr lang="en-US" sz="2000" dirty="0" smtClean="0"/>
              <a:t>students, including student-id, name, and program;</a:t>
            </a:r>
          </a:p>
          <a:p>
            <a:pPr marL="594360" indent="-457200">
              <a:buAutoNum type="alphaLcParenBoth"/>
            </a:pPr>
            <a:r>
              <a:rPr lang="en-US" sz="2000" dirty="0" smtClean="0"/>
              <a:t>instructors, including identification number, name, department, and title.</a:t>
            </a:r>
          </a:p>
          <a:p>
            <a:pPr>
              <a:buNone/>
            </a:pPr>
            <a:r>
              <a:rPr lang="en-US" sz="2000" dirty="0" smtClean="0"/>
              <a:t>Further, the enrollment of students in courses and grades awarded to students in each course they are enrolled for must be appropriately modeled.</a:t>
            </a:r>
          </a:p>
          <a:p>
            <a:pPr>
              <a:buNone/>
            </a:pPr>
            <a:r>
              <a:rPr lang="en-US" sz="2000" dirty="0" smtClean="0"/>
              <a:t>Construct an E-R diagram for the registrar’s office. Document all assumptions that you make about the mapping constraints.</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04800" y="609600"/>
            <a:ext cx="8484632"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172200"/>
          </a:xfrm>
        </p:spPr>
        <p:txBody>
          <a:bodyPr>
            <a:noAutofit/>
          </a:bodyPr>
          <a:lstStyle/>
          <a:p>
            <a:r>
              <a:rPr lang="en-US" sz="2400" dirty="0" smtClean="0"/>
              <a:t>Consider a university database for the scheduling of classrooms for final exams.</a:t>
            </a:r>
          </a:p>
          <a:p>
            <a:r>
              <a:rPr lang="en-US" sz="2400" dirty="0" smtClean="0"/>
              <a:t> This database could be modeled as the single entity set </a:t>
            </a:r>
            <a:r>
              <a:rPr lang="en-US" sz="2400" i="1" dirty="0" smtClean="0"/>
              <a:t>exam, with attributes course-name, section-number, room-number, and time.</a:t>
            </a:r>
          </a:p>
          <a:p>
            <a:r>
              <a:rPr lang="en-US" sz="2400" i="1" dirty="0" smtClean="0"/>
              <a:t> Alternatively, one or more </a:t>
            </a:r>
            <a:r>
              <a:rPr lang="en-US" sz="2400" dirty="0" smtClean="0"/>
              <a:t>additional entity sets could be modeled, along with relationship sets to replace some of the attributes of the </a:t>
            </a:r>
            <a:r>
              <a:rPr lang="en-US" sz="2400" i="1" dirty="0" smtClean="0"/>
              <a:t>exam entity set, as </a:t>
            </a:r>
            <a:r>
              <a:rPr lang="en-US" sz="2400" dirty="0" smtClean="0"/>
              <a:t> </a:t>
            </a:r>
            <a:r>
              <a:rPr lang="en-US" sz="2400" i="1" dirty="0" smtClean="0"/>
              <a:t>course with attributes name, department, and c-number</a:t>
            </a:r>
          </a:p>
          <a:p>
            <a:r>
              <a:rPr lang="en-US" sz="2400" dirty="0" smtClean="0"/>
              <a:t> </a:t>
            </a:r>
            <a:r>
              <a:rPr lang="en-US" sz="2400" i="1" dirty="0" smtClean="0"/>
              <a:t>section with attributes s-number and enrollment, and dependent as a weak </a:t>
            </a:r>
            <a:r>
              <a:rPr lang="en-US" sz="2400" dirty="0" smtClean="0"/>
              <a:t>entity set on </a:t>
            </a:r>
            <a:r>
              <a:rPr lang="en-US" sz="2400" i="1" dirty="0" smtClean="0"/>
              <a:t>course </a:t>
            </a:r>
            <a:r>
              <a:rPr lang="en-US" sz="2400" dirty="0" smtClean="0"/>
              <a:t> </a:t>
            </a:r>
            <a:r>
              <a:rPr lang="en-US" sz="2400" i="1" dirty="0" smtClean="0"/>
              <a:t>room with attributes r-number, capacity, and building</a:t>
            </a:r>
          </a:p>
          <a:p>
            <a:r>
              <a:rPr lang="en-US" sz="2400" b="1" dirty="0" smtClean="0"/>
              <a:t>a. Show an E-R diagram illustrating the use of all three additional entity sets </a:t>
            </a:r>
            <a:r>
              <a:rPr lang="en-US" sz="2400" dirty="0" smtClean="0"/>
              <a:t>listed.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Draw  notation to the followings</a:t>
            </a:r>
            <a:endParaRPr lang="en-GB" dirty="0"/>
          </a:p>
        </p:txBody>
      </p:sp>
      <p:sp>
        <p:nvSpPr>
          <p:cNvPr id="6" name="Content Placeholder 5"/>
          <p:cNvSpPr>
            <a:spLocks noGrp="1"/>
          </p:cNvSpPr>
          <p:nvPr>
            <p:ph sz="quarter" idx="1"/>
          </p:nvPr>
        </p:nvSpPr>
        <p:spPr/>
        <p:txBody>
          <a:bodyPr>
            <a:normAutofit lnSpcReduction="10000"/>
          </a:bodyPr>
          <a:lstStyle/>
          <a:p>
            <a:r>
              <a:rPr lang="en-GB" dirty="0" smtClean="0"/>
              <a:t>Entity</a:t>
            </a:r>
          </a:p>
          <a:p>
            <a:r>
              <a:rPr lang="en-GB" dirty="0" smtClean="0"/>
              <a:t>Attribute</a:t>
            </a:r>
          </a:p>
          <a:p>
            <a:r>
              <a:rPr lang="en-GB" dirty="0" smtClean="0"/>
              <a:t>Relationship</a:t>
            </a:r>
          </a:p>
          <a:p>
            <a:r>
              <a:rPr lang="en-US" sz="2800" dirty="0" smtClean="0">
                <a:latin typeface="Times New Roman" pitchFamily="18" charset="0"/>
              </a:rPr>
              <a:t>Key Attribute</a:t>
            </a:r>
          </a:p>
          <a:p>
            <a:r>
              <a:rPr lang="en-US" sz="2800" dirty="0" err="1" smtClean="0">
                <a:latin typeface="Times New Roman" pitchFamily="18" charset="0"/>
              </a:rPr>
              <a:t>Multivalued</a:t>
            </a:r>
            <a:r>
              <a:rPr lang="en-US" sz="2800" dirty="0" smtClean="0">
                <a:latin typeface="Times New Roman" pitchFamily="18" charset="0"/>
              </a:rPr>
              <a:t> attributes</a:t>
            </a:r>
          </a:p>
          <a:p>
            <a:r>
              <a:rPr lang="en-US" sz="2800" dirty="0" smtClean="0">
                <a:latin typeface="Times New Roman" pitchFamily="18" charset="0"/>
              </a:rPr>
              <a:t>Derived Attribute</a:t>
            </a:r>
          </a:p>
          <a:p>
            <a:r>
              <a:rPr lang="en-US" sz="2800" dirty="0" smtClean="0">
                <a:latin typeface="Times New Roman" pitchFamily="18" charset="0"/>
              </a:rPr>
              <a:t>Weak Entity</a:t>
            </a:r>
          </a:p>
          <a:p>
            <a:r>
              <a:rPr lang="en-US" sz="2800" dirty="0" smtClean="0">
                <a:latin typeface="Times New Roman" pitchFamily="18" charset="0"/>
              </a:rPr>
              <a:t>Identifying Relationship</a:t>
            </a:r>
          </a:p>
          <a:p>
            <a:endParaRPr lang="en-US" sz="2800" dirty="0" smtClean="0">
              <a:latin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1000108"/>
            <a:ext cx="928694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University registrar’s tables:</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student (student-id, name, program)</a:t>
            </a:r>
          </a:p>
          <a:p>
            <a:r>
              <a:rPr lang="en-US" dirty="0" smtClean="0"/>
              <a:t>course (</a:t>
            </a:r>
            <a:r>
              <a:rPr lang="en-US" u="sng" dirty="0" smtClean="0"/>
              <a:t>courseno</a:t>
            </a:r>
            <a:r>
              <a:rPr lang="en-US" dirty="0" smtClean="0"/>
              <a:t>, title, syllabus, credits)</a:t>
            </a:r>
          </a:p>
          <a:p>
            <a:r>
              <a:rPr lang="en-US" dirty="0" smtClean="0"/>
              <a:t>course-offering (</a:t>
            </a:r>
            <a:r>
              <a:rPr lang="en-US" u="sng" dirty="0" smtClean="0"/>
              <a:t>courseno, secno</a:t>
            </a:r>
            <a:r>
              <a:rPr lang="en-US" dirty="0" smtClean="0"/>
              <a:t>, </a:t>
            </a:r>
            <a:r>
              <a:rPr lang="en-US" u="sng" dirty="0" smtClean="0"/>
              <a:t>year, semester</a:t>
            </a:r>
            <a:r>
              <a:rPr lang="en-US" dirty="0" smtClean="0"/>
              <a:t>, time, room)</a:t>
            </a:r>
          </a:p>
          <a:p>
            <a:r>
              <a:rPr lang="en-US" dirty="0" smtClean="0"/>
              <a:t>instructor (</a:t>
            </a:r>
            <a:r>
              <a:rPr lang="en-US" u="sng" dirty="0" smtClean="0"/>
              <a:t>instructor-id</a:t>
            </a:r>
            <a:r>
              <a:rPr lang="en-US" dirty="0" smtClean="0"/>
              <a:t>, name, dept, title)</a:t>
            </a:r>
          </a:p>
          <a:p>
            <a:r>
              <a:rPr lang="en-US" dirty="0" smtClean="0"/>
              <a:t>enrolls (</a:t>
            </a:r>
            <a:r>
              <a:rPr lang="en-US" u="sng" dirty="0" smtClean="0"/>
              <a:t>student-id, courseno, secno, semester, year</a:t>
            </a:r>
            <a:r>
              <a:rPr lang="en-US" dirty="0" smtClean="0"/>
              <a:t>, grade)</a:t>
            </a:r>
          </a:p>
          <a:p>
            <a:r>
              <a:rPr lang="en-US" dirty="0" smtClean="0"/>
              <a:t>teaches (</a:t>
            </a:r>
            <a:r>
              <a:rPr lang="en-US" u="sng" dirty="0" smtClean="0"/>
              <a:t>courseno, secno, semester, year, instructor-id)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Construct an E-R diagram for a car-insurance company whose customers own one or more cars each. Each car has associated with it zero to any number of recorded accidents.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457200" y="1676400"/>
            <a:ext cx="8214501" cy="4572000"/>
          </a:xfrm>
          <a:prstGeom prst="rect">
            <a:avLst/>
          </a:prstGeom>
          <a:noFill/>
          <a:ln w="9525">
            <a:noFill/>
            <a:miter lim="800000"/>
            <a:headEnd/>
            <a:tailEnd/>
          </a:ln>
          <a:effectLst/>
        </p:spPr>
      </p:pic>
      <p:sp>
        <p:nvSpPr>
          <p:cNvPr id="5" name="TextBox 4"/>
          <p:cNvSpPr txBox="1"/>
          <p:nvPr/>
        </p:nvSpPr>
        <p:spPr>
          <a:xfrm>
            <a:off x="2819400" y="3200400"/>
            <a:ext cx="300082"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6" name="TextBox 5"/>
          <p:cNvSpPr txBox="1"/>
          <p:nvPr/>
        </p:nvSpPr>
        <p:spPr>
          <a:xfrm>
            <a:off x="3962400" y="3200400"/>
            <a:ext cx="388248" cy="369332"/>
          </a:xfrm>
          <a:prstGeom prst="rect">
            <a:avLst/>
          </a:prstGeom>
          <a:noFill/>
        </p:spPr>
        <p:txBody>
          <a:bodyPr wrap="none" rtlCol="0">
            <a:spAutoFit/>
          </a:bodyPr>
          <a:lstStyle/>
          <a:p>
            <a:r>
              <a:rPr lang="en-US" dirty="0" smtClean="0">
                <a:solidFill>
                  <a:schemeClr val="bg1"/>
                </a:solidFill>
              </a:rPr>
              <a:t>m</a:t>
            </a:r>
            <a:endParaRPr lang="en-US" dirty="0">
              <a:solidFill>
                <a:schemeClr val="bg1"/>
              </a:solidFill>
            </a:endParaRPr>
          </a:p>
        </p:txBody>
      </p:sp>
      <p:sp>
        <p:nvSpPr>
          <p:cNvPr id="7" name="TextBox 6"/>
          <p:cNvSpPr txBox="1"/>
          <p:nvPr/>
        </p:nvSpPr>
        <p:spPr>
          <a:xfrm>
            <a:off x="6019800" y="4953000"/>
            <a:ext cx="505267" cy="369332"/>
          </a:xfrm>
          <a:prstGeom prst="rect">
            <a:avLst/>
          </a:prstGeom>
          <a:noFill/>
        </p:spPr>
        <p:txBody>
          <a:bodyPr wrap="none" rtlCol="0">
            <a:spAutoFit/>
          </a:bodyPr>
          <a:lstStyle/>
          <a:p>
            <a:r>
              <a:rPr lang="en-US" dirty="0" smtClean="0">
                <a:solidFill>
                  <a:schemeClr val="bg1"/>
                </a:solidFill>
              </a:rPr>
              <a:t>0..*</a:t>
            </a:r>
            <a:endParaRPr lang="en-US" dirty="0">
              <a:solidFill>
                <a:schemeClr val="bg1"/>
              </a:solidFill>
            </a:endParaRPr>
          </a:p>
        </p:txBody>
      </p:sp>
      <p:sp>
        <p:nvSpPr>
          <p:cNvPr id="8" name="TextBox 7"/>
          <p:cNvSpPr txBox="1"/>
          <p:nvPr/>
        </p:nvSpPr>
        <p:spPr>
          <a:xfrm>
            <a:off x="4800600" y="3886200"/>
            <a:ext cx="300082"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person (</a:t>
            </a:r>
            <a:r>
              <a:rPr lang="en-US" u="sng" dirty="0" smtClean="0"/>
              <a:t>driver-id</a:t>
            </a:r>
            <a:r>
              <a:rPr lang="en-US" dirty="0" smtClean="0"/>
              <a:t>, name, address)</a:t>
            </a:r>
          </a:p>
          <a:p>
            <a:r>
              <a:rPr lang="en-US" dirty="0" smtClean="0"/>
              <a:t>car </a:t>
            </a:r>
            <a:r>
              <a:rPr lang="en-US" u="sng" dirty="0" smtClean="0"/>
              <a:t>(license</a:t>
            </a:r>
            <a:r>
              <a:rPr lang="en-US" dirty="0" smtClean="0"/>
              <a:t>, year, model)</a:t>
            </a:r>
          </a:p>
          <a:p>
            <a:r>
              <a:rPr lang="en-US" dirty="0" smtClean="0"/>
              <a:t>accident (</a:t>
            </a:r>
            <a:r>
              <a:rPr lang="en-US" u="sng" dirty="0" smtClean="0"/>
              <a:t>report-number</a:t>
            </a:r>
            <a:r>
              <a:rPr lang="en-US" dirty="0" smtClean="0"/>
              <a:t>, date, location)</a:t>
            </a:r>
          </a:p>
          <a:p>
            <a:r>
              <a:rPr lang="en-US" dirty="0" smtClean="0"/>
              <a:t>participated(d</a:t>
            </a:r>
            <a:r>
              <a:rPr lang="en-US" u="sng" dirty="0" smtClean="0"/>
              <a:t>river-id, license, report-number</a:t>
            </a:r>
            <a:r>
              <a:rPr lang="en-US" dirty="0" smtClean="0"/>
              <a:t>, damage-amount)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Construct an E-R diagram for a hospital with a set of patients and a set of medical doctors. Associate with each patient a log of the various tests and examinations conducted.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0" y="642918"/>
            <a:ext cx="8725857" cy="4919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dirty="0" smtClean="0"/>
              <a:t>Hospital tables:</a:t>
            </a:r>
          </a:p>
          <a:p>
            <a:r>
              <a:rPr lang="en-US" dirty="0" smtClean="0"/>
              <a:t>patients (patient-id, name, insurance, date-admitted, date-checked-out)</a:t>
            </a:r>
          </a:p>
          <a:p>
            <a:r>
              <a:rPr lang="en-US" dirty="0" smtClean="0"/>
              <a:t>doctors (doctor-id, name, specialization)</a:t>
            </a:r>
          </a:p>
          <a:p>
            <a:r>
              <a:rPr lang="en-US" dirty="0" smtClean="0"/>
              <a:t>test (</a:t>
            </a:r>
            <a:r>
              <a:rPr lang="en-US" dirty="0" err="1" smtClean="0"/>
              <a:t>testid</a:t>
            </a:r>
            <a:r>
              <a:rPr lang="en-US" dirty="0" smtClean="0"/>
              <a:t>, </a:t>
            </a:r>
            <a:r>
              <a:rPr lang="en-US" dirty="0" err="1" smtClean="0"/>
              <a:t>testname</a:t>
            </a:r>
            <a:r>
              <a:rPr lang="en-US" dirty="0" smtClean="0"/>
              <a:t>, date, time, result)</a:t>
            </a:r>
          </a:p>
          <a:p>
            <a:r>
              <a:rPr lang="en-US" dirty="0" smtClean="0"/>
              <a:t>doctor-patient (patient-id, doctor-id)</a:t>
            </a:r>
          </a:p>
          <a:p>
            <a:r>
              <a:rPr lang="en-US" dirty="0" smtClean="0"/>
              <a:t>test-log (</a:t>
            </a:r>
            <a:r>
              <a:rPr lang="en-US" dirty="0" err="1" smtClean="0"/>
              <a:t>testid</a:t>
            </a:r>
            <a:r>
              <a:rPr lang="en-US" dirty="0" smtClean="0"/>
              <a:t>, patient-id) </a:t>
            </a:r>
          </a:p>
          <a:p>
            <a:r>
              <a:rPr lang="en-US" dirty="0" smtClean="0"/>
              <a:t>performed-by (</a:t>
            </a:r>
            <a:r>
              <a:rPr lang="en-US" dirty="0" err="1" smtClean="0"/>
              <a:t>testid</a:t>
            </a:r>
            <a:r>
              <a:rPr lang="en-US" dirty="0" smtClean="0"/>
              <a:t>, doctor-id)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Explain the difference between a weak and a strong entity set.</a:t>
            </a:r>
          </a:p>
          <a:p>
            <a:r>
              <a:rPr lang="en-US" b="1" dirty="0" smtClean="0"/>
              <a:t>Answer: A strong entity set has a primary key. All </a:t>
            </a:r>
            <a:r>
              <a:rPr lang="en-US" b="1" dirty="0" err="1" smtClean="0"/>
              <a:t>tuples</a:t>
            </a:r>
            <a:r>
              <a:rPr lang="en-US" b="1" dirty="0" smtClean="0"/>
              <a:t> in the set are distin</a:t>
            </a:r>
            <a:r>
              <a:rPr lang="en-US" dirty="0" smtClean="0"/>
              <a:t>guishable by that key. A weak entity set has no primary key unless attributes of the strong entity set on which it depends are included.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1886E04-5F44-4018-A4BA-B20CB0062CC8}" type="slidenum">
              <a:rPr lang="en-US" smtClean="0"/>
              <a:pPr/>
              <a:t>29</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762000" y="1828800"/>
            <a:ext cx="7393979" cy="4225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4" name="Rectangle 1036"/>
          <p:cNvSpPr>
            <a:spLocks noGrp="1" noChangeArrowheads="1"/>
          </p:cNvSpPr>
          <p:nvPr>
            <p:ph type="title"/>
          </p:nvPr>
        </p:nvSpPr>
        <p:spPr>
          <a:xfrm>
            <a:off x="609600" y="463700"/>
            <a:ext cx="7772400" cy="1104900"/>
          </a:xfrm>
          <a:ln/>
        </p:spPr>
        <p:txBody>
          <a:bodyPr>
            <a:normAutofit fontScale="90000"/>
          </a:bodyPr>
          <a:lstStyle/>
          <a:p>
            <a:r>
              <a:rPr lang="en-GB" sz="5400" dirty="0">
                <a:solidFill>
                  <a:schemeClr val="tx1"/>
                </a:solidFill>
              </a:rPr>
              <a:t>          </a:t>
            </a:r>
            <a:r>
              <a:rPr lang="en-GB" sz="4000" b="0" dirty="0"/>
              <a:t>Conceptual Design</a:t>
            </a:r>
            <a:br>
              <a:rPr lang="en-GB" sz="4000" b="0" dirty="0"/>
            </a:br>
            <a:endParaRPr lang="en-US" sz="4000" b="0" dirty="0"/>
          </a:p>
        </p:txBody>
      </p:sp>
      <p:sp>
        <p:nvSpPr>
          <p:cNvPr id="12" name="Slide Number Placeholder 4"/>
          <p:cNvSpPr>
            <a:spLocks noGrp="1"/>
          </p:cNvSpPr>
          <p:nvPr>
            <p:ph type="sldNum" sz="quarter" idx="12"/>
          </p:nvPr>
        </p:nvSpPr>
        <p:spPr/>
        <p:txBody>
          <a:bodyPr/>
          <a:lstStyle/>
          <a:p>
            <a:fld id="{486B071C-CC38-4D2D-9AFE-8D4AFFD0BFBC}" type="slidenum">
              <a:rPr lang="en-US"/>
              <a:pPr/>
              <a:t>3</a:t>
            </a:fld>
            <a:endParaRPr lang="en-US"/>
          </a:p>
        </p:txBody>
      </p:sp>
      <p:sp>
        <p:nvSpPr>
          <p:cNvPr id="207875" name="Text Box 1027"/>
          <p:cNvSpPr txBox="1">
            <a:spLocks noChangeArrowheads="1"/>
          </p:cNvSpPr>
          <p:nvPr/>
        </p:nvSpPr>
        <p:spPr bwMode="auto">
          <a:xfrm>
            <a:off x="1219200" y="1219200"/>
            <a:ext cx="2452688" cy="579438"/>
          </a:xfrm>
          <a:prstGeom prst="rect">
            <a:avLst/>
          </a:prstGeom>
          <a:noFill/>
          <a:ln w="9525">
            <a:noFill/>
            <a:miter lim="800000"/>
            <a:headEnd/>
            <a:tailEnd/>
          </a:ln>
          <a:effectLst/>
        </p:spPr>
        <p:txBody>
          <a:bodyPr>
            <a:spAutoFit/>
          </a:bodyPr>
          <a:lstStyle/>
          <a:p>
            <a:r>
              <a:rPr lang="en-US" sz="3200">
                <a:latin typeface="Arial" charset="0"/>
              </a:rPr>
              <a:t>Notations</a:t>
            </a:r>
          </a:p>
        </p:txBody>
      </p:sp>
      <p:sp>
        <p:nvSpPr>
          <p:cNvPr id="207877" name="Text Box 1029"/>
          <p:cNvSpPr txBox="1">
            <a:spLocks noChangeArrowheads="1"/>
          </p:cNvSpPr>
          <p:nvPr/>
        </p:nvSpPr>
        <p:spPr bwMode="auto">
          <a:xfrm>
            <a:off x="1570038" y="2544763"/>
            <a:ext cx="1176337" cy="579437"/>
          </a:xfrm>
          <a:prstGeom prst="rect">
            <a:avLst/>
          </a:prstGeom>
          <a:noFill/>
          <a:ln w="9525">
            <a:noFill/>
            <a:miter lim="800000"/>
            <a:headEnd/>
            <a:tailEnd/>
          </a:ln>
          <a:effectLst/>
        </p:spPr>
        <p:txBody>
          <a:bodyPr wrap="none" anchor="ctr">
            <a:spAutoFit/>
          </a:bodyPr>
          <a:lstStyle/>
          <a:p>
            <a:r>
              <a:rPr lang="en-GB" sz="3200">
                <a:latin typeface="Times New Roman" pitchFamily="18" charset="0"/>
              </a:rPr>
              <a:t>Entity</a:t>
            </a:r>
          </a:p>
        </p:txBody>
      </p:sp>
      <p:sp>
        <p:nvSpPr>
          <p:cNvPr id="207878" name="Rectangle 1030"/>
          <p:cNvSpPr>
            <a:spLocks noChangeArrowheads="1"/>
          </p:cNvSpPr>
          <p:nvPr/>
        </p:nvSpPr>
        <p:spPr bwMode="auto">
          <a:xfrm>
            <a:off x="4953000" y="2209800"/>
            <a:ext cx="2133600" cy="914400"/>
          </a:xfrm>
          <a:prstGeom prst="rect">
            <a:avLst/>
          </a:prstGeom>
          <a:noFill/>
          <a:ln w="9525">
            <a:solidFill>
              <a:schemeClr val="tx1"/>
            </a:solidFill>
            <a:miter lim="800000"/>
            <a:headEnd/>
            <a:tailEnd/>
          </a:ln>
          <a:effectLst/>
        </p:spPr>
        <p:txBody>
          <a:bodyPr wrap="none" anchor="ctr"/>
          <a:lstStyle/>
          <a:p>
            <a:endParaRPr lang="en-GB"/>
          </a:p>
        </p:txBody>
      </p:sp>
      <p:sp>
        <p:nvSpPr>
          <p:cNvPr id="207879" name="AutoShape 1031"/>
          <p:cNvSpPr>
            <a:spLocks noChangeArrowheads="1"/>
          </p:cNvSpPr>
          <p:nvPr/>
        </p:nvSpPr>
        <p:spPr bwMode="auto">
          <a:xfrm>
            <a:off x="5524500" y="3657600"/>
            <a:ext cx="1447800" cy="1219200"/>
          </a:xfrm>
          <a:prstGeom prst="diamond">
            <a:avLst/>
          </a:prstGeom>
          <a:noFill/>
          <a:ln w="9525">
            <a:solidFill>
              <a:schemeClr val="tx1"/>
            </a:solidFill>
            <a:miter lim="800000"/>
            <a:headEnd/>
            <a:tailEnd/>
          </a:ln>
          <a:effectLst/>
        </p:spPr>
        <p:txBody>
          <a:bodyPr wrap="none" anchor="ctr"/>
          <a:lstStyle/>
          <a:p>
            <a:endParaRPr lang="en-GB"/>
          </a:p>
        </p:txBody>
      </p:sp>
      <p:sp>
        <p:nvSpPr>
          <p:cNvPr id="207880" name="Text Box 1032"/>
          <p:cNvSpPr txBox="1">
            <a:spLocks noChangeArrowheads="1"/>
          </p:cNvSpPr>
          <p:nvPr/>
        </p:nvSpPr>
        <p:spPr bwMode="auto">
          <a:xfrm>
            <a:off x="1570038" y="3992563"/>
            <a:ext cx="2239962" cy="579437"/>
          </a:xfrm>
          <a:prstGeom prst="rect">
            <a:avLst/>
          </a:prstGeom>
          <a:noFill/>
          <a:ln w="9525">
            <a:noFill/>
            <a:miter lim="800000"/>
            <a:headEnd/>
            <a:tailEnd/>
          </a:ln>
          <a:effectLst/>
        </p:spPr>
        <p:txBody>
          <a:bodyPr wrap="none" anchor="ctr">
            <a:spAutoFit/>
          </a:bodyPr>
          <a:lstStyle/>
          <a:p>
            <a:pPr algn="ctr"/>
            <a:r>
              <a:rPr lang="en-GB" sz="3200">
                <a:latin typeface="Times New Roman" pitchFamily="18" charset="0"/>
              </a:rPr>
              <a:t>Relationship</a:t>
            </a:r>
          </a:p>
        </p:txBody>
      </p:sp>
      <p:sp>
        <p:nvSpPr>
          <p:cNvPr id="207881" name="Text Box 1033"/>
          <p:cNvSpPr txBox="1">
            <a:spLocks noChangeArrowheads="1"/>
          </p:cNvSpPr>
          <p:nvPr/>
        </p:nvSpPr>
        <p:spPr bwMode="auto">
          <a:xfrm>
            <a:off x="1570038" y="5211763"/>
            <a:ext cx="1651000" cy="579437"/>
          </a:xfrm>
          <a:prstGeom prst="rect">
            <a:avLst/>
          </a:prstGeom>
          <a:noFill/>
          <a:ln w="9525">
            <a:noFill/>
            <a:miter lim="800000"/>
            <a:headEnd/>
            <a:tailEnd/>
          </a:ln>
          <a:effectLst/>
        </p:spPr>
        <p:txBody>
          <a:bodyPr wrap="none" anchor="ctr">
            <a:spAutoFit/>
          </a:bodyPr>
          <a:lstStyle/>
          <a:p>
            <a:pPr algn="ctr"/>
            <a:r>
              <a:rPr lang="en-GB" sz="3200">
                <a:latin typeface="Times New Roman" pitchFamily="18" charset="0"/>
              </a:rPr>
              <a:t>Attribute</a:t>
            </a:r>
          </a:p>
        </p:txBody>
      </p:sp>
      <p:sp>
        <p:nvSpPr>
          <p:cNvPr id="207882" name="Oval 1034"/>
          <p:cNvSpPr>
            <a:spLocks noChangeArrowheads="1"/>
          </p:cNvSpPr>
          <p:nvPr/>
        </p:nvSpPr>
        <p:spPr bwMode="auto">
          <a:xfrm>
            <a:off x="5600700" y="5211763"/>
            <a:ext cx="1295400" cy="685800"/>
          </a:xfrm>
          <a:prstGeom prst="ellipse">
            <a:avLst/>
          </a:prstGeom>
          <a:noFill/>
          <a:ln w="9525">
            <a:solidFill>
              <a:schemeClr val="tx1"/>
            </a:solidFill>
            <a:round/>
            <a:headEnd/>
            <a:tailEn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2300" y="215900"/>
            <a:ext cx="7940675" cy="768350"/>
          </a:xfrm>
          <a:noFill/>
          <a:ln/>
        </p:spPr>
        <p:txBody>
          <a:bodyPr>
            <a:normAutofit fontScale="90000"/>
          </a:bodyPr>
          <a:lstStyle/>
          <a:p>
            <a:pPr>
              <a:lnSpc>
                <a:spcPct val="90000"/>
              </a:lnSpc>
            </a:pPr>
            <a:r>
              <a:rPr lang="en-US" sz="2800" b="1"/>
              <a:t>ER DIAGRAM – Entity Types are:</a:t>
            </a:r>
            <a:br>
              <a:rPr lang="en-US" sz="2800" b="1"/>
            </a:br>
            <a:r>
              <a:rPr lang="en-US" sz="2400" b="1"/>
              <a:t>EMPLOYEE, DEPARTMENT, PROJECT, DEPENDENT</a:t>
            </a:r>
          </a:p>
        </p:txBody>
      </p:sp>
      <p:pic>
        <p:nvPicPr>
          <p:cNvPr id="3075" name="Picture 3" descr="C:\WINDOWS\Desktop\Elmasri and Navathe ppt\3-7.gif"/>
          <p:cNvPicPr>
            <a:picLocks noChangeAspect="1" noChangeArrowheads="1"/>
          </p:cNvPicPr>
          <p:nvPr/>
        </p:nvPicPr>
        <p:blipFill>
          <a:blip r:embed="rId2"/>
          <a:srcRect/>
          <a:stretch>
            <a:fillRect/>
          </a:stretch>
        </p:blipFill>
        <p:spPr bwMode="auto">
          <a:xfrm>
            <a:off x="990600" y="1066800"/>
            <a:ext cx="7620000" cy="560546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914400"/>
          </a:xfrm>
        </p:spPr>
        <p:txBody>
          <a:bodyPr/>
          <a:lstStyle/>
          <a:p>
            <a:pPr algn="l"/>
            <a:r>
              <a:rPr lang="en-US" sz="2000"/>
              <a:t>Designing an ER Diagram</a:t>
            </a:r>
          </a:p>
        </p:txBody>
      </p:sp>
      <p:sp>
        <p:nvSpPr>
          <p:cNvPr id="10243" name="Rectangle 3"/>
          <p:cNvSpPr>
            <a:spLocks noGrp="1" noChangeArrowheads="1"/>
          </p:cNvSpPr>
          <p:nvPr>
            <p:ph sz="quarter" idx="1"/>
          </p:nvPr>
        </p:nvSpPr>
        <p:spPr>
          <a:xfrm>
            <a:off x="685800" y="1219200"/>
            <a:ext cx="7772400" cy="5105400"/>
          </a:xfrm>
        </p:spPr>
        <p:txBody>
          <a:bodyPr/>
          <a:lstStyle/>
          <a:p>
            <a:pPr>
              <a:lnSpc>
                <a:spcPct val="90000"/>
              </a:lnSpc>
              <a:buFontTx/>
              <a:buNone/>
            </a:pPr>
            <a:r>
              <a:rPr lang="en-US" sz="1600" dirty="0">
                <a:cs typeface="Times New Roman" pitchFamily="18" charset="0"/>
              </a:rPr>
              <a:t>Consider the following set of requirements for a University database.  Design an ER diagram for this application:</a:t>
            </a:r>
          </a:p>
          <a:p>
            <a:pPr>
              <a:lnSpc>
                <a:spcPct val="90000"/>
              </a:lnSpc>
              <a:buFontTx/>
              <a:buNone/>
            </a:pPr>
            <a:endParaRPr lang="en-US" sz="1600" dirty="0">
              <a:cs typeface="Times New Roman" pitchFamily="18" charset="0"/>
            </a:endParaRPr>
          </a:p>
          <a:p>
            <a:pPr>
              <a:lnSpc>
                <a:spcPct val="90000"/>
              </a:lnSpc>
            </a:pPr>
            <a:r>
              <a:rPr lang="en-US" sz="1600" dirty="0">
                <a:cs typeface="Times New Roman" pitchFamily="18" charset="0"/>
              </a:rPr>
              <a:t>The university keeps track of each student's name, student number, social security number, current address and phone number, permanent address and phone number, </a:t>
            </a:r>
            <a:r>
              <a:rPr lang="en-US" sz="1600" dirty="0" err="1">
                <a:cs typeface="Times New Roman" pitchFamily="18" charset="0"/>
              </a:rPr>
              <a:t>birthdate</a:t>
            </a:r>
            <a:r>
              <a:rPr lang="en-US" sz="1600" dirty="0">
                <a:cs typeface="Times New Roman" pitchFamily="18" charset="0"/>
              </a:rPr>
              <a:t>, sex, class (freshman, graduate), major department, minor department (if any), degree program (B.A., B.S., ... Ph.D.).  Some user applications need to refer to the city, state, and zip code of the student's permanent address and to the student's last name.  Both social security number and student number are unique for each student.   All students will have at least a major department.</a:t>
            </a:r>
            <a:r>
              <a:rPr lang="en-US" sz="1600" dirty="0"/>
              <a:t> </a:t>
            </a:r>
          </a:p>
          <a:p>
            <a:pPr>
              <a:lnSpc>
                <a:spcPct val="90000"/>
              </a:lnSpc>
            </a:pPr>
            <a:r>
              <a:rPr lang="en-US" sz="1600" dirty="0">
                <a:cs typeface="Times New Roman" pitchFamily="18" charset="0"/>
              </a:rPr>
              <a:t>Each department is described by a name, department code, office number, office phone, and college.  Both the name and code have unique values for each department. </a:t>
            </a:r>
          </a:p>
          <a:p>
            <a:pPr>
              <a:lnSpc>
                <a:spcPct val="90000"/>
              </a:lnSpc>
            </a:pPr>
            <a:r>
              <a:rPr lang="en-US" sz="1600" dirty="0">
                <a:cs typeface="Times New Roman" pitchFamily="18" charset="0"/>
              </a:rPr>
              <a:t>Each course has a course name, description, course number, number of credits, level and offering department.  The course number is unique for each course. 	</a:t>
            </a:r>
          </a:p>
          <a:p>
            <a:pPr>
              <a:lnSpc>
                <a:spcPct val="90000"/>
              </a:lnSpc>
            </a:pPr>
            <a:r>
              <a:rPr lang="en-US" sz="1600" dirty="0">
                <a:cs typeface="Times New Roman" pitchFamily="18" charset="0"/>
              </a:rPr>
              <a:t>Each section has an instructor, semester, year, course, and section number.  The section number distinguishes sections of the same course that are taught during the same semester/year; its value is an integer (1, 2, 3, ... up to the number of sections taught during each semester). </a:t>
            </a:r>
          </a:p>
          <a:p>
            <a:pPr>
              <a:lnSpc>
                <a:spcPct val="90000"/>
              </a:lnSpc>
            </a:pPr>
            <a:r>
              <a:rPr lang="en-US" sz="1600" dirty="0">
                <a:cs typeface="Times New Roman" pitchFamily="18" charset="0"/>
              </a:rPr>
              <a:t>A grade report must be generated for each student that lists the section, letter grade, and numeric grade (0,1,2,3, or 4) for each student and calculates his or her average GPA.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381000"/>
          </a:xfrm>
        </p:spPr>
        <p:txBody>
          <a:bodyPr>
            <a:normAutofit fontScale="90000"/>
          </a:bodyPr>
          <a:lstStyle/>
          <a:p>
            <a:r>
              <a:rPr lang="en-US"/>
              <a:t>University ER Diagram</a:t>
            </a:r>
          </a:p>
        </p:txBody>
      </p:sp>
      <p:sp>
        <p:nvSpPr>
          <p:cNvPr id="14339" name="Rectangle 3"/>
          <p:cNvSpPr>
            <a:spLocks noChangeArrowheads="1"/>
          </p:cNvSpPr>
          <p:nvPr/>
        </p:nvSpPr>
        <p:spPr bwMode="auto">
          <a:xfrm>
            <a:off x="1524000" y="1600200"/>
            <a:ext cx="1219200" cy="381000"/>
          </a:xfrm>
          <a:prstGeom prst="rect">
            <a:avLst/>
          </a:prstGeom>
          <a:noFill/>
          <a:ln w="3175">
            <a:solidFill>
              <a:schemeClr val="tx1"/>
            </a:solidFill>
            <a:miter lim="800000"/>
            <a:headEnd/>
            <a:tailEnd/>
          </a:ln>
          <a:effectLst/>
        </p:spPr>
        <p:txBody>
          <a:bodyPr wrap="none" anchor="ctr"/>
          <a:lstStyle/>
          <a:p>
            <a:pPr algn="ctr"/>
            <a:r>
              <a:rPr lang="en-US" sz="1100"/>
              <a:t>Student</a:t>
            </a:r>
          </a:p>
        </p:txBody>
      </p:sp>
      <p:sp>
        <p:nvSpPr>
          <p:cNvPr id="14340" name="Oval 4"/>
          <p:cNvSpPr>
            <a:spLocks noChangeArrowheads="1"/>
          </p:cNvSpPr>
          <p:nvPr/>
        </p:nvSpPr>
        <p:spPr bwMode="auto">
          <a:xfrm>
            <a:off x="609600" y="2057400"/>
            <a:ext cx="533400" cy="304800"/>
          </a:xfrm>
          <a:prstGeom prst="ellipse">
            <a:avLst/>
          </a:prstGeom>
          <a:noFill/>
          <a:ln w="9525">
            <a:solidFill>
              <a:schemeClr val="tx1"/>
            </a:solidFill>
            <a:round/>
            <a:headEnd/>
            <a:tailEnd/>
          </a:ln>
          <a:effectLst/>
        </p:spPr>
        <p:txBody>
          <a:bodyPr wrap="none" anchor="ctr"/>
          <a:lstStyle/>
          <a:p>
            <a:pPr algn="ctr"/>
            <a:r>
              <a:rPr lang="en-US" sz="1000"/>
              <a:t>Class</a:t>
            </a:r>
          </a:p>
        </p:txBody>
      </p:sp>
      <p:sp>
        <p:nvSpPr>
          <p:cNvPr id="14341" name="Oval 5"/>
          <p:cNvSpPr>
            <a:spLocks noChangeArrowheads="1"/>
          </p:cNvSpPr>
          <p:nvPr/>
        </p:nvSpPr>
        <p:spPr bwMode="auto">
          <a:xfrm>
            <a:off x="1905000" y="1143000"/>
            <a:ext cx="685800" cy="304800"/>
          </a:xfrm>
          <a:prstGeom prst="ellipse">
            <a:avLst/>
          </a:prstGeom>
          <a:noFill/>
          <a:ln w="9525">
            <a:solidFill>
              <a:schemeClr val="tx1"/>
            </a:solidFill>
            <a:round/>
            <a:headEnd/>
            <a:tailEnd/>
          </a:ln>
          <a:effectLst/>
        </p:spPr>
        <p:txBody>
          <a:bodyPr wrap="none" anchor="ctr"/>
          <a:lstStyle/>
          <a:p>
            <a:pPr algn="ctr"/>
            <a:r>
              <a:rPr lang="en-US" sz="1000" u="sng"/>
              <a:t>StudentID</a:t>
            </a:r>
          </a:p>
        </p:txBody>
      </p:sp>
      <p:sp>
        <p:nvSpPr>
          <p:cNvPr id="14342" name="Oval 6"/>
          <p:cNvSpPr>
            <a:spLocks noChangeArrowheads="1"/>
          </p:cNvSpPr>
          <p:nvPr/>
        </p:nvSpPr>
        <p:spPr bwMode="auto">
          <a:xfrm>
            <a:off x="2667000" y="1143000"/>
            <a:ext cx="609600" cy="228600"/>
          </a:xfrm>
          <a:prstGeom prst="ellipse">
            <a:avLst/>
          </a:prstGeom>
          <a:noFill/>
          <a:ln w="9525">
            <a:solidFill>
              <a:schemeClr val="tx1"/>
            </a:solidFill>
            <a:round/>
            <a:headEnd/>
            <a:tailEnd/>
          </a:ln>
          <a:effectLst/>
        </p:spPr>
        <p:txBody>
          <a:bodyPr wrap="none" anchor="ctr"/>
          <a:lstStyle/>
          <a:p>
            <a:pPr algn="ctr"/>
            <a:r>
              <a:rPr lang="en-US" sz="1000" u="sng"/>
              <a:t>SSN</a:t>
            </a:r>
          </a:p>
        </p:txBody>
      </p:sp>
      <p:sp>
        <p:nvSpPr>
          <p:cNvPr id="14343" name="Oval 7"/>
          <p:cNvSpPr>
            <a:spLocks noChangeArrowheads="1"/>
          </p:cNvSpPr>
          <p:nvPr/>
        </p:nvSpPr>
        <p:spPr bwMode="auto">
          <a:xfrm>
            <a:off x="533400" y="1676400"/>
            <a:ext cx="609600" cy="304800"/>
          </a:xfrm>
          <a:prstGeom prst="ellipse">
            <a:avLst/>
          </a:prstGeom>
          <a:noFill/>
          <a:ln w="9525">
            <a:solidFill>
              <a:schemeClr val="tx1"/>
            </a:solidFill>
            <a:round/>
            <a:headEnd/>
            <a:tailEnd/>
          </a:ln>
          <a:effectLst/>
        </p:spPr>
        <p:txBody>
          <a:bodyPr wrap="none" anchor="ctr"/>
          <a:lstStyle/>
          <a:p>
            <a:pPr algn="ctr"/>
            <a:r>
              <a:rPr lang="en-US" sz="1000"/>
              <a:t>Sex</a:t>
            </a:r>
          </a:p>
        </p:txBody>
      </p:sp>
      <p:sp>
        <p:nvSpPr>
          <p:cNvPr id="14344" name="Oval 8"/>
          <p:cNvSpPr>
            <a:spLocks noChangeArrowheads="1"/>
          </p:cNvSpPr>
          <p:nvPr/>
        </p:nvSpPr>
        <p:spPr bwMode="auto">
          <a:xfrm>
            <a:off x="1371600" y="2819400"/>
            <a:ext cx="533400" cy="228600"/>
          </a:xfrm>
          <a:prstGeom prst="ellipse">
            <a:avLst/>
          </a:prstGeom>
          <a:noFill/>
          <a:ln w="9525">
            <a:solidFill>
              <a:schemeClr val="tx1"/>
            </a:solidFill>
            <a:round/>
            <a:headEnd/>
            <a:tailEnd/>
          </a:ln>
          <a:effectLst/>
        </p:spPr>
        <p:txBody>
          <a:bodyPr wrap="none" anchor="ctr"/>
          <a:lstStyle/>
          <a:p>
            <a:pPr algn="ctr"/>
            <a:r>
              <a:rPr lang="en-US" sz="1000"/>
              <a:t>Zip</a:t>
            </a:r>
          </a:p>
        </p:txBody>
      </p:sp>
      <p:sp>
        <p:nvSpPr>
          <p:cNvPr id="14346" name="Oval 10"/>
          <p:cNvSpPr>
            <a:spLocks noChangeArrowheads="1"/>
          </p:cNvSpPr>
          <p:nvPr/>
        </p:nvSpPr>
        <p:spPr bwMode="auto">
          <a:xfrm>
            <a:off x="609600" y="990600"/>
            <a:ext cx="533400" cy="228600"/>
          </a:xfrm>
          <a:prstGeom prst="ellipse">
            <a:avLst/>
          </a:prstGeom>
          <a:noFill/>
          <a:ln w="9525">
            <a:solidFill>
              <a:schemeClr val="tx1"/>
            </a:solidFill>
            <a:round/>
            <a:headEnd/>
            <a:tailEnd/>
          </a:ln>
          <a:effectLst/>
        </p:spPr>
        <p:txBody>
          <a:bodyPr wrap="none" anchor="ctr"/>
          <a:lstStyle/>
          <a:p>
            <a:pPr algn="ctr"/>
            <a:r>
              <a:rPr lang="en-US" sz="1000"/>
              <a:t>Degree</a:t>
            </a:r>
          </a:p>
        </p:txBody>
      </p:sp>
      <p:sp>
        <p:nvSpPr>
          <p:cNvPr id="14347" name="Oval 11"/>
          <p:cNvSpPr>
            <a:spLocks noChangeArrowheads="1"/>
          </p:cNvSpPr>
          <p:nvPr/>
        </p:nvSpPr>
        <p:spPr bwMode="auto">
          <a:xfrm>
            <a:off x="304800" y="2819400"/>
            <a:ext cx="457200" cy="228600"/>
          </a:xfrm>
          <a:prstGeom prst="ellipse">
            <a:avLst/>
          </a:prstGeom>
          <a:noFill/>
          <a:ln w="9525">
            <a:solidFill>
              <a:schemeClr val="tx1"/>
            </a:solidFill>
            <a:round/>
            <a:headEnd/>
            <a:tailEnd/>
          </a:ln>
          <a:effectLst/>
        </p:spPr>
        <p:txBody>
          <a:bodyPr wrap="none" anchor="ctr"/>
          <a:lstStyle/>
          <a:p>
            <a:pPr algn="ctr"/>
            <a:r>
              <a:rPr lang="en-US" sz="1000"/>
              <a:t>City</a:t>
            </a:r>
          </a:p>
        </p:txBody>
      </p:sp>
      <p:sp>
        <p:nvSpPr>
          <p:cNvPr id="14349" name="Oval 13"/>
          <p:cNvSpPr>
            <a:spLocks noChangeArrowheads="1"/>
          </p:cNvSpPr>
          <p:nvPr/>
        </p:nvSpPr>
        <p:spPr bwMode="auto">
          <a:xfrm>
            <a:off x="533400" y="1295400"/>
            <a:ext cx="609600" cy="304800"/>
          </a:xfrm>
          <a:prstGeom prst="ellipse">
            <a:avLst/>
          </a:prstGeom>
          <a:noFill/>
          <a:ln w="9525">
            <a:solidFill>
              <a:schemeClr val="tx1"/>
            </a:solidFill>
            <a:round/>
            <a:headEnd/>
            <a:tailEnd/>
          </a:ln>
          <a:effectLst/>
        </p:spPr>
        <p:txBody>
          <a:bodyPr wrap="none" anchor="ctr"/>
          <a:lstStyle/>
          <a:p>
            <a:pPr algn="ctr"/>
            <a:r>
              <a:rPr lang="en-US" sz="1000"/>
              <a:t>Birth date</a:t>
            </a:r>
          </a:p>
        </p:txBody>
      </p:sp>
      <p:sp>
        <p:nvSpPr>
          <p:cNvPr id="14350" name="Oval 14"/>
          <p:cNvSpPr>
            <a:spLocks noChangeArrowheads="1"/>
          </p:cNvSpPr>
          <p:nvPr/>
        </p:nvSpPr>
        <p:spPr bwMode="auto">
          <a:xfrm>
            <a:off x="838200" y="2819400"/>
            <a:ext cx="457200" cy="228600"/>
          </a:xfrm>
          <a:prstGeom prst="ellipse">
            <a:avLst/>
          </a:prstGeom>
          <a:noFill/>
          <a:ln w="9525">
            <a:solidFill>
              <a:schemeClr val="tx1"/>
            </a:solidFill>
            <a:round/>
            <a:headEnd/>
            <a:tailEnd/>
          </a:ln>
          <a:effectLst/>
        </p:spPr>
        <p:txBody>
          <a:bodyPr wrap="none" anchor="ctr"/>
          <a:lstStyle/>
          <a:p>
            <a:pPr algn="ctr"/>
            <a:r>
              <a:rPr lang="en-US" sz="1000"/>
              <a:t>State</a:t>
            </a:r>
          </a:p>
        </p:txBody>
      </p:sp>
      <p:sp>
        <p:nvSpPr>
          <p:cNvPr id="14351" name="Oval 15"/>
          <p:cNvSpPr>
            <a:spLocks noChangeArrowheads="1"/>
          </p:cNvSpPr>
          <p:nvPr/>
        </p:nvSpPr>
        <p:spPr bwMode="auto">
          <a:xfrm>
            <a:off x="1219200" y="1143000"/>
            <a:ext cx="609600" cy="228600"/>
          </a:xfrm>
          <a:prstGeom prst="ellipse">
            <a:avLst/>
          </a:prstGeom>
          <a:noFill/>
          <a:ln w="9525">
            <a:solidFill>
              <a:schemeClr val="tx1"/>
            </a:solidFill>
            <a:round/>
            <a:headEnd/>
            <a:tailEnd/>
          </a:ln>
          <a:effectLst/>
        </p:spPr>
        <p:txBody>
          <a:bodyPr wrap="none" anchor="ctr"/>
          <a:lstStyle/>
          <a:p>
            <a:pPr algn="ctr"/>
            <a:r>
              <a:rPr lang="en-US" sz="1000"/>
              <a:t>Name</a:t>
            </a:r>
          </a:p>
        </p:txBody>
      </p:sp>
      <p:sp>
        <p:nvSpPr>
          <p:cNvPr id="14352" name="Oval 16"/>
          <p:cNvSpPr>
            <a:spLocks noChangeArrowheads="1"/>
          </p:cNvSpPr>
          <p:nvPr/>
        </p:nvSpPr>
        <p:spPr bwMode="auto">
          <a:xfrm>
            <a:off x="762000" y="2438400"/>
            <a:ext cx="685800" cy="228600"/>
          </a:xfrm>
          <a:prstGeom prst="ellipse">
            <a:avLst/>
          </a:prstGeom>
          <a:noFill/>
          <a:ln w="9525">
            <a:solidFill>
              <a:schemeClr val="tx1"/>
            </a:solidFill>
            <a:round/>
            <a:headEnd/>
            <a:tailEnd/>
          </a:ln>
          <a:effectLst/>
        </p:spPr>
        <p:txBody>
          <a:bodyPr wrap="none" anchor="ctr"/>
          <a:lstStyle/>
          <a:p>
            <a:pPr algn="ctr"/>
            <a:r>
              <a:rPr lang="en-US" sz="1000"/>
              <a:t>Address</a:t>
            </a:r>
          </a:p>
        </p:txBody>
      </p:sp>
      <p:sp>
        <p:nvSpPr>
          <p:cNvPr id="14353" name="Line 17"/>
          <p:cNvSpPr>
            <a:spLocks noChangeShapeType="1"/>
          </p:cNvSpPr>
          <p:nvPr/>
        </p:nvSpPr>
        <p:spPr bwMode="auto">
          <a:xfrm flipV="1">
            <a:off x="609600" y="2667000"/>
            <a:ext cx="304800" cy="152400"/>
          </a:xfrm>
          <a:prstGeom prst="line">
            <a:avLst/>
          </a:prstGeom>
          <a:noFill/>
          <a:ln w="9525">
            <a:solidFill>
              <a:schemeClr val="tx1"/>
            </a:solidFill>
            <a:round/>
            <a:headEnd/>
            <a:tailEnd/>
          </a:ln>
          <a:effectLst/>
        </p:spPr>
        <p:txBody>
          <a:bodyPr/>
          <a:lstStyle/>
          <a:p>
            <a:endParaRPr lang="en-US"/>
          </a:p>
        </p:txBody>
      </p:sp>
      <p:sp>
        <p:nvSpPr>
          <p:cNvPr id="14354" name="Line 18"/>
          <p:cNvSpPr>
            <a:spLocks noChangeShapeType="1"/>
          </p:cNvSpPr>
          <p:nvPr/>
        </p:nvSpPr>
        <p:spPr bwMode="auto">
          <a:xfrm>
            <a:off x="1066800" y="2667000"/>
            <a:ext cx="0" cy="152400"/>
          </a:xfrm>
          <a:prstGeom prst="line">
            <a:avLst/>
          </a:prstGeom>
          <a:noFill/>
          <a:ln w="9525">
            <a:solidFill>
              <a:schemeClr val="tx1"/>
            </a:solidFill>
            <a:round/>
            <a:headEnd/>
            <a:tailEnd/>
          </a:ln>
          <a:effectLst/>
        </p:spPr>
        <p:txBody>
          <a:bodyPr/>
          <a:lstStyle/>
          <a:p>
            <a:endParaRPr lang="en-US"/>
          </a:p>
        </p:txBody>
      </p:sp>
      <p:sp>
        <p:nvSpPr>
          <p:cNvPr id="14355" name="Line 19"/>
          <p:cNvSpPr>
            <a:spLocks noChangeShapeType="1"/>
          </p:cNvSpPr>
          <p:nvPr/>
        </p:nvSpPr>
        <p:spPr bwMode="auto">
          <a:xfrm>
            <a:off x="1295400" y="2667000"/>
            <a:ext cx="228600" cy="152400"/>
          </a:xfrm>
          <a:prstGeom prst="line">
            <a:avLst/>
          </a:prstGeom>
          <a:noFill/>
          <a:ln w="9525">
            <a:solidFill>
              <a:schemeClr val="tx1"/>
            </a:solidFill>
            <a:round/>
            <a:headEnd/>
            <a:tailEnd/>
          </a:ln>
          <a:effectLst/>
        </p:spPr>
        <p:txBody>
          <a:bodyPr/>
          <a:lstStyle/>
          <a:p>
            <a:endParaRPr lang="en-US"/>
          </a:p>
        </p:txBody>
      </p:sp>
      <p:sp>
        <p:nvSpPr>
          <p:cNvPr id="14356" name="Line 20"/>
          <p:cNvSpPr>
            <a:spLocks noChangeShapeType="1"/>
          </p:cNvSpPr>
          <p:nvPr/>
        </p:nvSpPr>
        <p:spPr bwMode="auto">
          <a:xfrm>
            <a:off x="1066800" y="1219200"/>
            <a:ext cx="457200" cy="381000"/>
          </a:xfrm>
          <a:prstGeom prst="line">
            <a:avLst/>
          </a:prstGeom>
          <a:noFill/>
          <a:ln w="9525">
            <a:solidFill>
              <a:schemeClr val="tx1"/>
            </a:solidFill>
            <a:round/>
            <a:headEnd/>
            <a:tailEnd/>
          </a:ln>
          <a:effectLst/>
        </p:spPr>
        <p:txBody>
          <a:bodyPr/>
          <a:lstStyle/>
          <a:p>
            <a:endParaRPr lang="en-US"/>
          </a:p>
        </p:txBody>
      </p:sp>
      <p:sp>
        <p:nvSpPr>
          <p:cNvPr id="14358" name="Line 22"/>
          <p:cNvSpPr>
            <a:spLocks noChangeShapeType="1"/>
          </p:cNvSpPr>
          <p:nvPr/>
        </p:nvSpPr>
        <p:spPr bwMode="auto">
          <a:xfrm flipV="1">
            <a:off x="1219200" y="1981200"/>
            <a:ext cx="609600" cy="457200"/>
          </a:xfrm>
          <a:prstGeom prst="line">
            <a:avLst/>
          </a:prstGeom>
          <a:noFill/>
          <a:ln w="9525">
            <a:solidFill>
              <a:schemeClr val="tx1"/>
            </a:solidFill>
            <a:round/>
            <a:headEnd/>
            <a:tailEnd/>
          </a:ln>
          <a:effectLst/>
        </p:spPr>
        <p:txBody>
          <a:bodyPr/>
          <a:lstStyle/>
          <a:p>
            <a:endParaRPr lang="en-US"/>
          </a:p>
        </p:txBody>
      </p:sp>
      <p:sp>
        <p:nvSpPr>
          <p:cNvPr id="14359" name="Line 23"/>
          <p:cNvSpPr>
            <a:spLocks noChangeShapeType="1"/>
          </p:cNvSpPr>
          <p:nvPr/>
        </p:nvSpPr>
        <p:spPr bwMode="auto">
          <a:xfrm flipV="1">
            <a:off x="1143000" y="1905000"/>
            <a:ext cx="381000" cy="228600"/>
          </a:xfrm>
          <a:prstGeom prst="line">
            <a:avLst/>
          </a:prstGeom>
          <a:noFill/>
          <a:ln w="9525">
            <a:solidFill>
              <a:schemeClr val="tx1"/>
            </a:solidFill>
            <a:round/>
            <a:headEnd/>
            <a:tailEnd/>
          </a:ln>
          <a:effectLst/>
        </p:spPr>
        <p:txBody>
          <a:bodyPr/>
          <a:lstStyle/>
          <a:p>
            <a:endParaRPr lang="en-US"/>
          </a:p>
        </p:txBody>
      </p:sp>
      <p:sp>
        <p:nvSpPr>
          <p:cNvPr id="14360" name="Line 24"/>
          <p:cNvSpPr>
            <a:spLocks noChangeShapeType="1"/>
          </p:cNvSpPr>
          <p:nvPr/>
        </p:nvSpPr>
        <p:spPr bwMode="auto">
          <a:xfrm>
            <a:off x="1143000" y="1828800"/>
            <a:ext cx="381000" cy="0"/>
          </a:xfrm>
          <a:prstGeom prst="line">
            <a:avLst/>
          </a:prstGeom>
          <a:noFill/>
          <a:ln w="9525">
            <a:solidFill>
              <a:schemeClr val="tx1"/>
            </a:solidFill>
            <a:round/>
            <a:headEnd/>
            <a:tailEnd/>
          </a:ln>
          <a:effectLst/>
        </p:spPr>
        <p:txBody>
          <a:bodyPr/>
          <a:lstStyle/>
          <a:p>
            <a:endParaRPr lang="en-US"/>
          </a:p>
        </p:txBody>
      </p:sp>
      <p:sp>
        <p:nvSpPr>
          <p:cNvPr id="14362" name="Line 26"/>
          <p:cNvSpPr>
            <a:spLocks noChangeShapeType="1"/>
          </p:cNvSpPr>
          <p:nvPr/>
        </p:nvSpPr>
        <p:spPr bwMode="auto">
          <a:xfrm>
            <a:off x="1143000" y="1524000"/>
            <a:ext cx="381000" cy="152400"/>
          </a:xfrm>
          <a:prstGeom prst="line">
            <a:avLst/>
          </a:prstGeom>
          <a:noFill/>
          <a:ln w="9525">
            <a:solidFill>
              <a:schemeClr val="tx1"/>
            </a:solidFill>
            <a:round/>
            <a:headEnd/>
            <a:tailEnd/>
          </a:ln>
          <a:effectLst/>
        </p:spPr>
        <p:txBody>
          <a:bodyPr/>
          <a:lstStyle/>
          <a:p>
            <a:endParaRPr lang="en-US"/>
          </a:p>
        </p:txBody>
      </p:sp>
      <p:sp>
        <p:nvSpPr>
          <p:cNvPr id="14363" name="Line 27"/>
          <p:cNvSpPr>
            <a:spLocks noChangeShapeType="1"/>
          </p:cNvSpPr>
          <p:nvPr/>
        </p:nvSpPr>
        <p:spPr bwMode="auto">
          <a:xfrm>
            <a:off x="1600200" y="1371600"/>
            <a:ext cx="152400" cy="228600"/>
          </a:xfrm>
          <a:prstGeom prst="line">
            <a:avLst/>
          </a:prstGeom>
          <a:noFill/>
          <a:ln w="9525">
            <a:solidFill>
              <a:schemeClr val="tx1"/>
            </a:solidFill>
            <a:round/>
            <a:headEnd/>
            <a:tailEnd/>
          </a:ln>
          <a:effectLst/>
        </p:spPr>
        <p:txBody>
          <a:bodyPr/>
          <a:lstStyle/>
          <a:p>
            <a:endParaRPr lang="en-US"/>
          </a:p>
        </p:txBody>
      </p:sp>
      <p:sp>
        <p:nvSpPr>
          <p:cNvPr id="14364" name="Line 28"/>
          <p:cNvSpPr>
            <a:spLocks noChangeShapeType="1"/>
          </p:cNvSpPr>
          <p:nvPr/>
        </p:nvSpPr>
        <p:spPr bwMode="auto">
          <a:xfrm>
            <a:off x="2209800" y="1447800"/>
            <a:ext cx="0" cy="152400"/>
          </a:xfrm>
          <a:prstGeom prst="line">
            <a:avLst/>
          </a:prstGeom>
          <a:noFill/>
          <a:ln w="9525">
            <a:solidFill>
              <a:schemeClr val="tx1"/>
            </a:solidFill>
            <a:round/>
            <a:headEnd/>
            <a:tailEnd/>
          </a:ln>
          <a:effectLst/>
        </p:spPr>
        <p:txBody>
          <a:bodyPr/>
          <a:lstStyle/>
          <a:p>
            <a:endParaRPr lang="en-US"/>
          </a:p>
        </p:txBody>
      </p:sp>
      <p:sp>
        <p:nvSpPr>
          <p:cNvPr id="14365" name="Line 29"/>
          <p:cNvSpPr>
            <a:spLocks noChangeShapeType="1"/>
          </p:cNvSpPr>
          <p:nvPr/>
        </p:nvSpPr>
        <p:spPr bwMode="auto">
          <a:xfrm flipH="1">
            <a:off x="2590800" y="1371600"/>
            <a:ext cx="152400" cy="228600"/>
          </a:xfrm>
          <a:prstGeom prst="line">
            <a:avLst/>
          </a:prstGeom>
          <a:noFill/>
          <a:ln w="9525">
            <a:solidFill>
              <a:schemeClr val="tx1"/>
            </a:solidFill>
            <a:round/>
            <a:headEnd/>
            <a:tailEnd/>
          </a:ln>
          <a:effectLst/>
        </p:spPr>
        <p:txBody>
          <a:bodyPr/>
          <a:lstStyle/>
          <a:p>
            <a:endParaRPr lang="en-US"/>
          </a:p>
        </p:txBody>
      </p:sp>
      <p:grpSp>
        <p:nvGrpSpPr>
          <p:cNvPr id="2" name="Group 65"/>
          <p:cNvGrpSpPr>
            <a:grpSpLocks/>
          </p:cNvGrpSpPr>
          <p:nvPr/>
        </p:nvGrpSpPr>
        <p:grpSpPr bwMode="auto">
          <a:xfrm>
            <a:off x="5791200" y="990600"/>
            <a:ext cx="2971800" cy="1143000"/>
            <a:chOff x="3648" y="624"/>
            <a:chExt cx="1872" cy="720"/>
          </a:xfrm>
        </p:grpSpPr>
        <p:sp>
          <p:nvSpPr>
            <p:cNvPr id="14366" name="Rectangle 30"/>
            <p:cNvSpPr>
              <a:spLocks noChangeArrowheads="1"/>
            </p:cNvSpPr>
            <p:nvPr/>
          </p:nvSpPr>
          <p:spPr bwMode="auto">
            <a:xfrm>
              <a:off x="3744" y="960"/>
              <a:ext cx="768" cy="240"/>
            </a:xfrm>
            <a:prstGeom prst="rect">
              <a:avLst/>
            </a:prstGeom>
            <a:noFill/>
            <a:ln w="3175">
              <a:solidFill>
                <a:schemeClr val="tx1"/>
              </a:solidFill>
              <a:miter lim="800000"/>
              <a:headEnd/>
              <a:tailEnd/>
            </a:ln>
            <a:effectLst/>
          </p:spPr>
          <p:txBody>
            <a:bodyPr wrap="none" anchor="ctr"/>
            <a:lstStyle/>
            <a:p>
              <a:pPr algn="ctr"/>
              <a:r>
                <a:rPr lang="en-US" sz="1100"/>
                <a:t>Department</a:t>
              </a:r>
            </a:p>
          </p:txBody>
        </p:sp>
        <p:sp>
          <p:nvSpPr>
            <p:cNvPr id="14367" name="Oval 31"/>
            <p:cNvSpPr>
              <a:spLocks noChangeArrowheads="1"/>
            </p:cNvSpPr>
            <p:nvPr/>
          </p:nvSpPr>
          <p:spPr bwMode="auto">
            <a:xfrm>
              <a:off x="3648" y="624"/>
              <a:ext cx="528" cy="192"/>
            </a:xfrm>
            <a:prstGeom prst="ellipse">
              <a:avLst/>
            </a:prstGeom>
            <a:noFill/>
            <a:ln w="9525">
              <a:solidFill>
                <a:schemeClr val="tx1"/>
              </a:solidFill>
              <a:round/>
              <a:headEnd/>
              <a:tailEnd/>
            </a:ln>
            <a:effectLst/>
          </p:spPr>
          <p:txBody>
            <a:bodyPr wrap="none" anchor="ctr"/>
            <a:lstStyle/>
            <a:p>
              <a:pPr algn="ctr"/>
              <a:r>
                <a:rPr lang="en-US" sz="1000" u="sng"/>
                <a:t>DName</a:t>
              </a:r>
            </a:p>
          </p:txBody>
        </p:sp>
        <p:sp>
          <p:nvSpPr>
            <p:cNvPr id="14368" name="Oval 32"/>
            <p:cNvSpPr>
              <a:spLocks noChangeArrowheads="1"/>
            </p:cNvSpPr>
            <p:nvPr/>
          </p:nvSpPr>
          <p:spPr bwMode="auto">
            <a:xfrm>
              <a:off x="4272" y="624"/>
              <a:ext cx="480" cy="192"/>
            </a:xfrm>
            <a:prstGeom prst="ellipse">
              <a:avLst/>
            </a:prstGeom>
            <a:noFill/>
            <a:ln w="9525">
              <a:solidFill>
                <a:schemeClr val="tx1"/>
              </a:solidFill>
              <a:round/>
              <a:headEnd/>
              <a:tailEnd/>
            </a:ln>
            <a:effectLst/>
          </p:spPr>
          <p:txBody>
            <a:bodyPr wrap="none" anchor="ctr"/>
            <a:lstStyle/>
            <a:p>
              <a:pPr algn="ctr"/>
              <a:r>
                <a:rPr lang="en-US" sz="1000" u="sng"/>
                <a:t>DCode</a:t>
              </a:r>
            </a:p>
          </p:txBody>
        </p:sp>
        <p:sp>
          <p:nvSpPr>
            <p:cNvPr id="14369" name="Oval 33"/>
            <p:cNvSpPr>
              <a:spLocks noChangeArrowheads="1"/>
            </p:cNvSpPr>
            <p:nvPr/>
          </p:nvSpPr>
          <p:spPr bwMode="auto">
            <a:xfrm>
              <a:off x="4800" y="624"/>
              <a:ext cx="720" cy="240"/>
            </a:xfrm>
            <a:prstGeom prst="ellipse">
              <a:avLst/>
            </a:prstGeom>
            <a:noFill/>
            <a:ln w="9525">
              <a:solidFill>
                <a:schemeClr val="tx1"/>
              </a:solidFill>
              <a:round/>
              <a:headEnd/>
              <a:tailEnd/>
            </a:ln>
            <a:effectLst/>
          </p:spPr>
          <p:txBody>
            <a:bodyPr wrap="none" anchor="ctr"/>
            <a:lstStyle/>
            <a:p>
              <a:pPr algn="ctr"/>
              <a:r>
                <a:rPr lang="en-US" sz="1000"/>
                <a:t>OfficeNumber</a:t>
              </a:r>
            </a:p>
          </p:txBody>
        </p:sp>
        <p:sp>
          <p:nvSpPr>
            <p:cNvPr id="14370" name="Oval 34"/>
            <p:cNvSpPr>
              <a:spLocks noChangeArrowheads="1"/>
            </p:cNvSpPr>
            <p:nvPr/>
          </p:nvSpPr>
          <p:spPr bwMode="auto">
            <a:xfrm>
              <a:off x="4848" y="912"/>
              <a:ext cx="624" cy="192"/>
            </a:xfrm>
            <a:prstGeom prst="ellipse">
              <a:avLst/>
            </a:prstGeom>
            <a:noFill/>
            <a:ln w="9525">
              <a:solidFill>
                <a:schemeClr val="tx1"/>
              </a:solidFill>
              <a:round/>
              <a:headEnd/>
              <a:tailEnd/>
            </a:ln>
            <a:effectLst/>
          </p:spPr>
          <p:txBody>
            <a:bodyPr wrap="none" anchor="ctr"/>
            <a:lstStyle/>
            <a:p>
              <a:pPr algn="ctr"/>
              <a:r>
                <a:rPr lang="en-US" sz="1000"/>
                <a:t>OfficePhone</a:t>
              </a:r>
            </a:p>
          </p:txBody>
        </p:sp>
        <p:sp>
          <p:nvSpPr>
            <p:cNvPr id="14371" name="Oval 35"/>
            <p:cNvSpPr>
              <a:spLocks noChangeArrowheads="1"/>
            </p:cNvSpPr>
            <p:nvPr/>
          </p:nvSpPr>
          <p:spPr bwMode="auto">
            <a:xfrm>
              <a:off x="4848" y="1152"/>
              <a:ext cx="624" cy="192"/>
            </a:xfrm>
            <a:prstGeom prst="ellipse">
              <a:avLst/>
            </a:prstGeom>
            <a:noFill/>
            <a:ln w="9525">
              <a:solidFill>
                <a:schemeClr val="tx1"/>
              </a:solidFill>
              <a:round/>
              <a:headEnd/>
              <a:tailEnd/>
            </a:ln>
            <a:effectLst/>
          </p:spPr>
          <p:txBody>
            <a:bodyPr wrap="none" anchor="ctr"/>
            <a:lstStyle/>
            <a:p>
              <a:pPr algn="ctr"/>
              <a:r>
                <a:rPr lang="en-US" sz="1000"/>
                <a:t>College</a:t>
              </a:r>
            </a:p>
          </p:txBody>
        </p:sp>
        <p:sp>
          <p:nvSpPr>
            <p:cNvPr id="14372" name="Line 36"/>
            <p:cNvSpPr>
              <a:spLocks noChangeShapeType="1"/>
            </p:cNvSpPr>
            <p:nvPr/>
          </p:nvSpPr>
          <p:spPr bwMode="auto">
            <a:xfrm flipV="1">
              <a:off x="3984" y="816"/>
              <a:ext cx="0" cy="144"/>
            </a:xfrm>
            <a:prstGeom prst="line">
              <a:avLst/>
            </a:prstGeom>
            <a:noFill/>
            <a:ln w="9525">
              <a:solidFill>
                <a:schemeClr val="tx1"/>
              </a:solidFill>
              <a:round/>
              <a:headEnd/>
              <a:tailEnd/>
            </a:ln>
            <a:effectLst/>
          </p:spPr>
          <p:txBody>
            <a:bodyPr/>
            <a:lstStyle/>
            <a:p>
              <a:endParaRPr lang="en-US"/>
            </a:p>
          </p:txBody>
        </p:sp>
        <p:sp>
          <p:nvSpPr>
            <p:cNvPr id="14373" name="Line 37"/>
            <p:cNvSpPr>
              <a:spLocks noChangeShapeType="1"/>
            </p:cNvSpPr>
            <p:nvPr/>
          </p:nvSpPr>
          <p:spPr bwMode="auto">
            <a:xfrm flipV="1">
              <a:off x="4368" y="816"/>
              <a:ext cx="96" cy="144"/>
            </a:xfrm>
            <a:prstGeom prst="line">
              <a:avLst/>
            </a:prstGeom>
            <a:noFill/>
            <a:ln w="9525">
              <a:solidFill>
                <a:schemeClr val="tx1"/>
              </a:solidFill>
              <a:round/>
              <a:headEnd/>
              <a:tailEnd/>
            </a:ln>
            <a:effectLst/>
          </p:spPr>
          <p:txBody>
            <a:bodyPr/>
            <a:lstStyle/>
            <a:p>
              <a:endParaRPr lang="en-US"/>
            </a:p>
          </p:txBody>
        </p:sp>
        <p:sp>
          <p:nvSpPr>
            <p:cNvPr id="14374" name="Line 38"/>
            <p:cNvSpPr>
              <a:spLocks noChangeShapeType="1"/>
            </p:cNvSpPr>
            <p:nvPr/>
          </p:nvSpPr>
          <p:spPr bwMode="auto">
            <a:xfrm flipV="1">
              <a:off x="4512" y="768"/>
              <a:ext cx="288" cy="288"/>
            </a:xfrm>
            <a:prstGeom prst="line">
              <a:avLst/>
            </a:prstGeom>
            <a:noFill/>
            <a:ln w="9525">
              <a:solidFill>
                <a:schemeClr val="tx1"/>
              </a:solidFill>
              <a:round/>
              <a:headEnd/>
              <a:tailEnd/>
            </a:ln>
            <a:effectLst/>
          </p:spPr>
          <p:txBody>
            <a:bodyPr/>
            <a:lstStyle/>
            <a:p>
              <a:endParaRPr lang="en-US"/>
            </a:p>
          </p:txBody>
        </p:sp>
        <p:sp>
          <p:nvSpPr>
            <p:cNvPr id="14375" name="Line 39"/>
            <p:cNvSpPr>
              <a:spLocks noChangeShapeType="1"/>
            </p:cNvSpPr>
            <p:nvPr/>
          </p:nvSpPr>
          <p:spPr bwMode="auto">
            <a:xfrm flipV="1">
              <a:off x="4512" y="1008"/>
              <a:ext cx="336" cy="144"/>
            </a:xfrm>
            <a:prstGeom prst="line">
              <a:avLst/>
            </a:prstGeom>
            <a:noFill/>
            <a:ln w="9525">
              <a:solidFill>
                <a:schemeClr val="tx1"/>
              </a:solidFill>
              <a:round/>
              <a:headEnd/>
              <a:tailEnd/>
            </a:ln>
            <a:effectLst/>
          </p:spPr>
          <p:txBody>
            <a:bodyPr/>
            <a:lstStyle/>
            <a:p>
              <a:endParaRPr lang="en-US"/>
            </a:p>
          </p:txBody>
        </p:sp>
        <p:sp>
          <p:nvSpPr>
            <p:cNvPr id="14376" name="Line 40"/>
            <p:cNvSpPr>
              <a:spLocks noChangeShapeType="1"/>
            </p:cNvSpPr>
            <p:nvPr/>
          </p:nvSpPr>
          <p:spPr bwMode="auto">
            <a:xfrm>
              <a:off x="4464" y="1200"/>
              <a:ext cx="384" cy="48"/>
            </a:xfrm>
            <a:prstGeom prst="line">
              <a:avLst/>
            </a:prstGeom>
            <a:noFill/>
            <a:ln w="9525">
              <a:solidFill>
                <a:schemeClr val="tx1"/>
              </a:solidFill>
              <a:round/>
              <a:headEnd/>
              <a:tailEnd/>
            </a:ln>
            <a:effectLst/>
          </p:spPr>
          <p:txBody>
            <a:bodyPr/>
            <a:lstStyle/>
            <a:p>
              <a:endParaRPr lang="en-US"/>
            </a:p>
          </p:txBody>
        </p:sp>
      </p:grpSp>
      <p:grpSp>
        <p:nvGrpSpPr>
          <p:cNvPr id="3" name="Group 64"/>
          <p:cNvGrpSpPr>
            <a:grpSpLocks/>
          </p:cNvGrpSpPr>
          <p:nvPr/>
        </p:nvGrpSpPr>
        <p:grpSpPr bwMode="auto">
          <a:xfrm>
            <a:off x="6477000" y="3657600"/>
            <a:ext cx="2362200" cy="1447800"/>
            <a:chOff x="3840" y="2592"/>
            <a:chExt cx="1488" cy="912"/>
          </a:xfrm>
        </p:grpSpPr>
        <p:sp>
          <p:nvSpPr>
            <p:cNvPr id="14377" name="Rectangle 41"/>
            <p:cNvSpPr>
              <a:spLocks noChangeArrowheads="1"/>
            </p:cNvSpPr>
            <p:nvPr/>
          </p:nvSpPr>
          <p:spPr bwMode="auto">
            <a:xfrm>
              <a:off x="3840" y="2928"/>
              <a:ext cx="768" cy="240"/>
            </a:xfrm>
            <a:prstGeom prst="rect">
              <a:avLst/>
            </a:prstGeom>
            <a:noFill/>
            <a:ln w="3175">
              <a:solidFill>
                <a:schemeClr val="tx1"/>
              </a:solidFill>
              <a:miter lim="800000"/>
              <a:headEnd/>
              <a:tailEnd/>
            </a:ln>
            <a:effectLst/>
          </p:spPr>
          <p:txBody>
            <a:bodyPr wrap="none" anchor="ctr"/>
            <a:lstStyle/>
            <a:p>
              <a:pPr algn="ctr"/>
              <a:r>
                <a:rPr lang="en-US" sz="1100"/>
                <a:t>Course</a:t>
              </a:r>
            </a:p>
          </p:txBody>
        </p:sp>
        <p:sp>
          <p:nvSpPr>
            <p:cNvPr id="14378" name="Oval 42"/>
            <p:cNvSpPr>
              <a:spLocks noChangeArrowheads="1"/>
            </p:cNvSpPr>
            <p:nvPr/>
          </p:nvSpPr>
          <p:spPr bwMode="auto">
            <a:xfrm>
              <a:off x="4608" y="2592"/>
              <a:ext cx="528" cy="192"/>
            </a:xfrm>
            <a:prstGeom prst="ellipse">
              <a:avLst/>
            </a:prstGeom>
            <a:noFill/>
            <a:ln w="9525">
              <a:solidFill>
                <a:schemeClr val="tx1"/>
              </a:solidFill>
              <a:round/>
              <a:headEnd/>
              <a:tailEnd/>
            </a:ln>
            <a:effectLst/>
          </p:spPr>
          <p:txBody>
            <a:bodyPr wrap="none" anchor="ctr"/>
            <a:lstStyle/>
            <a:p>
              <a:pPr algn="ctr"/>
              <a:r>
                <a:rPr lang="en-US" sz="1000"/>
                <a:t>CName</a:t>
              </a:r>
            </a:p>
          </p:txBody>
        </p:sp>
        <p:sp>
          <p:nvSpPr>
            <p:cNvPr id="14379" name="Oval 43"/>
            <p:cNvSpPr>
              <a:spLocks noChangeArrowheads="1"/>
            </p:cNvSpPr>
            <p:nvPr/>
          </p:nvSpPr>
          <p:spPr bwMode="auto">
            <a:xfrm>
              <a:off x="4800" y="2832"/>
              <a:ext cx="528" cy="192"/>
            </a:xfrm>
            <a:prstGeom prst="ellipse">
              <a:avLst/>
            </a:prstGeom>
            <a:noFill/>
            <a:ln w="9525">
              <a:solidFill>
                <a:schemeClr val="tx1"/>
              </a:solidFill>
              <a:round/>
              <a:headEnd/>
              <a:tailEnd/>
            </a:ln>
            <a:effectLst/>
          </p:spPr>
          <p:txBody>
            <a:bodyPr wrap="none" anchor="ctr"/>
            <a:lstStyle/>
            <a:p>
              <a:pPr algn="ctr"/>
              <a:r>
                <a:rPr lang="en-US" sz="1000"/>
                <a:t>CourseDesc</a:t>
              </a:r>
            </a:p>
          </p:txBody>
        </p:sp>
        <p:sp>
          <p:nvSpPr>
            <p:cNvPr id="14380" name="Oval 44"/>
            <p:cNvSpPr>
              <a:spLocks noChangeArrowheads="1"/>
            </p:cNvSpPr>
            <p:nvPr/>
          </p:nvSpPr>
          <p:spPr bwMode="auto">
            <a:xfrm>
              <a:off x="4752" y="3120"/>
              <a:ext cx="528" cy="192"/>
            </a:xfrm>
            <a:prstGeom prst="ellipse">
              <a:avLst/>
            </a:prstGeom>
            <a:noFill/>
            <a:ln w="9525">
              <a:solidFill>
                <a:schemeClr val="tx1"/>
              </a:solidFill>
              <a:round/>
              <a:headEnd/>
              <a:tailEnd/>
            </a:ln>
            <a:effectLst/>
          </p:spPr>
          <p:txBody>
            <a:bodyPr wrap="none" anchor="ctr"/>
            <a:lstStyle/>
            <a:p>
              <a:pPr algn="ctr"/>
              <a:r>
                <a:rPr lang="en-US" sz="1000" u="sng"/>
                <a:t>CNumber</a:t>
              </a:r>
            </a:p>
          </p:txBody>
        </p:sp>
        <p:sp>
          <p:nvSpPr>
            <p:cNvPr id="14381" name="Oval 45"/>
            <p:cNvSpPr>
              <a:spLocks noChangeArrowheads="1"/>
            </p:cNvSpPr>
            <p:nvPr/>
          </p:nvSpPr>
          <p:spPr bwMode="auto">
            <a:xfrm>
              <a:off x="4320" y="3312"/>
              <a:ext cx="528" cy="192"/>
            </a:xfrm>
            <a:prstGeom prst="ellipse">
              <a:avLst/>
            </a:prstGeom>
            <a:noFill/>
            <a:ln w="9525">
              <a:solidFill>
                <a:schemeClr val="tx1"/>
              </a:solidFill>
              <a:round/>
              <a:headEnd/>
              <a:tailEnd/>
            </a:ln>
            <a:effectLst/>
          </p:spPr>
          <p:txBody>
            <a:bodyPr wrap="none" anchor="ctr"/>
            <a:lstStyle/>
            <a:p>
              <a:pPr algn="ctr"/>
              <a:r>
                <a:rPr lang="en-US" sz="1000"/>
                <a:t>Credits</a:t>
              </a:r>
            </a:p>
          </p:txBody>
        </p:sp>
        <p:sp>
          <p:nvSpPr>
            <p:cNvPr id="14382" name="Line 46"/>
            <p:cNvSpPr>
              <a:spLocks noChangeShapeType="1"/>
            </p:cNvSpPr>
            <p:nvPr/>
          </p:nvSpPr>
          <p:spPr bwMode="auto">
            <a:xfrm flipV="1">
              <a:off x="4416" y="2736"/>
              <a:ext cx="240" cy="192"/>
            </a:xfrm>
            <a:prstGeom prst="line">
              <a:avLst/>
            </a:prstGeom>
            <a:noFill/>
            <a:ln w="9525">
              <a:solidFill>
                <a:schemeClr val="tx1"/>
              </a:solidFill>
              <a:round/>
              <a:headEnd/>
              <a:tailEnd/>
            </a:ln>
            <a:effectLst/>
          </p:spPr>
          <p:txBody>
            <a:bodyPr/>
            <a:lstStyle/>
            <a:p>
              <a:endParaRPr lang="en-US"/>
            </a:p>
          </p:txBody>
        </p:sp>
        <p:sp>
          <p:nvSpPr>
            <p:cNvPr id="14383" name="Line 47"/>
            <p:cNvSpPr>
              <a:spLocks noChangeShapeType="1"/>
            </p:cNvSpPr>
            <p:nvPr/>
          </p:nvSpPr>
          <p:spPr bwMode="auto">
            <a:xfrm flipV="1">
              <a:off x="4608" y="2928"/>
              <a:ext cx="192" cy="96"/>
            </a:xfrm>
            <a:prstGeom prst="line">
              <a:avLst/>
            </a:prstGeom>
            <a:noFill/>
            <a:ln w="9525">
              <a:solidFill>
                <a:schemeClr val="tx1"/>
              </a:solidFill>
              <a:round/>
              <a:headEnd/>
              <a:tailEnd/>
            </a:ln>
            <a:effectLst/>
          </p:spPr>
          <p:txBody>
            <a:bodyPr/>
            <a:lstStyle/>
            <a:p>
              <a:endParaRPr lang="en-US"/>
            </a:p>
          </p:txBody>
        </p:sp>
        <p:sp>
          <p:nvSpPr>
            <p:cNvPr id="14384" name="Line 48"/>
            <p:cNvSpPr>
              <a:spLocks noChangeShapeType="1"/>
            </p:cNvSpPr>
            <p:nvPr/>
          </p:nvSpPr>
          <p:spPr bwMode="auto">
            <a:xfrm>
              <a:off x="4608" y="3072"/>
              <a:ext cx="192" cy="96"/>
            </a:xfrm>
            <a:prstGeom prst="line">
              <a:avLst/>
            </a:prstGeom>
            <a:noFill/>
            <a:ln w="9525">
              <a:solidFill>
                <a:schemeClr val="tx1"/>
              </a:solidFill>
              <a:round/>
              <a:headEnd/>
              <a:tailEnd/>
            </a:ln>
            <a:effectLst/>
          </p:spPr>
          <p:txBody>
            <a:bodyPr/>
            <a:lstStyle/>
            <a:p>
              <a:endParaRPr lang="en-US"/>
            </a:p>
          </p:txBody>
        </p:sp>
        <p:sp>
          <p:nvSpPr>
            <p:cNvPr id="14385" name="Line 49"/>
            <p:cNvSpPr>
              <a:spLocks noChangeShapeType="1"/>
            </p:cNvSpPr>
            <p:nvPr/>
          </p:nvSpPr>
          <p:spPr bwMode="auto">
            <a:xfrm>
              <a:off x="4416" y="3168"/>
              <a:ext cx="144" cy="144"/>
            </a:xfrm>
            <a:prstGeom prst="line">
              <a:avLst/>
            </a:prstGeom>
            <a:noFill/>
            <a:ln w="9525">
              <a:solidFill>
                <a:schemeClr val="tx1"/>
              </a:solidFill>
              <a:round/>
              <a:headEnd/>
              <a:tailEnd/>
            </a:ln>
            <a:effectLst/>
          </p:spPr>
          <p:txBody>
            <a:bodyPr/>
            <a:lstStyle/>
            <a:p>
              <a:endParaRPr lang="en-US"/>
            </a:p>
          </p:txBody>
        </p:sp>
      </p:grpSp>
      <p:sp>
        <p:nvSpPr>
          <p:cNvPr id="14386" name="Rectangle 50"/>
          <p:cNvSpPr>
            <a:spLocks noChangeArrowheads="1"/>
          </p:cNvSpPr>
          <p:nvPr/>
        </p:nvSpPr>
        <p:spPr bwMode="auto">
          <a:xfrm>
            <a:off x="3810000" y="4953000"/>
            <a:ext cx="1219200" cy="381000"/>
          </a:xfrm>
          <a:prstGeom prst="rect">
            <a:avLst/>
          </a:prstGeom>
          <a:noFill/>
          <a:ln w="38100" cmpd="dbl">
            <a:solidFill>
              <a:schemeClr val="tx1"/>
            </a:solidFill>
            <a:miter lim="800000"/>
            <a:headEnd/>
            <a:tailEnd/>
          </a:ln>
          <a:effectLst/>
        </p:spPr>
        <p:txBody>
          <a:bodyPr wrap="none" anchor="ctr"/>
          <a:lstStyle/>
          <a:p>
            <a:pPr algn="ctr"/>
            <a:r>
              <a:rPr lang="en-US" sz="1100"/>
              <a:t>Section</a:t>
            </a:r>
          </a:p>
        </p:txBody>
      </p:sp>
      <p:sp>
        <p:nvSpPr>
          <p:cNvPr id="14387" name="Oval 51"/>
          <p:cNvSpPr>
            <a:spLocks noChangeArrowheads="1"/>
          </p:cNvSpPr>
          <p:nvPr/>
        </p:nvSpPr>
        <p:spPr bwMode="auto">
          <a:xfrm>
            <a:off x="3657600" y="4191000"/>
            <a:ext cx="838200" cy="304800"/>
          </a:xfrm>
          <a:prstGeom prst="ellipse">
            <a:avLst/>
          </a:prstGeom>
          <a:noFill/>
          <a:ln w="9525">
            <a:solidFill>
              <a:schemeClr val="tx1"/>
            </a:solidFill>
            <a:round/>
            <a:headEnd/>
            <a:tailEnd/>
          </a:ln>
          <a:effectLst/>
        </p:spPr>
        <p:txBody>
          <a:bodyPr wrap="none" anchor="ctr"/>
          <a:lstStyle/>
          <a:p>
            <a:pPr algn="ctr"/>
            <a:r>
              <a:rPr lang="en-US" sz="1000"/>
              <a:t>Instructor</a:t>
            </a:r>
          </a:p>
        </p:txBody>
      </p:sp>
      <p:sp>
        <p:nvSpPr>
          <p:cNvPr id="14388" name="Oval 52"/>
          <p:cNvSpPr>
            <a:spLocks noChangeArrowheads="1"/>
          </p:cNvSpPr>
          <p:nvPr/>
        </p:nvSpPr>
        <p:spPr bwMode="auto">
          <a:xfrm>
            <a:off x="4572000" y="4191000"/>
            <a:ext cx="838200" cy="304800"/>
          </a:xfrm>
          <a:prstGeom prst="ellipse">
            <a:avLst/>
          </a:prstGeom>
          <a:noFill/>
          <a:ln w="9525">
            <a:solidFill>
              <a:schemeClr val="tx1"/>
            </a:solidFill>
            <a:round/>
            <a:headEnd/>
            <a:tailEnd/>
          </a:ln>
          <a:effectLst/>
        </p:spPr>
        <p:txBody>
          <a:bodyPr wrap="none" anchor="ctr"/>
          <a:lstStyle/>
          <a:p>
            <a:pPr algn="ctr"/>
            <a:r>
              <a:rPr lang="en-US" sz="1000"/>
              <a:t>Year</a:t>
            </a:r>
          </a:p>
        </p:txBody>
      </p:sp>
      <p:sp>
        <p:nvSpPr>
          <p:cNvPr id="14389" name="Oval 53"/>
          <p:cNvSpPr>
            <a:spLocks noChangeArrowheads="1"/>
          </p:cNvSpPr>
          <p:nvPr/>
        </p:nvSpPr>
        <p:spPr bwMode="auto">
          <a:xfrm>
            <a:off x="4572000" y="5715000"/>
            <a:ext cx="838200" cy="304800"/>
          </a:xfrm>
          <a:prstGeom prst="ellipse">
            <a:avLst/>
          </a:prstGeom>
          <a:noFill/>
          <a:ln w="9525">
            <a:solidFill>
              <a:schemeClr val="tx1"/>
            </a:solidFill>
            <a:round/>
            <a:headEnd/>
            <a:tailEnd/>
          </a:ln>
          <a:effectLst/>
        </p:spPr>
        <p:txBody>
          <a:bodyPr wrap="none" anchor="ctr"/>
          <a:lstStyle/>
          <a:p>
            <a:pPr algn="ctr"/>
            <a:r>
              <a:rPr lang="en-US" sz="1000"/>
              <a:t>Semester</a:t>
            </a:r>
          </a:p>
        </p:txBody>
      </p:sp>
      <p:sp>
        <p:nvSpPr>
          <p:cNvPr id="14390" name="Oval 54"/>
          <p:cNvSpPr>
            <a:spLocks noChangeArrowheads="1"/>
          </p:cNvSpPr>
          <p:nvPr/>
        </p:nvSpPr>
        <p:spPr bwMode="auto">
          <a:xfrm>
            <a:off x="3048000" y="5715000"/>
            <a:ext cx="1371600" cy="381000"/>
          </a:xfrm>
          <a:prstGeom prst="ellipse">
            <a:avLst/>
          </a:prstGeom>
          <a:noFill/>
          <a:ln w="9525">
            <a:solidFill>
              <a:schemeClr val="tx1"/>
            </a:solidFill>
            <a:round/>
            <a:headEnd/>
            <a:tailEnd/>
          </a:ln>
          <a:effectLst/>
        </p:spPr>
        <p:txBody>
          <a:bodyPr wrap="none" anchor="ctr"/>
          <a:lstStyle/>
          <a:p>
            <a:pPr algn="ctr"/>
            <a:r>
              <a:rPr lang="en-US" sz="1000">
                <a:cs typeface="Times New Roman" pitchFamily="18" charset="0"/>
              </a:rPr>
              <a:t>SectionNumber</a:t>
            </a:r>
            <a:r>
              <a:rPr lang="en-US" sz="1000"/>
              <a:t> </a:t>
            </a:r>
          </a:p>
        </p:txBody>
      </p:sp>
      <p:sp>
        <p:nvSpPr>
          <p:cNvPr id="14391" name="Line 55"/>
          <p:cNvSpPr>
            <a:spLocks noChangeShapeType="1"/>
          </p:cNvSpPr>
          <p:nvPr/>
        </p:nvSpPr>
        <p:spPr bwMode="auto">
          <a:xfrm flipV="1">
            <a:off x="4038600" y="4495800"/>
            <a:ext cx="0" cy="457200"/>
          </a:xfrm>
          <a:prstGeom prst="line">
            <a:avLst/>
          </a:prstGeom>
          <a:noFill/>
          <a:ln w="9525">
            <a:solidFill>
              <a:schemeClr val="tx1"/>
            </a:solidFill>
            <a:round/>
            <a:headEnd/>
            <a:tailEnd/>
          </a:ln>
          <a:effectLst/>
        </p:spPr>
        <p:txBody>
          <a:bodyPr/>
          <a:lstStyle/>
          <a:p>
            <a:endParaRPr lang="en-US"/>
          </a:p>
        </p:txBody>
      </p:sp>
      <p:sp>
        <p:nvSpPr>
          <p:cNvPr id="14393" name="Line 57"/>
          <p:cNvSpPr>
            <a:spLocks noChangeShapeType="1"/>
          </p:cNvSpPr>
          <p:nvPr/>
        </p:nvSpPr>
        <p:spPr bwMode="auto">
          <a:xfrm>
            <a:off x="4800600" y="5334000"/>
            <a:ext cx="76200" cy="381000"/>
          </a:xfrm>
          <a:prstGeom prst="line">
            <a:avLst/>
          </a:prstGeom>
          <a:noFill/>
          <a:ln w="9525">
            <a:solidFill>
              <a:schemeClr val="tx1"/>
            </a:solidFill>
            <a:round/>
            <a:headEnd/>
            <a:tailEnd/>
          </a:ln>
          <a:effectLst/>
        </p:spPr>
        <p:txBody>
          <a:bodyPr/>
          <a:lstStyle/>
          <a:p>
            <a:endParaRPr lang="en-US"/>
          </a:p>
        </p:txBody>
      </p:sp>
      <p:sp>
        <p:nvSpPr>
          <p:cNvPr id="14394" name="Line 58"/>
          <p:cNvSpPr>
            <a:spLocks noChangeShapeType="1"/>
          </p:cNvSpPr>
          <p:nvPr/>
        </p:nvSpPr>
        <p:spPr bwMode="auto">
          <a:xfrm flipH="1">
            <a:off x="3810000" y="5334000"/>
            <a:ext cx="152400" cy="381000"/>
          </a:xfrm>
          <a:prstGeom prst="line">
            <a:avLst/>
          </a:prstGeom>
          <a:noFill/>
          <a:ln w="9525">
            <a:solidFill>
              <a:schemeClr val="tx1"/>
            </a:solidFill>
            <a:round/>
            <a:headEnd/>
            <a:tailEnd/>
          </a:ln>
          <a:effectLst/>
        </p:spPr>
        <p:txBody>
          <a:bodyPr/>
          <a:lstStyle/>
          <a:p>
            <a:endParaRPr lang="en-US"/>
          </a:p>
        </p:txBody>
      </p:sp>
      <p:sp>
        <p:nvSpPr>
          <p:cNvPr id="14395" name="Line 59"/>
          <p:cNvSpPr>
            <a:spLocks noChangeShapeType="1"/>
          </p:cNvSpPr>
          <p:nvPr/>
        </p:nvSpPr>
        <p:spPr bwMode="auto">
          <a:xfrm>
            <a:off x="3352800" y="6019800"/>
            <a:ext cx="762000" cy="0"/>
          </a:xfrm>
          <a:prstGeom prst="line">
            <a:avLst/>
          </a:prstGeom>
          <a:noFill/>
          <a:ln w="9525">
            <a:solidFill>
              <a:schemeClr val="tx1"/>
            </a:solidFill>
            <a:prstDash val="dash"/>
            <a:round/>
            <a:headEnd/>
            <a:tailEnd/>
          </a:ln>
          <a:effectLst/>
        </p:spPr>
        <p:txBody>
          <a:bodyPr/>
          <a:lstStyle/>
          <a:p>
            <a:endParaRPr lang="en-US"/>
          </a:p>
        </p:txBody>
      </p:sp>
      <p:sp>
        <p:nvSpPr>
          <p:cNvPr id="14396" name="Line 60"/>
          <p:cNvSpPr>
            <a:spLocks noChangeShapeType="1"/>
          </p:cNvSpPr>
          <p:nvPr/>
        </p:nvSpPr>
        <p:spPr bwMode="auto">
          <a:xfrm>
            <a:off x="4800600" y="4419600"/>
            <a:ext cx="381000" cy="0"/>
          </a:xfrm>
          <a:prstGeom prst="line">
            <a:avLst/>
          </a:prstGeom>
          <a:noFill/>
          <a:ln w="9525">
            <a:solidFill>
              <a:schemeClr val="tx1"/>
            </a:solidFill>
            <a:prstDash val="dash"/>
            <a:round/>
            <a:headEnd/>
            <a:tailEnd/>
          </a:ln>
          <a:effectLst/>
        </p:spPr>
        <p:txBody>
          <a:bodyPr/>
          <a:lstStyle/>
          <a:p>
            <a:endParaRPr lang="en-US"/>
          </a:p>
        </p:txBody>
      </p:sp>
      <p:sp>
        <p:nvSpPr>
          <p:cNvPr id="14397" name="Line 61"/>
          <p:cNvSpPr>
            <a:spLocks noChangeShapeType="1"/>
          </p:cNvSpPr>
          <p:nvPr/>
        </p:nvSpPr>
        <p:spPr bwMode="auto">
          <a:xfrm>
            <a:off x="4724400" y="5943600"/>
            <a:ext cx="533400" cy="0"/>
          </a:xfrm>
          <a:prstGeom prst="line">
            <a:avLst/>
          </a:prstGeom>
          <a:noFill/>
          <a:ln w="9525">
            <a:solidFill>
              <a:schemeClr val="tx1"/>
            </a:solidFill>
            <a:prstDash val="dash"/>
            <a:round/>
            <a:headEnd/>
            <a:tailEnd/>
          </a:ln>
          <a:effectLst/>
        </p:spPr>
        <p:txBody>
          <a:bodyPr/>
          <a:lstStyle/>
          <a:p>
            <a:endParaRPr lang="en-US"/>
          </a:p>
        </p:txBody>
      </p:sp>
      <p:sp>
        <p:nvSpPr>
          <p:cNvPr id="14398" name="Line 62"/>
          <p:cNvSpPr>
            <a:spLocks noChangeShapeType="1"/>
          </p:cNvSpPr>
          <p:nvPr/>
        </p:nvSpPr>
        <p:spPr bwMode="auto">
          <a:xfrm flipV="1">
            <a:off x="4724400" y="4495800"/>
            <a:ext cx="152400" cy="457200"/>
          </a:xfrm>
          <a:prstGeom prst="line">
            <a:avLst/>
          </a:prstGeom>
          <a:noFill/>
          <a:ln w="9525">
            <a:solidFill>
              <a:schemeClr val="tx1"/>
            </a:solidFill>
            <a:round/>
            <a:headEnd/>
            <a:tailEnd/>
          </a:ln>
          <a:effectLst/>
        </p:spPr>
        <p:txBody>
          <a:bodyPr/>
          <a:lstStyle/>
          <a:p>
            <a:endParaRPr lang="en-US"/>
          </a:p>
        </p:txBody>
      </p:sp>
      <p:sp>
        <p:nvSpPr>
          <p:cNvPr id="14405" name="Oval 69"/>
          <p:cNvSpPr>
            <a:spLocks noChangeArrowheads="1"/>
          </p:cNvSpPr>
          <p:nvPr/>
        </p:nvSpPr>
        <p:spPr bwMode="auto">
          <a:xfrm>
            <a:off x="1143000" y="4572000"/>
            <a:ext cx="533400" cy="304800"/>
          </a:xfrm>
          <a:prstGeom prst="ellipse">
            <a:avLst/>
          </a:prstGeom>
          <a:noFill/>
          <a:ln w="9525">
            <a:solidFill>
              <a:schemeClr val="tx1"/>
            </a:solidFill>
            <a:prstDash val="dash"/>
            <a:round/>
            <a:headEnd/>
            <a:tailEnd/>
          </a:ln>
          <a:effectLst/>
        </p:spPr>
        <p:txBody>
          <a:bodyPr wrap="none" anchor="ctr"/>
          <a:lstStyle/>
          <a:p>
            <a:pPr algn="ctr"/>
            <a:r>
              <a:rPr lang="en-US" sz="1000"/>
              <a:t>GPA</a:t>
            </a:r>
          </a:p>
        </p:txBody>
      </p:sp>
      <p:sp>
        <p:nvSpPr>
          <p:cNvPr id="14408" name="Oval 72"/>
          <p:cNvSpPr>
            <a:spLocks noChangeArrowheads="1"/>
          </p:cNvSpPr>
          <p:nvPr/>
        </p:nvSpPr>
        <p:spPr bwMode="auto">
          <a:xfrm>
            <a:off x="990600" y="4953000"/>
            <a:ext cx="990600" cy="381000"/>
          </a:xfrm>
          <a:prstGeom prst="ellipse">
            <a:avLst/>
          </a:prstGeom>
          <a:noFill/>
          <a:ln w="9525">
            <a:solidFill>
              <a:schemeClr val="tx1"/>
            </a:solidFill>
            <a:round/>
            <a:headEnd/>
            <a:tailEnd/>
          </a:ln>
          <a:effectLst/>
        </p:spPr>
        <p:txBody>
          <a:bodyPr wrap="none" anchor="ctr"/>
          <a:lstStyle/>
          <a:p>
            <a:pPr algn="ctr"/>
            <a:r>
              <a:rPr lang="en-US" sz="1000"/>
              <a:t>Numeric Grade</a:t>
            </a:r>
          </a:p>
        </p:txBody>
      </p:sp>
      <p:sp>
        <p:nvSpPr>
          <p:cNvPr id="14412" name="Oval 76"/>
          <p:cNvSpPr>
            <a:spLocks noChangeArrowheads="1"/>
          </p:cNvSpPr>
          <p:nvPr/>
        </p:nvSpPr>
        <p:spPr bwMode="auto">
          <a:xfrm>
            <a:off x="533400" y="4191000"/>
            <a:ext cx="838200" cy="304800"/>
          </a:xfrm>
          <a:prstGeom prst="ellipse">
            <a:avLst/>
          </a:prstGeom>
          <a:noFill/>
          <a:ln w="9525">
            <a:solidFill>
              <a:schemeClr val="tx1"/>
            </a:solidFill>
            <a:round/>
            <a:headEnd/>
            <a:tailEnd/>
          </a:ln>
          <a:effectLst/>
        </p:spPr>
        <p:txBody>
          <a:bodyPr wrap="none" anchor="ctr"/>
          <a:lstStyle/>
          <a:p>
            <a:pPr algn="ctr"/>
            <a:r>
              <a:rPr lang="en-US" sz="1000"/>
              <a:t>Letter Grade</a:t>
            </a:r>
          </a:p>
        </p:txBody>
      </p:sp>
      <p:sp>
        <p:nvSpPr>
          <p:cNvPr id="14427" name="AutoShape 91"/>
          <p:cNvSpPr>
            <a:spLocks noChangeArrowheads="1"/>
          </p:cNvSpPr>
          <p:nvPr/>
        </p:nvSpPr>
        <p:spPr bwMode="auto">
          <a:xfrm>
            <a:off x="1752600" y="3657600"/>
            <a:ext cx="1066800" cy="914400"/>
          </a:xfrm>
          <a:prstGeom prst="diamond">
            <a:avLst/>
          </a:prstGeom>
          <a:noFill/>
          <a:ln w="9525">
            <a:solidFill>
              <a:schemeClr val="tx1"/>
            </a:solidFill>
            <a:miter lim="800000"/>
            <a:headEnd/>
            <a:tailEnd/>
          </a:ln>
          <a:effectLst/>
        </p:spPr>
        <p:txBody>
          <a:bodyPr wrap="none" anchor="ctr"/>
          <a:lstStyle/>
          <a:p>
            <a:pPr algn="ctr"/>
            <a:r>
              <a:rPr lang="en-US" sz="1000"/>
              <a:t>Grade_Report</a:t>
            </a:r>
          </a:p>
        </p:txBody>
      </p:sp>
      <p:sp>
        <p:nvSpPr>
          <p:cNvPr id="14430" name="Line 94"/>
          <p:cNvSpPr>
            <a:spLocks noChangeShapeType="1"/>
          </p:cNvSpPr>
          <p:nvPr/>
        </p:nvSpPr>
        <p:spPr bwMode="auto">
          <a:xfrm flipV="1">
            <a:off x="1676400" y="4419600"/>
            <a:ext cx="457200" cy="533400"/>
          </a:xfrm>
          <a:prstGeom prst="line">
            <a:avLst/>
          </a:prstGeom>
          <a:noFill/>
          <a:ln w="9525">
            <a:solidFill>
              <a:schemeClr val="tx1"/>
            </a:solidFill>
            <a:round/>
            <a:headEnd/>
            <a:tailEnd/>
          </a:ln>
          <a:effectLst/>
        </p:spPr>
        <p:txBody>
          <a:bodyPr/>
          <a:lstStyle/>
          <a:p>
            <a:endParaRPr lang="en-US"/>
          </a:p>
        </p:txBody>
      </p:sp>
      <p:sp>
        <p:nvSpPr>
          <p:cNvPr id="14431" name="Line 95"/>
          <p:cNvSpPr>
            <a:spLocks noChangeShapeType="1"/>
          </p:cNvSpPr>
          <p:nvPr/>
        </p:nvSpPr>
        <p:spPr bwMode="auto">
          <a:xfrm flipH="1">
            <a:off x="1295400" y="4191000"/>
            <a:ext cx="533400" cy="76200"/>
          </a:xfrm>
          <a:prstGeom prst="line">
            <a:avLst/>
          </a:prstGeom>
          <a:noFill/>
          <a:ln w="9525">
            <a:solidFill>
              <a:schemeClr val="tx1"/>
            </a:solidFill>
            <a:round/>
            <a:headEnd/>
            <a:tailEnd/>
          </a:ln>
          <a:effectLst/>
        </p:spPr>
        <p:txBody>
          <a:bodyPr/>
          <a:lstStyle/>
          <a:p>
            <a:endParaRPr lang="en-US"/>
          </a:p>
        </p:txBody>
      </p:sp>
      <p:sp>
        <p:nvSpPr>
          <p:cNvPr id="14432" name="Line 96"/>
          <p:cNvSpPr>
            <a:spLocks noChangeShapeType="1"/>
          </p:cNvSpPr>
          <p:nvPr/>
        </p:nvSpPr>
        <p:spPr bwMode="auto">
          <a:xfrm flipV="1">
            <a:off x="1600200" y="4267200"/>
            <a:ext cx="381000" cy="381000"/>
          </a:xfrm>
          <a:prstGeom prst="line">
            <a:avLst/>
          </a:prstGeom>
          <a:noFill/>
          <a:ln w="9525">
            <a:solidFill>
              <a:schemeClr val="tx1"/>
            </a:solidFill>
            <a:round/>
            <a:headEnd/>
            <a:tailEnd/>
          </a:ln>
          <a:effectLst/>
        </p:spPr>
        <p:txBody>
          <a:bodyPr/>
          <a:lstStyle/>
          <a:p>
            <a:endParaRPr lang="en-US"/>
          </a:p>
        </p:txBody>
      </p:sp>
      <p:sp>
        <p:nvSpPr>
          <p:cNvPr id="14436" name="Line 100"/>
          <p:cNvSpPr>
            <a:spLocks noChangeShapeType="1"/>
          </p:cNvSpPr>
          <p:nvPr/>
        </p:nvSpPr>
        <p:spPr bwMode="auto">
          <a:xfrm>
            <a:off x="2667000" y="4267200"/>
            <a:ext cx="1143000" cy="838200"/>
          </a:xfrm>
          <a:prstGeom prst="line">
            <a:avLst/>
          </a:prstGeom>
          <a:noFill/>
          <a:ln w="9525">
            <a:solidFill>
              <a:schemeClr val="tx1"/>
            </a:solidFill>
            <a:round/>
            <a:headEnd/>
            <a:tailEnd/>
          </a:ln>
          <a:effectLst/>
        </p:spPr>
        <p:txBody>
          <a:bodyPr/>
          <a:lstStyle/>
          <a:p>
            <a:endParaRPr lang="en-US"/>
          </a:p>
        </p:txBody>
      </p:sp>
      <p:sp>
        <p:nvSpPr>
          <p:cNvPr id="14437" name="Line 101"/>
          <p:cNvSpPr>
            <a:spLocks noChangeShapeType="1"/>
          </p:cNvSpPr>
          <p:nvPr/>
        </p:nvSpPr>
        <p:spPr bwMode="auto">
          <a:xfrm flipV="1">
            <a:off x="2286000" y="1981200"/>
            <a:ext cx="0" cy="1676400"/>
          </a:xfrm>
          <a:prstGeom prst="line">
            <a:avLst/>
          </a:prstGeom>
          <a:noFill/>
          <a:ln w="9525">
            <a:solidFill>
              <a:schemeClr val="tx1"/>
            </a:solidFill>
            <a:round/>
            <a:headEnd/>
            <a:tailEnd/>
          </a:ln>
          <a:effectLst/>
        </p:spPr>
        <p:txBody>
          <a:bodyPr/>
          <a:lstStyle/>
          <a:p>
            <a:endParaRPr lang="en-US"/>
          </a:p>
        </p:txBody>
      </p:sp>
      <p:sp>
        <p:nvSpPr>
          <p:cNvPr id="14438" name="AutoShape 102"/>
          <p:cNvSpPr>
            <a:spLocks noChangeArrowheads="1"/>
          </p:cNvSpPr>
          <p:nvPr/>
        </p:nvSpPr>
        <p:spPr bwMode="auto">
          <a:xfrm>
            <a:off x="5562600" y="4724400"/>
            <a:ext cx="1066800" cy="914400"/>
          </a:xfrm>
          <a:prstGeom prst="diamond">
            <a:avLst/>
          </a:prstGeom>
          <a:noFill/>
          <a:ln w="38100" cmpd="dbl">
            <a:solidFill>
              <a:schemeClr val="tx1"/>
            </a:solidFill>
            <a:miter lim="800000"/>
            <a:headEnd/>
            <a:tailEnd/>
          </a:ln>
          <a:effectLst/>
        </p:spPr>
        <p:txBody>
          <a:bodyPr wrap="none" anchor="ctr"/>
          <a:lstStyle/>
          <a:p>
            <a:pPr algn="ctr"/>
            <a:r>
              <a:rPr lang="en-US" sz="1000"/>
              <a:t>Belong_To</a:t>
            </a:r>
          </a:p>
        </p:txBody>
      </p:sp>
      <p:sp>
        <p:nvSpPr>
          <p:cNvPr id="14439" name="Line 103"/>
          <p:cNvSpPr>
            <a:spLocks noChangeShapeType="1"/>
          </p:cNvSpPr>
          <p:nvPr/>
        </p:nvSpPr>
        <p:spPr bwMode="auto">
          <a:xfrm>
            <a:off x="5029200" y="5181600"/>
            <a:ext cx="533400" cy="0"/>
          </a:xfrm>
          <a:prstGeom prst="line">
            <a:avLst/>
          </a:prstGeom>
          <a:noFill/>
          <a:ln w="38100" cmpd="dbl">
            <a:solidFill>
              <a:schemeClr val="tx1"/>
            </a:solidFill>
            <a:round/>
            <a:headEnd/>
            <a:tailEnd/>
          </a:ln>
          <a:effectLst/>
        </p:spPr>
        <p:txBody>
          <a:bodyPr/>
          <a:lstStyle/>
          <a:p>
            <a:endParaRPr lang="en-US"/>
          </a:p>
        </p:txBody>
      </p:sp>
      <p:sp>
        <p:nvSpPr>
          <p:cNvPr id="14440" name="Line 104"/>
          <p:cNvSpPr>
            <a:spLocks noChangeShapeType="1"/>
          </p:cNvSpPr>
          <p:nvPr/>
        </p:nvSpPr>
        <p:spPr bwMode="auto">
          <a:xfrm>
            <a:off x="7010400" y="4572000"/>
            <a:ext cx="0" cy="609600"/>
          </a:xfrm>
          <a:prstGeom prst="line">
            <a:avLst/>
          </a:prstGeom>
          <a:noFill/>
          <a:ln w="3175">
            <a:solidFill>
              <a:schemeClr val="tx1"/>
            </a:solidFill>
            <a:round/>
            <a:headEnd/>
            <a:tailEnd/>
          </a:ln>
          <a:effectLst/>
        </p:spPr>
        <p:txBody>
          <a:bodyPr/>
          <a:lstStyle/>
          <a:p>
            <a:endParaRPr lang="en-US"/>
          </a:p>
        </p:txBody>
      </p:sp>
      <p:sp>
        <p:nvSpPr>
          <p:cNvPr id="14441" name="Line 105"/>
          <p:cNvSpPr>
            <a:spLocks noChangeShapeType="1"/>
          </p:cNvSpPr>
          <p:nvPr/>
        </p:nvSpPr>
        <p:spPr bwMode="auto">
          <a:xfrm>
            <a:off x="6629400" y="5181600"/>
            <a:ext cx="381000" cy="0"/>
          </a:xfrm>
          <a:prstGeom prst="line">
            <a:avLst/>
          </a:prstGeom>
          <a:noFill/>
          <a:ln w="9525">
            <a:solidFill>
              <a:schemeClr val="tx1"/>
            </a:solidFill>
            <a:round/>
            <a:headEnd/>
            <a:tailEnd/>
          </a:ln>
          <a:effectLst/>
        </p:spPr>
        <p:txBody>
          <a:bodyPr/>
          <a:lstStyle/>
          <a:p>
            <a:endParaRPr lang="en-US"/>
          </a:p>
        </p:txBody>
      </p:sp>
      <p:sp>
        <p:nvSpPr>
          <p:cNvPr id="14443" name="Line 107"/>
          <p:cNvSpPr>
            <a:spLocks noChangeShapeType="1"/>
          </p:cNvSpPr>
          <p:nvPr/>
        </p:nvSpPr>
        <p:spPr bwMode="auto">
          <a:xfrm flipV="1">
            <a:off x="6553200" y="3352800"/>
            <a:ext cx="0" cy="838200"/>
          </a:xfrm>
          <a:prstGeom prst="line">
            <a:avLst/>
          </a:prstGeom>
          <a:noFill/>
          <a:ln w="38100" cmpd="dbl">
            <a:solidFill>
              <a:schemeClr val="tx1"/>
            </a:solidFill>
            <a:round/>
            <a:headEnd/>
            <a:tailEnd/>
          </a:ln>
          <a:effectLst/>
        </p:spPr>
        <p:txBody>
          <a:bodyPr/>
          <a:lstStyle/>
          <a:p>
            <a:endParaRPr lang="en-US"/>
          </a:p>
        </p:txBody>
      </p:sp>
      <p:sp>
        <p:nvSpPr>
          <p:cNvPr id="14442" name="AutoShape 106"/>
          <p:cNvSpPr>
            <a:spLocks noChangeArrowheads="1"/>
          </p:cNvSpPr>
          <p:nvPr/>
        </p:nvSpPr>
        <p:spPr bwMode="auto">
          <a:xfrm>
            <a:off x="6019800" y="2590800"/>
            <a:ext cx="990600" cy="838200"/>
          </a:xfrm>
          <a:prstGeom prst="diamond">
            <a:avLst/>
          </a:prstGeom>
          <a:solidFill>
            <a:schemeClr val="bg1"/>
          </a:solidFill>
          <a:ln w="9525">
            <a:solidFill>
              <a:schemeClr val="tx1"/>
            </a:solidFill>
            <a:miter lim="800000"/>
            <a:headEnd/>
            <a:tailEnd/>
          </a:ln>
          <a:effectLst/>
        </p:spPr>
        <p:txBody>
          <a:bodyPr wrap="none" anchor="ctr"/>
          <a:lstStyle/>
          <a:p>
            <a:pPr algn="ctr"/>
            <a:r>
              <a:rPr lang="en-US" sz="1000"/>
              <a:t>Offer</a:t>
            </a:r>
          </a:p>
        </p:txBody>
      </p:sp>
      <p:sp>
        <p:nvSpPr>
          <p:cNvPr id="14444" name="Line 108"/>
          <p:cNvSpPr>
            <a:spLocks noChangeShapeType="1"/>
          </p:cNvSpPr>
          <p:nvPr/>
        </p:nvSpPr>
        <p:spPr bwMode="auto">
          <a:xfrm flipV="1">
            <a:off x="6500826" y="1928802"/>
            <a:ext cx="0" cy="685800"/>
          </a:xfrm>
          <a:prstGeom prst="line">
            <a:avLst/>
          </a:prstGeom>
          <a:noFill/>
          <a:ln w="38100" cmpd="dbl">
            <a:solidFill>
              <a:schemeClr val="tx1"/>
            </a:solidFill>
            <a:round/>
            <a:headEnd/>
            <a:tailEnd/>
          </a:ln>
          <a:effectLst/>
        </p:spPr>
        <p:txBody>
          <a:bodyPr/>
          <a:lstStyle/>
          <a:p>
            <a:endParaRPr lang="en-US"/>
          </a:p>
        </p:txBody>
      </p:sp>
      <p:sp>
        <p:nvSpPr>
          <p:cNvPr id="14445" name="AutoShape 109"/>
          <p:cNvSpPr>
            <a:spLocks noChangeArrowheads="1"/>
          </p:cNvSpPr>
          <p:nvPr/>
        </p:nvSpPr>
        <p:spPr bwMode="auto">
          <a:xfrm>
            <a:off x="3733800" y="1857364"/>
            <a:ext cx="1143000" cy="685800"/>
          </a:xfrm>
          <a:prstGeom prst="diamond">
            <a:avLst/>
          </a:prstGeom>
          <a:noFill/>
          <a:ln w="9525" cmpd="dbl">
            <a:solidFill>
              <a:schemeClr val="tx1"/>
            </a:solidFill>
            <a:miter lim="800000"/>
            <a:headEnd/>
            <a:tailEnd/>
          </a:ln>
          <a:effectLst/>
        </p:spPr>
        <p:txBody>
          <a:bodyPr wrap="none" anchor="ctr"/>
          <a:lstStyle/>
          <a:p>
            <a:pPr algn="ctr"/>
            <a:r>
              <a:rPr lang="en-US" sz="1000" dirty="0" smtClean="0"/>
              <a:t>Major </a:t>
            </a:r>
            <a:r>
              <a:rPr lang="en-US" sz="1000" dirty="0"/>
              <a:t>In</a:t>
            </a:r>
          </a:p>
        </p:txBody>
      </p:sp>
      <p:sp>
        <p:nvSpPr>
          <p:cNvPr id="14446" name="AutoShape 110"/>
          <p:cNvSpPr>
            <a:spLocks noChangeArrowheads="1"/>
          </p:cNvSpPr>
          <p:nvPr/>
        </p:nvSpPr>
        <p:spPr bwMode="auto">
          <a:xfrm>
            <a:off x="3733800" y="1028688"/>
            <a:ext cx="1143000" cy="685800"/>
          </a:xfrm>
          <a:prstGeom prst="diamond">
            <a:avLst/>
          </a:prstGeom>
          <a:noFill/>
          <a:ln w="9525">
            <a:solidFill>
              <a:schemeClr val="tx1"/>
            </a:solidFill>
            <a:miter lim="800000"/>
            <a:headEnd/>
            <a:tailEnd/>
          </a:ln>
          <a:effectLst/>
        </p:spPr>
        <p:txBody>
          <a:bodyPr wrap="none" anchor="ctr"/>
          <a:lstStyle/>
          <a:p>
            <a:pPr algn="ctr"/>
            <a:r>
              <a:rPr lang="en-US" sz="1000" dirty="0" smtClean="0"/>
              <a:t>Minor </a:t>
            </a:r>
            <a:r>
              <a:rPr lang="en-US" sz="1000" dirty="0"/>
              <a:t>In</a:t>
            </a:r>
          </a:p>
        </p:txBody>
      </p:sp>
      <p:sp>
        <p:nvSpPr>
          <p:cNvPr id="14447" name="Line 111"/>
          <p:cNvSpPr>
            <a:spLocks noChangeShapeType="1"/>
          </p:cNvSpPr>
          <p:nvPr/>
        </p:nvSpPr>
        <p:spPr bwMode="auto">
          <a:xfrm flipV="1">
            <a:off x="2743200" y="1371600"/>
            <a:ext cx="1066800" cy="304800"/>
          </a:xfrm>
          <a:prstGeom prst="line">
            <a:avLst/>
          </a:prstGeom>
          <a:noFill/>
          <a:ln w="38100" cmpd="dbl">
            <a:solidFill>
              <a:schemeClr val="tx1"/>
            </a:solidFill>
            <a:round/>
            <a:headEnd/>
            <a:tailEnd/>
          </a:ln>
          <a:effectLst/>
        </p:spPr>
        <p:txBody>
          <a:bodyPr/>
          <a:lstStyle/>
          <a:p>
            <a:endParaRPr lang="en-US"/>
          </a:p>
        </p:txBody>
      </p:sp>
      <p:sp>
        <p:nvSpPr>
          <p:cNvPr id="14448" name="Line 112"/>
          <p:cNvSpPr>
            <a:spLocks noChangeShapeType="1"/>
          </p:cNvSpPr>
          <p:nvPr/>
        </p:nvSpPr>
        <p:spPr bwMode="auto">
          <a:xfrm>
            <a:off x="2743200" y="1981200"/>
            <a:ext cx="990600" cy="228600"/>
          </a:xfrm>
          <a:prstGeom prst="line">
            <a:avLst/>
          </a:prstGeom>
          <a:noFill/>
          <a:ln w="9525">
            <a:solidFill>
              <a:schemeClr val="tx1"/>
            </a:solidFill>
            <a:round/>
            <a:headEnd/>
            <a:tailEnd/>
          </a:ln>
          <a:effectLst/>
        </p:spPr>
        <p:txBody>
          <a:bodyPr/>
          <a:lstStyle/>
          <a:p>
            <a:endParaRPr lang="en-US"/>
          </a:p>
        </p:txBody>
      </p:sp>
      <p:sp>
        <p:nvSpPr>
          <p:cNvPr id="14449" name="Line 113"/>
          <p:cNvSpPr>
            <a:spLocks noChangeShapeType="1"/>
          </p:cNvSpPr>
          <p:nvPr/>
        </p:nvSpPr>
        <p:spPr bwMode="auto">
          <a:xfrm>
            <a:off x="4876800" y="1371600"/>
            <a:ext cx="1066800" cy="228600"/>
          </a:xfrm>
          <a:prstGeom prst="line">
            <a:avLst/>
          </a:prstGeom>
          <a:noFill/>
          <a:ln w="38100" cmpd="dbl">
            <a:solidFill>
              <a:schemeClr val="tx1"/>
            </a:solidFill>
            <a:round/>
            <a:headEnd/>
            <a:tailEnd/>
          </a:ln>
          <a:effectLst/>
        </p:spPr>
        <p:txBody>
          <a:bodyPr/>
          <a:lstStyle/>
          <a:p>
            <a:endParaRPr lang="en-US"/>
          </a:p>
        </p:txBody>
      </p:sp>
      <p:sp>
        <p:nvSpPr>
          <p:cNvPr id="14451" name="Line 115"/>
          <p:cNvSpPr>
            <a:spLocks noChangeShapeType="1"/>
          </p:cNvSpPr>
          <p:nvPr/>
        </p:nvSpPr>
        <p:spPr bwMode="auto">
          <a:xfrm flipV="1">
            <a:off x="4876800" y="1828800"/>
            <a:ext cx="1066800" cy="3810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a:xfrm>
            <a:off x="500034" y="1643050"/>
            <a:ext cx="8229600" cy="4221163"/>
          </a:xfrm>
        </p:spPr>
        <p:txBody>
          <a:bodyPr>
            <a:normAutofit fontScale="70000" lnSpcReduction="20000"/>
          </a:bodyPr>
          <a:lstStyle/>
          <a:p>
            <a:pPr>
              <a:lnSpc>
                <a:spcPct val="150000"/>
              </a:lnSpc>
              <a:spcBef>
                <a:spcPct val="50000"/>
              </a:spcBef>
            </a:pPr>
            <a:r>
              <a:rPr lang="en-US" b="1" dirty="0" smtClean="0"/>
              <a:t>The data dictionary is a reference work of data about data (that is, </a:t>
            </a:r>
            <a:r>
              <a:rPr lang="en-US" b="1" i="1" dirty="0" smtClean="0"/>
              <a:t>metadata</a:t>
            </a:r>
            <a:r>
              <a:rPr lang="en-US" b="1" dirty="0" smtClean="0"/>
              <a:t>), one that is compiled by systems analysts to guide them through analysis and design</a:t>
            </a:r>
            <a:r>
              <a:rPr lang="en-US" b="1" dirty="0" smtClean="0"/>
              <a:t>.</a:t>
            </a:r>
            <a:endParaRPr lang="en-US" b="1" dirty="0" smtClean="0"/>
          </a:p>
          <a:p>
            <a:pPr>
              <a:lnSpc>
                <a:spcPct val="150000"/>
              </a:lnSpc>
              <a:spcBef>
                <a:spcPct val="50000"/>
              </a:spcBef>
            </a:pPr>
            <a:r>
              <a:rPr lang="en-US" b="1" dirty="0" smtClean="0"/>
              <a:t>As a document, the data dictionary collects and coordinates specific data terms, and it confirms what each term means to different people in the organization.</a:t>
            </a:r>
          </a:p>
          <a:p>
            <a:pPr>
              <a:lnSpc>
                <a:spcPct val="150000"/>
              </a:lnSpc>
              <a:spcBef>
                <a:spcPct val="50000"/>
              </a:spcBef>
            </a:pPr>
            <a:r>
              <a:rPr lang="en-US" b="1" dirty="0" smtClean="0"/>
              <a:t>Data flow diagrams are an excellent starting point for collecting data dictionary entries</a:t>
            </a:r>
            <a:r>
              <a:rPr lang="en-US" b="1" dirty="0" smtClean="0"/>
              <a:t>.</a:t>
            </a:r>
            <a:endParaRPr lang="en-US" b="1"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a:xfrm>
            <a:off x="457200" y="1643050"/>
            <a:ext cx="8229600" cy="4667272"/>
          </a:xfrm>
        </p:spPr>
        <p:txBody>
          <a:bodyPr>
            <a:noAutofit/>
          </a:bodyPr>
          <a:lstStyle/>
          <a:p>
            <a:pPr>
              <a:spcBef>
                <a:spcPct val="50000"/>
              </a:spcBef>
            </a:pPr>
            <a:r>
              <a:rPr lang="en-US" sz="2400" b="1" dirty="0" smtClean="0"/>
              <a:t>Systems analysts must be aware of and catalogue different terms that refers to the same data item.  This awareness helps them:</a:t>
            </a:r>
          </a:p>
          <a:p>
            <a:pPr marL="1257300" lvl="2" indent="-342900">
              <a:spcBef>
                <a:spcPct val="50000"/>
              </a:spcBef>
            </a:pPr>
            <a:r>
              <a:rPr lang="en-US" sz="1600" b="1" dirty="0" smtClean="0"/>
              <a:t>avoid duplication of effort, </a:t>
            </a:r>
          </a:p>
          <a:p>
            <a:pPr marL="1257300" lvl="2" indent="-342900">
              <a:spcBef>
                <a:spcPct val="50000"/>
              </a:spcBef>
            </a:pPr>
            <a:r>
              <a:rPr lang="en-US" sz="1600" b="1" dirty="0" smtClean="0"/>
              <a:t>allows better communication between organizational departments sharing a database, and </a:t>
            </a:r>
          </a:p>
          <a:p>
            <a:pPr marL="1257300" lvl="2" indent="-342900">
              <a:spcBef>
                <a:spcPct val="50000"/>
              </a:spcBef>
            </a:pPr>
            <a:r>
              <a:rPr lang="en-US" sz="1600" b="1" dirty="0" smtClean="0"/>
              <a:t>makes maintenance more straightforward.</a:t>
            </a:r>
          </a:p>
          <a:p>
            <a:pPr>
              <a:spcBef>
                <a:spcPct val="50000"/>
              </a:spcBef>
            </a:pPr>
            <a:r>
              <a:rPr lang="en-US" sz="2400" b="1" dirty="0" smtClean="0"/>
              <a:t>The data dictionary can also serve as a consistent standard of data elements</a:t>
            </a:r>
            <a:endParaRPr lang="en-US" sz="2400" dirty="0" smtClean="0"/>
          </a:p>
          <a:p>
            <a:pPr>
              <a:spcBef>
                <a:spcPct val="50000"/>
              </a:spcBef>
            </a:pPr>
            <a:r>
              <a:rPr lang="en-US" sz="2400" b="1" dirty="0" smtClean="0"/>
              <a:t>They </a:t>
            </a:r>
            <a:r>
              <a:rPr lang="en-US" sz="2400" b="1" dirty="0" smtClean="0"/>
              <a:t>may be created after data-flow diagram has been completed, or they may be constructed as the data-flow diagram is being </a:t>
            </a:r>
            <a:r>
              <a:rPr lang="en-US" sz="2400" b="1" dirty="0" smtClean="0"/>
              <a:t>developed.</a:t>
            </a:r>
          </a:p>
          <a:p>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13"/>
          <p:cNvGrpSpPr>
            <a:grpSpLocks/>
          </p:cNvGrpSpPr>
          <p:nvPr/>
        </p:nvGrpSpPr>
        <p:grpSpPr bwMode="auto">
          <a:xfrm>
            <a:off x="304800" y="1905000"/>
            <a:ext cx="2667000" cy="381000"/>
            <a:chOff x="720" y="1152"/>
            <a:chExt cx="1680" cy="240"/>
          </a:xfrm>
        </p:grpSpPr>
        <p:sp>
          <p:nvSpPr>
            <p:cNvPr id="36" name="Text Box 10"/>
            <p:cNvSpPr txBox="1">
              <a:spLocks noChangeArrowheads="1"/>
            </p:cNvSpPr>
            <p:nvPr/>
          </p:nvSpPr>
          <p:spPr bwMode="auto">
            <a:xfrm>
              <a:off x="720" y="1152"/>
              <a:ext cx="1680" cy="237"/>
            </a:xfrm>
            <a:prstGeom prst="rect">
              <a:avLst/>
            </a:prstGeom>
            <a:noFill/>
            <a:ln w="9525">
              <a:solidFill>
                <a:schemeClr val="tx1"/>
              </a:solidFill>
              <a:miter lim="800000"/>
              <a:headEnd/>
              <a:tailEnd/>
            </a:ln>
            <a:effectLst/>
          </p:spPr>
          <p:txBody>
            <a:bodyPr>
              <a:spAutoFit/>
            </a:bodyPr>
            <a:lstStyle/>
            <a:p>
              <a:pPr>
                <a:spcBef>
                  <a:spcPct val="50000"/>
                </a:spcBef>
              </a:pPr>
              <a:r>
                <a:rPr lang="en-US">
                  <a:latin typeface="Times New Roman" pitchFamily="18" charset="0"/>
                </a:rPr>
                <a:t> D2   Employee Timefile</a:t>
              </a:r>
            </a:p>
          </p:txBody>
        </p:sp>
        <p:sp>
          <p:nvSpPr>
            <p:cNvPr id="37" name="Line 11"/>
            <p:cNvSpPr>
              <a:spLocks noChangeShapeType="1"/>
            </p:cNvSpPr>
            <p:nvPr/>
          </p:nvSpPr>
          <p:spPr bwMode="auto">
            <a:xfrm>
              <a:off x="1056" y="1152"/>
              <a:ext cx="0" cy="240"/>
            </a:xfrm>
            <a:prstGeom prst="line">
              <a:avLst/>
            </a:prstGeom>
            <a:noFill/>
            <a:ln w="9525">
              <a:solidFill>
                <a:schemeClr val="tx1"/>
              </a:solidFill>
              <a:round/>
              <a:headEnd/>
              <a:tailEnd/>
            </a:ln>
            <a:effectLst/>
          </p:spPr>
          <p:txBody>
            <a:bodyPr/>
            <a:lstStyle/>
            <a:p>
              <a:endParaRPr lang="en-US"/>
            </a:p>
          </p:txBody>
        </p:sp>
      </p:grpSp>
      <p:grpSp>
        <p:nvGrpSpPr>
          <p:cNvPr id="39" name="Group 14"/>
          <p:cNvGrpSpPr>
            <a:grpSpLocks/>
          </p:cNvGrpSpPr>
          <p:nvPr/>
        </p:nvGrpSpPr>
        <p:grpSpPr bwMode="auto">
          <a:xfrm>
            <a:off x="304800" y="2743200"/>
            <a:ext cx="2667000" cy="381000"/>
            <a:chOff x="720" y="1152"/>
            <a:chExt cx="1680" cy="240"/>
          </a:xfrm>
        </p:grpSpPr>
        <p:sp>
          <p:nvSpPr>
            <p:cNvPr id="40" name="Text Box 15"/>
            <p:cNvSpPr txBox="1">
              <a:spLocks noChangeArrowheads="1"/>
            </p:cNvSpPr>
            <p:nvPr/>
          </p:nvSpPr>
          <p:spPr bwMode="auto">
            <a:xfrm>
              <a:off x="720" y="1152"/>
              <a:ext cx="1680" cy="237"/>
            </a:xfrm>
            <a:prstGeom prst="rect">
              <a:avLst/>
            </a:prstGeom>
            <a:noFill/>
            <a:ln w="9525">
              <a:solidFill>
                <a:schemeClr val="tx1"/>
              </a:solidFill>
              <a:miter lim="800000"/>
              <a:headEnd/>
              <a:tailEnd/>
            </a:ln>
            <a:effectLst/>
          </p:spPr>
          <p:txBody>
            <a:bodyPr>
              <a:spAutoFit/>
            </a:bodyPr>
            <a:lstStyle/>
            <a:p>
              <a:pPr>
                <a:spcBef>
                  <a:spcPct val="50000"/>
                </a:spcBef>
              </a:pPr>
              <a:r>
                <a:rPr lang="en-US">
                  <a:latin typeface="Times New Roman" pitchFamily="18" charset="0"/>
                </a:rPr>
                <a:t> D1   Employee Master</a:t>
              </a:r>
            </a:p>
          </p:txBody>
        </p:sp>
        <p:sp>
          <p:nvSpPr>
            <p:cNvPr id="41" name="Line 16"/>
            <p:cNvSpPr>
              <a:spLocks noChangeShapeType="1"/>
            </p:cNvSpPr>
            <p:nvPr/>
          </p:nvSpPr>
          <p:spPr bwMode="auto">
            <a:xfrm>
              <a:off x="1056" y="1152"/>
              <a:ext cx="0" cy="240"/>
            </a:xfrm>
            <a:prstGeom prst="line">
              <a:avLst/>
            </a:prstGeom>
            <a:noFill/>
            <a:ln w="9525">
              <a:solidFill>
                <a:schemeClr val="tx1"/>
              </a:solidFill>
              <a:round/>
              <a:headEnd/>
              <a:tailEnd/>
            </a:ln>
            <a:effectLst/>
          </p:spPr>
          <p:txBody>
            <a:bodyPr/>
            <a:lstStyle/>
            <a:p>
              <a:endParaRPr lang="en-US"/>
            </a:p>
          </p:txBody>
        </p:sp>
      </p:grpSp>
      <p:sp>
        <p:nvSpPr>
          <p:cNvPr id="43" name="Rectangle 24"/>
          <p:cNvSpPr>
            <a:spLocks noChangeArrowheads="1"/>
          </p:cNvSpPr>
          <p:nvPr/>
        </p:nvSpPr>
        <p:spPr bwMode="auto">
          <a:xfrm>
            <a:off x="7315200" y="1905000"/>
            <a:ext cx="1371600" cy="1143000"/>
          </a:xfrm>
          <a:prstGeom prst="rect">
            <a:avLst/>
          </a:prstGeom>
          <a:solidFill>
            <a:schemeClr val="accent1"/>
          </a:solidFill>
          <a:ln w="28575">
            <a:solidFill>
              <a:schemeClr val="tx1"/>
            </a:solidFill>
            <a:miter lim="800000"/>
            <a:headEnd/>
            <a:tailEnd/>
          </a:ln>
          <a:effectLst>
            <a:outerShdw dist="107763" dir="13500000" algn="ctr" rotWithShape="0">
              <a:schemeClr val="bg2">
                <a:alpha val="50000"/>
              </a:schemeClr>
            </a:outerShdw>
          </a:effectLst>
        </p:spPr>
        <p:txBody>
          <a:bodyPr wrap="none" anchor="ctr"/>
          <a:lstStyle/>
          <a:p>
            <a:pPr algn="ctr"/>
            <a:r>
              <a:rPr lang="en-US"/>
              <a:t>Employee</a:t>
            </a:r>
          </a:p>
        </p:txBody>
      </p:sp>
      <p:grpSp>
        <p:nvGrpSpPr>
          <p:cNvPr id="44" name="Group 27"/>
          <p:cNvGrpSpPr>
            <a:grpSpLocks/>
          </p:cNvGrpSpPr>
          <p:nvPr/>
        </p:nvGrpSpPr>
        <p:grpSpPr bwMode="auto">
          <a:xfrm>
            <a:off x="4343400" y="1752600"/>
            <a:ext cx="1371600" cy="1524000"/>
            <a:chOff x="2976" y="1104"/>
            <a:chExt cx="864" cy="960"/>
          </a:xfrm>
        </p:grpSpPr>
        <p:sp>
          <p:nvSpPr>
            <p:cNvPr id="45" name="AutoShape 22"/>
            <p:cNvSpPr>
              <a:spLocks noChangeArrowheads="1"/>
            </p:cNvSpPr>
            <p:nvPr/>
          </p:nvSpPr>
          <p:spPr bwMode="auto">
            <a:xfrm>
              <a:off x="2976" y="1104"/>
              <a:ext cx="864" cy="960"/>
            </a:xfrm>
            <a:prstGeom prst="roundRect">
              <a:avLst>
                <a:gd name="adj" fmla="val 16667"/>
              </a:avLst>
            </a:prstGeom>
            <a:solidFill>
              <a:schemeClr val="accent1"/>
            </a:solidFill>
            <a:ln w="28575">
              <a:solidFill>
                <a:schemeClr val="tx1"/>
              </a:solidFill>
              <a:round/>
              <a:headEnd/>
              <a:tailEnd/>
            </a:ln>
            <a:effectLst/>
          </p:spPr>
          <p:txBody>
            <a:bodyPr wrap="none" anchor="ctr"/>
            <a:lstStyle/>
            <a:p>
              <a:pPr algn="ctr"/>
              <a:r>
                <a:rPr lang="en-US" sz="1600"/>
                <a:t>5.3</a:t>
              </a:r>
            </a:p>
            <a:p>
              <a:pPr algn="ctr"/>
              <a:endParaRPr lang="en-US" sz="1600"/>
            </a:p>
            <a:p>
              <a:pPr algn="ctr"/>
              <a:r>
                <a:rPr lang="en-US" sz="1600"/>
                <a:t>Produce</a:t>
              </a:r>
            </a:p>
            <a:p>
              <a:pPr algn="ctr"/>
              <a:r>
                <a:rPr lang="en-US" sz="1600"/>
                <a:t>Employee </a:t>
              </a:r>
            </a:p>
            <a:p>
              <a:pPr algn="ctr"/>
              <a:r>
                <a:rPr lang="en-US" sz="1600"/>
                <a:t>Paycheck</a:t>
              </a:r>
            </a:p>
            <a:p>
              <a:pPr algn="ctr"/>
              <a:endParaRPr lang="en-US" sz="1600"/>
            </a:p>
          </p:txBody>
        </p:sp>
        <p:sp>
          <p:nvSpPr>
            <p:cNvPr id="46" name="Line 26"/>
            <p:cNvSpPr>
              <a:spLocks noChangeShapeType="1"/>
            </p:cNvSpPr>
            <p:nvPr/>
          </p:nvSpPr>
          <p:spPr bwMode="auto">
            <a:xfrm>
              <a:off x="2976" y="1344"/>
              <a:ext cx="864" cy="0"/>
            </a:xfrm>
            <a:prstGeom prst="line">
              <a:avLst/>
            </a:prstGeom>
            <a:noFill/>
            <a:ln w="9525">
              <a:solidFill>
                <a:schemeClr val="tx1"/>
              </a:solidFill>
              <a:round/>
              <a:headEnd/>
              <a:tailEnd/>
            </a:ln>
            <a:effectLst/>
          </p:spPr>
          <p:txBody>
            <a:bodyPr/>
            <a:lstStyle/>
            <a:p>
              <a:endParaRPr lang="en-US"/>
            </a:p>
          </p:txBody>
        </p:sp>
      </p:grpSp>
      <p:sp>
        <p:nvSpPr>
          <p:cNvPr id="47" name="Line 28"/>
          <p:cNvSpPr>
            <a:spLocks noChangeShapeType="1"/>
          </p:cNvSpPr>
          <p:nvPr/>
        </p:nvSpPr>
        <p:spPr bwMode="auto">
          <a:xfrm>
            <a:off x="2743200" y="2133600"/>
            <a:ext cx="1600200" cy="0"/>
          </a:xfrm>
          <a:prstGeom prst="line">
            <a:avLst/>
          </a:prstGeom>
          <a:noFill/>
          <a:ln w="28575">
            <a:solidFill>
              <a:schemeClr val="tx1"/>
            </a:solidFill>
            <a:round/>
            <a:headEnd/>
            <a:tailEnd type="triangle" w="med" len="med"/>
          </a:ln>
          <a:effectLst/>
        </p:spPr>
        <p:txBody>
          <a:bodyPr/>
          <a:lstStyle/>
          <a:p>
            <a:endParaRPr lang="en-US"/>
          </a:p>
        </p:txBody>
      </p:sp>
      <p:sp>
        <p:nvSpPr>
          <p:cNvPr id="48" name="Text Box 29"/>
          <p:cNvSpPr txBox="1">
            <a:spLocks noChangeArrowheads="1"/>
          </p:cNvSpPr>
          <p:nvPr/>
        </p:nvSpPr>
        <p:spPr bwMode="auto">
          <a:xfrm>
            <a:off x="3000364" y="1643050"/>
            <a:ext cx="1143000" cy="581025"/>
          </a:xfrm>
          <a:prstGeom prst="rect">
            <a:avLst/>
          </a:prstGeom>
          <a:noFill/>
          <a:ln w="9525">
            <a:noFill/>
            <a:miter lim="800000"/>
            <a:headEnd/>
            <a:tailEnd/>
          </a:ln>
          <a:effectLst/>
        </p:spPr>
        <p:txBody>
          <a:bodyPr>
            <a:spAutoFit/>
          </a:bodyPr>
          <a:lstStyle/>
          <a:p>
            <a:pPr>
              <a:spcBef>
                <a:spcPct val="50000"/>
              </a:spcBef>
            </a:pPr>
            <a:r>
              <a:rPr lang="en-US" sz="1600" i="1" dirty="0" err="1"/>
              <a:t>Timefile</a:t>
            </a:r>
            <a:r>
              <a:rPr lang="en-US" sz="1600" i="1" dirty="0"/>
              <a:t> Record</a:t>
            </a:r>
          </a:p>
        </p:txBody>
      </p:sp>
      <p:sp>
        <p:nvSpPr>
          <p:cNvPr id="49" name="Line 30"/>
          <p:cNvSpPr>
            <a:spLocks noChangeShapeType="1"/>
          </p:cNvSpPr>
          <p:nvPr/>
        </p:nvSpPr>
        <p:spPr bwMode="auto">
          <a:xfrm>
            <a:off x="2667000" y="28956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50" name="Text Box 31"/>
          <p:cNvSpPr txBox="1">
            <a:spLocks noChangeArrowheads="1"/>
          </p:cNvSpPr>
          <p:nvPr/>
        </p:nvSpPr>
        <p:spPr bwMode="auto">
          <a:xfrm>
            <a:off x="2928926" y="2357430"/>
            <a:ext cx="1143000" cy="581025"/>
          </a:xfrm>
          <a:prstGeom prst="rect">
            <a:avLst/>
          </a:prstGeom>
          <a:noFill/>
          <a:ln w="9525">
            <a:noFill/>
            <a:miter lim="800000"/>
            <a:headEnd/>
            <a:tailEnd/>
          </a:ln>
          <a:effectLst/>
        </p:spPr>
        <p:txBody>
          <a:bodyPr>
            <a:spAutoFit/>
          </a:bodyPr>
          <a:lstStyle/>
          <a:p>
            <a:pPr>
              <a:spcBef>
                <a:spcPct val="50000"/>
              </a:spcBef>
            </a:pPr>
            <a:r>
              <a:rPr lang="en-US" sz="1600" i="1" dirty="0" smtClean="0"/>
              <a:t>Employee Record</a:t>
            </a:r>
            <a:endParaRPr lang="en-US" sz="1600" i="1" dirty="0"/>
          </a:p>
        </p:txBody>
      </p:sp>
      <p:sp>
        <p:nvSpPr>
          <p:cNvPr id="51" name="Line 32"/>
          <p:cNvSpPr>
            <a:spLocks noChangeShapeType="1"/>
          </p:cNvSpPr>
          <p:nvPr/>
        </p:nvSpPr>
        <p:spPr bwMode="auto">
          <a:xfrm>
            <a:off x="5715000" y="24384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52" name="Text Box 33"/>
          <p:cNvSpPr txBox="1">
            <a:spLocks noChangeArrowheads="1"/>
          </p:cNvSpPr>
          <p:nvPr/>
        </p:nvSpPr>
        <p:spPr bwMode="auto">
          <a:xfrm>
            <a:off x="5943600" y="1752600"/>
            <a:ext cx="1143000" cy="581025"/>
          </a:xfrm>
          <a:prstGeom prst="rect">
            <a:avLst/>
          </a:prstGeom>
          <a:noFill/>
          <a:ln w="9525">
            <a:noFill/>
            <a:miter lim="800000"/>
            <a:headEnd/>
            <a:tailEnd/>
          </a:ln>
          <a:effectLst/>
        </p:spPr>
        <p:txBody>
          <a:bodyPr>
            <a:spAutoFit/>
          </a:bodyPr>
          <a:lstStyle/>
          <a:p>
            <a:pPr>
              <a:spcBef>
                <a:spcPct val="50000"/>
              </a:spcBef>
            </a:pPr>
            <a:r>
              <a:rPr lang="en-US" sz="1600" i="1" dirty="0" smtClean="0"/>
              <a:t>Employee Paycheck</a:t>
            </a:r>
            <a:endParaRPr lang="en-US" sz="1600" i="1" dirty="0"/>
          </a:p>
        </p:txBody>
      </p:sp>
      <p:sp>
        <p:nvSpPr>
          <p:cNvPr id="53" name="Rectangle 34"/>
          <p:cNvSpPr>
            <a:spLocks noChangeArrowheads="1"/>
          </p:cNvSpPr>
          <p:nvPr/>
        </p:nvSpPr>
        <p:spPr bwMode="auto">
          <a:xfrm>
            <a:off x="228600" y="4114800"/>
            <a:ext cx="8534400" cy="2514600"/>
          </a:xfrm>
          <a:prstGeom prst="rect">
            <a:avLst/>
          </a:prstGeom>
          <a:solidFill>
            <a:srgbClr val="FFCCFF"/>
          </a:solidFill>
          <a:ln w="38100">
            <a:solidFill>
              <a:schemeClr val="tx1"/>
            </a:solidFill>
            <a:miter lim="800000"/>
            <a:headEnd/>
            <a:tailEnd/>
          </a:ln>
          <a:effectLst/>
        </p:spPr>
        <p:txBody>
          <a:bodyPr wrap="none" anchor="ctr"/>
          <a:lstStyle/>
          <a:p>
            <a:endParaRPr lang="en-US"/>
          </a:p>
        </p:txBody>
      </p:sp>
      <p:sp>
        <p:nvSpPr>
          <p:cNvPr id="54" name="Text Box 35"/>
          <p:cNvSpPr txBox="1">
            <a:spLocks noChangeArrowheads="1"/>
          </p:cNvSpPr>
          <p:nvPr/>
        </p:nvSpPr>
        <p:spPr bwMode="auto">
          <a:xfrm>
            <a:off x="304800" y="4267200"/>
            <a:ext cx="3810000" cy="1900238"/>
          </a:xfrm>
          <a:prstGeom prst="rect">
            <a:avLst/>
          </a:prstGeom>
          <a:noFill/>
          <a:ln w="9525">
            <a:noFill/>
            <a:miter lim="800000"/>
            <a:headEnd/>
            <a:tailEnd/>
          </a:ln>
          <a:effectLst/>
        </p:spPr>
        <p:txBody>
          <a:bodyPr>
            <a:spAutoFit/>
          </a:bodyPr>
          <a:lstStyle/>
          <a:p>
            <a:pPr>
              <a:spcBef>
                <a:spcPct val="50000"/>
              </a:spcBef>
            </a:pPr>
            <a:r>
              <a:rPr lang="en-US" sz="1400" b="1"/>
              <a:t>Employee      =    Employee Number +</a:t>
            </a:r>
          </a:p>
          <a:p>
            <a:pPr>
              <a:spcBef>
                <a:spcPct val="50000"/>
              </a:spcBef>
            </a:pPr>
            <a:r>
              <a:rPr lang="en-US" sz="1400" b="1"/>
              <a:t>Record	           Personal information+</a:t>
            </a:r>
          </a:p>
          <a:p>
            <a:pPr>
              <a:spcBef>
                <a:spcPct val="50000"/>
              </a:spcBef>
            </a:pPr>
            <a:r>
              <a:rPr lang="en-US" sz="1400" b="1"/>
              <a:t>                             Wage information +     </a:t>
            </a:r>
          </a:p>
          <a:p>
            <a:pPr>
              <a:spcBef>
                <a:spcPct val="50000"/>
              </a:spcBef>
            </a:pPr>
            <a:r>
              <a:rPr lang="en-US" sz="1400" b="1"/>
              <a:t>                             Current pay information+</a:t>
            </a:r>
          </a:p>
          <a:p>
            <a:pPr>
              <a:spcBef>
                <a:spcPct val="50000"/>
              </a:spcBef>
            </a:pPr>
            <a:r>
              <a:rPr lang="en-US" sz="1400" b="1"/>
              <a:t>	           	</a:t>
            </a:r>
          </a:p>
          <a:p>
            <a:pPr>
              <a:spcBef>
                <a:spcPct val="50000"/>
              </a:spcBef>
            </a:pPr>
            <a:r>
              <a:rPr lang="en-US" sz="1400" b="1"/>
              <a:t>		</a:t>
            </a:r>
          </a:p>
        </p:txBody>
      </p:sp>
      <p:sp>
        <p:nvSpPr>
          <p:cNvPr id="55" name="Text Box 36"/>
          <p:cNvSpPr txBox="1">
            <a:spLocks noChangeArrowheads="1"/>
          </p:cNvSpPr>
          <p:nvPr/>
        </p:nvSpPr>
        <p:spPr bwMode="auto">
          <a:xfrm>
            <a:off x="4419600" y="4267200"/>
            <a:ext cx="3810000" cy="1262063"/>
          </a:xfrm>
          <a:prstGeom prst="rect">
            <a:avLst/>
          </a:prstGeom>
          <a:noFill/>
          <a:ln w="9525">
            <a:noFill/>
            <a:miter lim="800000"/>
            <a:headEnd/>
            <a:tailEnd/>
          </a:ln>
          <a:effectLst/>
        </p:spPr>
        <p:txBody>
          <a:bodyPr>
            <a:spAutoFit/>
          </a:bodyPr>
          <a:lstStyle/>
          <a:p>
            <a:pPr>
              <a:spcBef>
                <a:spcPct val="50000"/>
              </a:spcBef>
            </a:pPr>
            <a:r>
              <a:rPr lang="en-US" sz="1400" b="1"/>
              <a:t>Timefile          =    Employee Number +</a:t>
            </a:r>
          </a:p>
          <a:p>
            <a:pPr>
              <a:spcBef>
                <a:spcPct val="50000"/>
              </a:spcBef>
            </a:pPr>
            <a:r>
              <a:rPr lang="en-US" sz="1400" b="1"/>
              <a:t>Record	           Employee Name +</a:t>
            </a:r>
          </a:p>
          <a:p>
            <a:pPr>
              <a:spcBef>
                <a:spcPct val="50000"/>
              </a:spcBef>
            </a:pPr>
            <a:r>
              <a:rPr lang="en-US" sz="1400" b="1"/>
              <a:t>	           Hours worked	</a:t>
            </a:r>
          </a:p>
          <a:p>
            <a:pPr>
              <a:spcBef>
                <a:spcPct val="50000"/>
              </a:spcBef>
            </a:pPr>
            <a:r>
              <a:rPr lang="en-US" sz="1400" b="1"/>
              <a:t>		</a:t>
            </a:r>
          </a:p>
        </p:txBody>
      </p:sp>
      <p:sp>
        <p:nvSpPr>
          <p:cNvPr id="56" name="Line 38"/>
          <p:cNvSpPr>
            <a:spLocks noChangeShapeType="1"/>
          </p:cNvSpPr>
          <p:nvPr/>
        </p:nvSpPr>
        <p:spPr bwMode="auto">
          <a:xfrm>
            <a:off x="4191000" y="4114800"/>
            <a:ext cx="0" cy="2514600"/>
          </a:xfrm>
          <a:prstGeom prst="line">
            <a:avLst/>
          </a:prstGeom>
          <a:noFill/>
          <a:ln w="9525">
            <a:solidFill>
              <a:schemeClr val="tx1"/>
            </a:solidFill>
            <a:round/>
            <a:headEnd/>
            <a:tailEnd/>
          </a:ln>
          <a:effectLst/>
        </p:spPr>
        <p:txBody>
          <a:bodyPr/>
          <a:lstStyle/>
          <a:p>
            <a:endParaRPr lang="en-US"/>
          </a:p>
        </p:txBody>
      </p:sp>
      <p:sp>
        <p:nvSpPr>
          <p:cNvPr id="57" name="Line 39"/>
          <p:cNvSpPr>
            <a:spLocks noChangeShapeType="1"/>
          </p:cNvSpPr>
          <p:nvPr/>
        </p:nvSpPr>
        <p:spPr bwMode="auto">
          <a:xfrm>
            <a:off x="4191000" y="5257800"/>
            <a:ext cx="4572000" cy="0"/>
          </a:xfrm>
          <a:prstGeom prst="line">
            <a:avLst/>
          </a:prstGeom>
          <a:noFill/>
          <a:ln w="9525">
            <a:solidFill>
              <a:schemeClr val="tx1"/>
            </a:solidFill>
            <a:round/>
            <a:headEnd/>
            <a:tailEnd/>
          </a:ln>
          <a:effectLst/>
        </p:spPr>
        <p:txBody>
          <a:bodyPr/>
          <a:lstStyle/>
          <a:p>
            <a:endParaRPr lang="en-US"/>
          </a:p>
        </p:txBody>
      </p:sp>
      <p:sp>
        <p:nvSpPr>
          <p:cNvPr id="58" name="Text Box 40"/>
          <p:cNvSpPr txBox="1">
            <a:spLocks noChangeArrowheads="1"/>
          </p:cNvSpPr>
          <p:nvPr/>
        </p:nvSpPr>
        <p:spPr bwMode="auto">
          <a:xfrm>
            <a:off x="304800" y="3581400"/>
            <a:ext cx="2819400" cy="366713"/>
          </a:xfrm>
          <a:prstGeom prst="rect">
            <a:avLst/>
          </a:prstGeom>
          <a:noFill/>
          <a:ln w="9525">
            <a:noFill/>
            <a:miter lim="800000"/>
            <a:headEnd/>
            <a:tailEnd/>
          </a:ln>
          <a:effectLst/>
        </p:spPr>
        <p:txBody>
          <a:bodyPr>
            <a:spAutoFit/>
          </a:bodyPr>
          <a:lstStyle/>
          <a:p>
            <a:pPr>
              <a:spcBef>
                <a:spcPct val="50000"/>
              </a:spcBef>
            </a:pPr>
            <a:r>
              <a:rPr lang="en-US" b="1" i="1" u="sng"/>
              <a:t>Date Flow Diagram</a:t>
            </a:r>
          </a:p>
        </p:txBody>
      </p:sp>
      <p:sp>
        <p:nvSpPr>
          <p:cNvPr id="59" name="Text Box 41"/>
          <p:cNvSpPr txBox="1">
            <a:spLocks noChangeArrowheads="1"/>
          </p:cNvSpPr>
          <p:nvPr/>
        </p:nvSpPr>
        <p:spPr bwMode="auto">
          <a:xfrm>
            <a:off x="304800" y="6248400"/>
            <a:ext cx="2819400" cy="366713"/>
          </a:xfrm>
          <a:prstGeom prst="rect">
            <a:avLst/>
          </a:prstGeom>
          <a:noFill/>
          <a:ln w="9525">
            <a:noFill/>
            <a:miter lim="800000"/>
            <a:headEnd/>
            <a:tailEnd/>
          </a:ln>
          <a:effectLst/>
        </p:spPr>
        <p:txBody>
          <a:bodyPr>
            <a:spAutoFit/>
          </a:bodyPr>
          <a:lstStyle/>
          <a:p>
            <a:pPr>
              <a:spcBef>
                <a:spcPct val="50000"/>
              </a:spcBef>
            </a:pPr>
            <a:r>
              <a:rPr lang="en-US" b="1" i="1" u="sng" dirty="0" smtClean="0"/>
              <a:t>Data </a:t>
            </a:r>
            <a:r>
              <a:rPr lang="en-US" b="1" i="1" u="sng" dirty="0"/>
              <a:t>Structure</a:t>
            </a:r>
          </a:p>
        </p:txBody>
      </p:sp>
      <p:sp>
        <p:nvSpPr>
          <p:cNvPr id="60" name="Title 59"/>
          <p:cNvSpPr>
            <a:spLocks noGrp="1"/>
          </p:cNvSpPr>
          <p:nvPr>
            <p:ph type="title"/>
          </p:nvPr>
        </p:nvSpPr>
        <p:spPr/>
        <p:txBody>
          <a:bodyPr/>
          <a:lstStyle/>
          <a:p>
            <a:r>
              <a:rPr lang="en-US" dirty="0" smtClean="0"/>
              <a:t>Data Dictionary</a:t>
            </a:r>
            <a:endParaRPr lang="en-US" dirty="0"/>
          </a:p>
        </p:txBody>
      </p:sp>
      <p:sp>
        <p:nvSpPr>
          <p:cNvPr id="86" name="Text Box 37"/>
          <p:cNvSpPr txBox="1">
            <a:spLocks noChangeArrowheads="1"/>
          </p:cNvSpPr>
          <p:nvPr/>
        </p:nvSpPr>
        <p:spPr bwMode="auto">
          <a:xfrm>
            <a:off x="4419600" y="5257800"/>
            <a:ext cx="3810000" cy="1793875"/>
          </a:xfrm>
          <a:prstGeom prst="rect">
            <a:avLst/>
          </a:prstGeom>
          <a:noFill/>
          <a:ln w="9525">
            <a:noFill/>
            <a:miter lim="800000"/>
            <a:headEnd/>
            <a:tailEnd/>
          </a:ln>
          <a:effectLst/>
        </p:spPr>
        <p:txBody>
          <a:bodyPr>
            <a:spAutoFit/>
          </a:bodyPr>
          <a:lstStyle/>
          <a:p>
            <a:pPr>
              <a:spcBef>
                <a:spcPct val="50000"/>
              </a:spcBef>
            </a:pPr>
            <a:r>
              <a:rPr lang="en-US" sz="1400" b="1" dirty="0"/>
              <a:t>Employee      =    Employee Number +</a:t>
            </a:r>
          </a:p>
          <a:p>
            <a:pPr>
              <a:spcBef>
                <a:spcPct val="50000"/>
              </a:spcBef>
            </a:pPr>
            <a:r>
              <a:rPr lang="en-US" sz="1400" b="1" dirty="0"/>
              <a:t>Paycheck	           Employee Name +</a:t>
            </a:r>
          </a:p>
          <a:p>
            <a:pPr>
              <a:spcBef>
                <a:spcPct val="50000"/>
              </a:spcBef>
            </a:pPr>
            <a:r>
              <a:rPr lang="en-US" sz="1400" b="1" dirty="0"/>
              <a:t>	           Address+</a:t>
            </a:r>
          </a:p>
          <a:p>
            <a:pPr>
              <a:spcBef>
                <a:spcPct val="50000"/>
              </a:spcBef>
            </a:pPr>
            <a:r>
              <a:rPr lang="en-US" sz="1400" b="1" dirty="0"/>
              <a:t>                             Current Pay Amounts                       	</a:t>
            </a:r>
          </a:p>
          <a:p>
            <a:pPr>
              <a:spcBef>
                <a:spcPct val="50000"/>
              </a:spcBef>
            </a:pPr>
            <a:r>
              <a:rPr lang="en-US" sz="1400"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25F2D85-5CA0-42DB-AEA1-B943369E5E18}" type="slidenum">
              <a:rPr lang="en-US"/>
              <a:pPr/>
              <a:t>36</a:t>
            </a:fld>
            <a:endParaRPr lang="en-US"/>
          </a:p>
        </p:txBody>
      </p:sp>
      <p:sp>
        <p:nvSpPr>
          <p:cNvPr id="709634" name="Rectangle 2"/>
          <p:cNvSpPr>
            <a:spLocks noGrp="1" noChangeArrowheads="1"/>
          </p:cNvSpPr>
          <p:nvPr>
            <p:ph type="title"/>
          </p:nvPr>
        </p:nvSpPr>
        <p:spPr>
          <a:xfrm>
            <a:off x="685800" y="609600"/>
            <a:ext cx="7848600" cy="1143000"/>
          </a:xfrm>
        </p:spPr>
        <p:txBody>
          <a:bodyPr/>
          <a:lstStyle/>
          <a:p>
            <a:r>
              <a:rPr lang="en-US" sz="3600" b="1"/>
              <a:t>Synchronization of System Models</a:t>
            </a:r>
          </a:p>
        </p:txBody>
      </p:sp>
      <p:sp>
        <p:nvSpPr>
          <p:cNvPr id="709635" name="Rectangle 3"/>
          <p:cNvSpPr>
            <a:spLocks noGrp="1" noChangeArrowheads="1"/>
          </p:cNvSpPr>
          <p:nvPr>
            <p:ph type="body" idx="1"/>
          </p:nvPr>
        </p:nvSpPr>
        <p:spPr>
          <a:xfrm>
            <a:off x="685800" y="1828800"/>
            <a:ext cx="8001000" cy="2971800"/>
          </a:xfrm>
        </p:spPr>
        <p:txBody>
          <a:bodyPr/>
          <a:lstStyle/>
          <a:p>
            <a:r>
              <a:rPr lang="en-US" sz="2400" b="1"/>
              <a:t>Data and process models represent different views of the same system</a:t>
            </a:r>
          </a:p>
          <a:p>
            <a:pPr>
              <a:buFontTx/>
              <a:buNone/>
            </a:pPr>
            <a:endParaRPr lang="en-US" sz="600" b="1"/>
          </a:p>
          <a:p>
            <a:r>
              <a:rPr lang="en-US" sz="2400" b="1"/>
              <a:t>These views are interrelated</a:t>
            </a:r>
          </a:p>
          <a:p>
            <a:pPr>
              <a:buFontTx/>
              <a:buNone/>
            </a:pPr>
            <a:endParaRPr lang="en-US" sz="600" b="1"/>
          </a:p>
          <a:p>
            <a:r>
              <a:rPr lang="en-US" sz="2400" b="1"/>
              <a:t>Thus, modelers need to synchronize the different views to ensure consistency and the completeness of the total system specification.</a:t>
            </a:r>
          </a:p>
        </p:txBody>
      </p:sp>
      <p:sp>
        <p:nvSpPr>
          <p:cNvPr id="709636" name="AutoShape 4"/>
          <p:cNvSpPr>
            <a:spLocks noChangeArrowheads="1"/>
          </p:cNvSpPr>
          <p:nvPr/>
        </p:nvSpPr>
        <p:spPr bwMode="auto">
          <a:xfrm>
            <a:off x="1524000" y="4724400"/>
            <a:ext cx="6400800" cy="1295400"/>
          </a:xfrm>
          <a:prstGeom prst="wedgeEllipseCallout">
            <a:avLst>
              <a:gd name="adj1" fmla="val -3819"/>
              <a:gd name="adj2" fmla="val -60907"/>
            </a:avLst>
          </a:prstGeom>
          <a:solidFill>
            <a:srgbClr val="FFFFCC"/>
          </a:solidFill>
          <a:ln w="9525">
            <a:solidFill>
              <a:schemeClr val="tx1"/>
            </a:solidFill>
            <a:miter lim="800000"/>
            <a:headEnd/>
            <a:tailEnd/>
          </a:ln>
          <a:effectLst/>
        </p:spPr>
        <p:txBody>
          <a:bodyPr/>
          <a:lstStyle/>
          <a:p>
            <a:pPr algn="l">
              <a:spcBef>
                <a:spcPct val="20000"/>
              </a:spcBef>
            </a:pPr>
            <a:r>
              <a:rPr lang="en-US" sz="2000">
                <a:effectLst/>
                <a:latin typeface="Arial" charset="0"/>
              </a:rPr>
              <a:t>Synchronization is the process of maintaining consistency between the different types of models</a:t>
            </a:r>
            <a:r>
              <a:rPr lang="en-US" sz="2000" b="0">
                <a:effectLst/>
                <a:latin typeface="Arial" charset="0"/>
              </a:rPr>
              <a:t> </a:t>
            </a:r>
          </a:p>
          <a:p>
            <a:endParaRPr lang="en-US" sz="2000" b="0">
              <a:effectLst/>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describing the process</a:t>
            </a:r>
            <a:endParaRPr lang="en-US" dirty="0"/>
          </a:p>
        </p:txBody>
      </p:sp>
      <p:sp>
        <p:nvSpPr>
          <p:cNvPr id="3" name="Content Placeholder 2"/>
          <p:cNvSpPr>
            <a:spLocks noGrp="1"/>
          </p:cNvSpPr>
          <p:nvPr>
            <p:ph idx="1"/>
          </p:nvPr>
        </p:nvSpPr>
        <p:spPr>
          <a:xfrm>
            <a:off x="457200" y="1600201"/>
            <a:ext cx="8229600" cy="1981200"/>
          </a:xfrm>
        </p:spPr>
        <p:txBody>
          <a:bodyPr>
            <a:normAutofit/>
          </a:bodyPr>
          <a:lstStyle/>
          <a:p>
            <a:r>
              <a:rPr lang="en-US" dirty="0" smtClean="0"/>
              <a:t>Structured English</a:t>
            </a:r>
          </a:p>
          <a:p>
            <a:r>
              <a:rPr lang="en-US" dirty="0" smtClean="0"/>
              <a:t>Decision tree</a:t>
            </a:r>
          </a:p>
          <a:p>
            <a:r>
              <a:rPr lang="en-US" dirty="0" smtClean="0"/>
              <a:t>Decision Table</a:t>
            </a:r>
          </a:p>
          <a:p>
            <a:endParaRPr lang="en-US" dirty="0" smtClean="0"/>
          </a:p>
        </p:txBody>
      </p:sp>
      <p:sp>
        <p:nvSpPr>
          <p:cNvPr id="5" name="Slide Number Placeholder 4"/>
          <p:cNvSpPr>
            <a:spLocks noGrp="1"/>
          </p:cNvSpPr>
          <p:nvPr>
            <p:ph type="sldNum" sz="quarter" idx="12"/>
          </p:nvPr>
        </p:nvSpPr>
        <p:spPr/>
        <p:txBody>
          <a:bodyPr/>
          <a:lstStyle/>
          <a:p>
            <a:fld id="{11886E04-5F44-4018-A4BA-B20CB0062CC8}" type="slidenum">
              <a:rPr lang="en-US" smtClean="0"/>
              <a:pPr/>
              <a:t>37</a:t>
            </a:fld>
            <a:endParaRPr lang="en-US"/>
          </a:p>
        </p:txBody>
      </p:sp>
      <p:sp>
        <p:nvSpPr>
          <p:cNvPr id="6" name="Content Placeholder 2"/>
          <p:cNvSpPr txBox="1">
            <a:spLocks/>
          </p:cNvSpPr>
          <p:nvPr/>
        </p:nvSpPr>
        <p:spPr>
          <a:xfrm>
            <a:off x="457200" y="4191000"/>
            <a:ext cx="8229600" cy="19351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0000FF"/>
                </a:solidFill>
                <a:effectLst/>
                <a:uLnTx/>
                <a:uFillTx/>
                <a:latin typeface="+mn-lt"/>
                <a:ea typeface="+mn-ea"/>
                <a:cs typeface="+mn-cs"/>
              </a:rPr>
              <a:t>Example:</a:t>
            </a:r>
            <a:r>
              <a:rPr kumimoji="0" lang="en-US" sz="3200" b="0" i="0" u="none" strike="noStrike" kern="1200" cap="none" spc="0" normalizeH="0" noProof="0" dirty="0" smtClean="0">
                <a:ln>
                  <a:noFill/>
                </a:ln>
                <a:solidFill>
                  <a:srgbClr val="0000FF"/>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aseline="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 Process that has to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determine whether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	a customer is to be given credit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English</a:t>
            </a:r>
            <a:endParaRPr lang="en-US" dirty="0"/>
          </a:p>
        </p:txBody>
      </p:sp>
      <p:sp>
        <p:nvSpPr>
          <p:cNvPr id="3" name="Content Placeholder 2"/>
          <p:cNvSpPr>
            <a:spLocks noGrp="1"/>
          </p:cNvSpPr>
          <p:nvPr>
            <p:ph idx="1"/>
          </p:nvPr>
        </p:nvSpPr>
        <p:spPr/>
        <p:txBody>
          <a:bodyPr>
            <a:normAutofit/>
          </a:bodyPr>
          <a:lstStyle/>
          <a:p>
            <a:r>
              <a:rPr lang="en-US" sz="3600" dirty="0" smtClean="0"/>
              <a:t>Structured English is used to</a:t>
            </a:r>
          </a:p>
          <a:p>
            <a:pPr lvl="1"/>
            <a:r>
              <a:rPr lang="en-US" dirty="0" smtClean="0"/>
              <a:t> </a:t>
            </a:r>
            <a:r>
              <a:rPr lang="en-US" sz="3200" dirty="0" smtClean="0"/>
              <a:t>Explain the </a:t>
            </a:r>
            <a:r>
              <a:rPr lang="en-US" sz="3200" u="sng" dirty="0" smtClean="0"/>
              <a:t>conditions</a:t>
            </a:r>
            <a:r>
              <a:rPr lang="en-US" sz="3200" dirty="0" smtClean="0"/>
              <a:t> which occurs in a process.</a:t>
            </a:r>
          </a:p>
          <a:p>
            <a:pPr lvl="1"/>
            <a:r>
              <a:rPr lang="en-US" sz="3200" dirty="0" smtClean="0"/>
              <a:t>Identify the </a:t>
            </a:r>
            <a:r>
              <a:rPr lang="en-US" sz="3200" u="sng" dirty="0" smtClean="0"/>
              <a:t>decisions</a:t>
            </a:r>
            <a:r>
              <a:rPr lang="en-US" sz="3200" dirty="0" smtClean="0"/>
              <a:t> which makes these conditions occur. </a:t>
            </a:r>
          </a:p>
          <a:p>
            <a:pPr lvl="1"/>
            <a:r>
              <a:rPr lang="en-US" sz="3200" dirty="0" smtClean="0"/>
              <a:t> Find </a:t>
            </a:r>
            <a:r>
              <a:rPr lang="en-US" sz="3200" u="sng" dirty="0" smtClean="0"/>
              <a:t>alternative actions </a:t>
            </a:r>
            <a:r>
              <a:rPr lang="en-US" sz="3200" dirty="0" smtClean="0"/>
              <a:t>to be taken.</a:t>
            </a:r>
          </a:p>
          <a:p>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Developing Structure Statements</a:t>
            </a:r>
            <a:endParaRPr lang="en-US" dirty="0"/>
          </a:p>
        </p:txBody>
      </p:sp>
      <p:sp>
        <p:nvSpPr>
          <p:cNvPr id="3" name="Content Placeholder 2"/>
          <p:cNvSpPr>
            <a:spLocks noGrp="1"/>
          </p:cNvSpPr>
          <p:nvPr>
            <p:ph idx="1"/>
          </p:nvPr>
        </p:nvSpPr>
        <p:spPr>
          <a:xfrm>
            <a:off x="228600" y="1447800"/>
            <a:ext cx="8610600" cy="4525963"/>
          </a:xfrm>
        </p:spPr>
        <p:txBody>
          <a:bodyPr>
            <a:normAutofit/>
          </a:bodyPr>
          <a:lstStyle/>
          <a:p>
            <a:pPr marL="0" indent="0">
              <a:buNone/>
            </a:pPr>
            <a:r>
              <a:rPr lang="en-US" dirty="0" smtClean="0"/>
              <a:t>The process is defined by using three types of  statements </a:t>
            </a:r>
          </a:p>
          <a:p>
            <a:pPr marL="514350" indent="-514350">
              <a:buFont typeface="+mj-lt"/>
              <a:buAutoNum type="arabicPeriod"/>
            </a:pPr>
            <a:r>
              <a:rPr lang="en-US" b="1" dirty="0" smtClean="0"/>
              <a:t>Sequence structure</a:t>
            </a:r>
          </a:p>
          <a:p>
            <a:pPr marL="514350" indent="-514350">
              <a:buFont typeface="+mj-lt"/>
              <a:buAutoNum type="arabicPeriod"/>
            </a:pPr>
            <a:r>
              <a:rPr lang="en-US" b="1" dirty="0" smtClean="0"/>
              <a:t>Decision structure</a:t>
            </a:r>
            <a:endParaRPr lang="en-US" dirty="0" smtClean="0"/>
          </a:p>
          <a:p>
            <a:pPr marL="514350" indent="-514350">
              <a:buFont typeface="+mj-lt"/>
              <a:buAutoNum type="arabicPeriod"/>
            </a:pPr>
            <a:r>
              <a:rPr lang="en-US" b="1" dirty="0" smtClean="0"/>
              <a:t>Iteration structure</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p:cNvSpPr>
            <a:spLocks noGrp="1" noChangeArrowheads="1"/>
          </p:cNvSpPr>
          <p:nvPr>
            <p:ph type="title"/>
          </p:nvPr>
        </p:nvSpPr>
        <p:spPr>
          <a:xfrm>
            <a:off x="762000" y="304800"/>
            <a:ext cx="7543800" cy="1219200"/>
          </a:xfrm>
        </p:spPr>
        <p:txBody>
          <a:bodyPr/>
          <a:lstStyle/>
          <a:p>
            <a:r>
              <a:rPr lang="en-GB" sz="5400" dirty="0"/>
              <a:t>        </a:t>
            </a:r>
            <a:r>
              <a:rPr lang="en-GB" sz="4000" b="0" dirty="0"/>
              <a:t>Conceptual Design</a:t>
            </a:r>
            <a:endParaRPr lang="en-US" sz="4000" b="0" dirty="0"/>
          </a:p>
        </p:txBody>
      </p:sp>
      <p:sp>
        <p:nvSpPr>
          <p:cNvPr id="22" name="Slide Number Placeholder 4"/>
          <p:cNvSpPr>
            <a:spLocks noGrp="1"/>
          </p:cNvSpPr>
          <p:nvPr>
            <p:ph type="sldNum" sz="quarter" idx="12"/>
          </p:nvPr>
        </p:nvSpPr>
        <p:spPr/>
        <p:txBody>
          <a:bodyPr/>
          <a:lstStyle/>
          <a:p>
            <a:fld id="{1E6D56AB-8A7D-4373-BBA1-C78B6C5619ED}" type="slidenum">
              <a:rPr lang="en-US"/>
              <a:pPr/>
              <a:t>4</a:t>
            </a:fld>
            <a:endParaRPr lang="en-US"/>
          </a:p>
        </p:txBody>
      </p:sp>
      <p:sp>
        <p:nvSpPr>
          <p:cNvPr id="208899" name="Oval 1027"/>
          <p:cNvSpPr>
            <a:spLocks noChangeArrowheads="1"/>
          </p:cNvSpPr>
          <p:nvPr/>
        </p:nvSpPr>
        <p:spPr bwMode="auto">
          <a:xfrm>
            <a:off x="1985963" y="1619250"/>
            <a:ext cx="1371600" cy="533400"/>
          </a:xfrm>
          <a:prstGeom prst="ellipse">
            <a:avLst/>
          </a:prstGeom>
          <a:noFill/>
          <a:ln w="12700">
            <a:solidFill>
              <a:schemeClr val="tx1"/>
            </a:solidFill>
            <a:round/>
            <a:headEnd type="none" w="sm" len="sm"/>
            <a:tailEnd type="none" w="sm" len="sm"/>
          </a:ln>
          <a:effectLst/>
        </p:spPr>
        <p:txBody>
          <a:bodyPr wrap="none" anchor="ctr"/>
          <a:lstStyle/>
          <a:p>
            <a:endParaRPr lang="en-GB"/>
          </a:p>
        </p:txBody>
      </p:sp>
      <p:sp>
        <p:nvSpPr>
          <p:cNvPr id="208900" name="Line 1028"/>
          <p:cNvSpPr>
            <a:spLocks noChangeShapeType="1"/>
          </p:cNvSpPr>
          <p:nvPr/>
        </p:nvSpPr>
        <p:spPr bwMode="auto">
          <a:xfrm>
            <a:off x="1028700" y="1876425"/>
            <a:ext cx="990600" cy="0"/>
          </a:xfrm>
          <a:prstGeom prst="line">
            <a:avLst/>
          </a:prstGeom>
          <a:noFill/>
          <a:ln w="12700">
            <a:solidFill>
              <a:schemeClr val="tx1"/>
            </a:solidFill>
            <a:round/>
            <a:headEnd type="none" w="sm" len="sm"/>
            <a:tailEnd type="none" w="sm" len="sm"/>
          </a:ln>
          <a:effectLst/>
        </p:spPr>
        <p:txBody>
          <a:bodyPr/>
          <a:lstStyle/>
          <a:p>
            <a:endParaRPr lang="en-GB"/>
          </a:p>
        </p:txBody>
      </p:sp>
      <p:sp>
        <p:nvSpPr>
          <p:cNvPr id="208901" name="Oval 1029"/>
          <p:cNvSpPr>
            <a:spLocks noChangeArrowheads="1"/>
          </p:cNvSpPr>
          <p:nvPr/>
        </p:nvSpPr>
        <p:spPr bwMode="auto">
          <a:xfrm>
            <a:off x="2062163" y="2386013"/>
            <a:ext cx="1371600" cy="533400"/>
          </a:xfrm>
          <a:prstGeom prst="ellipse">
            <a:avLst/>
          </a:prstGeom>
          <a:noFill/>
          <a:ln w="12700">
            <a:solidFill>
              <a:schemeClr val="tx1"/>
            </a:solidFill>
            <a:round/>
            <a:headEnd type="none" w="sm" len="sm"/>
            <a:tailEnd type="none" w="sm" len="sm"/>
          </a:ln>
          <a:effectLst/>
        </p:spPr>
        <p:txBody>
          <a:bodyPr wrap="none" anchor="ctr"/>
          <a:lstStyle/>
          <a:p>
            <a:endParaRPr lang="en-GB"/>
          </a:p>
        </p:txBody>
      </p:sp>
      <p:sp>
        <p:nvSpPr>
          <p:cNvPr id="208902" name="Line 1030"/>
          <p:cNvSpPr>
            <a:spLocks noChangeShapeType="1"/>
          </p:cNvSpPr>
          <p:nvPr/>
        </p:nvSpPr>
        <p:spPr bwMode="auto">
          <a:xfrm>
            <a:off x="1104900" y="2643188"/>
            <a:ext cx="990600" cy="0"/>
          </a:xfrm>
          <a:prstGeom prst="line">
            <a:avLst/>
          </a:prstGeom>
          <a:noFill/>
          <a:ln w="12700">
            <a:solidFill>
              <a:schemeClr val="tx1"/>
            </a:solidFill>
            <a:round/>
            <a:headEnd type="none" w="sm" len="sm"/>
            <a:tailEnd type="none" w="sm" len="sm"/>
          </a:ln>
          <a:effectLst/>
        </p:spPr>
        <p:txBody>
          <a:bodyPr/>
          <a:lstStyle/>
          <a:p>
            <a:endParaRPr lang="en-GB"/>
          </a:p>
        </p:txBody>
      </p:sp>
      <p:sp>
        <p:nvSpPr>
          <p:cNvPr id="208903" name="Line 1031"/>
          <p:cNvSpPr>
            <a:spLocks noChangeShapeType="1"/>
          </p:cNvSpPr>
          <p:nvPr/>
        </p:nvSpPr>
        <p:spPr bwMode="auto">
          <a:xfrm>
            <a:off x="2366963" y="2767013"/>
            <a:ext cx="838200" cy="0"/>
          </a:xfrm>
          <a:prstGeom prst="line">
            <a:avLst/>
          </a:prstGeom>
          <a:noFill/>
          <a:ln w="12700">
            <a:solidFill>
              <a:schemeClr val="tx1"/>
            </a:solidFill>
            <a:round/>
            <a:headEnd type="none" w="sm" len="sm"/>
            <a:tailEnd type="none" w="sm" len="sm"/>
          </a:ln>
          <a:effectLst/>
        </p:spPr>
        <p:txBody>
          <a:bodyPr/>
          <a:lstStyle/>
          <a:p>
            <a:endParaRPr lang="en-GB"/>
          </a:p>
        </p:txBody>
      </p:sp>
      <p:sp>
        <p:nvSpPr>
          <p:cNvPr id="208904" name="Oval 1032"/>
          <p:cNvSpPr>
            <a:spLocks noChangeArrowheads="1"/>
          </p:cNvSpPr>
          <p:nvPr/>
        </p:nvSpPr>
        <p:spPr bwMode="auto">
          <a:xfrm>
            <a:off x="2062163" y="3238500"/>
            <a:ext cx="1371600" cy="533400"/>
          </a:xfrm>
          <a:prstGeom prst="ellipse">
            <a:avLst/>
          </a:prstGeom>
          <a:noFill/>
          <a:ln w="38100" cmpd="dbl">
            <a:solidFill>
              <a:schemeClr val="tx1"/>
            </a:solidFill>
            <a:round/>
            <a:headEnd type="none" w="sm" len="sm"/>
            <a:tailEnd type="none" w="sm" len="sm"/>
          </a:ln>
          <a:effectLst/>
        </p:spPr>
        <p:txBody>
          <a:bodyPr wrap="none" anchor="ctr"/>
          <a:lstStyle/>
          <a:p>
            <a:endParaRPr lang="en-GB"/>
          </a:p>
        </p:txBody>
      </p:sp>
      <p:sp>
        <p:nvSpPr>
          <p:cNvPr id="208905" name="Line 1033"/>
          <p:cNvSpPr>
            <a:spLocks noChangeShapeType="1"/>
          </p:cNvSpPr>
          <p:nvPr/>
        </p:nvSpPr>
        <p:spPr bwMode="auto">
          <a:xfrm>
            <a:off x="1104900" y="3495675"/>
            <a:ext cx="990600" cy="0"/>
          </a:xfrm>
          <a:prstGeom prst="line">
            <a:avLst/>
          </a:prstGeom>
          <a:noFill/>
          <a:ln w="6350">
            <a:solidFill>
              <a:schemeClr val="tx1"/>
            </a:solidFill>
            <a:round/>
            <a:headEnd type="none" w="sm" len="sm"/>
            <a:tailEnd type="none" w="sm" len="sm"/>
          </a:ln>
          <a:effectLst/>
        </p:spPr>
        <p:txBody>
          <a:bodyPr/>
          <a:lstStyle/>
          <a:p>
            <a:endParaRPr lang="en-GB"/>
          </a:p>
        </p:txBody>
      </p:sp>
      <p:sp>
        <p:nvSpPr>
          <p:cNvPr id="208906" name="Oval 1034"/>
          <p:cNvSpPr>
            <a:spLocks noChangeArrowheads="1"/>
          </p:cNvSpPr>
          <p:nvPr/>
        </p:nvSpPr>
        <p:spPr bwMode="auto">
          <a:xfrm>
            <a:off x="2114550" y="4057650"/>
            <a:ext cx="1371600" cy="533400"/>
          </a:xfrm>
          <a:prstGeom prst="ellipse">
            <a:avLst/>
          </a:prstGeom>
          <a:noFill/>
          <a:ln w="12700">
            <a:solidFill>
              <a:schemeClr val="tx1"/>
            </a:solidFill>
            <a:prstDash val="dash"/>
            <a:round/>
            <a:headEnd type="none" w="sm" len="sm"/>
            <a:tailEnd type="none" w="sm" len="sm"/>
          </a:ln>
          <a:effectLst/>
        </p:spPr>
        <p:txBody>
          <a:bodyPr wrap="none" anchor="ctr"/>
          <a:lstStyle/>
          <a:p>
            <a:endParaRPr lang="en-GB"/>
          </a:p>
        </p:txBody>
      </p:sp>
      <p:sp>
        <p:nvSpPr>
          <p:cNvPr id="208907" name="Line 1035"/>
          <p:cNvSpPr>
            <a:spLocks noChangeShapeType="1"/>
          </p:cNvSpPr>
          <p:nvPr/>
        </p:nvSpPr>
        <p:spPr bwMode="auto">
          <a:xfrm>
            <a:off x="1157288" y="4314825"/>
            <a:ext cx="990600" cy="0"/>
          </a:xfrm>
          <a:prstGeom prst="line">
            <a:avLst/>
          </a:prstGeom>
          <a:noFill/>
          <a:ln w="12700">
            <a:solidFill>
              <a:schemeClr val="tx1"/>
            </a:solidFill>
            <a:round/>
            <a:headEnd type="none" w="sm" len="sm"/>
            <a:tailEnd type="none" w="sm" len="sm"/>
          </a:ln>
          <a:effectLst/>
        </p:spPr>
        <p:txBody>
          <a:bodyPr/>
          <a:lstStyle/>
          <a:p>
            <a:endParaRPr lang="en-GB"/>
          </a:p>
        </p:txBody>
      </p:sp>
      <p:sp>
        <p:nvSpPr>
          <p:cNvPr id="208908" name="Rectangle 1036"/>
          <p:cNvSpPr>
            <a:spLocks noChangeArrowheads="1"/>
          </p:cNvSpPr>
          <p:nvPr/>
        </p:nvSpPr>
        <p:spPr bwMode="auto">
          <a:xfrm>
            <a:off x="1600200" y="4914900"/>
            <a:ext cx="1752600" cy="685800"/>
          </a:xfrm>
          <a:prstGeom prst="rect">
            <a:avLst/>
          </a:prstGeom>
          <a:noFill/>
          <a:ln w="38100" cmpd="dbl">
            <a:solidFill>
              <a:schemeClr val="tx1"/>
            </a:solidFill>
            <a:miter lim="800000"/>
            <a:headEnd type="none" w="sm" len="sm"/>
            <a:tailEnd type="none" w="sm" len="sm"/>
          </a:ln>
          <a:effectLst/>
        </p:spPr>
        <p:txBody>
          <a:bodyPr wrap="none" anchor="ctr"/>
          <a:lstStyle/>
          <a:p>
            <a:endParaRPr lang="en-GB"/>
          </a:p>
        </p:txBody>
      </p:sp>
      <p:sp>
        <p:nvSpPr>
          <p:cNvPr id="208909" name="AutoShape 1037"/>
          <p:cNvSpPr>
            <a:spLocks noChangeArrowheads="1"/>
          </p:cNvSpPr>
          <p:nvPr/>
        </p:nvSpPr>
        <p:spPr bwMode="auto">
          <a:xfrm>
            <a:off x="1662113" y="5786438"/>
            <a:ext cx="1524000" cy="914400"/>
          </a:xfrm>
          <a:prstGeom prst="diamond">
            <a:avLst/>
          </a:prstGeom>
          <a:noFill/>
          <a:ln w="38100" cmpd="dbl">
            <a:solidFill>
              <a:schemeClr val="tx1"/>
            </a:solidFill>
            <a:miter lim="800000"/>
            <a:headEnd type="none" w="sm" len="sm"/>
            <a:tailEnd type="none" w="sm" len="sm"/>
          </a:ln>
          <a:effectLst/>
        </p:spPr>
        <p:txBody>
          <a:bodyPr wrap="none" anchor="ctr"/>
          <a:lstStyle/>
          <a:p>
            <a:endParaRPr lang="en-GB"/>
          </a:p>
        </p:txBody>
      </p:sp>
      <p:sp>
        <p:nvSpPr>
          <p:cNvPr id="208910" name="Text Box 1038"/>
          <p:cNvSpPr txBox="1">
            <a:spLocks noChangeArrowheads="1"/>
          </p:cNvSpPr>
          <p:nvPr/>
        </p:nvSpPr>
        <p:spPr bwMode="auto">
          <a:xfrm>
            <a:off x="5257800" y="1524000"/>
            <a:ext cx="17526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Attribute</a:t>
            </a:r>
          </a:p>
        </p:txBody>
      </p:sp>
      <p:sp>
        <p:nvSpPr>
          <p:cNvPr id="208911" name="Text Box 1039"/>
          <p:cNvSpPr txBox="1">
            <a:spLocks noChangeArrowheads="1"/>
          </p:cNvSpPr>
          <p:nvPr/>
        </p:nvSpPr>
        <p:spPr bwMode="auto">
          <a:xfrm>
            <a:off x="5257800" y="2286000"/>
            <a:ext cx="23622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Key Attribute</a:t>
            </a:r>
          </a:p>
        </p:txBody>
      </p:sp>
      <p:sp>
        <p:nvSpPr>
          <p:cNvPr id="208912" name="Text Box 1040"/>
          <p:cNvSpPr txBox="1">
            <a:spLocks noChangeArrowheads="1"/>
          </p:cNvSpPr>
          <p:nvPr/>
        </p:nvSpPr>
        <p:spPr bwMode="auto">
          <a:xfrm>
            <a:off x="5257800" y="3276600"/>
            <a:ext cx="32004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Multivalued attributes</a:t>
            </a:r>
          </a:p>
        </p:txBody>
      </p:sp>
      <p:sp>
        <p:nvSpPr>
          <p:cNvPr id="208913" name="Text Box 1041"/>
          <p:cNvSpPr txBox="1">
            <a:spLocks noChangeArrowheads="1"/>
          </p:cNvSpPr>
          <p:nvPr/>
        </p:nvSpPr>
        <p:spPr bwMode="auto">
          <a:xfrm>
            <a:off x="5257800" y="4114800"/>
            <a:ext cx="23622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Derived Attribute</a:t>
            </a:r>
          </a:p>
        </p:txBody>
      </p:sp>
      <p:sp>
        <p:nvSpPr>
          <p:cNvPr id="208914" name="Text Box 1042"/>
          <p:cNvSpPr txBox="1">
            <a:spLocks noChangeArrowheads="1"/>
          </p:cNvSpPr>
          <p:nvPr/>
        </p:nvSpPr>
        <p:spPr bwMode="auto">
          <a:xfrm>
            <a:off x="5257800" y="5029200"/>
            <a:ext cx="23622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Weak Entity</a:t>
            </a:r>
          </a:p>
        </p:txBody>
      </p:sp>
      <p:sp>
        <p:nvSpPr>
          <p:cNvPr id="208915" name="Text Box 1043"/>
          <p:cNvSpPr txBox="1">
            <a:spLocks noChangeArrowheads="1"/>
          </p:cNvSpPr>
          <p:nvPr/>
        </p:nvSpPr>
        <p:spPr bwMode="auto">
          <a:xfrm>
            <a:off x="5257800" y="6096000"/>
            <a:ext cx="32004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latin typeface="Times New Roman" pitchFamily="18" charset="0"/>
              </a:rPr>
              <a:t>Identifying Relationship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Structured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IF credit limit exceeded</a:t>
            </a:r>
          </a:p>
          <a:p>
            <a:pPr>
              <a:buNone/>
            </a:pPr>
            <a:r>
              <a:rPr lang="en-US" b="1" dirty="0" smtClean="0"/>
              <a:t>THEN</a:t>
            </a:r>
          </a:p>
          <a:p>
            <a:pPr>
              <a:buNone/>
            </a:pPr>
            <a:r>
              <a:rPr lang="en-US" b="1" dirty="0" smtClean="0"/>
              <a:t>	IF Customer has bad payment history</a:t>
            </a:r>
          </a:p>
          <a:p>
            <a:pPr>
              <a:buNone/>
            </a:pPr>
            <a:r>
              <a:rPr lang="en-US" b="1" dirty="0" smtClean="0"/>
              <a:t>	THEN refuse credit</a:t>
            </a:r>
          </a:p>
          <a:p>
            <a:pPr>
              <a:buNone/>
            </a:pPr>
            <a:r>
              <a:rPr lang="en-US" b="1" dirty="0" smtClean="0"/>
              <a:t>	ELSE</a:t>
            </a:r>
          </a:p>
          <a:p>
            <a:pPr>
              <a:buNone/>
            </a:pPr>
            <a:r>
              <a:rPr lang="en-US" b="1" dirty="0" smtClean="0"/>
              <a:t>		IF purchase above Rs.1000/=</a:t>
            </a:r>
          </a:p>
          <a:p>
            <a:pPr>
              <a:buNone/>
            </a:pPr>
            <a:r>
              <a:rPr lang="en-US" b="1" dirty="0" smtClean="0"/>
              <a:t>		THEN refuse credit</a:t>
            </a:r>
          </a:p>
          <a:p>
            <a:pPr>
              <a:buNone/>
            </a:pPr>
            <a:r>
              <a:rPr lang="en-US" b="1" dirty="0" smtClean="0"/>
              <a:t>		ELSE refer to manager</a:t>
            </a:r>
          </a:p>
          <a:p>
            <a:pPr>
              <a:buNone/>
            </a:pPr>
            <a:r>
              <a:rPr lang="en-US" b="1" dirty="0" smtClean="0"/>
              <a:t>ELSE </a:t>
            </a:r>
          </a:p>
          <a:p>
            <a:pPr>
              <a:buNone/>
            </a:pPr>
            <a:r>
              <a:rPr lang="en-US" b="1" dirty="0" smtClean="0"/>
              <a:t>allow credit</a:t>
            </a: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Decision Tree</a:t>
            </a:r>
            <a:endParaRPr lang="en-US" dirty="0"/>
          </a:p>
        </p:txBody>
      </p:sp>
      <p:sp>
        <p:nvSpPr>
          <p:cNvPr id="3" name="Content Placeholder 2"/>
          <p:cNvSpPr>
            <a:spLocks noGrp="1"/>
          </p:cNvSpPr>
          <p:nvPr>
            <p:ph idx="1"/>
          </p:nvPr>
        </p:nvSpPr>
        <p:spPr/>
        <p:txBody>
          <a:bodyPr>
            <a:normAutofit/>
          </a:bodyPr>
          <a:lstStyle/>
          <a:p>
            <a:r>
              <a:rPr lang="en-US" dirty="0" smtClean="0"/>
              <a:t>A decision tree can help you examine all possible options when faced with a hard choice or decision.</a:t>
            </a:r>
            <a:br>
              <a:rPr lang="en-US" dirty="0" smtClean="0"/>
            </a:b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11886E04-5F44-4018-A4BA-B20CB0062CC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1886E04-5F44-4018-A4BA-B20CB0062CC8}" type="slidenum">
              <a:rPr lang="en-US" smtClean="0"/>
              <a:pPr/>
              <a:t>42</a:t>
            </a:fld>
            <a:endParaRPr lang="en-US"/>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Using Decision Tree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p:cNvPicPr>
            <a:picLocks noChangeAspect="1" noChangeArrowheads="1"/>
          </p:cNvPicPr>
          <p:nvPr/>
        </p:nvPicPr>
        <p:blipFill>
          <a:blip r:embed="rId3" cstate="print"/>
          <a:srcRect l="2078" t="23881"/>
          <a:stretch>
            <a:fillRect/>
          </a:stretch>
        </p:blipFill>
        <p:spPr bwMode="auto">
          <a:xfrm>
            <a:off x="362760" y="1676400"/>
            <a:ext cx="816686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Decision table</a:t>
            </a:r>
            <a:endParaRPr lang="en-US" dirty="0"/>
          </a:p>
        </p:txBody>
      </p:sp>
      <p:sp>
        <p:nvSpPr>
          <p:cNvPr id="3" name="Content Placeholder 2"/>
          <p:cNvSpPr>
            <a:spLocks noGrp="1"/>
          </p:cNvSpPr>
          <p:nvPr>
            <p:ph idx="1"/>
          </p:nvPr>
        </p:nvSpPr>
        <p:spPr>
          <a:xfrm>
            <a:off x="152400" y="838200"/>
            <a:ext cx="8229600" cy="4525963"/>
          </a:xfrm>
        </p:spPr>
        <p:txBody>
          <a:bodyPr/>
          <a:lstStyle/>
          <a:p>
            <a:r>
              <a:rPr lang="en-NZ" dirty="0" smtClean="0"/>
              <a:t>A decision table lists causes and effects in a matrix.  Each column represents a unique combination.</a:t>
            </a:r>
          </a:p>
          <a:p>
            <a:pPr lvl="1">
              <a:buNone/>
            </a:pPr>
            <a:r>
              <a:rPr lang="en-NZ" dirty="0" smtClean="0"/>
              <a:t>	Cause = condition</a:t>
            </a:r>
          </a:p>
          <a:p>
            <a:pPr lvl="1">
              <a:buNone/>
            </a:pPr>
            <a:r>
              <a:rPr lang="en-NZ" dirty="0" smtClean="0"/>
              <a:t>	effect = action = expected results</a:t>
            </a:r>
            <a:endParaRPr lang="en-AU" dirty="0" smtClean="0"/>
          </a:p>
        </p:txBody>
      </p:sp>
      <p:sp>
        <p:nvSpPr>
          <p:cNvPr id="4" name="Slide Number Placeholder 3"/>
          <p:cNvSpPr>
            <a:spLocks noGrp="1"/>
          </p:cNvSpPr>
          <p:nvPr>
            <p:ph type="sldNum" sz="quarter" idx="12"/>
          </p:nvPr>
        </p:nvSpPr>
        <p:spPr/>
        <p:txBody>
          <a:bodyPr/>
          <a:lstStyle/>
          <a:p>
            <a:fld id="{11886E04-5F44-4018-A4BA-B20CB0062CC8}" type="slidenum">
              <a:rPr lang="en-US" smtClean="0"/>
              <a:pPr/>
              <a:t>43</a:t>
            </a:fld>
            <a:endParaRPr lang="en-US"/>
          </a:p>
        </p:txBody>
      </p:sp>
      <p:pic>
        <p:nvPicPr>
          <p:cNvPr id="5" name="Picture 7"/>
          <p:cNvPicPr>
            <a:picLocks noChangeAspect="1" noChangeArrowheads="1"/>
          </p:cNvPicPr>
          <p:nvPr/>
        </p:nvPicPr>
        <p:blipFill>
          <a:blip r:embed="rId3" cstate="print"/>
          <a:srcRect/>
          <a:stretch>
            <a:fillRect/>
          </a:stretch>
        </p:blipFill>
        <p:spPr bwMode="auto">
          <a:xfrm>
            <a:off x="1600200" y="4611687"/>
            <a:ext cx="4218860" cy="2246313"/>
          </a:xfrm>
          <a:prstGeom prst="rect">
            <a:avLst/>
          </a:prstGeom>
          <a:noFill/>
          <a:ln w="12700">
            <a:noFill/>
            <a:miter lim="800000"/>
            <a:headEnd type="none" w="sm" len="sm"/>
            <a:tailEnd type="none" w="sm" len="sm"/>
          </a:ln>
          <a:effectLst/>
        </p:spPr>
      </p:pic>
      <p:sp>
        <p:nvSpPr>
          <p:cNvPr id="6" name="Rectangle 5"/>
          <p:cNvSpPr/>
          <p:nvPr/>
        </p:nvSpPr>
        <p:spPr>
          <a:xfrm>
            <a:off x="0" y="3505200"/>
            <a:ext cx="8305800" cy="1077218"/>
          </a:xfrm>
          <a:prstGeom prst="rect">
            <a:avLst/>
          </a:prstGeom>
        </p:spPr>
        <p:txBody>
          <a:bodyPr wrap="square">
            <a:spAutoFit/>
          </a:bodyPr>
          <a:lstStyle/>
          <a:p>
            <a:pPr>
              <a:buFont typeface="Arial" pitchFamily="34" charset="0"/>
              <a:buChar char="•"/>
            </a:pPr>
            <a:r>
              <a:rPr lang="en-NZ" sz="3200" dirty="0" smtClean="0"/>
              <a:t>  If all causes are simply Y/N values:</a:t>
            </a:r>
            <a:br>
              <a:rPr lang="en-NZ" sz="3200" dirty="0" smtClean="0"/>
            </a:br>
            <a:r>
              <a:rPr lang="en-NZ" sz="3200" dirty="0" smtClean="0"/>
              <a:t>	Number of combinations =</a:t>
            </a:r>
            <a:r>
              <a:rPr lang="en-NZ" sz="3200" dirty="0" smtClean="0">
                <a:solidFill>
                  <a:srgbClr val="0000FF"/>
                </a:solidFill>
              </a:rPr>
              <a:t>2</a:t>
            </a:r>
            <a:r>
              <a:rPr lang="en-NZ" sz="3200" baseline="30000" dirty="0" smtClean="0">
                <a:solidFill>
                  <a:srgbClr val="0000FF"/>
                </a:solidFill>
              </a:rPr>
              <a:t>number of causes</a:t>
            </a:r>
            <a:endParaRPr lang="en-NZ" sz="3200" baseline="30000" dirty="0">
              <a:solidFill>
                <a:srgbClr val="0000FF"/>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NZ"/>
              <a:t>Steps to Create a decision table</a:t>
            </a:r>
            <a:endParaRPr lang="en-AU"/>
          </a:p>
        </p:txBody>
      </p:sp>
      <p:sp>
        <p:nvSpPr>
          <p:cNvPr id="1028" name="Rectangle 4"/>
          <p:cNvSpPr>
            <a:spLocks noGrp="1" noChangeArrowheads="1"/>
          </p:cNvSpPr>
          <p:nvPr>
            <p:ph type="body" sz="half" idx="2"/>
          </p:nvPr>
        </p:nvSpPr>
        <p:spPr>
          <a:xfrm>
            <a:off x="457200" y="1371600"/>
            <a:ext cx="8382000" cy="4114800"/>
          </a:xfrm>
        </p:spPr>
        <p:txBody>
          <a:bodyPr/>
          <a:lstStyle/>
          <a:p>
            <a:pPr marL="533400" indent="-533400">
              <a:buFont typeface="Wingdings" pitchFamily="2" charset="2"/>
              <a:buAutoNum type="arabicPeriod"/>
            </a:pPr>
            <a:r>
              <a:rPr lang="en-NZ" sz="2800" dirty="0"/>
              <a:t>List all </a:t>
            </a:r>
            <a:r>
              <a:rPr lang="en-NZ" sz="2800" dirty="0" smtClean="0"/>
              <a:t>causes (conditions)  </a:t>
            </a:r>
            <a:r>
              <a:rPr lang="en-NZ" sz="2800" dirty="0"/>
              <a:t>in the decision table</a:t>
            </a:r>
          </a:p>
          <a:p>
            <a:pPr marL="533400" indent="-533400">
              <a:buFont typeface="Wingdings" pitchFamily="2" charset="2"/>
              <a:buAutoNum type="arabicPeriod"/>
            </a:pPr>
            <a:r>
              <a:rPr lang="en-NZ" sz="2800" dirty="0"/>
              <a:t>Calculate the number of possible combinations</a:t>
            </a:r>
          </a:p>
          <a:p>
            <a:pPr marL="533400" indent="-533400">
              <a:buFont typeface="Wingdings" pitchFamily="2" charset="2"/>
              <a:buAutoNum type="arabicPeriod"/>
            </a:pPr>
            <a:r>
              <a:rPr lang="en-NZ" sz="2800" dirty="0"/>
              <a:t>Fill columns with all possible combinations</a:t>
            </a:r>
          </a:p>
          <a:p>
            <a:pPr marL="533400" indent="-533400">
              <a:buFont typeface="Wingdings" pitchFamily="2" charset="2"/>
              <a:buAutoNum type="arabicPeriod"/>
            </a:pPr>
            <a:r>
              <a:rPr lang="en-NZ" sz="2800" dirty="0"/>
              <a:t>Reduce test combinations</a:t>
            </a:r>
          </a:p>
          <a:p>
            <a:pPr marL="533400" indent="-533400">
              <a:buFont typeface="Wingdings" pitchFamily="2" charset="2"/>
              <a:buAutoNum type="arabicPeriod"/>
            </a:pPr>
            <a:r>
              <a:rPr lang="en-NZ" sz="2800" dirty="0"/>
              <a:t>Check covered </a:t>
            </a:r>
            <a:r>
              <a:rPr lang="en-NZ" sz="2800" dirty="0" smtClean="0"/>
              <a:t>combinations</a:t>
            </a:r>
            <a:endParaRPr lang="en-NZ" sz="2800" dirty="0"/>
          </a:p>
        </p:txBody>
      </p:sp>
      <p:pic>
        <p:nvPicPr>
          <p:cNvPr id="1029" name="Picture 5" descr="toon16"/>
          <p:cNvPicPr>
            <a:picLocks noGrp="1" noChangeAspect="1" noChangeArrowheads="1"/>
          </p:cNvPicPr>
          <p:nvPr>
            <p:ph type="clipArt" sz="half" idx="1"/>
          </p:nvPr>
        </p:nvPicPr>
        <p:blipFill>
          <a:blip r:embed="rId3" cstate="print"/>
          <a:srcRect r="42782"/>
          <a:stretch>
            <a:fillRect/>
          </a:stretch>
        </p:blipFill>
        <p:spPr>
          <a:xfrm>
            <a:off x="6172199" y="3886200"/>
            <a:ext cx="2155371" cy="2514600"/>
          </a:xfrm>
        </p:spPr>
      </p:pic>
      <p:sp>
        <p:nvSpPr>
          <p:cNvPr id="7" name="Slide Number Placeholder 6"/>
          <p:cNvSpPr>
            <a:spLocks noGrp="1"/>
          </p:cNvSpPr>
          <p:nvPr>
            <p:ph type="sldNum" sz="quarter" idx="12"/>
          </p:nvPr>
        </p:nvSpPr>
        <p:spPr/>
        <p:txBody>
          <a:bodyPr/>
          <a:lstStyle/>
          <a:p>
            <a:fld id="{7881731C-46DA-417F-9DE8-501AA925D44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Decision Table</a:t>
            </a:r>
            <a:endParaRPr lang="en-US" dirty="0"/>
          </a:p>
        </p:txBody>
      </p:sp>
      <p:pic>
        <p:nvPicPr>
          <p:cNvPr id="2050" name="Picture 2"/>
          <p:cNvPicPr>
            <a:picLocks noGrp="1" noChangeAspect="1" noChangeArrowheads="1"/>
          </p:cNvPicPr>
          <p:nvPr>
            <p:ph idx="1"/>
          </p:nvPr>
        </p:nvPicPr>
        <p:blipFill>
          <a:blip r:embed="rId3" cstate="print"/>
          <a:srcRect l="2114" t="20312"/>
          <a:stretch>
            <a:fillRect/>
          </a:stretch>
        </p:blipFill>
        <p:spPr bwMode="auto">
          <a:xfrm>
            <a:off x="838200" y="1752600"/>
            <a:ext cx="7057797" cy="38862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1886E04-5F44-4018-A4BA-B20CB0062CC8}"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English</a:t>
            </a:r>
            <a:endParaRPr lang="en-US" dirty="0"/>
          </a:p>
        </p:txBody>
      </p:sp>
      <p:sp>
        <p:nvSpPr>
          <p:cNvPr id="4" name="Slide Number Placeholder 3"/>
          <p:cNvSpPr>
            <a:spLocks noGrp="1"/>
          </p:cNvSpPr>
          <p:nvPr>
            <p:ph type="sldNum" sz="quarter" idx="12"/>
          </p:nvPr>
        </p:nvSpPr>
        <p:spPr/>
        <p:txBody>
          <a:bodyPr/>
          <a:lstStyle/>
          <a:p>
            <a:fld id="{11886E04-5F44-4018-A4BA-B20CB0062CC8}" type="slidenum">
              <a:rPr lang="en-US" smtClean="0"/>
              <a:pPr/>
              <a:t>46</a:t>
            </a:fld>
            <a:endParaRPr lang="en-US"/>
          </a:p>
        </p:txBody>
      </p:sp>
      <p:sp>
        <p:nvSpPr>
          <p:cNvPr id="5" name="Content Placeholder 4"/>
          <p:cNvSpPr>
            <a:spLocks noGrp="1"/>
          </p:cNvSpPr>
          <p:nvPr>
            <p:ph idx="1"/>
          </p:nvPr>
        </p:nvSpPr>
        <p:spPr/>
        <p:txBody>
          <a:bodyPr>
            <a:normAutofit fontScale="92500" lnSpcReduction="20000"/>
          </a:bodyPr>
          <a:lstStyle/>
          <a:p>
            <a:pPr>
              <a:buNone/>
            </a:pPr>
            <a:r>
              <a:rPr lang="en-US" dirty="0" smtClean="0"/>
              <a:t>IF credit limit exceeded</a:t>
            </a:r>
          </a:p>
          <a:p>
            <a:pPr>
              <a:buNone/>
            </a:pPr>
            <a:r>
              <a:rPr lang="en-US" dirty="0" smtClean="0"/>
              <a:t>THEN</a:t>
            </a:r>
          </a:p>
          <a:p>
            <a:pPr>
              <a:buNone/>
            </a:pPr>
            <a:r>
              <a:rPr lang="en-US" dirty="0" smtClean="0"/>
              <a:t>	IF customer has bad payment history</a:t>
            </a:r>
          </a:p>
          <a:p>
            <a:pPr>
              <a:buNone/>
            </a:pPr>
            <a:r>
              <a:rPr lang="en-US" dirty="0" smtClean="0"/>
              <a:t>	THEN refuse credit</a:t>
            </a:r>
          </a:p>
          <a:p>
            <a:pPr>
              <a:buNone/>
            </a:pPr>
            <a:r>
              <a:rPr lang="en-US" dirty="0" smtClean="0"/>
              <a:t>	ELSE</a:t>
            </a:r>
          </a:p>
          <a:p>
            <a:pPr>
              <a:buNone/>
            </a:pPr>
            <a:r>
              <a:rPr lang="en-US" dirty="0" smtClean="0"/>
              <a:t>	IF purchase above Rs. 1000/=</a:t>
            </a:r>
          </a:p>
          <a:p>
            <a:pPr>
              <a:buNone/>
            </a:pPr>
            <a:r>
              <a:rPr lang="en-US" dirty="0" smtClean="0"/>
              <a:t>	THEN refuse credit</a:t>
            </a:r>
          </a:p>
          <a:p>
            <a:pPr>
              <a:buNone/>
            </a:pPr>
            <a:r>
              <a:rPr lang="en-US" dirty="0" smtClean="0"/>
              <a:t>	ELSE refer to manager</a:t>
            </a:r>
          </a:p>
          <a:p>
            <a:pPr>
              <a:buNone/>
            </a:pPr>
            <a:r>
              <a:rPr lang="en-US" dirty="0" smtClean="0"/>
              <a:t>ELSE allow credit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1886E04-5F44-4018-A4BA-B20CB0062CC8}" type="slidenum">
              <a:rPr lang="en-US" smtClean="0"/>
              <a:pPr/>
              <a:t>47</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Structured English used to </a:t>
            </a:r>
          </a:p>
          <a:p>
            <a:pPr lvl="1"/>
            <a:r>
              <a:rPr lang="en-US" dirty="0" smtClean="0"/>
              <a:t>Explain the </a:t>
            </a:r>
            <a:r>
              <a:rPr lang="en-US" u="sng" dirty="0" smtClean="0"/>
              <a:t>conditions </a:t>
            </a:r>
            <a:r>
              <a:rPr lang="en-US" dirty="0" smtClean="0"/>
              <a:t>which occurs in a process.</a:t>
            </a:r>
          </a:p>
          <a:p>
            <a:pPr lvl="1"/>
            <a:r>
              <a:rPr lang="en-US" dirty="0" smtClean="0"/>
              <a:t>Identify the </a:t>
            </a:r>
            <a:r>
              <a:rPr lang="en-US" u="sng" dirty="0" smtClean="0"/>
              <a:t>decisions </a:t>
            </a:r>
            <a:r>
              <a:rPr lang="en-US" dirty="0" smtClean="0"/>
              <a:t>which makes these conditions occur.</a:t>
            </a:r>
          </a:p>
          <a:p>
            <a:pPr lvl="1"/>
            <a:r>
              <a:rPr lang="en-US" dirty="0" smtClean="0"/>
              <a:t>Find </a:t>
            </a:r>
            <a:r>
              <a:rPr lang="en-US" u="sng" dirty="0" smtClean="0"/>
              <a:t>alternative </a:t>
            </a:r>
            <a:r>
              <a:rPr lang="en-US" dirty="0" smtClean="0"/>
              <a:t>actions to be taken</a:t>
            </a:r>
          </a:p>
          <a:p>
            <a:r>
              <a:rPr lang="en-US" dirty="0" smtClean="0"/>
              <a:t>The process is defined by using three types of statements</a:t>
            </a:r>
          </a:p>
          <a:p>
            <a:pPr lvl="1"/>
            <a:r>
              <a:rPr lang="en-US" dirty="0" smtClean="0"/>
              <a:t>Sequence structure</a:t>
            </a:r>
          </a:p>
          <a:p>
            <a:pPr lvl="1"/>
            <a:r>
              <a:rPr lang="en-US" dirty="0" smtClean="0"/>
              <a:t>Decision structure</a:t>
            </a:r>
          </a:p>
          <a:p>
            <a:pPr lvl="1"/>
            <a:r>
              <a:rPr lang="en-US" dirty="0" smtClean="0"/>
              <a:t>Iteration structure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System design Approaches</a:t>
            </a:r>
            <a:endParaRPr lang="en-US" dirty="0"/>
          </a:p>
        </p:txBody>
      </p:sp>
      <p:sp>
        <p:nvSpPr>
          <p:cNvPr id="8" name="Content Placeholder 7"/>
          <p:cNvSpPr>
            <a:spLocks noGrp="1"/>
          </p:cNvSpPr>
          <p:nvPr>
            <p:ph idx="1"/>
          </p:nvPr>
        </p:nvSpPr>
        <p:spPr/>
        <p:txBody>
          <a:bodyPr/>
          <a:lstStyle/>
          <a:p>
            <a:r>
              <a:rPr lang="en-US" dirty="0" smtClean="0"/>
              <a:t>Modern structured design</a:t>
            </a:r>
          </a:p>
          <a:p>
            <a:r>
              <a:rPr lang="en-US" dirty="0" smtClean="0"/>
              <a:t>Information engineering</a:t>
            </a:r>
          </a:p>
          <a:p>
            <a:r>
              <a:rPr lang="en-US" dirty="0" smtClean="0"/>
              <a:t>Prototyping</a:t>
            </a:r>
          </a:p>
          <a:p>
            <a:r>
              <a:rPr lang="en-US" dirty="0" smtClean="0"/>
              <a:t>JAD</a:t>
            </a:r>
          </a:p>
          <a:p>
            <a:r>
              <a:rPr lang="en-US" dirty="0" smtClean="0"/>
              <a:t>RAD</a:t>
            </a:r>
          </a:p>
          <a:p>
            <a:r>
              <a:rPr lang="en-US" dirty="0" smtClean="0"/>
              <a:t>Object-oriented</a:t>
            </a:r>
            <a:endParaRPr lang="en-US" dirty="0"/>
          </a:p>
        </p:txBody>
      </p:sp>
      <p:sp>
        <p:nvSpPr>
          <p:cNvPr id="4" name="Slide Number Placeholder 3"/>
          <p:cNvSpPr>
            <a:spLocks noGrp="1"/>
          </p:cNvSpPr>
          <p:nvPr>
            <p:ph type="sldNum" sz="quarter" idx="12"/>
          </p:nvPr>
        </p:nvSpPr>
        <p:spPr/>
        <p:txBody>
          <a:bodyPr/>
          <a:lstStyle/>
          <a:p>
            <a:fld id="{11886E04-5F44-4018-A4BA-B20CB0062CC8}"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050"/>
          <p:cNvSpPr>
            <a:spLocks noGrp="1" noChangeArrowheads="1"/>
          </p:cNvSpPr>
          <p:nvPr>
            <p:ph type="title"/>
          </p:nvPr>
        </p:nvSpPr>
        <p:spPr>
          <a:xfrm>
            <a:off x="1066800" y="0"/>
            <a:ext cx="7543800" cy="1431925"/>
          </a:xfrm>
        </p:spPr>
        <p:txBody>
          <a:bodyPr/>
          <a:lstStyle/>
          <a:p>
            <a:r>
              <a:rPr lang="en-GB" dirty="0" smtClean="0"/>
              <a:t>Explain the term ‘Degree’</a:t>
            </a:r>
            <a:endParaRPr lang="en-US" b="0" dirty="0"/>
          </a:p>
        </p:txBody>
      </p:sp>
      <p:sp>
        <p:nvSpPr>
          <p:cNvPr id="17" name="Slide Number Placeholder 5"/>
          <p:cNvSpPr>
            <a:spLocks noGrp="1"/>
          </p:cNvSpPr>
          <p:nvPr>
            <p:ph type="sldNum" sz="quarter" idx="12"/>
          </p:nvPr>
        </p:nvSpPr>
        <p:spPr/>
        <p:txBody>
          <a:bodyPr/>
          <a:lstStyle/>
          <a:p>
            <a:fld id="{9A7B6A35-8A66-435B-BB8B-89830635C21B}" type="slidenum">
              <a:rPr lang="en-US"/>
              <a:pPr/>
              <a:t>5</a:t>
            </a:fld>
            <a:endParaRPr lang="en-US"/>
          </a:p>
        </p:txBody>
      </p:sp>
      <p:sp>
        <p:nvSpPr>
          <p:cNvPr id="197635" name="Rectangle 2051"/>
          <p:cNvSpPr>
            <a:spLocks noGrp="1" noChangeArrowheads="1"/>
          </p:cNvSpPr>
          <p:nvPr>
            <p:ph sz="quarter" idx="1"/>
          </p:nvPr>
        </p:nvSpPr>
        <p:spPr>
          <a:xfrm>
            <a:off x="990600" y="1447800"/>
            <a:ext cx="7727950" cy="4114800"/>
          </a:xfrm>
        </p:spPr>
        <p:txBody>
          <a:bodyPr>
            <a:normAutofit lnSpcReduction="10000"/>
          </a:bodyPr>
          <a:lstStyle/>
          <a:p>
            <a:pPr>
              <a:lnSpc>
                <a:spcPct val="90000"/>
              </a:lnSpc>
              <a:buFont typeface="Wingdings" pitchFamily="2" charset="2"/>
              <a:buNone/>
            </a:pPr>
            <a:r>
              <a:rPr lang="en-GB" sz="2800" dirty="0">
                <a:latin typeface="Times New Roman" pitchFamily="18" charset="0"/>
              </a:rPr>
              <a:t>Number of participating entity types.</a:t>
            </a:r>
          </a:p>
          <a:p>
            <a:pPr>
              <a:lnSpc>
                <a:spcPct val="90000"/>
              </a:lnSpc>
            </a:pPr>
            <a:r>
              <a:rPr lang="en-GB" sz="2800" dirty="0">
                <a:latin typeface="Times New Roman" pitchFamily="18" charset="0"/>
              </a:rPr>
              <a:t>Unary Relationship</a:t>
            </a:r>
          </a:p>
          <a:p>
            <a:pPr lvl="1">
              <a:lnSpc>
                <a:spcPct val="90000"/>
              </a:lnSpc>
            </a:pPr>
            <a:r>
              <a:rPr lang="en-GB" sz="2400" dirty="0">
                <a:latin typeface="Times New Roman" pitchFamily="18" charset="0"/>
              </a:rPr>
              <a:t>A relationship between the instances of a single entity type</a:t>
            </a:r>
          </a:p>
          <a:p>
            <a:pPr lvl="1">
              <a:lnSpc>
                <a:spcPct val="90000"/>
              </a:lnSpc>
              <a:buFontTx/>
              <a:buNone/>
            </a:pPr>
            <a:r>
              <a:rPr lang="en-GB" sz="2400" dirty="0">
                <a:solidFill>
                  <a:schemeClr val="tx2"/>
                </a:solidFill>
                <a:latin typeface="Times New Roman" pitchFamily="18" charset="0"/>
              </a:rPr>
              <a:t>e.g. Person is married to a Person </a:t>
            </a:r>
          </a:p>
          <a:p>
            <a:pPr lvl="1">
              <a:lnSpc>
                <a:spcPct val="90000"/>
              </a:lnSpc>
              <a:buFontTx/>
              <a:buNone/>
            </a:pPr>
            <a:r>
              <a:rPr lang="en-GB" sz="2400" dirty="0">
                <a:solidFill>
                  <a:schemeClr val="tx2"/>
                </a:solidFill>
                <a:latin typeface="Times New Roman" pitchFamily="18" charset="0"/>
              </a:rPr>
              <a:t>       Employee manages Employees </a:t>
            </a:r>
          </a:p>
          <a:p>
            <a:pPr lvl="1">
              <a:lnSpc>
                <a:spcPct val="90000"/>
              </a:lnSpc>
              <a:buFontTx/>
              <a:buNone/>
            </a:pPr>
            <a:endParaRPr lang="en-GB" sz="2400" dirty="0">
              <a:solidFill>
                <a:schemeClr val="tx2"/>
              </a:solidFill>
              <a:latin typeface="Times New Roman" pitchFamily="18" charset="0"/>
            </a:endParaRPr>
          </a:p>
          <a:p>
            <a:pPr>
              <a:lnSpc>
                <a:spcPct val="90000"/>
              </a:lnSpc>
            </a:pPr>
            <a:r>
              <a:rPr lang="en-GB" sz="2800" dirty="0">
                <a:latin typeface="Times New Roman" pitchFamily="18" charset="0"/>
              </a:rPr>
              <a:t>Binary Relationship</a:t>
            </a:r>
          </a:p>
          <a:p>
            <a:pPr lvl="1">
              <a:lnSpc>
                <a:spcPct val="90000"/>
              </a:lnSpc>
            </a:pPr>
            <a:r>
              <a:rPr lang="en-GB" sz="2400" dirty="0">
                <a:latin typeface="Times New Roman" pitchFamily="18" charset="0"/>
              </a:rPr>
              <a:t>A relationship between the instances of two entity types</a:t>
            </a:r>
          </a:p>
          <a:p>
            <a:pPr lvl="1">
              <a:lnSpc>
                <a:spcPct val="90000"/>
              </a:lnSpc>
              <a:buFontTx/>
              <a:buNone/>
            </a:pPr>
            <a:r>
              <a:rPr lang="en-GB" sz="2400" dirty="0">
                <a:solidFill>
                  <a:schemeClr val="tx2"/>
                </a:solidFill>
                <a:latin typeface="Times New Roman" pitchFamily="18" charset="0"/>
              </a:rPr>
              <a:t>e.g. An employee works for a department</a:t>
            </a:r>
          </a:p>
          <a:p>
            <a:pPr>
              <a:lnSpc>
                <a:spcPct val="90000"/>
              </a:lnSpc>
              <a:buFont typeface="Wingdings" pitchFamily="2" charset="2"/>
              <a:buNone/>
            </a:pPr>
            <a:endParaRPr lang="en-US" sz="2800" dirty="0">
              <a:solidFill>
                <a:schemeClr val="tx2"/>
              </a:solidFill>
            </a:endParaRPr>
          </a:p>
        </p:txBody>
      </p:sp>
      <p:grpSp>
        <p:nvGrpSpPr>
          <p:cNvPr id="2" name="Group 2052"/>
          <p:cNvGrpSpPr>
            <a:grpSpLocks/>
          </p:cNvGrpSpPr>
          <p:nvPr/>
        </p:nvGrpSpPr>
        <p:grpSpPr bwMode="auto">
          <a:xfrm>
            <a:off x="6705600" y="2895600"/>
            <a:ext cx="1970088" cy="1641475"/>
            <a:chOff x="4046" y="931"/>
            <a:chExt cx="1467" cy="1351"/>
          </a:xfrm>
        </p:grpSpPr>
        <p:sp>
          <p:nvSpPr>
            <p:cNvPr id="197637" name="Rectangle 2053"/>
            <p:cNvSpPr>
              <a:spLocks noChangeArrowheads="1"/>
            </p:cNvSpPr>
            <p:nvPr/>
          </p:nvSpPr>
          <p:spPr bwMode="auto">
            <a:xfrm>
              <a:off x="4046" y="1756"/>
              <a:ext cx="1467" cy="526"/>
            </a:xfrm>
            <a:prstGeom prst="rect">
              <a:avLst/>
            </a:prstGeom>
            <a:noFill/>
            <a:ln w="6350">
              <a:solidFill>
                <a:schemeClr val="tx1"/>
              </a:solidFill>
              <a:miter lim="800000"/>
              <a:headEnd/>
              <a:tailEnd/>
            </a:ln>
            <a:effectLst/>
          </p:spPr>
          <p:txBody>
            <a:bodyPr wrap="none" anchor="ctr"/>
            <a:lstStyle/>
            <a:p>
              <a:pPr algn="ctr"/>
              <a:r>
                <a:rPr lang="en-GB" sz="2000">
                  <a:latin typeface="Times New Roman" pitchFamily="18" charset="0"/>
                </a:rPr>
                <a:t>Employee</a:t>
              </a:r>
            </a:p>
          </p:txBody>
        </p:sp>
        <p:sp>
          <p:nvSpPr>
            <p:cNvPr id="197638" name="AutoShape 2054"/>
            <p:cNvSpPr>
              <a:spLocks noChangeArrowheads="1"/>
            </p:cNvSpPr>
            <p:nvPr/>
          </p:nvSpPr>
          <p:spPr bwMode="auto">
            <a:xfrm>
              <a:off x="4391" y="931"/>
              <a:ext cx="820" cy="600"/>
            </a:xfrm>
            <a:prstGeom prst="diamond">
              <a:avLst/>
            </a:prstGeom>
            <a:noFill/>
            <a:ln w="6350">
              <a:solidFill>
                <a:schemeClr val="tx1"/>
              </a:solidFill>
              <a:miter lim="800000"/>
              <a:headEnd/>
              <a:tailEnd/>
            </a:ln>
            <a:effectLst/>
          </p:spPr>
          <p:txBody>
            <a:bodyPr wrap="none" anchor="ctr"/>
            <a:lstStyle/>
            <a:p>
              <a:pPr algn="ctr"/>
              <a:r>
                <a:rPr lang="en-GB" sz="2000">
                  <a:latin typeface="Times New Roman" pitchFamily="18" charset="0"/>
                </a:rPr>
                <a:t>manages</a:t>
              </a:r>
            </a:p>
          </p:txBody>
        </p:sp>
        <p:sp>
          <p:nvSpPr>
            <p:cNvPr id="197639" name="Line 2055"/>
            <p:cNvSpPr>
              <a:spLocks noChangeShapeType="1"/>
            </p:cNvSpPr>
            <p:nvPr/>
          </p:nvSpPr>
          <p:spPr bwMode="auto">
            <a:xfrm flipV="1">
              <a:off x="5211" y="1231"/>
              <a:ext cx="0" cy="525"/>
            </a:xfrm>
            <a:prstGeom prst="line">
              <a:avLst/>
            </a:prstGeom>
            <a:noFill/>
            <a:ln w="6350">
              <a:solidFill>
                <a:schemeClr val="tx1"/>
              </a:solidFill>
              <a:round/>
              <a:headEnd/>
              <a:tailEnd/>
            </a:ln>
            <a:effectLst/>
          </p:spPr>
          <p:txBody>
            <a:bodyPr wrap="none" anchor="ctr"/>
            <a:lstStyle/>
            <a:p>
              <a:endParaRPr lang="en-GB"/>
            </a:p>
          </p:txBody>
        </p:sp>
        <p:sp>
          <p:nvSpPr>
            <p:cNvPr id="197640" name="Line 2056"/>
            <p:cNvSpPr>
              <a:spLocks noChangeShapeType="1"/>
            </p:cNvSpPr>
            <p:nvPr/>
          </p:nvSpPr>
          <p:spPr bwMode="auto">
            <a:xfrm flipV="1">
              <a:off x="4391" y="1231"/>
              <a:ext cx="0" cy="525"/>
            </a:xfrm>
            <a:prstGeom prst="line">
              <a:avLst/>
            </a:prstGeom>
            <a:noFill/>
            <a:ln w="6350">
              <a:solidFill>
                <a:schemeClr val="tx1"/>
              </a:solidFill>
              <a:round/>
              <a:headEnd/>
              <a:tailEnd/>
            </a:ln>
            <a:effectLst/>
          </p:spPr>
          <p:txBody>
            <a:bodyPr wrap="none" anchor="ctr"/>
            <a:lstStyle/>
            <a:p>
              <a:endParaRPr lang="en-GB"/>
            </a:p>
          </p:txBody>
        </p:sp>
      </p:grpSp>
      <p:sp>
        <p:nvSpPr>
          <p:cNvPr id="197641" name="Rectangle 2057"/>
          <p:cNvSpPr>
            <a:spLocks noChangeArrowheads="1"/>
          </p:cNvSpPr>
          <p:nvPr/>
        </p:nvSpPr>
        <p:spPr bwMode="auto">
          <a:xfrm>
            <a:off x="2816225" y="6045200"/>
            <a:ext cx="4714875" cy="628650"/>
          </a:xfrm>
          <a:prstGeom prst="rect">
            <a:avLst/>
          </a:prstGeom>
          <a:noFill/>
          <a:ln w="12700">
            <a:noFill/>
            <a:miter lim="800000"/>
            <a:headEnd type="none" w="sm" len="sm"/>
            <a:tailEnd type="none" w="sm" len="sm"/>
          </a:ln>
          <a:effectLst/>
        </p:spPr>
        <p:txBody>
          <a:bodyPr wrap="none" anchor="ctr"/>
          <a:lstStyle/>
          <a:p>
            <a:endParaRPr lang="en-GB"/>
          </a:p>
        </p:txBody>
      </p:sp>
      <p:sp>
        <p:nvSpPr>
          <p:cNvPr id="197642" name="Rectangle 2058"/>
          <p:cNvSpPr>
            <a:spLocks noChangeArrowheads="1"/>
          </p:cNvSpPr>
          <p:nvPr/>
        </p:nvSpPr>
        <p:spPr bwMode="auto">
          <a:xfrm>
            <a:off x="1138238" y="6105525"/>
            <a:ext cx="2122487" cy="517525"/>
          </a:xfrm>
          <a:prstGeom prst="rect">
            <a:avLst/>
          </a:prstGeom>
          <a:noFill/>
          <a:ln w="9525">
            <a:solidFill>
              <a:schemeClr val="tx1"/>
            </a:solidFill>
            <a:miter lim="800000"/>
            <a:headEnd/>
            <a:tailEnd/>
          </a:ln>
          <a:effectLst/>
        </p:spPr>
        <p:txBody>
          <a:bodyPr wrap="none" anchor="ctr"/>
          <a:lstStyle/>
          <a:p>
            <a:pPr algn="ctr"/>
            <a:r>
              <a:rPr lang="en-GB" sz="2400">
                <a:latin typeface="Times New Roman" pitchFamily="18" charset="0"/>
              </a:rPr>
              <a:t>Employee</a:t>
            </a:r>
          </a:p>
        </p:txBody>
      </p:sp>
      <p:sp>
        <p:nvSpPr>
          <p:cNvPr id="197643" name="Rectangle 2059"/>
          <p:cNvSpPr>
            <a:spLocks noChangeArrowheads="1"/>
          </p:cNvSpPr>
          <p:nvPr/>
        </p:nvSpPr>
        <p:spPr bwMode="auto">
          <a:xfrm>
            <a:off x="6319838" y="6064250"/>
            <a:ext cx="1992312" cy="517525"/>
          </a:xfrm>
          <a:prstGeom prst="rect">
            <a:avLst/>
          </a:prstGeom>
          <a:noFill/>
          <a:ln w="9525">
            <a:solidFill>
              <a:schemeClr val="tx1"/>
            </a:solidFill>
            <a:miter lim="800000"/>
            <a:headEnd/>
            <a:tailEnd/>
          </a:ln>
          <a:effectLst/>
        </p:spPr>
        <p:txBody>
          <a:bodyPr wrap="none" anchor="ctr"/>
          <a:lstStyle/>
          <a:p>
            <a:pPr algn="ctr"/>
            <a:r>
              <a:rPr lang="en-GB" sz="2400">
                <a:latin typeface="Times New Roman" pitchFamily="18" charset="0"/>
              </a:rPr>
              <a:t>Department</a:t>
            </a:r>
          </a:p>
        </p:txBody>
      </p:sp>
      <p:sp>
        <p:nvSpPr>
          <p:cNvPr id="197644" name="AutoShape 2060"/>
          <p:cNvSpPr>
            <a:spLocks noChangeArrowheads="1"/>
          </p:cNvSpPr>
          <p:nvPr/>
        </p:nvSpPr>
        <p:spPr bwMode="auto">
          <a:xfrm>
            <a:off x="4000500" y="5943600"/>
            <a:ext cx="1447800" cy="914400"/>
          </a:xfrm>
          <a:prstGeom prst="diamond">
            <a:avLst/>
          </a:prstGeom>
          <a:noFill/>
          <a:ln w="9525">
            <a:solidFill>
              <a:schemeClr val="tx1"/>
            </a:solidFill>
            <a:miter lim="800000"/>
            <a:headEnd/>
            <a:tailEnd/>
          </a:ln>
          <a:effectLst/>
        </p:spPr>
        <p:txBody>
          <a:bodyPr wrap="none" anchor="ctr"/>
          <a:lstStyle/>
          <a:p>
            <a:pPr algn="ctr"/>
            <a:r>
              <a:rPr lang="en-GB" dirty="0">
                <a:latin typeface="Times New Roman" pitchFamily="18" charset="0"/>
              </a:rPr>
              <a:t>Works-for</a:t>
            </a:r>
          </a:p>
        </p:txBody>
      </p:sp>
      <p:sp>
        <p:nvSpPr>
          <p:cNvPr id="197647" name="Line 2063"/>
          <p:cNvSpPr>
            <a:spLocks noChangeShapeType="1"/>
          </p:cNvSpPr>
          <p:nvPr/>
        </p:nvSpPr>
        <p:spPr bwMode="auto">
          <a:xfrm>
            <a:off x="3271838" y="6410325"/>
            <a:ext cx="762000" cy="0"/>
          </a:xfrm>
          <a:prstGeom prst="line">
            <a:avLst/>
          </a:prstGeom>
          <a:noFill/>
          <a:ln w="12700">
            <a:solidFill>
              <a:schemeClr val="tx1"/>
            </a:solidFill>
            <a:round/>
            <a:headEnd type="none" w="sm" len="sm"/>
            <a:tailEnd type="none" w="sm" len="sm"/>
          </a:ln>
          <a:effectLst/>
        </p:spPr>
        <p:txBody>
          <a:bodyPr/>
          <a:lstStyle/>
          <a:p>
            <a:endParaRPr lang="en-GB"/>
          </a:p>
        </p:txBody>
      </p:sp>
      <p:sp>
        <p:nvSpPr>
          <p:cNvPr id="197648" name="Line 2064"/>
          <p:cNvSpPr>
            <a:spLocks noChangeShapeType="1"/>
          </p:cNvSpPr>
          <p:nvPr/>
        </p:nvSpPr>
        <p:spPr bwMode="auto">
          <a:xfrm>
            <a:off x="5405438" y="6410325"/>
            <a:ext cx="914400" cy="0"/>
          </a:xfrm>
          <a:prstGeom prst="line">
            <a:avLst/>
          </a:prstGeom>
          <a:noFill/>
          <a:ln w="12700">
            <a:solidFill>
              <a:schemeClr val="tx1"/>
            </a:solidFill>
            <a:round/>
            <a:headEnd type="none" w="sm" len="sm"/>
            <a:tailEnd type="none" w="sm" len="sm"/>
          </a:ln>
          <a:effec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blinds(horizontal)">
                                      <p:cBhvr>
                                        <p:cTn id="7" dur="500"/>
                                        <p:tgtEl>
                                          <p:spTgt spid="197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blinds(horizontal)">
                                      <p:cBhvr>
                                        <p:cTn id="12" dur="500"/>
                                        <p:tgtEl>
                                          <p:spTgt spid="19763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animEffect transition="in" filter="blinds(horizontal)">
                                      <p:cBhvr>
                                        <p:cTn id="15" dur="500"/>
                                        <p:tgtEl>
                                          <p:spTgt spid="19763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7635">
                                            <p:txEl>
                                              <p:pRg st="3" end="3"/>
                                            </p:txEl>
                                          </p:spTgt>
                                        </p:tgtEl>
                                        <p:attrNameLst>
                                          <p:attrName>style.visibility</p:attrName>
                                        </p:attrNameLst>
                                      </p:cBhvr>
                                      <p:to>
                                        <p:strVal val="visible"/>
                                      </p:to>
                                    </p:set>
                                    <p:animEffect transition="in" filter="blinds(horizontal)">
                                      <p:cBhvr>
                                        <p:cTn id="18" dur="500"/>
                                        <p:tgtEl>
                                          <p:spTgt spid="19763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7635">
                                            <p:txEl>
                                              <p:pRg st="4" end="4"/>
                                            </p:txEl>
                                          </p:spTgt>
                                        </p:tgtEl>
                                        <p:attrNameLst>
                                          <p:attrName>style.visibility</p:attrName>
                                        </p:attrNameLst>
                                      </p:cBhvr>
                                      <p:to>
                                        <p:strVal val="visible"/>
                                      </p:to>
                                    </p:set>
                                    <p:animEffect transition="in" filter="blinds(horizontal)">
                                      <p:cBhvr>
                                        <p:cTn id="21" dur="500"/>
                                        <p:tgtEl>
                                          <p:spTgt spid="1976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7635">
                                            <p:txEl>
                                              <p:pRg st="6" end="6"/>
                                            </p:txEl>
                                          </p:spTgt>
                                        </p:tgtEl>
                                        <p:attrNameLst>
                                          <p:attrName>style.visibility</p:attrName>
                                        </p:attrNameLst>
                                      </p:cBhvr>
                                      <p:to>
                                        <p:strVal val="visible"/>
                                      </p:to>
                                    </p:set>
                                    <p:animEffect transition="in" filter="blinds(horizontal)">
                                      <p:cBhvr>
                                        <p:cTn id="31" dur="500"/>
                                        <p:tgtEl>
                                          <p:spTgt spid="197635">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7635">
                                            <p:txEl>
                                              <p:pRg st="7" end="7"/>
                                            </p:txEl>
                                          </p:spTgt>
                                        </p:tgtEl>
                                        <p:attrNameLst>
                                          <p:attrName>style.visibility</p:attrName>
                                        </p:attrNameLst>
                                      </p:cBhvr>
                                      <p:to>
                                        <p:strVal val="visible"/>
                                      </p:to>
                                    </p:set>
                                    <p:animEffect transition="in" filter="blinds(horizontal)">
                                      <p:cBhvr>
                                        <p:cTn id="34" dur="500"/>
                                        <p:tgtEl>
                                          <p:spTgt spid="197635">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7635">
                                            <p:txEl>
                                              <p:pRg st="8" end="8"/>
                                            </p:txEl>
                                          </p:spTgt>
                                        </p:tgtEl>
                                        <p:attrNameLst>
                                          <p:attrName>style.visibility</p:attrName>
                                        </p:attrNameLst>
                                      </p:cBhvr>
                                      <p:to>
                                        <p:strVal val="visible"/>
                                      </p:to>
                                    </p:set>
                                    <p:animEffect transition="in" filter="blinds(horizontal)">
                                      <p:cBhvr>
                                        <p:cTn id="37" dur="500"/>
                                        <p:tgtEl>
                                          <p:spTgt spid="1976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7642"/>
                                        </p:tgtEl>
                                        <p:attrNameLst>
                                          <p:attrName>style.visibility</p:attrName>
                                        </p:attrNameLst>
                                      </p:cBhvr>
                                      <p:to>
                                        <p:strVal val="visible"/>
                                      </p:to>
                                    </p:set>
                                    <p:animEffect transition="in" filter="blinds(horizontal)">
                                      <p:cBhvr>
                                        <p:cTn id="42" dur="500"/>
                                        <p:tgtEl>
                                          <p:spTgt spid="19764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7643"/>
                                        </p:tgtEl>
                                        <p:attrNameLst>
                                          <p:attrName>style.visibility</p:attrName>
                                        </p:attrNameLst>
                                      </p:cBhvr>
                                      <p:to>
                                        <p:strVal val="visible"/>
                                      </p:to>
                                    </p:set>
                                    <p:animEffect transition="in" filter="blinds(horizontal)">
                                      <p:cBhvr>
                                        <p:cTn id="45" dur="500"/>
                                        <p:tgtEl>
                                          <p:spTgt spid="19764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97647"/>
                                        </p:tgtEl>
                                        <p:attrNameLst>
                                          <p:attrName>style.visibility</p:attrName>
                                        </p:attrNameLst>
                                      </p:cBhvr>
                                      <p:to>
                                        <p:strVal val="visible"/>
                                      </p:to>
                                    </p:set>
                                    <p:animEffect transition="in" filter="blinds(horizontal)">
                                      <p:cBhvr>
                                        <p:cTn id="48" dur="500"/>
                                        <p:tgtEl>
                                          <p:spTgt spid="19764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7648"/>
                                        </p:tgtEl>
                                        <p:attrNameLst>
                                          <p:attrName>style.visibility</p:attrName>
                                        </p:attrNameLst>
                                      </p:cBhvr>
                                      <p:to>
                                        <p:strVal val="visible"/>
                                      </p:to>
                                    </p:set>
                                    <p:animEffect transition="in" filter="blinds(horizontal)">
                                      <p:cBhvr>
                                        <p:cTn id="51" dur="500"/>
                                        <p:tgtEl>
                                          <p:spTgt spid="19764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7644"/>
                                        </p:tgtEl>
                                        <p:attrNameLst>
                                          <p:attrName>style.visibility</p:attrName>
                                        </p:attrNameLst>
                                      </p:cBhvr>
                                      <p:to>
                                        <p:strVal val="visible"/>
                                      </p:to>
                                    </p:set>
                                    <p:animEffect transition="in" filter="blinds(horizontal)">
                                      <p:cBhvr>
                                        <p:cTn id="56" dur="500"/>
                                        <p:tgtEl>
                                          <p:spTgt spid="197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P spid="197642" grpId="0" animBg="1"/>
      <p:bldP spid="197643" grpId="0" animBg="1"/>
      <p:bldP spid="197644" grpId="0" animBg="1"/>
      <p:bldP spid="197647" grpId="0" animBg="1"/>
      <p:bldP spid="1976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    </a:t>
            </a:r>
            <a:r>
              <a:rPr lang="en-US" sz="4000" b="0"/>
              <a:t>Degree of Relationship Type</a:t>
            </a:r>
          </a:p>
        </p:txBody>
      </p:sp>
      <p:sp>
        <p:nvSpPr>
          <p:cNvPr id="13" name="Slide Number Placeholder 5"/>
          <p:cNvSpPr>
            <a:spLocks noGrp="1"/>
          </p:cNvSpPr>
          <p:nvPr>
            <p:ph type="sldNum" sz="quarter" idx="12"/>
          </p:nvPr>
        </p:nvSpPr>
        <p:spPr/>
        <p:txBody>
          <a:bodyPr/>
          <a:lstStyle/>
          <a:p>
            <a:fld id="{810A60D1-54BE-4E40-93CF-1EBD9888A246}" type="slidenum">
              <a:rPr lang="en-US"/>
              <a:pPr/>
              <a:t>6</a:t>
            </a:fld>
            <a:endParaRPr lang="en-US"/>
          </a:p>
        </p:txBody>
      </p:sp>
      <p:sp>
        <p:nvSpPr>
          <p:cNvPr id="198659" name="Rectangle 3"/>
          <p:cNvSpPr>
            <a:spLocks noGrp="1" noChangeArrowheads="1"/>
          </p:cNvSpPr>
          <p:nvPr>
            <p:ph sz="quarter" idx="1"/>
          </p:nvPr>
        </p:nvSpPr>
        <p:spPr/>
        <p:txBody>
          <a:bodyPr/>
          <a:lstStyle/>
          <a:p>
            <a:r>
              <a:rPr lang="en-GB"/>
              <a:t>Ternary Relationship</a:t>
            </a:r>
          </a:p>
          <a:p>
            <a:pPr lvl="1">
              <a:buFontTx/>
              <a:buNone/>
            </a:pPr>
            <a:r>
              <a:rPr lang="en-GB"/>
              <a:t>   A simultaneous relationship among the instances of three entity types</a:t>
            </a:r>
          </a:p>
          <a:p>
            <a:pPr lvl="1"/>
            <a:r>
              <a:rPr lang="en-GB"/>
              <a:t>Supplier </a:t>
            </a:r>
            <a:r>
              <a:rPr lang="en-GB" i="1"/>
              <a:t>s </a:t>
            </a:r>
            <a:r>
              <a:rPr lang="en-GB"/>
              <a:t>supplies part </a:t>
            </a:r>
            <a:r>
              <a:rPr lang="en-GB" i="1"/>
              <a:t>p</a:t>
            </a:r>
            <a:r>
              <a:rPr lang="en-GB"/>
              <a:t> to project </a:t>
            </a:r>
            <a:r>
              <a:rPr lang="en-GB" i="1"/>
              <a:t>j</a:t>
            </a:r>
          </a:p>
          <a:p>
            <a:pPr>
              <a:buFont typeface="Wingdings" pitchFamily="2" charset="2"/>
              <a:buNone/>
            </a:pPr>
            <a:endParaRPr lang="en-US" i="1"/>
          </a:p>
        </p:txBody>
      </p:sp>
      <p:sp>
        <p:nvSpPr>
          <p:cNvPr id="198667" name="Line 11"/>
          <p:cNvSpPr>
            <a:spLocks noChangeShapeType="1"/>
          </p:cNvSpPr>
          <p:nvPr/>
        </p:nvSpPr>
        <p:spPr bwMode="auto">
          <a:xfrm flipH="1" flipV="1">
            <a:off x="3386138" y="5394325"/>
            <a:ext cx="1033462" cy="1588"/>
          </a:xfrm>
          <a:prstGeom prst="line">
            <a:avLst/>
          </a:prstGeom>
          <a:noFill/>
          <a:ln w="6350">
            <a:solidFill>
              <a:schemeClr val="tx1"/>
            </a:solidFill>
            <a:round/>
            <a:headEnd/>
            <a:tailEnd/>
          </a:ln>
          <a:effectLst/>
        </p:spPr>
        <p:txBody>
          <a:bodyPr wrap="none" anchor="ctr"/>
          <a:lstStyle/>
          <a:p>
            <a:endParaRPr lang="en-GB"/>
          </a:p>
        </p:txBody>
      </p:sp>
      <p:sp>
        <p:nvSpPr>
          <p:cNvPr id="198661" name="Rectangle 5"/>
          <p:cNvSpPr>
            <a:spLocks noChangeArrowheads="1"/>
          </p:cNvSpPr>
          <p:nvPr/>
        </p:nvSpPr>
        <p:spPr bwMode="auto">
          <a:xfrm>
            <a:off x="4419600" y="4114800"/>
            <a:ext cx="1524000" cy="519113"/>
          </a:xfrm>
          <a:prstGeom prst="rect">
            <a:avLst/>
          </a:prstGeom>
          <a:noFill/>
          <a:ln w="9525">
            <a:solidFill>
              <a:schemeClr val="tx1"/>
            </a:solidFill>
            <a:miter lim="800000"/>
            <a:headEnd/>
            <a:tailEnd/>
          </a:ln>
          <a:effectLst/>
        </p:spPr>
        <p:txBody>
          <a:bodyPr wrap="none" anchor="ctr"/>
          <a:lstStyle/>
          <a:p>
            <a:pPr algn="ctr"/>
            <a:r>
              <a:rPr lang="en-GB" sz="2400">
                <a:latin typeface="Times New Roman" pitchFamily="18" charset="0"/>
              </a:rPr>
              <a:t>Part</a:t>
            </a:r>
          </a:p>
        </p:txBody>
      </p:sp>
      <p:sp>
        <p:nvSpPr>
          <p:cNvPr id="198662" name="Rectangle 6"/>
          <p:cNvSpPr>
            <a:spLocks noChangeArrowheads="1"/>
          </p:cNvSpPr>
          <p:nvPr/>
        </p:nvSpPr>
        <p:spPr bwMode="auto">
          <a:xfrm>
            <a:off x="4343400" y="6118225"/>
            <a:ext cx="1600200" cy="587375"/>
          </a:xfrm>
          <a:prstGeom prst="rect">
            <a:avLst/>
          </a:prstGeom>
          <a:noFill/>
          <a:ln w="9525">
            <a:solidFill>
              <a:schemeClr val="tx1"/>
            </a:solidFill>
            <a:miter lim="800000"/>
            <a:headEnd/>
            <a:tailEnd/>
          </a:ln>
          <a:effectLst/>
        </p:spPr>
        <p:txBody>
          <a:bodyPr wrap="none" anchor="ctr"/>
          <a:lstStyle/>
          <a:p>
            <a:pPr algn="ctr"/>
            <a:r>
              <a:rPr lang="en-GB" sz="2400">
                <a:latin typeface="Times New Roman" pitchFamily="18" charset="0"/>
              </a:rPr>
              <a:t>Project</a:t>
            </a:r>
          </a:p>
        </p:txBody>
      </p:sp>
      <p:sp>
        <p:nvSpPr>
          <p:cNvPr id="198664" name="Line 8"/>
          <p:cNvSpPr>
            <a:spLocks noChangeShapeType="1"/>
          </p:cNvSpPr>
          <p:nvPr/>
        </p:nvSpPr>
        <p:spPr bwMode="auto">
          <a:xfrm flipV="1">
            <a:off x="5035550" y="4633913"/>
            <a:ext cx="0" cy="382587"/>
          </a:xfrm>
          <a:prstGeom prst="line">
            <a:avLst/>
          </a:prstGeom>
          <a:noFill/>
          <a:ln w="9525">
            <a:solidFill>
              <a:schemeClr val="tx1"/>
            </a:solidFill>
            <a:round/>
            <a:headEnd/>
            <a:tailEnd/>
          </a:ln>
          <a:effectLst/>
        </p:spPr>
        <p:txBody>
          <a:bodyPr wrap="none" anchor="ctr"/>
          <a:lstStyle/>
          <a:p>
            <a:endParaRPr lang="en-GB"/>
          </a:p>
        </p:txBody>
      </p:sp>
      <p:sp>
        <p:nvSpPr>
          <p:cNvPr id="198665" name="Line 9"/>
          <p:cNvSpPr>
            <a:spLocks noChangeShapeType="1"/>
          </p:cNvSpPr>
          <p:nvPr/>
        </p:nvSpPr>
        <p:spPr bwMode="auto">
          <a:xfrm>
            <a:off x="5049838" y="5784850"/>
            <a:ext cx="0" cy="333375"/>
          </a:xfrm>
          <a:prstGeom prst="line">
            <a:avLst/>
          </a:prstGeom>
          <a:noFill/>
          <a:ln w="6350">
            <a:solidFill>
              <a:schemeClr val="tx1"/>
            </a:solidFill>
            <a:round/>
            <a:headEnd/>
            <a:tailEnd/>
          </a:ln>
          <a:effectLst/>
        </p:spPr>
        <p:txBody>
          <a:bodyPr wrap="none" anchor="ctr"/>
          <a:lstStyle/>
          <a:p>
            <a:endParaRPr lang="en-GB"/>
          </a:p>
        </p:txBody>
      </p:sp>
      <p:sp>
        <p:nvSpPr>
          <p:cNvPr id="198666" name="Rectangle 10"/>
          <p:cNvSpPr>
            <a:spLocks noChangeArrowheads="1"/>
          </p:cNvSpPr>
          <p:nvPr/>
        </p:nvSpPr>
        <p:spPr bwMode="auto">
          <a:xfrm>
            <a:off x="1771650" y="5054600"/>
            <a:ext cx="1600200" cy="522288"/>
          </a:xfrm>
          <a:prstGeom prst="rect">
            <a:avLst/>
          </a:prstGeom>
          <a:noFill/>
          <a:ln w="9525">
            <a:solidFill>
              <a:schemeClr val="tx1"/>
            </a:solidFill>
            <a:miter lim="800000"/>
            <a:headEnd/>
            <a:tailEnd/>
          </a:ln>
          <a:effectLst/>
        </p:spPr>
        <p:txBody>
          <a:bodyPr wrap="none" anchor="ctr"/>
          <a:lstStyle/>
          <a:p>
            <a:pPr algn="ctr"/>
            <a:r>
              <a:rPr lang="en-GB" sz="2400">
                <a:latin typeface="Times New Roman" pitchFamily="18" charset="0"/>
              </a:rPr>
              <a:t>Supplier</a:t>
            </a:r>
          </a:p>
        </p:txBody>
      </p:sp>
      <p:sp>
        <p:nvSpPr>
          <p:cNvPr id="198663" name="AutoShape 7"/>
          <p:cNvSpPr>
            <a:spLocks noChangeArrowheads="1"/>
          </p:cNvSpPr>
          <p:nvPr/>
        </p:nvSpPr>
        <p:spPr bwMode="auto">
          <a:xfrm>
            <a:off x="4391025" y="5016500"/>
            <a:ext cx="1301750" cy="768350"/>
          </a:xfrm>
          <a:prstGeom prst="diamond">
            <a:avLst/>
          </a:prstGeom>
          <a:noFill/>
          <a:ln w="9525">
            <a:solidFill>
              <a:schemeClr val="tx1"/>
            </a:solidFill>
            <a:miter lim="800000"/>
            <a:headEnd/>
            <a:tailEnd/>
          </a:ln>
          <a:effectLst/>
        </p:spPr>
        <p:txBody>
          <a:bodyPr wrap="none" anchor="ctr"/>
          <a:lstStyle/>
          <a:p>
            <a:pPr algn="ctr"/>
            <a:r>
              <a:rPr lang="en-GB" sz="2000">
                <a:latin typeface="Times New Roman" pitchFamily="18" charset="0"/>
              </a:rPr>
              <a:t>Supplies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304800"/>
            <a:ext cx="8458200" cy="1431925"/>
          </a:xfrm>
        </p:spPr>
        <p:txBody>
          <a:bodyPr/>
          <a:lstStyle/>
          <a:p>
            <a:r>
              <a:rPr lang="en-US" dirty="0"/>
              <a:t>     </a:t>
            </a:r>
            <a:r>
              <a:rPr lang="en-US" sz="4000" b="0" dirty="0" smtClean="0"/>
              <a:t>Explain term ‘Cardinality’</a:t>
            </a:r>
            <a:endParaRPr lang="en-US" sz="4000" b="0" dirty="0"/>
          </a:p>
        </p:txBody>
      </p:sp>
      <p:sp>
        <p:nvSpPr>
          <p:cNvPr id="6" name="Slide Number Placeholder 5"/>
          <p:cNvSpPr>
            <a:spLocks noGrp="1"/>
          </p:cNvSpPr>
          <p:nvPr>
            <p:ph type="sldNum" sz="quarter" idx="12"/>
          </p:nvPr>
        </p:nvSpPr>
        <p:spPr/>
        <p:txBody>
          <a:bodyPr/>
          <a:lstStyle/>
          <a:p>
            <a:fld id="{DAEC3348-D656-4E52-8602-C58DC66A9188}" type="slidenum">
              <a:rPr lang="en-US"/>
              <a:pPr/>
              <a:t>7</a:t>
            </a:fld>
            <a:endParaRPr lang="en-US"/>
          </a:p>
        </p:txBody>
      </p:sp>
      <p:sp>
        <p:nvSpPr>
          <p:cNvPr id="199683" name="Rectangle 3"/>
          <p:cNvSpPr>
            <a:spLocks noGrp="1" noChangeArrowheads="1"/>
          </p:cNvSpPr>
          <p:nvPr>
            <p:ph sz="quarter" idx="1"/>
          </p:nvPr>
        </p:nvSpPr>
        <p:spPr>
          <a:xfrm>
            <a:off x="1066800" y="1981200"/>
            <a:ext cx="8077200" cy="4572000"/>
          </a:xfrm>
        </p:spPr>
        <p:txBody>
          <a:bodyPr/>
          <a:lstStyle/>
          <a:p>
            <a:pPr>
              <a:lnSpc>
                <a:spcPct val="90000"/>
              </a:lnSpc>
            </a:pPr>
            <a:r>
              <a:rPr lang="en-US" dirty="0"/>
              <a:t>Cardinality Ratios for Binary Relationships </a:t>
            </a:r>
          </a:p>
          <a:p>
            <a:pPr>
              <a:lnSpc>
                <a:spcPct val="90000"/>
              </a:lnSpc>
              <a:buFont typeface="Wingdings" pitchFamily="2" charset="2"/>
              <a:buNone/>
            </a:pPr>
            <a:r>
              <a:rPr lang="en-US" dirty="0"/>
              <a:t>   </a:t>
            </a:r>
            <a:r>
              <a:rPr lang="en-GB" dirty="0"/>
              <a:t>Specify the number of instances of one entity that can (or must) be associated with each instance of another entity.</a:t>
            </a:r>
          </a:p>
          <a:p>
            <a:pPr>
              <a:lnSpc>
                <a:spcPct val="90000"/>
              </a:lnSpc>
              <a:buFont typeface="Wingdings" pitchFamily="2" charset="2"/>
              <a:buNone/>
            </a:pPr>
            <a:r>
              <a:rPr lang="en-GB" dirty="0"/>
              <a:t>  The possible cardinality ratios for binary relationship types are</a:t>
            </a:r>
          </a:p>
          <a:p>
            <a:pPr lvl="1">
              <a:lnSpc>
                <a:spcPct val="90000"/>
              </a:lnSpc>
            </a:pPr>
            <a:r>
              <a:rPr lang="en-GB" dirty="0"/>
              <a:t>     1:1</a:t>
            </a:r>
          </a:p>
          <a:p>
            <a:pPr lvl="1">
              <a:lnSpc>
                <a:spcPct val="90000"/>
              </a:lnSpc>
            </a:pPr>
            <a:r>
              <a:rPr lang="en-GB" dirty="0"/>
              <a:t>     1:N</a:t>
            </a:r>
          </a:p>
          <a:p>
            <a:pPr lvl="1">
              <a:lnSpc>
                <a:spcPct val="90000"/>
              </a:lnSpc>
            </a:pPr>
            <a:r>
              <a:rPr lang="en-GB" dirty="0"/>
              <a:t>     M:N</a:t>
            </a:r>
          </a:p>
          <a:p>
            <a:pPr lvl="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linds(horizontal)">
                                      <p:cBhvr>
                                        <p:cTn id="7" dur="500"/>
                                        <p:tgtEl>
                                          <p:spTgt spid="19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12" dur="500"/>
                                        <p:tgtEl>
                                          <p:spTgt spid="19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17" dur="500"/>
                                        <p:tgtEl>
                                          <p:spTgt spid="1996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20" dur="500"/>
                                        <p:tgtEl>
                                          <p:spTgt spid="1996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blinds(horizontal)">
                                      <p:cBhvr>
                                        <p:cTn id="23" dur="500"/>
                                        <p:tgtEl>
                                          <p:spTgt spid="1996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9683">
                                            <p:txEl>
                                              <p:pRg st="5" end="5"/>
                                            </p:txEl>
                                          </p:spTgt>
                                        </p:tgtEl>
                                        <p:attrNameLst>
                                          <p:attrName>style.visibility</p:attrName>
                                        </p:attrNameLst>
                                      </p:cBhvr>
                                      <p:to>
                                        <p:strVal val="visible"/>
                                      </p:to>
                                    </p:set>
                                    <p:animEffect transition="in" filter="blinds(horizontal)">
                                      <p:cBhvr>
                                        <p:cTn id="26" dur="500"/>
                                        <p:tgtEl>
                                          <p:spTgt spid="199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143000" y="533400"/>
            <a:ext cx="7543800" cy="990600"/>
          </a:xfrm>
        </p:spPr>
        <p:txBody>
          <a:bodyPr>
            <a:normAutofit fontScale="90000"/>
          </a:bodyPr>
          <a:lstStyle/>
          <a:p>
            <a:r>
              <a:rPr lang="en-GB" sz="4000"/>
              <a:t>             </a:t>
            </a:r>
            <a:r>
              <a:rPr lang="en-GB" sz="4000" b="0"/>
              <a:t>Entity Types</a:t>
            </a:r>
            <a:r>
              <a:rPr lang="en-GB" sz="4000"/>
              <a:t/>
            </a:r>
            <a:br>
              <a:rPr lang="en-GB" sz="4000"/>
            </a:br>
            <a:endParaRPr lang="en-US" sz="4000"/>
          </a:p>
        </p:txBody>
      </p:sp>
      <p:sp>
        <p:nvSpPr>
          <p:cNvPr id="10" name="Slide Number Placeholder 5"/>
          <p:cNvSpPr>
            <a:spLocks noGrp="1"/>
          </p:cNvSpPr>
          <p:nvPr>
            <p:ph type="sldNum" sz="quarter" idx="12"/>
          </p:nvPr>
        </p:nvSpPr>
        <p:spPr/>
        <p:txBody>
          <a:bodyPr/>
          <a:lstStyle/>
          <a:p>
            <a:fld id="{7A2650C2-CDE1-4014-AAFF-027ECE746F49}" type="slidenum">
              <a:rPr lang="en-US"/>
              <a:pPr/>
              <a:t>8</a:t>
            </a:fld>
            <a:endParaRPr lang="en-US"/>
          </a:p>
        </p:txBody>
      </p:sp>
      <p:sp>
        <p:nvSpPr>
          <p:cNvPr id="204803" name="Rectangle 3"/>
          <p:cNvSpPr>
            <a:spLocks noGrp="1" noChangeArrowheads="1"/>
          </p:cNvSpPr>
          <p:nvPr>
            <p:ph sz="quarter" idx="1"/>
          </p:nvPr>
        </p:nvSpPr>
        <p:spPr>
          <a:xfrm>
            <a:off x="609600" y="2971800"/>
            <a:ext cx="7727950" cy="4114800"/>
          </a:xfrm>
        </p:spPr>
        <p:txBody>
          <a:bodyPr/>
          <a:lstStyle/>
          <a:p>
            <a:endParaRPr lang="en-US"/>
          </a:p>
          <a:p>
            <a:endParaRPr lang="en-US"/>
          </a:p>
        </p:txBody>
      </p:sp>
      <p:sp>
        <p:nvSpPr>
          <p:cNvPr id="204805" name="Rectangle 5"/>
          <p:cNvSpPr>
            <a:spLocks noChangeArrowheads="1"/>
          </p:cNvSpPr>
          <p:nvPr/>
        </p:nvSpPr>
        <p:spPr bwMode="auto">
          <a:xfrm>
            <a:off x="838200" y="4206875"/>
            <a:ext cx="7772400" cy="1752600"/>
          </a:xfrm>
          <a:prstGeom prst="rect">
            <a:avLst/>
          </a:prstGeom>
          <a:noFill/>
          <a:ln w="9525">
            <a:noFill/>
            <a:miter lim="800000"/>
            <a:headEnd/>
            <a:tailEnd/>
          </a:ln>
          <a:effectLst/>
        </p:spPr>
        <p:txBody>
          <a:bodyPr/>
          <a:lstStyle/>
          <a:p>
            <a:pPr marL="342900" indent="-342900">
              <a:spcBef>
                <a:spcPct val="20000"/>
              </a:spcBef>
              <a:buClr>
                <a:schemeClr val="accent2"/>
              </a:buClr>
              <a:buSzPct val="75000"/>
              <a:buFont typeface="Monotype Sorts" pitchFamily="2" charset="2"/>
              <a:buChar char="u"/>
            </a:pPr>
            <a:r>
              <a:rPr lang="en-GB" sz="2800">
                <a:latin typeface="Times New Roman" pitchFamily="18" charset="0"/>
              </a:rPr>
              <a:t>Weak Entity</a:t>
            </a:r>
          </a:p>
          <a:p>
            <a:pPr marL="742950" lvl="1" indent="-285750">
              <a:spcBef>
                <a:spcPct val="20000"/>
              </a:spcBef>
              <a:buClr>
                <a:schemeClr val="tx1"/>
              </a:buClr>
              <a:buFontTx/>
              <a:buChar char="–"/>
            </a:pPr>
            <a:r>
              <a:rPr lang="en-GB" sz="2800">
                <a:latin typeface="Times New Roman" pitchFamily="18" charset="0"/>
              </a:rPr>
              <a:t>An entity types whose existence depends on some other entity</a:t>
            </a:r>
          </a:p>
        </p:txBody>
      </p:sp>
      <p:sp>
        <p:nvSpPr>
          <p:cNvPr id="204806" name="Text Box 6"/>
          <p:cNvSpPr txBox="1">
            <a:spLocks noChangeArrowheads="1"/>
          </p:cNvSpPr>
          <p:nvPr/>
        </p:nvSpPr>
        <p:spPr bwMode="auto">
          <a:xfrm>
            <a:off x="4586288" y="5464175"/>
            <a:ext cx="1541462" cy="860425"/>
          </a:xfrm>
          <a:prstGeom prst="rect">
            <a:avLst/>
          </a:prstGeom>
          <a:noFill/>
          <a:ln w="38100" cmpd="dbl">
            <a:solidFill>
              <a:schemeClr val="tx1"/>
            </a:solidFill>
            <a:miter lim="800000"/>
            <a:headEnd/>
            <a:tailEnd/>
          </a:ln>
          <a:effectLst/>
        </p:spPr>
        <p:txBody>
          <a:bodyPr wrap="none" anchor="ctr">
            <a:spAutoFit/>
          </a:bodyPr>
          <a:lstStyle/>
          <a:p>
            <a:pPr algn="ctr">
              <a:lnSpc>
                <a:spcPct val="200000"/>
              </a:lnSpc>
              <a:spcBef>
                <a:spcPct val="50000"/>
              </a:spcBef>
              <a:spcAft>
                <a:spcPct val="50000"/>
              </a:spcAft>
            </a:pPr>
            <a:r>
              <a:rPr lang="en-GB" sz="2400">
                <a:latin typeface="Times New Roman" pitchFamily="18" charset="0"/>
              </a:rPr>
              <a:t>Dependent</a:t>
            </a:r>
          </a:p>
        </p:txBody>
      </p:sp>
      <p:sp>
        <p:nvSpPr>
          <p:cNvPr id="204807" name="Text Box 7"/>
          <p:cNvSpPr txBox="1">
            <a:spLocks noChangeArrowheads="1"/>
          </p:cNvSpPr>
          <p:nvPr/>
        </p:nvSpPr>
        <p:spPr bwMode="auto">
          <a:xfrm>
            <a:off x="4586288" y="3192463"/>
            <a:ext cx="1427162" cy="831850"/>
          </a:xfrm>
          <a:prstGeom prst="rect">
            <a:avLst/>
          </a:prstGeom>
          <a:noFill/>
          <a:ln w="9525">
            <a:solidFill>
              <a:schemeClr val="tx1"/>
            </a:solidFill>
            <a:miter lim="800000"/>
            <a:headEnd/>
            <a:tailEnd/>
          </a:ln>
          <a:effectLst/>
        </p:spPr>
        <p:txBody>
          <a:bodyPr wrap="none" anchor="ctr">
            <a:spAutoFit/>
          </a:bodyPr>
          <a:lstStyle/>
          <a:p>
            <a:pPr algn="ctr">
              <a:lnSpc>
                <a:spcPct val="200000"/>
              </a:lnSpc>
              <a:spcBef>
                <a:spcPct val="50000"/>
              </a:spcBef>
              <a:spcAft>
                <a:spcPct val="50000"/>
              </a:spcAft>
            </a:pPr>
            <a:r>
              <a:rPr lang="en-GB" sz="2400">
                <a:latin typeface="Times New Roman" pitchFamily="18" charset="0"/>
              </a:rPr>
              <a:t>Employee</a:t>
            </a:r>
          </a:p>
        </p:txBody>
      </p:sp>
      <p:sp>
        <p:nvSpPr>
          <p:cNvPr id="204808" name="Rectangle 8"/>
          <p:cNvSpPr>
            <a:spLocks noChangeArrowheads="1"/>
          </p:cNvSpPr>
          <p:nvPr/>
        </p:nvSpPr>
        <p:spPr bwMode="auto">
          <a:xfrm>
            <a:off x="838200" y="1768475"/>
            <a:ext cx="7772400" cy="1828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Char char="n"/>
            </a:pPr>
            <a:r>
              <a:rPr lang="en-GB" sz="3200">
                <a:effectLst>
                  <a:outerShdw blurRad="38100" dist="38100" dir="2700000" algn="tl">
                    <a:srgbClr val="000000"/>
                  </a:outerShdw>
                </a:effectLst>
              </a:rPr>
              <a:t>Strong (Regular) Entity</a:t>
            </a:r>
          </a:p>
          <a:p>
            <a:pPr marL="742950" lvl="1" indent="-285750" eaLnBrk="1" hangingPunct="1">
              <a:spcBef>
                <a:spcPct val="20000"/>
              </a:spcBef>
              <a:buClr>
                <a:schemeClr val="tx1"/>
              </a:buClr>
              <a:buFontTx/>
              <a:buChar char="–"/>
            </a:pPr>
            <a:r>
              <a:rPr lang="en-GB" sz="2800">
                <a:effectLst>
                  <a:outerShdw blurRad="38100" dist="38100" dir="2700000" algn="tl">
                    <a:srgbClr val="000000"/>
                  </a:outerShdw>
                </a:effectLst>
              </a:rPr>
              <a:t>An entity that exists independently of other entity types</a:t>
            </a:r>
          </a:p>
          <a:p>
            <a:pPr marL="342900" indent="-342900" eaLnBrk="1" hangingPunct="1">
              <a:spcBef>
                <a:spcPct val="20000"/>
              </a:spcBef>
              <a:buClr>
                <a:schemeClr val="hlink"/>
              </a:buClr>
              <a:buSzPct val="70000"/>
              <a:buFont typeface="Wingdings" pitchFamily="2" charset="2"/>
              <a:buNone/>
            </a:pPr>
            <a:endParaRPr lang="en-GB" sz="320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48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4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build="p" autoUpdateAnimBg="0"/>
      <p:bldP spid="2048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050"/>
          <p:cNvSpPr>
            <a:spLocks noGrp="1" noChangeArrowheads="1"/>
          </p:cNvSpPr>
          <p:nvPr>
            <p:ph type="title"/>
          </p:nvPr>
        </p:nvSpPr>
        <p:spPr>
          <a:xfrm>
            <a:off x="990600" y="533400"/>
            <a:ext cx="7543800" cy="1431925"/>
          </a:xfrm>
        </p:spPr>
        <p:txBody>
          <a:bodyPr/>
          <a:lstStyle/>
          <a:p>
            <a:r>
              <a:rPr lang="en-GB" sz="4000"/>
              <a:t>              </a:t>
            </a:r>
            <a:r>
              <a:rPr lang="en-GB" b="0"/>
              <a:t>Entity Types</a:t>
            </a:r>
            <a:r>
              <a:rPr lang="en-GB" sz="4000"/>
              <a:t/>
            </a:r>
            <a:br>
              <a:rPr lang="en-GB" sz="4000"/>
            </a:br>
            <a:endParaRPr lang="en-US" sz="4000"/>
          </a:p>
        </p:txBody>
      </p:sp>
      <p:sp>
        <p:nvSpPr>
          <p:cNvPr id="9" name="Slide Number Placeholder 5"/>
          <p:cNvSpPr>
            <a:spLocks noGrp="1"/>
          </p:cNvSpPr>
          <p:nvPr>
            <p:ph type="sldNum" sz="quarter" idx="12"/>
          </p:nvPr>
        </p:nvSpPr>
        <p:spPr/>
        <p:txBody>
          <a:bodyPr/>
          <a:lstStyle/>
          <a:p>
            <a:fld id="{D3F335BE-A355-4BD4-A986-9716E591D8C3}" type="slidenum">
              <a:rPr lang="en-US"/>
              <a:pPr/>
              <a:t>9</a:t>
            </a:fld>
            <a:endParaRPr lang="en-US"/>
          </a:p>
        </p:txBody>
      </p:sp>
      <p:sp>
        <p:nvSpPr>
          <p:cNvPr id="205827" name="Rectangle 2051"/>
          <p:cNvSpPr>
            <a:spLocks noGrp="1" noChangeArrowheads="1"/>
          </p:cNvSpPr>
          <p:nvPr>
            <p:ph sz="quarter" idx="1"/>
          </p:nvPr>
        </p:nvSpPr>
        <p:spPr>
          <a:xfrm>
            <a:off x="0" y="3657600"/>
            <a:ext cx="7727950" cy="4114800"/>
          </a:xfrm>
        </p:spPr>
        <p:txBody>
          <a:bodyPr/>
          <a:lstStyle/>
          <a:p>
            <a:endParaRPr lang="en-US"/>
          </a:p>
          <a:p>
            <a:endParaRPr lang="en-US"/>
          </a:p>
        </p:txBody>
      </p:sp>
      <p:sp>
        <p:nvSpPr>
          <p:cNvPr id="205829" name="Rectangle 2053"/>
          <p:cNvSpPr>
            <a:spLocks noChangeArrowheads="1"/>
          </p:cNvSpPr>
          <p:nvPr/>
        </p:nvSpPr>
        <p:spPr bwMode="auto">
          <a:xfrm>
            <a:off x="914400" y="4191000"/>
            <a:ext cx="7772400" cy="1752600"/>
          </a:xfrm>
          <a:prstGeom prst="rect">
            <a:avLst/>
          </a:prstGeom>
          <a:noFill/>
          <a:ln w="9525">
            <a:noFill/>
            <a:miter lim="800000"/>
            <a:headEnd/>
            <a:tailEnd/>
          </a:ln>
          <a:effectLst/>
        </p:spPr>
        <p:txBody>
          <a:bodyPr/>
          <a:lstStyle/>
          <a:p>
            <a:pPr marL="342900" indent="-342900">
              <a:spcBef>
                <a:spcPct val="20000"/>
              </a:spcBef>
              <a:buClr>
                <a:schemeClr val="accent2"/>
              </a:buClr>
              <a:buSzPct val="75000"/>
              <a:buFont typeface="Monotype Sorts" pitchFamily="2" charset="2"/>
              <a:buChar char="u"/>
            </a:pPr>
            <a:r>
              <a:rPr lang="en-GB" sz="2800">
                <a:latin typeface="Times New Roman" pitchFamily="18" charset="0"/>
              </a:rPr>
              <a:t>Identifying Relationship</a:t>
            </a:r>
          </a:p>
          <a:p>
            <a:pPr marL="819150" lvl="1" indent="-285750">
              <a:spcBef>
                <a:spcPct val="20000"/>
              </a:spcBef>
              <a:buClr>
                <a:schemeClr val="tx1"/>
              </a:buClr>
              <a:buFontTx/>
              <a:buChar char="–"/>
            </a:pPr>
            <a:r>
              <a:rPr lang="en-GB" sz="2800">
                <a:latin typeface="Times New Roman" pitchFamily="18" charset="0"/>
              </a:rPr>
              <a:t>A relationship between a weak entity type and its owner</a:t>
            </a:r>
          </a:p>
        </p:txBody>
      </p:sp>
      <p:sp>
        <p:nvSpPr>
          <p:cNvPr id="205830" name="Rectangle 2054"/>
          <p:cNvSpPr>
            <a:spLocks noChangeArrowheads="1"/>
          </p:cNvSpPr>
          <p:nvPr/>
        </p:nvSpPr>
        <p:spPr bwMode="auto">
          <a:xfrm>
            <a:off x="914400" y="1752600"/>
            <a:ext cx="7772400" cy="2209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Char char="n"/>
            </a:pPr>
            <a:r>
              <a:rPr lang="en-GB" sz="3200" dirty="0"/>
              <a:t>Identifying Owner</a:t>
            </a:r>
          </a:p>
          <a:p>
            <a:pPr marL="742950" lvl="1" indent="-285750" eaLnBrk="1" hangingPunct="1">
              <a:spcBef>
                <a:spcPct val="20000"/>
              </a:spcBef>
              <a:buClr>
                <a:schemeClr val="tx1"/>
              </a:buClr>
              <a:buFontTx/>
              <a:buChar char="–"/>
            </a:pPr>
            <a:r>
              <a:rPr lang="en-GB" sz="2800" dirty="0"/>
              <a:t>The entity type on which the weak entity type depends</a:t>
            </a:r>
          </a:p>
          <a:p>
            <a:pPr marL="742950" lvl="1" indent="-285750" eaLnBrk="1" hangingPunct="1">
              <a:spcBef>
                <a:spcPct val="20000"/>
              </a:spcBef>
              <a:buClr>
                <a:schemeClr val="tx1"/>
              </a:buClr>
            </a:pPr>
            <a:r>
              <a:rPr lang="en-GB" sz="2800" dirty="0">
                <a:solidFill>
                  <a:schemeClr val="tx2"/>
                </a:solidFill>
              </a:rPr>
              <a:t>e.g. Employee is the Owner of Dependent</a:t>
            </a:r>
          </a:p>
        </p:txBody>
      </p:sp>
      <p:sp>
        <p:nvSpPr>
          <p:cNvPr id="205831" name="AutoShape 2055"/>
          <p:cNvSpPr>
            <a:spLocks noChangeArrowheads="1"/>
          </p:cNvSpPr>
          <p:nvPr/>
        </p:nvSpPr>
        <p:spPr bwMode="auto">
          <a:xfrm>
            <a:off x="4648200" y="5410200"/>
            <a:ext cx="1524000" cy="914400"/>
          </a:xfrm>
          <a:prstGeom prst="flowChartDecision">
            <a:avLst/>
          </a:prstGeom>
          <a:noFill/>
          <a:ln w="38100" cmpd="dbl">
            <a:solidFill>
              <a:schemeClr val="tx1"/>
            </a:solidFill>
            <a:miter lim="800000"/>
            <a:headEnd/>
            <a:tailEnd/>
          </a:ln>
          <a:effectLst/>
        </p:spPr>
        <p:txBody>
          <a:bodyPr wrap="none" anchor="ctr"/>
          <a:lstStyle/>
          <a:p>
            <a:pPr algn="ctr"/>
            <a:r>
              <a:rPr lang="en-GB" sz="2400">
                <a:latin typeface="Times New Roman" pitchFamily="18" charset="0"/>
              </a:rPr>
              <a:t>has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58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05831"/>
                                        </p:tgtEl>
                                        <p:attrNameLst>
                                          <p:attrName>style.visibility</p:attrName>
                                        </p:attrNameLst>
                                      </p:cBhvr>
                                      <p:to>
                                        <p:strVal val="visible"/>
                                      </p:to>
                                    </p:set>
                                    <p:animEffect transition="in" filter="box(out)">
                                      <p:cBhvr>
                                        <p:cTn id="13" dur="500"/>
                                        <p:tgtEl>
                                          <p:spTgt spid="205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build="p" autoUpdateAnimBg="0"/>
      <p:bldP spid="205831" grpId="0" animBg="1" autoUpdateAnimBg="0"/>
    </p:bld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4536</TotalTime>
  <Words>1745</Words>
  <Application>Microsoft Office PowerPoint</Application>
  <PresentationFormat>On-screen Show (4:3)</PresentationFormat>
  <Paragraphs>347</Paragraphs>
  <Slides>48</Slides>
  <Notes>13</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HNDIT</vt:lpstr>
      <vt:lpstr>IT1212          System Analysis &amp; Design</vt:lpstr>
      <vt:lpstr>Draw  notation to the followings</vt:lpstr>
      <vt:lpstr>          Conceptual Design </vt:lpstr>
      <vt:lpstr>        Conceptual Design</vt:lpstr>
      <vt:lpstr>Explain the term ‘Degree’</vt:lpstr>
      <vt:lpstr>    Degree of Relationship Type</vt:lpstr>
      <vt:lpstr>     Explain term ‘Cardinality’</vt:lpstr>
      <vt:lpstr>             Entity Types </vt:lpstr>
      <vt:lpstr>              Entity Types </vt:lpstr>
      <vt:lpstr>Attributes</vt:lpstr>
      <vt:lpstr>             Key Attribute           (Identifier)</vt:lpstr>
      <vt:lpstr>Questions</vt:lpstr>
      <vt:lpstr>answer</vt:lpstr>
      <vt:lpstr>Explain ‘Associative entities’</vt:lpstr>
      <vt:lpstr>Attributes on relationships</vt:lpstr>
      <vt:lpstr>Draw ERDs</vt:lpstr>
      <vt:lpstr>Slide 17</vt:lpstr>
      <vt:lpstr>Slide 18</vt:lpstr>
      <vt:lpstr>Slide 19</vt:lpstr>
      <vt:lpstr>Slide 20</vt:lpstr>
      <vt:lpstr>University registrar’s tables: </vt:lpstr>
      <vt:lpstr>Slide 22</vt:lpstr>
      <vt:lpstr>Slide 23</vt:lpstr>
      <vt:lpstr>Slide 24</vt:lpstr>
      <vt:lpstr>Slide 25</vt:lpstr>
      <vt:lpstr>Slide 26</vt:lpstr>
      <vt:lpstr>Slide 27</vt:lpstr>
      <vt:lpstr>Slide 28</vt:lpstr>
      <vt:lpstr>Slide 29</vt:lpstr>
      <vt:lpstr>ER DIAGRAM – Entity Types are: EMPLOYEE, DEPARTMENT, PROJECT, DEPENDENT</vt:lpstr>
      <vt:lpstr>Designing an ER Diagram</vt:lpstr>
      <vt:lpstr>University ER Diagram</vt:lpstr>
      <vt:lpstr>Data Dictionary</vt:lpstr>
      <vt:lpstr>Data Dictionary</vt:lpstr>
      <vt:lpstr>Data Dictionary</vt:lpstr>
      <vt:lpstr>Synchronization of System Models</vt:lpstr>
      <vt:lpstr>Method of describing the process</vt:lpstr>
      <vt:lpstr>Structured English</vt:lpstr>
      <vt:lpstr>Developing Structure Statements</vt:lpstr>
      <vt:lpstr>Using Structured English</vt:lpstr>
      <vt:lpstr>Decision Tree</vt:lpstr>
      <vt:lpstr>Slide 42</vt:lpstr>
      <vt:lpstr>Decision table</vt:lpstr>
      <vt:lpstr>Steps to Create a decision table</vt:lpstr>
      <vt:lpstr>Using Decision Table</vt:lpstr>
      <vt:lpstr>Structured English</vt:lpstr>
      <vt:lpstr>Slide 47</vt:lpstr>
      <vt:lpstr>System design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subject>Systems Analysis and Design</dc:subject>
  <dc:creator>SLIATE</dc:creator>
  <cp:lastModifiedBy>sajee</cp:lastModifiedBy>
  <cp:revision>33</cp:revision>
  <dcterms:created xsi:type="dcterms:W3CDTF">2013-10-17T05:02:06Z</dcterms:created>
  <dcterms:modified xsi:type="dcterms:W3CDTF">2015-12-17T05:37:45Z</dcterms:modified>
</cp:coreProperties>
</file>