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21" r:id="rId2"/>
    <p:sldId id="645" r:id="rId3"/>
    <p:sldId id="641" r:id="rId4"/>
    <p:sldId id="642" r:id="rId5"/>
    <p:sldId id="643" r:id="rId6"/>
    <p:sldId id="644" r:id="rId7"/>
    <p:sldId id="622" r:id="rId8"/>
    <p:sldId id="623" r:id="rId9"/>
    <p:sldId id="624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7" r:id="rId18"/>
    <p:sldId id="638" r:id="rId19"/>
    <p:sldId id="639" r:id="rId20"/>
    <p:sldId id="64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8873" autoAdjust="0"/>
  </p:normalViewPr>
  <p:slideViewPr>
    <p:cSldViewPr>
      <p:cViewPr>
        <p:scale>
          <a:sx n="55" d="100"/>
          <a:sy n="55" d="100"/>
        </p:scale>
        <p:origin x="-1098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3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077360-8485-438C-B1CC-8953F6B24F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262146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IT1212          System Analysis &amp; Design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>
            <a:normAutofit/>
          </a:bodyPr>
          <a:lstStyle/>
          <a:p>
            <a:pPr eaLnBrk="1" hangingPunct="1"/>
            <a:r>
              <a:rPr lang="en-US" dirty="0" smtClean="0"/>
              <a:t>Benefits of </a:t>
            </a:r>
            <a:r>
              <a:rPr lang="en-US" dirty="0" smtClean="0"/>
              <a:t>unit testing</a:t>
            </a:r>
          </a:p>
        </p:txBody>
      </p:sp>
      <p:sp>
        <p:nvSpPr>
          <p:cNvPr id="264195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85926"/>
            <a:ext cx="8229600" cy="5072074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sz="2800" b="1" dirty="0" smtClean="0"/>
              <a:t>Facilitates </a:t>
            </a:r>
            <a:r>
              <a:rPr lang="en-US" sz="2800" b="1" dirty="0" smtClean="0"/>
              <a:t>change</a:t>
            </a:r>
          </a:p>
          <a:p>
            <a:pPr marL="639763" lvl="1" indent="-246063" eaLnBrk="1" hangingPunct="1"/>
            <a:r>
              <a:rPr lang="en-US" dirty="0" smtClean="0"/>
              <a:t>Unit testing allows the programmer to refractor code at a later date, and make sure the module still works correctly </a:t>
            </a:r>
          </a:p>
          <a:p>
            <a:pPr marL="273050" indent="-273050" eaLnBrk="1" hangingPunct="1"/>
            <a:r>
              <a:rPr lang="en-US" sz="2800" b="1" dirty="0" smtClean="0"/>
              <a:t>Simplifies integration</a:t>
            </a:r>
          </a:p>
          <a:p>
            <a:pPr marL="639763" lvl="1" indent="-246063" eaLnBrk="1" hangingPunct="1"/>
            <a:r>
              <a:rPr lang="en-US" dirty="0" smtClean="0"/>
              <a:t>Unit testing may reduce uncertainty in the units themselves and can be used in a bottom-up testing style approach.</a:t>
            </a:r>
          </a:p>
          <a:p>
            <a:pPr marL="273050" indent="-273050" eaLnBrk="1" hangingPunct="1"/>
            <a:r>
              <a:rPr lang="en-US" sz="2800" b="1" dirty="0" smtClean="0"/>
              <a:t>Documentation</a:t>
            </a:r>
          </a:p>
          <a:p>
            <a:pPr marL="639763" lvl="1" indent="-246063" eaLnBrk="1" hangingPunct="1"/>
            <a:r>
              <a:rPr lang="en-US" b="1" dirty="0" smtClean="0"/>
              <a:t>Unit testing</a:t>
            </a:r>
            <a:r>
              <a:rPr lang="en-US" dirty="0" smtClean="0"/>
              <a:t> provides a sort of living documentation of the </a:t>
            </a:r>
            <a:r>
              <a:rPr lang="en-US" dirty="0" smtClean="0"/>
              <a:t>system</a:t>
            </a:r>
            <a:endParaRPr lang="en-US" sz="2800" dirty="0" smtClean="0"/>
          </a:p>
          <a:p>
            <a:pPr marL="273050" indent="-273050" eaLnBrk="1" hangingPunct="1"/>
            <a:endParaRPr lang="en-US" sz="2000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B6F2302A-33EB-4584-AC59-D816D06C3D89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10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 </a:t>
            </a:r>
            <a:r>
              <a:rPr lang="en-US" dirty="0" smtClean="0"/>
              <a:t>of unit testing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4FB6-87EE-4A78-AA53-4E42E029AB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6521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/>
            <a:r>
              <a:rPr lang="en-US" dirty="0" smtClean="0"/>
              <a:t>Testing </a:t>
            </a:r>
            <a:r>
              <a:rPr lang="en-US" dirty="0" smtClean="0"/>
              <a:t>cannot be expected to catch every error in the program, it will not catch </a:t>
            </a:r>
            <a:r>
              <a:rPr lang="en-US" u="sng" dirty="0" smtClean="0"/>
              <a:t>integration errors </a:t>
            </a:r>
            <a:r>
              <a:rPr lang="en-US" dirty="0" smtClean="0"/>
              <a:t>or broader </a:t>
            </a:r>
            <a:r>
              <a:rPr lang="en-US" u="sng" dirty="0" smtClean="0"/>
              <a:t>system-level errors </a:t>
            </a:r>
            <a:r>
              <a:rPr lang="en-US" dirty="0" smtClean="0"/>
              <a:t>.</a:t>
            </a:r>
          </a:p>
          <a:p>
            <a:pPr marL="273050" indent="-273050" eaLnBrk="1" hangingPunct="1"/>
            <a:r>
              <a:rPr lang="en-US" dirty="0" smtClean="0"/>
              <a:t>Software testing is a combinatorial problem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b="1" dirty="0" smtClean="0"/>
              <a:t>2. Integration testing</a:t>
            </a:r>
            <a:endParaRPr lang="en-US" dirty="0" smtClean="0"/>
          </a:p>
        </p:txBody>
      </p:sp>
      <p:sp>
        <p:nvSpPr>
          <p:cNvPr id="266243" name="Content Placeholder 2"/>
          <p:cNvSpPr>
            <a:spLocks noGrp="1"/>
          </p:cNvSpPr>
          <p:nvPr>
            <p:ph idx="4294967295"/>
          </p:nvPr>
        </p:nvSpPr>
        <p:spPr>
          <a:xfrm>
            <a:off x="500034" y="1643050"/>
            <a:ext cx="7929618" cy="4800600"/>
          </a:xfrm>
        </p:spPr>
        <p:txBody>
          <a:bodyPr/>
          <a:lstStyle/>
          <a:p>
            <a:pPr marL="273050" indent="-273050" eaLnBrk="1" hangingPunct="1"/>
            <a:r>
              <a:rPr lang="en-US" sz="2800" b="1" dirty="0" smtClean="0"/>
              <a:t>Integration </a:t>
            </a:r>
            <a:r>
              <a:rPr lang="en-US" sz="2800" dirty="0" smtClean="0"/>
              <a:t>is the phase in </a:t>
            </a:r>
            <a:r>
              <a:rPr lang="en-US" sz="2800" u="sng" dirty="0" smtClean="0"/>
              <a:t>software testing</a:t>
            </a:r>
            <a:r>
              <a:rPr lang="en-US" sz="2800" dirty="0" smtClean="0"/>
              <a:t> in which individual software modules are combined and tested as a group. </a:t>
            </a:r>
          </a:p>
          <a:p>
            <a:pPr marL="273050" indent="-273050" eaLnBrk="1" hangingPunct="1"/>
            <a:r>
              <a:rPr lang="en-US" sz="2800" dirty="0" smtClean="0"/>
              <a:t>The purpose of integration testing is to verify </a:t>
            </a:r>
            <a:r>
              <a:rPr lang="en-US" sz="2800" b="1" dirty="0" smtClean="0"/>
              <a:t>functional, performance, and reliability </a:t>
            </a:r>
            <a:r>
              <a:rPr lang="en-US" sz="2800" b="1" u="sng" dirty="0" smtClean="0"/>
              <a:t>requirements</a:t>
            </a:r>
            <a:r>
              <a:rPr lang="en-US" sz="2800" b="1" dirty="0" smtClean="0"/>
              <a:t> </a:t>
            </a:r>
            <a:r>
              <a:rPr lang="en-US" sz="2800" dirty="0" smtClean="0"/>
              <a:t>placed on major design items. 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58BB06F2-B23D-4EB6-9B79-A890836A8355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12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7224" y="1857364"/>
            <a:ext cx="67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METHOD</a:t>
            </a:r>
            <a:endParaRPr lang="en-US" sz="2800" dirty="0" smtClean="0"/>
          </a:p>
          <a:p>
            <a:r>
              <a:rPr lang="en-US" sz="2800" dirty="0" smtClean="0"/>
              <a:t>Any of Black Box Testing, White Box Testing, and Gray Box Testing methods can be used. Normally, the method depends on your definition of ‘unit’.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158" y="285728"/>
            <a:ext cx="8229600" cy="1143000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 testing cont..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41E81-13DE-4DFF-B68C-334D2116569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-273050" eaLnBrk="1" hangingPunct="1">
              <a:defRPr/>
            </a:pPr>
            <a:r>
              <a:rPr lang="en-US" sz="2400" dirty="0" smtClean="0"/>
              <a:t>Some different types of integration testing are,</a:t>
            </a:r>
          </a:p>
          <a:p>
            <a:pPr marL="639763" lvl="1" indent="-246063" eaLnBrk="1" hangingPunct="1">
              <a:defRPr/>
            </a:pPr>
            <a:r>
              <a:rPr lang="en-US" sz="2400" b="1" u="sng" dirty="0" smtClean="0"/>
              <a:t>top-down</a:t>
            </a:r>
            <a:r>
              <a:rPr lang="en-US" sz="2400" u="sng" dirty="0" smtClean="0"/>
              <a:t>(</a:t>
            </a:r>
            <a:r>
              <a:rPr lang="en-US" sz="2400" dirty="0" smtClean="0"/>
              <a:t>an approach to integrated testing where the top integrated modules are tested and the branch of the module is tested step by step until the end of the related module.)</a:t>
            </a:r>
            <a:endParaRPr lang="en-US" sz="2400" u="sng" dirty="0" smtClean="0"/>
          </a:p>
          <a:p>
            <a:pPr marL="639763" lvl="1" indent="-246063" eaLnBrk="1" hangingPunct="1">
              <a:defRPr/>
            </a:pPr>
            <a:r>
              <a:rPr lang="en-US" sz="2400" b="1" u="sng" dirty="0" smtClean="0"/>
              <a:t>bottom-up</a:t>
            </a:r>
            <a:r>
              <a:rPr lang="en-US" sz="2400" b="1" dirty="0" smtClean="0"/>
              <a:t> (</a:t>
            </a:r>
            <a:r>
              <a:rPr lang="en-US" sz="2400" dirty="0" smtClean="0"/>
              <a:t>an approach to integrated testing where the lowest level components are tested first, then used to facilitate the testing of higher level components.)</a:t>
            </a:r>
          </a:p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 testing cont..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 System Testing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229600" cy="422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System Testing </a:t>
            </a:r>
            <a:r>
              <a:rPr lang="en-US" dirty="0" smtClean="0"/>
              <a:t>is a level of the software testing process where a complete, integrated system/software is tested.</a:t>
            </a:r>
          </a:p>
          <a:p>
            <a:pPr>
              <a:buNone/>
            </a:pPr>
            <a:r>
              <a:rPr lang="en-US" b="1" dirty="0" smtClean="0"/>
              <a:t>METHOD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Black Box Testing method is used.</a:t>
            </a:r>
          </a:p>
          <a:p>
            <a:pPr>
              <a:buNone/>
            </a:pPr>
            <a:r>
              <a:rPr lang="en-US" b="1" dirty="0" smtClean="0"/>
              <a:t>Who performs it</a:t>
            </a:r>
          </a:p>
          <a:p>
            <a:pPr>
              <a:buNone/>
            </a:pPr>
            <a:r>
              <a:rPr lang="en-US" dirty="0" smtClean="0"/>
              <a:t>independent Testers perform System Testing.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b="1" dirty="0" smtClean="0"/>
              <a:t>4. </a:t>
            </a:r>
            <a:r>
              <a:rPr lang="en-US" dirty="0" smtClean="0"/>
              <a:t>User acceptance testing</a:t>
            </a:r>
          </a:p>
        </p:txBody>
      </p:sp>
      <p:sp>
        <p:nvSpPr>
          <p:cNvPr id="27341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273050" indent="-273050" eaLnBrk="1" hangingPunct="1"/>
            <a:r>
              <a:rPr lang="en-US" b="1" dirty="0" smtClean="0"/>
              <a:t>User Acceptance Testing</a:t>
            </a:r>
            <a:r>
              <a:rPr lang="en-US" dirty="0" smtClean="0"/>
              <a:t> (UAT) is a process to obtain confirmation by a Subject Matter Expert (SME), preferably the owner or client of the object under test, through trial or review, that a system meets mutually agreed-upon requirements. 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F1DB1436-3745-4612-9FD1-84D6576D9AFD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16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b="1" dirty="0" smtClean="0"/>
              <a:t>Test automation</a:t>
            </a:r>
            <a:endParaRPr lang="en-US" dirty="0" smtClean="0"/>
          </a:p>
        </p:txBody>
      </p:sp>
      <p:sp>
        <p:nvSpPr>
          <p:cNvPr id="271363" name="Content Placeholder 2"/>
          <p:cNvSpPr>
            <a:spLocks noGrp="1"/>
          </p:cNvSpPr>
          <p:nvPr>
            <p:ph idx="4294967295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 marL="273050" indent="-273050" eaLnBrk="1" hangingPunct="1"/>
            <a:r>
              <a:rPr lang="en-US" sz="2800" b="1" dirty="0" smtClean="0"/>
              <a:t>Test automation</a:t>
            </a:r>
            <a:r>
              <a:rPr lang="en-US" sz="2800" dirty="0" smtClean="0"/>
              <a:t> is the use of </a:t>
            </a:r>
            <a:r>
              <a:rPr lang="en-US" sz="2800" u="sng" dirty="0" smtClean="0"/>
              <a:t>software</a:t>
            </a:r>
            <a:r>
              <a:rPr lang="en-US" sz="2800" dirty="0" smtClean="0"/>
              <a:t> to</a:t>
            </a:r>
          </a:p>
          <a:p>
            <a:pPr marL="673100" lvl="1" indent="-273050"/>
            <a:r>
              <a:rPr lang="en-US" sz="2400" dirty="0" smtClean="0"/>
              <a:t> control the execution of </a:t>
            </a:r>
            <a:r>
              <a:rPr lang="en-US" sz="2400" u="sng" dirty="0" smtClean="0"/>
              <a:t>tests</a:t>
            </a:r>
          </a:p>
          <a:p>
            <a:pPr marL="673100" lvl="1" indent="-273050"/>
            <a:r>
              <a:rPr lang="en-US" sz="2400" dirty="0" smtClean="0"/>
              <a:t> the comparison of actual outcomes to predicted outcomes</a:t>
            </a:r>
          </a:p>
          <a:p>
            <a:pPr marL="673100" lvl="1" indent="-273050"/>
            <a:r>
              <a:rPr lang="en-US" sz="2400" dirty="0" smtClean="0"/>
              <a:t> the setting up of test preconditions</a:t>
            </a:r>
          </a:p>
          <a:p>
            <a:pPr marL="673100" lvl="1" indent="-273050"/>
            <a:r>
              <a:rPr lang="en-US" sz="2400" dirty="0" smtClean="0"/>
              <a:t>test reporting functions.</a:t>
            </a:r>
          </a:p>
          <a:p>
            <a:pPr marL="273050" indent="-273050" eaLnBrk="1" hangingPunct="1"/>
            <a:r>
              <a:rPr lang="en-US" sz="2800" dirty="0" smtClean="0"/>
              <a:t>There are two general approaches to test automation:</a:t>
            </a:r>
          </a:p>
          <a:p>
            <a:pPr marL="914400" lvl="2" indent="-246063" eaLnBrk="1" hangingPunct="1"/>
            <a:r>
              <a:rPr lang="en-US" sz="2000" b="1" dirty="0" smtClean="0"/>
              <a:t>Code-driven testing</a:t>
            </a:r>
            <a:endParaRPr lang="en-US" sz="2000" dirty="0" smtClean="0"/>
          </a:p>
          <a:p>
            <a:pPr marL="914400" lvl="2" indent="-246063" eaLnBrk="1" hangingPunct="1"/>
            <a:r>
              <a:rPr lang="en-US" sz="2000" b="1" dirty="0" smtClean="0"/>
              <a:t>Graphical user interface testing</a:t>
            </a:r>
            <a:r>
              <a:rPr lang="en-US" sz="2000" dirty="0" smtClean="0"/>
              <a:t>. </a:t>
            </a:r>
          </a:p>
          <a:p>
            <a:pPr marL="273050" indent="-273050" eaLnBrk="1" hangingPunct="1"/>
            <a:endParaRPr lang="en-US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E6F3FD6E-2301-46C7-A8F4-F952B018214B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17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b="1" smtClean="0"/>
              <a:t>Test automation..</a:t>
            </a:r>
            <a:endParaRPr lang="en-US" smtClean="0"/>
          </a:p>
        </p:txBody>
      </p:sp>
      <p:sp>
        <p:nvSpPr>
          <p:cNvPr id="272387" name="Content Placeholder 2"/>
          <p:cNvSpPr>
            <a:spLocks noGrp="1"/>
          </p:cNvSpPr>
          <p:nvPr>
            <p:ph idx="4294967295"/>
          </p:nvPr>
        </p:nvSpPr>
        <p:spPr>
          <a:xfrm>
            <a:off x="285720" y="1928802"/>
            <a:ext cx="8229600" cy="4525963"/>
          </a:xfrm>
        </p:spPr>
        <p:txBody>
          <a:bodyPr>
            <a:normAutofit/>
          </a:bodyPr>
          <a:lstStyle/>
          <a:p>
            <a:pPr marL="273050" indent="-273050" eaLnBrk="1" hangingPunct="1"/>
            <a:r>
              <a:rPr lang="en-US" dirty="0" smtClean="0"/>
              <a:t>Automated testing tools are sometimes referred to as </a:t>
            </a:r>
            <a:r>
              <a:rPr lang="en-US" b="1" dirty="0" smtClean="0"/>
              <a:t>Computer Aided Software Testing </a:t>
            </a:r>
            <a:r>
              <a:rPr lang="en-US" dirty="0" smtClean="0"/>
              <a:t>(CAST) tools.  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DBC9A35B-6CE8-4F6D-8C47-8CE2E5D180FC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18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smtClean="0"/>
              <a:t>Testing Strategy</a:t>
            </a:r>
          </a:p>
        </p:txBody>
      </p:sp>
      <p:sp>
        <p:nvSpPr>
          <p:cNvPr id="274435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273050" indent="-273050" eaLnBrk="1" hangingPunct="1"/>
            <a:r>
              <a:rPr lang="en-US" smtClean="0"/>
              <a:t>A testing strategy should cover the following areas.</a:t>
            </a:r>
          </a:p>
          <a:p>
            <a:pPr marL="639763" lvl="1" indent="-246063" eaLnBrk="1" hangingPunct="1"/>
            <a:r>
              <a:rPr lang="en-US" sz="2400" smtClean="0"/>
              <a:t>Strategy approach- A testing strategy should be formulated </a:t>
            </a:r>
          </a:p>
          <a:p>
            <a:pPr marL="639763" lvl="1" indent="-246063" eaLnBrk="1" hangingPunct="1"/>
            <a:r>
              <a:rPr lang="en-US" sz="2400" smtClean="0"/>
              <a:t>Test plan – A test plan should be developed</a:t>
            </a:r>
          </a:p>
          <a:p>
            <a:pPr marL="639763" lvl="1" indent="-246063" eaLnBrk="1" hangingPunct="1"/>
            <a:r>
              <a:rPr lang="en-US" sz="2400" smtClean="0"/>
              <a:t>Test design – The logic and reasoning behind the design of the tests should be explained.</a:t>
            </a:r>
          </a:p>
          <a:p>
            <a:pPr marL="639763" lvl="1" indent="-246063" eaLnBrk="1" hangingPunct="1"/>
            <a:r>
              <a:rPr lang="en-US" sz="2400" smtClean="0"/>
              <a:t>Performing tests – Detailed procedures should be provided for all tests.</a:t>
            </a:r>
          </a:p>
          <a:p>
            <a:pPr marL="639763" lvl="1" indent="-246063" eaLnBrk="1" hangingPunct="1"/>
            <a:r>
              <a:rPr lang="en-US" sz="2400" smtClean="0"/>
              <a:t>Documentation – It must be clear how the results of tests are to be documented.</a:t>
            </a:r>
          </a:p>
          <a:p>
            <a:pPr marL="639763" lvl="1" indent="-246063" eaLnBrk="1" hangingPunct="1"/>
            <a:r>
              <a:rPr lang="en-US" sz="2400" smtClean="0"/>
              <a:t>Re-testing – The re-test procedure should be explained</a:t>
            </a:r>
            <a:r>
              <a:rPr lang="en-US" smtClean="0"/>
              <a:t>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0E0DF79-5781-47FE-B149-278F335E6955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19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785926"/>
            <a:ext cx="7186634" cy="4221163"/>
          </a:xfrm>
        </p:spPr>
        <p:txBody>
          <a:bodyPr/>
          <a:lstStyle/>
          <a:p>
            <a:r>
              <a:rPr lang="en-US" dirty="0" smtClean="0"/>
              <a:t>Black-Box Testing</a:t>
            </a:r>
          </a:p>
          <a:p>
            <a:r>
              <a:rPr lang="en-US" dirty="0" smtClean="0"/>
              <a:t>White-Box Testing</a:t>
            </a:r>
          </a:p>
          <a:p>
            <a:r>
              <a:rPr lang="en-US" dirty="0" smtClean="0"/>
              <a:t>Gray-Box Testing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smtClean="0"/>
              <a:t>The limitations of software testing </a:t>
            </a:r>
          </a:p>
        </p:txBody>
      </p:sp>
      <p:sp>
        <p:nvSpPr>
          <p:cNvPr id="27545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43050"/>
            <a:ext cx="8229600" cy="4525963"/>
          </a:xfrm>
        </p:spPr>
        <p:txBody>
          <a:bodyPr/>
          <a:lstStyle/>
          <a:p>
            <a:pPr marL="273050" indent="-273050" eaLnBrk="1" hangingPunct="1"/>
            <a:r>
              <a:rPr lang="en-US" dirty="0" smtClean="0"/>
              <a:t>Poor testing process </a:t>
            </a:r>
          </a:p>
          <a:p>
            <a:pPr marL="273050" indent="-273050" eaLnBrk="1" hangingPunct="1"/>
            <a:r>
              <a:rPr lang="en-US" dirty="0" smtClean="0"/>
              <a:t>Inadequate time</a:t>
            </a:r>
          </a:p>
          <a:p>
            <a:pPr marL="273050" indent="-273050" eaLnBrk="1" hangingPunct="1"/>
            <a:r>
              <a:rPr lang="en-US" dirty="0" smtClean="0"/>
              <a:t>Future requirements not anticipated</a:t>
            </a:r>
          </a:p>
          <a:p>
            <a:pPr marL="273050" indent="-273050" eaLnBrk="1" hangingPunct="1"/>
            <a:r>
              <a:rPr lang="en-US" dirty="0" smtClean="0"/>
              <a:t>Inadequate test data</a:t>
            </a:r>
          </a:p>
          <a:p>
            <a:pPr marL="273050" indent="-273050" eaLnBrk="1" hangingPunct="1"/>
            <a:r>
              <a:rPr lang="en-US" dirty="0" smtClean="0"/>
              <a:t>Software changes inadequately test</a:t>
            </a:r>
          </a:p>
          <a:p>
            <a:pPr marL="273050" indent="-273050" eaLnBrk="1" hangingPunct="1"/>
            <a:endParaRPr lang="en-US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D929DE6C-2996-4C07-8D6B-E045B4C4FD10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20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dirty="0" smtClean="0"/>
              <a:t>Black-box testing</a:t>
            </a:r>
          </a:p>
        </p:txBody>
      </p:sp>
      <p:sp>
        <p:nvSpPr>
          <p:cNvPr id="268291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273050" indent="-273050" eaLnBrk="1" hangingPunct="1"/>
            <a:r>
              <a:rPr lang="en-US" b="1" dirty="0" smtClean="0"/>
              <a:t>Black Box testing</a:t>
            </a:r>
            <a:r>
              <a:rPr lang="en-US" dirty="0" smtClean="0"/>
              <a:t> takes an external perspective of the test object to derive test cases. </a:t>
            </a:r>
          </a:p>
          <a:p>
            <a:pPr marL="273050" indent="-273050" eaLnBrk="1" hangingPunct="1"/>
            <a:r>
              <a:rPr lang="en-US" dirty="0" smtClean="0"/>
              <a:t>The test designer selects valid and invalid inputs and determines the correct output. </a:t>
            </a:r>
          </a:p>
          <a:p>
            <a:pPr marL="273050" indent="-273050" eaLnBrk="1" hangingPunct="1"/>
            <a:r>
              <a:rPr lang="en-US" dirty="0" smtClean="0"/>
              <a:t>There is no knowledge of the test object's internal structure.</a:t>
            </a:r>
          </a:p>
          <a:p>
            <a:pPr marL="273050" indent="-273050" eaLnBrk="1" hangingPunct="1"/>
            <a:r>
              <a:rPr lang="en-US" sz="2600" dirty="0" smtClean="0"/>
              <a:t>Typical black box test design techniques include:</a:t>
            </a:r>
          </a:p>
          <a:p>
            <a:pPr marL="914400" lvl="2" indent="-246063" eaLnBrk="1" hangingPunct="1"/>
            <a:r>
              <a:rPr lang="en-US" sz="2600" dirty="0" smtClean="0"/>
              <a:t>Decision table testing </a:t>
            </a:r>
          </a:p>
          <a:p>
            <a:pPr marL="914400" lvl="2" indent="-246063" eaLnBrk="1" hangingPunct="1"/>
            <a:r>
              <a:rPr lang="en-US" sz="2600" dirty="0" smtClean="0"/>
              <a:t>Pair wise testing </a:t>
            </a:r>
          </a:p>
          <a:p>
            <a:pPr marL="914400" lvl="2" indent="-246063" eaLnBrk="1" hangingPunct="1"/>
            <a:r>
              <a:rPr lang="en-US" sz="2600" dirty="0" smtClean="0"/>
              <a:t>State transition tables </a:t>
            </a:r>
          </a:p>
          <a:p>
            <a:pPr marL="914400" lvl="2" indent="-246063" eaLnBrk="1" hangingPunct="1"/>
            <a:r>
              <a:rPr lang="en-US" sz="2600" dirty="0" smtClean="0"/>
              <a:t>Use case testing </a:t>
            </a:r>
          </a:p>
          <a:p>
            <a:pPr marL="914400" lvl="2" indent="-246063" eaLnBrk="1" hangingPunct="1"/>
            <a:r>
              <a:rPr lang="en-US" sz="2600" dirty="0" smtClean="0"/>
              <a:t>Cross-functional testing </a:t>
            </a:r>
          </a:p>
          <a:p>
            <a:pPr marL="273050" indent="-273050" eaLnBrk="1" hangingPunct="1"/>
            <a:endParaRPr lang="en-US" dirty="0" smtClean="0"/>
          </a:p>
          <a:p>
            <a:pPr marL="273050" indent="-273050" eaLnBrk="1" hangingPunct="1"/>
            <a:endParaRPr lang="en-US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A1B77F7C-E38E-47B6-A2E3-2EFDB008F4E3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3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 lIns="0" rIns="0" bIns="0" anchor="b"/>
          <a:lstStyle/>
          <a:p>
            <a:pPr eaLnBrk="1" hangingPunct="1"/>
            <a:r>
              <a:rPr lang="en-US" b="1" dirty="0" smtClean="0"/>
              <a:t>White-box testing</a:t>
            </a:r>
            <a:endParaRPr lang="en-US" dirty="0" smtClean="0"/>
          </a:p>
        </p:txBody>
      </p:sp>
      <p:sp>
        <p:nvSpPr>
          <p:cNvPr id="269315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525963"/>
          </a:xfrm>
        </p:spPr>
        <p:txBody>
          <a:bodyPr/>
          <a:lstStyle/>
          <a:p>
            <a:pPr marL="273050" indent="-273050" eaLnBrk="1" hangingPunct="1"/>
            <a:r>
              <a:rPr lang="en-US" b="1" dirty="0" smtClean="0"/>
              <a:t>White box testing</a:t>
            </a:r>
            <a:r>
              <a:rPr lang="en-US" dirty="0" smtClean="0"/>
              <a:t> (clear box testing, glass box testing, transparent box testing, or structural testing) uses an internal perspective of the system to design test cases based on internal structure. </a:t>
            </a:r>
          </a:p>
          <a:p>
            <a:pPr marL="273050" indent="-273050" eaLnBrk="1" hangingPunct="1"/>
            <a:r>
              <a:rPr lang="en-US" dirty="0" smtClean="0"/>
              <a:t>It requires programming skills to identify all paths through the software. </a:t>
            </a:r>
          </a:p>
          <a:p>
            <a:pPr marL="273050" indent="-273050" eaLnBrk="1" hangingPunct="1"/>
            <a:endParaRPr lang="en-US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591FDDC9-8761-478C-A34F-2C1C0306B0B9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4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AC649-DE4E-4D1F-8E51-9901EF602A5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 eaLnBrk="1" hangingPunct="1">
              <a:defRPr/>
            </a:pPr>
            <a:r>
              <a:rPr lang="en-US" dirty="0" smtClean="0"/>
              <a:t>The tester chooses test case inputs to exercise paths through the code and determines the appropriate outputs. </a:t>
            </a:r>
          </a:p>
          <a:p>
            <a:pPr marL="273050" indent="-273050" eaLnBrk="1" hangingPunct="1">
              <a:defRPr/>
            </a:pPr>
            <a:r>
              <a:rPr lang="en-US" dirty="0" smtClean="0"/>
              <a:t>Typical white box test design techniques include:</a:t>
            </a:r>
          </a:p>
          <a:p>
            <a:pPr marL="914400" lvl="2" indent="-246063" eaLnBrk="1" hangingPunct="1">
              <a:defRPr/>
            </a:pPr>
            <a:r>
              <a:rPr lang="en-US" sz="3200" u="sng" dirty="0" smtClean="0"/>
              <a:t>Control flow</a:t>
            </a:r>
            <a:r>
              <a:rPr lang="en-US" sz="3200" dirty="0" smtClean="0"/>
              <a:t> testing </a:t>
            </a:r>
          </a:p>
          <a:p>
            <a:pPr marL="914400" lvl="2" indent="-246063" eaLnBrk="1" hangingPunct="1">
              <a:defRPr/>
            </a:pPr>
            <a:r>
              <a:rPr lang="en-US" sz="3200" dirty="0" smtClean="0"/>
              <a:t>Data flow testing </a:t>
            </a:r>
          </a:p>
          <a:p>
            <a:pPr marL="914400" lvl="2" indent="-246063" eaLnBrk="1" hangingPunct="1">
              <a:defRPr/>
            </a:pPr>
            <a:r>
              <a:rPr lang="en-US" sz="3200" dirty="0" smtClean="0"/>
              <a:t>Branch testing </a:t>
            </a:r>
          </a:p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b="1" dirty="0" smtClean="0"/>
              <a:t>White-box </a:t>
            </a:r>
            <a:r>
              <a:rPr lang="en-US" b="1" dirty="0" smtClean="0"/>
              <a:t>testing cont..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Gray Box Testing is a software testing method which is a combination of Black Box Testing method and White Box Testing method.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</a:t>
            </a:r>
            <a:r>
              <a:rPr lang="en-US" dirty="0" smtClean="0"/>
              <a:t>of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42938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/>
          <a:lstStyle/>
          <a:p>
            <a:pPr marL="514350" indent="-514350"/>
            <a:r>
              <a:rPr lang="en-US" b="1" dirty="0" smtClean="0"/>
              <a:t>Unit testing</a:t>
            </a:r>
          </a:p>
        </p:txBody>
      </p:sp>
      <p:sp>
        <p:nvSpPr>
          <p:cNvPr id="26317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639763" lvl="1" indent="-246063" eaLnBrk="1" hangingPunct="1"/>
            <a:r>
              <a:rPr lang="en-US" b="1" dirty="0" smtClean="0"/>
              <a:t>unit testing</a:t>
            </a:r>
            <a:r>
              <a:rPr lang="en-US" dirty="0" smtClean="0"/>
              <a:t> is a software verification and validation method in which a programmer tests if individual units of source code are fit for use. </a:t>
            </a:r>
          </a:p>
          <a:p>
            <a:pPr marL="639763" lvl="1" indent="-246063" eaLnBrk="1" hangingPunct="1"/>
            <a:r>
              <a:rPr lang="en-US" dirty="0" smtClean="0"/>
              <a:t>Unit tests find problems early in the development </a:t>
            </a:r>
            <a:r>
              <a:rPr lang="en-US" dirty="0" smtClean="0"/>
              <a:t>cycle</a:t>
            </a:r>
          </a:p>
          <a:p>
            <a:pPr marL="639763" lvl="1" indent="-246063"/>
            <a:r>
              <a:rPr lang="en-US" dirty="0" smtClean="0"/>
              <a:t>Unit Testing is performed by using the </a:t>
            </a:r>
            <a:r>
              <a:rPr lang="en-US" b="1" dirty="0" smtClean="0"/>
              <a:t>White Box Testing</a:t>
            </a:r>
            <a:r>
              <a:rPr lang="en-US" dirty="0" smtClean="0"/>
              <a:t> method.</a:t>
            </a:r>
          </a:p>
          <a:p>
            <a:pPr marL="639763" lvl="1" indent="-246063" eaLnBrk="1" hangingPunct="1"/>
            <a:endParaRPr lang="en-US" dirty="0" smtClean="0"/>
          </a:p>
          <a:p>
            <a:pPr marL="514350" indent="-514350" eaLnBrk="1" hangingPunct="1"/>
            <a:endParaRPr lang="en-US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487A3255-7C9B-4346-88DB-69FEC38D3568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>
                <a:defRPr/>
              </a:pPr>
              <a:t>8</a:t>
            </a:fld>
            <a:endParaRPr lang="en-US" sz="120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953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Who performs it?</a:t>
            </a:r>
            <a:endParaRPr lang="en-US" sz="2400" dirty="0" smtClean="0"/>
          </a:p>
          <a:p>
            <a:r>
              <a:rPr lang="en-US" sz="2400" dirty="0" smtClean="0"/>
              <a:t>performed by software developers themselves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800" y="1066800"/>
          <a:ext cx="8839200" cy="51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32"/>
                <a:gridCol w="3866671"/>
                <a:gridCol w="3050697"/>
              </a:tblGrid>
              <a:tr h="216568">
                <a:tc>
                  <a:txBody>
                    <a:bodyPr/>
                    <a:lstStyle/>
                    <a:p>
                      <a:r>
                        <a:rPr lang="en-US" b="1" dirty="0"/>
                        <a:t>Criteria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Verification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Validation</a:t>
                      </a:r>
                      <a:endParaRPr lang="en-US"/>
                    </a:p>
                  </a:txBody>
                  <a:tcPr marL="0" marR="0" marT="0" marB="0"/>
                </a:tc>
              </a:tr>
              <a:tr h="1082842">
                <a:tc>
                  <a:txBody>
                    <a:bodyPr/>
                    <a:lstStyle/>
                    <a:p>
                      <a:r>
                        <a:rPr lang="en-US" sz="2000" i="1" dirty="0"/>
                        <a:t>Definition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process of evaluating work-products (not the actual final product) of a development phase to determine whether they meet the specified requirements for that phase.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process of evaluating software during or at the end of the development process to determine whether it satisfies specified business requirements.</a:t>
                      </a:r>
                    </a:p>
                  </a:txBody>
                  <a:tcPr marL="0" marR="0" marT="0" marB="0"/>
                </a:tc>
              </a:tr>
              <a:tr h="697832">
                <a:tc>
                  <a:txBody>
                    <a:bodyPr/>
                    <a:lstStyle/>
                    <a:p>
                      <a:r>
                        <a:rPr lang="en-US" i="1" dirty="0"/>
                        <a:t>Question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Are we building the product </a:t>
                      </a:r>
                      <a:r>
                        <a:rPr lang="en-US" i="1"/>
                        <a:t>right</a:t>
                      </a:r>
                      <a:r>
                        <a:rPr lang="en-US"/>
                        <a:t>?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we building the </a:t>
                      </a:r>
                      <a:r>
                        <a:rPr lang="en-US" i="1" dirty="0"/>
                        <a:t>right</a:t>
                      </a:r>
                      <a:r>
                        <a:rPr lang="en-US" dirty="0"/>
                        <a:t> product?</a:t>
                      </a:r>
                    </a:p>
                  </a:txBody>
                  <a:tcPr marL="0" marR="0" marT="0" marB="0"/>
                </a:tc>
              </a:tr>
              <a:tr h="866274">
                <a:tc>
                  <a:txBody>
                    <a:bodyPr/>
                    <a:lstStyle/>
                    <a:p>
                      <a:r>
                        <a:rPr lang="en-US" i="1"/>
                        <a:t>Evaluation Items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Plans, Requirement Specs, Design Specs, Code, Test Cases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actual product/software.</a:t>
                      </a:r>
                    </a:p>
                  </a:txBody>
                  <a:tcPr marL="0" marR="0" marT="0" marB="0"/>
                </a:tc>
              </a:tr>
              <a:tr h="1937084">
                <a:tc>
                  <a:txBody>
                    <a:bodyPr/>
                    <a:lstStyle/>
                    <a:p>
                      <a:r>
                        <a:rPr lang="en-US" i="1"/>
                        <a:t>Activities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Reviews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Walkthroughs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Inspections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Testing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454</TotalTime>
  <Words>879</Words>
  <Application>Microsoft Office PowerPoint</Application>
  <PresentationFormat>On-screen Show (4:3)</PresentationFormat>
  <Paragraphs>124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HNDIT</vt:lpstr>
      <vt:lpstr>IT1212          System Analysis &amp; Design</vt:lpstr>
      <vt:lpstr>Types of Tests</vt:lpstr>
      <vt:lpstr>Black-box testing</vt:lpstr>
      <vt:lpstr>White-box testing</vt:lpstr>
      <vt:lpstr>White-box testing cont..</vt:lpstr>
      <vt:lpstr>Gray Box Testing</vt:lpstr>
      <vt:lpstr>Levels of testing</vt:lpstr>
      <vt:lpstr>Unit testing</vt:lpstr>
      <vt:lpstr>verification and validation</vt:lpstr>
      <vt:lpstr>Benefits of unit testing</vt:lpstr>
      <vt:lpstr>Limitations  of unit testing</vt:lpstr>
      <vt:lpstr>2. Integration testing</vt:lpstr>
      <vt:lpstr>Slide 13</vt:lpstr>
      <vt:lpstr>Integration testing cont..</vt:lpstr>
      <vt:lpstr>3. System Testing </vt:lpstr>
      <vt:lpstr>4. User acceptance testing</vt:lpstr>
      <vt:lpstr>Test automation</vt:lpstr>
      <vt:lpstr>Test automation..</vt:lpstr>
      <vt:lpstr>Testing Strategy</vt:lpstr>
      <vt:lpstr>The limitations of software testing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</dc:title>
  <dc:subject>System Analysis and Design</dc:subject>
  <dc:creator>SLIATE</dc:creator>
  <cp:lastModifiedBy>sajee</cp:lastModifiedBy>
  <cp:revision>28</cp:revision>
  <dcterms:created xsi:type="dcterms:W3CDTF">2013-10-17T05:02:06Z</dcterms:created>
  <dcterms:modified xsi:type="dcterms:W3CDTF">2015-12-18T05:24:49Z</dcterms:modified>
</cp:coreProperties>
</file>