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359" r:id="rId2"/>
    <p:sldId id="525" r:id="rId3"/>
    <p:sldId id="527" r:id="rId4"/>
    <p:sldId id="563" r:id="rId5"/>
    <p:sldId id="528" r:id="rId6"/>
    <p:sldId id="529" r:id="rId7"/>
    <p:sldId id="530" r:id="rId8"/>
    <p:sldId id="531" r:id="rId9"/>
    <p:sldId id="532" r:id="rId10"/>
    <p:sldId id="564" r:id="rId11"/>
    <p:sldId id="533" r:id="rId12"/>
    <p:sldId id="536" r:id="rId13"/>
    <p:sldId id="537" r:id="rId14"/>
    <p:sldId id="565" r:id="rId15"/>
    <p:sldId id="548" r:id="rId16"/>
    <p:sldId id="566" r:id="rId17"/>
    <p:sldId id="567" r:id="rId18"/>
    <p:sldId id="571" r:id="rId19"/>
    <p:sldId id="572" r:id="rId20"/>
    <p:sldId id="568" r:id="rId21"/>
    <p:sldId id="573" r:id="rId22"/>
    <p:sldId id="569" r:id="rId23"/>
    <p:sldId id="57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78873" autoAdjust="0"/>
  </p:normalViewPr>
  <p:slideViewPr>
    <p:cSldViewPr>
      <p:cViewPr>
        <p:scale>
          <a:sx n="70" d="100"/>
          <a:sy n="70" d="100"/>
        </p:scale>
        <p:origin x="-1290" y="-84"/>
      </p:cViewPr>
      <p:guideLst>
        <p:guide orient="horz" pos="2160"/>
        <p:guide pos="2880"/>
      </p:guideLst>
    </p:cSldViewPr>
  </p:slideViewPr>
  <p:notesTextViewPr>
    <p:cViewPr>
      <p:scale>
        <a:sx n="1" d="1"/>
        <a:sy n="1" d="1"/>
      </p:scale>
      <p:origin x="0" y="0"/>
    </p:cViewPr>
  </p:notesTextViewPr>
  <p:sorterViewPr>
    <p:cViewPr>
      <p:scale>
        <a:sx n="100" d="100"/>
        <a:sy n="100" d="100"/>
      </p:scale>
      <p:origin x="0" y="100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B53B8B-3841-4253-BEA8-2B68AE8FA897}" type="datetimeFigureOut">
              <a:rPr lang="en-US" smtClean="0"/>
              <a:pPr/>
              <a:t>12/18/2015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7681C5-FDDE-4F0C-844D-811D8D65DFED}" type="slidenum">
              <a:rPr lang="en-US" smtClean="0"/>
              <a:pPr/>
              <a:t>‹#›</a:t>
            </a:fld>
            <a:endParaRPr lang="en-US"/>
          </a:p>
        </p:txBody>
      </p:sp>
    </p:spTree>
    <p:extLst>
      <p:ext uri="{BB962C8B-B14F-4D97-AF65-F5344CB8AC3E}">
        <p14:creationId xmlns:p14="http://schemas.microsoft.com/office/powerpoint/2010/main" xmlns="" val="1569313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8DD56F-A681-4805-A5A2-3EFEAD22C2F4}" type="datetimeFigureOut">
              <a:rPr lang="en-US" smtClean="0"/>
              <a:pPr/>
              <a:t>12/18/2015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pic>
        <p:nvPicPr>
          <p:cNvPr id="1027" name="Picture 3" descr="C:\Users\Dell PC\Desktop\mainpage.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738" y="2133600"/>
            <a:ext cx="9162738" cy="23622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ubtitle 2"/>
          <p:cNvSpPr>
            <a:spLocks noGrp="1"/>
          </p:cNvSpPr>
          <p:nvPr>
            <p:ph type="subTitle" idx="1" hasCustomPrompt="1"/>
          </p:nvPr>
        </p:nvSpPr>
        <p:spPr>
          <a:xfrm>
            <a:off x="295431" y="4800600"/>
            <a:ext cx="8696169"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Chapter Title style</a:t>
            </a:r>
            <a:endParaRPr lang="en-US" dirty="0"/>
          </a:p>
        </p:txBody>
      </p:sp>
      <p:sp>
        <p:nvSpPr>
          <p:cNvPr id="2" name="Title 1"/>
          <p:cNvSpPr>
            <a:spLocks noGrp="1"/>
          </p:cNvSpPr>
          <p:nvPr>
            <p:ph type="ctrTitle" hasCustomPrompt="1"/>
          </p:nvPr>
        </p:nvSpPr>
        <p:spPr>
          <a:xfrm>
            <a:off x="228600" y="2247901"/>
            <a:ext cx="3886200" cy="1981199"/>
          </a:xfrm>
        </p:spPr>
        <p:txBody>
          <a:bodyPr/>
          <a:lstStyle>
            <a:lvl1pPr>
              <a:defRPr/>
            </a:lvl1pPr>
          </a:lstStyle>
          <a:p>
            <a:r>
              <a:rPr lang="en-US" dirty="0" smtClean="0"/>
              <a:t>Click to edit Course Title style</a:t>
            </a:r>
            <a:endParaRPr lang="en-US" dirty="0"/>
          </a:p>
        </p:txBody>
      </p:sp>
    </p:spTree>
    <p:extLst>
      <p:ext uri="{BB962C8B-B14F-4D97-AF65-F5344CB8AC3E}">
        <p14:creationId xmlns:p14="http://schemas.microsoft.com/office/powerpoint/2010/main" xmlns="" val="13021274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pPr/>
              <a:t>12/18/2015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xmlns="" val="25227744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pPr/>
              <a:t>12/18/2015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xmlns="" val="228613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pPr/>
              <a:t>12/18/2015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pic>
        <p:nvPicPr>
          <p:cNvPr id="1026" name="Picture 2" descr="C:\Users\Dell PC\Desktop\template2.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4763"/>
            <a:ext cx="9144000" cy="355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781728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8DD56F-A681-4805-A5A2-3EFEAD22C2F4}" type="datetimeFigureOut">
              <a:rPr lang="en-US" smtClean="0"/>
              <a:pPr/>
              <a:t>12/18/2015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xmlns="" val="494410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8DD56F-A681-4805-A5A2-3EFEAD22C2F4}" type="datetimeFigureOut">
              <a:rPr lang="en-US" smtClean="0"/>
              <a:pPr/>
              <a:t>12/18/2015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xmlns="" val="11348156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8DD56F-A681-4805-A5A2-3EFEAD22C2F4}" type="datetimeFigureOut">
              <a:rPr lang="en-US" smtClean="0"/>
              <a:pPr/>
              <a:t>12/18/2015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xmlns="" val="25118612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8DD56F-A681-4805-A5A2-3EFEAD22C2F4}" type="datetimeFigureOut">
              <a:rPr lang="en-US" smtClean="0"/>
              <a:pPr/>
              <a:t>12/18/2015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xmlns="" val="2064196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8DD56F-A681-4805-A5A2-3EFEAD22C2F4}" type="datetimeFigureOut">
              <a:rPr lang="en-US" smtClean="0"/>
              <a:pPr/>
              <a:t>12/18/2015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xmlns="" val="666640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DD56F-A681-4805-A5A2-3EFEAD22C2F4}" type="datetimeFigureOut">
              <a:rPr lang="en-US" smtClean="0"/>
              <a:pPr/>
              <a:t>12/18/2015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xmlns="" val="11449323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DD56F-A681-4805-A5A2-3EFEAD22C2F4}" type="datetimeFigureOut">
              <a:rPr lang="en-US" smtClean="0"/>
              <a:pPr/>
              <a:t>12/18/2015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xmlns="" val="5147184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8DD56F-A681-4805-A5A2-3EFEAD22C2F4}" type="datetimeFigureOut">
              <a:rPr lang="en-US" smtClean="0"/>
              <a:pPr/>
              <a:t>12/18/2015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05F43-80E2-4640-A934-E79BFFCB5CAF}" type="slidenum">
              <a:rPr lang="en-US" smtClean="0"/>
              <a:pPr/>
              <a:t>‹#›</a:t>
            </a:fld>
            <a:endParaRPr lang="en-US"/>
          </a:p>
        </p:txBody>
      </p:sp>
      <p:pic>
        <p:nvPicPr>
          <p:cNvPr id="8" name="Picture 2" descr="C:\Users\Dell PC\Desktop\template2.jpg"/>
          <p:cNvPicPr>
            <a:picLocks noChangeAspect="1" noChangeArrowheads="1"/>
          </p:cNvPicPr>
          <p:nvPr/>
        </p:nvPicPr>
        <p:blipFill>
          <a:blip r:embed="rId13">
            <a:extLst>
              <a:ext uri="{28A0092B-C50C-407E-A947-70E740481C1C}">
                <a14:useLocalDpi xmlns:a14="http://schemas.microsoft.com/office/drawing/2010/main" xmlns="" val="0"/>
              </a:ext>
            </a:extLst>
          </a:blip>
          <a:srcRect/>
          <a:stretch>
            <a:fillRect/>
          </a:stretch>
        </p:blipFill>
        <p:spPr bwMode="auto">
          <a:xfrm>
            <a:off x="0" y="4763"/>
            <a:ext cx="9144000" cy="355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20384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1886E04-5F44-4018-A4BA-B20CB0062CC8}" type="slidenum">
              <a:rPr lang="en-US" smtClean="0"/>
              <a:pPr/>
              <a:t>1</a:t>
            </a:fld>
            <a:endParaRPr lang="en-US"/>
          </a:p>
        </p:txBody>
      </p:sp>
      <p:sp>
        <p:nvSpPr>
          <p:cNvPr id="6" name="Text Placeholder 5"/>
          <p:cNvSpPr>
            <a:spLocks noGrp="1"/>
          </p:cNvSpPr>
          <p:nvPr>
            <p:ph type="subTitle" idx="1"/>
          </p:nvPr>
        </p:nvSpPr>
        <p:spPr/>
        <p:txBody>
          <a:bodyPr/>
          <a:lstStyle/>
          <a:p>
            <a:r>
              <a:rPr lang="en-US" dirty="0" smtClean="0"/>
              <a:t>System Implementation</a:t>
            </a:r>
            <a:endParaRPr lang="en-US" dirty="0"/>
          </a:p>
        </p:txBody>
      </p:sp>
      <p:sp>
        <p:nvSpPr>
          <p:cNvPr id="5" name="Title 4"/>
          <p:cNvSpPr>
            <a:spLocks noGrp="1"/>
          </p:cNvSpPr>
          <p:nvPr>
            <p:ph type="ctrTitle"/>
          </p:nvPr>
        </p:nvSpPr>
        <p:spPr/>
        <p:txBody>
          <a:bodyPr>
            <a:normAutofit fontScale="90000"/>
          </a:bodyPr>
          <a:lstStyle/>
          <a:p>
            <a:r>
              <a:rPr lang="en-US" smtClean="0"/>
              <a:t>IT1212           </a:t>
            </a:r>
            <a:r>
              <a:rPr lang="en-US" dirty="0"/>
              <a:t>System Analysis &amp; Design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28662" y="2643182"/>
            <a:ext cx="7772400" cy="1362075"/>
          </a:xfrm>
        </p:spPr>
        <p:txBody>
          <a:bodyPr/>
          <a:lstStyle/>
          <a:p>
            <a:r>
              <a:rPr lang="en-US" dirty="0" smtClean="0"/>
              <a:t>User Documentation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itle 1"/>
          <p:cNvSpPr>
            <a:spLocks noGrp="1"/>
          </p:cNvSpPr>
          <p:nvPr>
            <p:ph type="title"/>
          </p:nvPr>
        </p:nvSpPr>
        <p:spPr/>
        <p:txBody>
          <a:bodyPr/>
          <a:lstStyle/>
          <a:p>
            <a:r>
              <a:rPr lang="en-US" sz="5400" dirty="0" smtClean="0"/>
              <a:t>U</a:t>
            </a:r>
            <a:r>
              <a:rPr lang="en-US" sz="5400" dirty="0" smtClean="0"/>
              <a:t>ser </a:t>
            </a:r>
            <a:r>
              <a:rPr lang="en-US" sz="5400" dirty="0" smtClean="0"/>
              <a:t>documentation</a:t>
            </a:r>
            <a:endParaRPr lang="en-US" dirty="0" smtClean="0"/>
          </a:p>
        </p:txBody>
      </p:sp>
      <p:sp>
        <p:nvSpPr>
          <p:cNvPr id="211971" name="Content Placeholder 2"/>
          <p:cNvSpPr>
            <a:spLocks noGrp="1"/>
          </p:cNvSpPr>
          <p:nvPr>
            <p:ph idx="1"/>
          </p:nvPr>
        </p:nvSpPr>
        <p:spPr/>
        <p:txBody>
          <a:bodyPr>
            <a:normAutofit fontScale="85000" lnSpcReduction="20000"/>
          </a:bodyPr>
          <a:lstStyle/>
          <a:p>
            <a:r>
              <a:rPr lang="en-US" sz="3500" dirty="0" smtClean="0"/>
              <a:t>Written or visual information about an application system, how it works, and how to use it.</a:t>
            </a:r>
          </a:p>
          <a:p>
            <a:pPr>
              <a:lnSpc>
                <a:spcPct val="90000"/>
              </a:lnSpc>
            </a:pPr>
            <a:r>
              <a:rPr lang="en-US" sz="3500" dirty="0" smtClean="0"/>
              <a:t>Contains an overview, index, getting started instructions, I.e. – very structured</a:t>
            </a:r>
          </a:p>
          <a:p>
            <a:pPr>
              <a:lnSpc>
                <a:spcPct val="90000"/>
              </a:lnSpc>
            </a:pPr>
            <a:r>
              <a:rPr lang="en-US" sz="3500" dirty="0" smtClean="0"/>
              <a:t>Describes functionalities</a:t>
            </a:r>
          </a:p>
          <a:p>
            <a:pPr>
              <a:lnSpc>
                <a:spcPct val="90000"/>
              </a:lnSpc>
            </a:pPr>
            <a:r>
              <a:rPr lang="en-US" sz="3500" dirty="0" smtClean="0"/>
              <a:t>Contains task-based documentation</a:t>
            </a:r>
          </a:p>
          <a:p>
            <a:pPr lvl="1">
              <a:lnSpc>
                <a:spcPct val="90000"/>
              </a:lnSpc>
            </a:pPr>
            <a:r>
              <a:rPr lang="en-US" sz="3500" dirty="0" smtClean="0"/>
              <a:t>“How </a:t>
            </a:r>
            <a:r>
              <a:rPr lang="en-US" sz="3500" dirty="0" err="1" smtClean="0"/>
              <a:t>to’s</a:t>
            </a:r>
            <a:r>
              <a:rPr lang="en-US" sz="3500" dirty="0" smtClean="0"/>
              <a:t>…”</a:t>
            </a:r>
          </a:p>
          <a:p>
            <a:pPr lvl="1">
              <a:lnSpc>
                <a:spcPct val="90000"/>
              </a:lnSpc>
            </a:pPr>
            <a:r>
              <a:rPr lang="en-US" sz="3500" dirty="0" smtClean="0"/>
              <a:t>Frequently Asked Questions</a:t>
            </a:r>
          </a:p>
          <a:p>
            <a:pPr lvl="1">
              <a:lnSpc>
                <a:spcPct val="90000"/>
              </a:lnSpc>
            </a:pPr>
            <a:r>
              <a:rPr lang="en-US" sz="3500" dirty="0" smtClean="0"/>
              <a:t>Messages &amp; their meanings</a:t>
            </a:r>
          </a:p>
          <a:p>
            <a:endParaRPr lang="en-US" dirty="0" smtClean="0">
              <a:latin typeface="Comic Sans MS" pitchFamily="66" charset="0"/>
            </a:endParaRPr>
          </a:p>
        </p:txBody>
      </p:sp>
      <p:sp>
        <p:nvSpPr>
          <p:cNvPr id="5" name="Slide Number Placeholder 4"/>
          <p:cNvSpPr>
            <a:spLocks noGrp="1"/>
          </p:cNvSpPr>
          <p:nvPr>
            <p:ph type="sldNum" sz="quarter" idx="12"/>
          </p:nvPr>
        </p:nvSpPr>
        <p:spPr/>
        <p:txBody>
          <a:bodyPr/>
          <a:lstStyle/>
          <a:p>
            <a:pPr>
              <a:defRPr/>
            </a:pPr>
            <a:fld id="{5E6D0F5B-BF30-403E-B98E-42BD63D27280}" type="slidenum">
              <a:rPr lang="en-US" smtClean="0"/>
              <a:pPr>
                <a:defRPr/>
              </a:pPr>
              <a:t>11</a:t>
            </a:fld>
            <a:endParaRPr lang="en-US"/>
          </a:p>
        </p:txBody>
      </p:sp>
    </p:spTree>
    <p:extLst>
      <p:ext uri="{BB962C8B-B14F-4D97-AF65-F5344CB8AC3E}">
        <p14:creationId xmlns:p14="http://schemas.microsoft.com/office/powerpoint/2010/main" xmlns="" val="1026798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itle 1"/>
          <p:cNvSpPr>
            <a:spLocks noGrp="1"/>
          </p:cNvSpPr>
          <p:nvPr>
            <p:ph type="title"/>
          </p:nvPr>
        </p:nvSpPr>
        <p:spPr/>
        <p:txBody>
          <a:bodyPr/>
          <a:lstStyle/>
          <a:p>
            <a:r>
              <a:rPr lang="en-US" smtClean="0"/>
              <a:t>Technical manual</a:t>
            </a:r>
          </a:p>
        </p:txBody>
      </p:sp>
      <p:sp>
        <p:nvSpPr>
          <p:cNvPr id="215043" name="Content Placeholder 2"/>
          <p:cNvSpPr>
            <a:spLocks noGrp="1"/>
          </p:cNvSpPr>
          <p:nvPr>
            <p:ph idx="1"/>
          </p:nvPr>
        </p:nvSpPr>
        <p:spPr/>
        <p:txBody>
          <a:bodyPr>
            <a:normAutofit fontScale="85000" lnSpcReduction="10000"/>
          </a:bodyPr>
          <a:lstStyle/>
          <a:p>
            <a:r>
              <a:rPr lang="en-US" smtClean="0"/>
              <a:t>The technical manual should include the following;</a:t>
            </a:r>
          </a:p>
          <a:p>
            <a:pPr lvl="1"/>
            <a:r>
              <a:rPr lang="en-US" smtClean="0"/>
              <a:t>Contact details for the original developers</a:t>
            </a:r>
          </a:p>
          <a:p>
            <a:pPr lvl="1"/>
            <a:r>
              <a:rPr lang="en-US" smtClean="0"/>
              <a:t>System overview</a:t>
            </a:r>
          </a:p>
          <a:p>
            <a:pPr lvl="1"/>
            <a:r>
              <a:rPr lang="en-US" smtClean="0"/>
              <a:t>System specifications including performance details</a:t>
            </a:r>
          </a:p>
          <a:p>
            <a:pPr lvl="1"/>
            <a:r>
              <a:rPr lang="en-US" smtClean="0"/>
              <a:t>Hardware technical specification</a:t>
            </a:r>
          </a:p>
          <a:p>
            <a:pPr lvl="1"/>
            <a:r>
              <a:rPr lang="en-US" smtClean="0"/>
              <a:t>System objectives</a:t>
            </a:r>
          </a:p>
          <a:p>
            <a:pPr lvl="1"/>
            <a:r>
              <a:rPr lang="en-US" smtClean="0"/>
              <a:t>Flowcharts or Data flow diagrams</a:t>
            </a:r>
          </a:p>
          <a:p>
            <a:pPr lvl="1"/>
            <a:r>
              <a:rPr lang="en-US" smtClean="0"/>
              <a:t>Entity models and life histories</a:t>
            </a:r>
          </a:p>
          <a:p>
            <a:pPr lvl="1"/>
            <a:r>
              <a:rPr lang="en-US" smtClean="0"/>
              <a:t>Individual program specifications</a:t>
            </a:r>
          </a:p>
          <a:p>
            <a:pPr lvl="1"/>
            <a:r>
              <a:rPr lang="en-US" smtClean="0"/>
              <a:t>Data dictionary</a:t>
            </a:r>
          </a:p>
        </p:txBody>
      </p:sp>
      <p:sp>
        <p:nvSpPr>
          <p:cNvPr id="5" name="Slide Number Placeholder 4"/>
          <p:cNvSpPr>
            <a:spLocks noGrp="1"/>
          </p:cNvSpPr>
          <p:nvPr>
            <p:ph type="sldNum" sz="quarter" idx="12"/>
          </p:nvPr>
        </p:nvSpPr>
        <p:spPr/>
        <p:txBody>
          <a:bodyPr/>
          <a:lstStyle/>
          <a:p>
            <a:pPr>
              <a:defRPr/>
            </a:pPr>
            <a:fld id="{DAF5B8D0-1D45-4C51-B2BB-9A7ACC8742B9}" type="slidenum">
              <a:rPr lang="en-US" smtClean="0"/>
              <a:pPr>
                <a:defRPr/>
              </a:pPr>
              <a:t>12</a:t>
            </a:fld>
            <a:endParaRPr lang="en-US"/>
          </a:p>
        </p:txBody>
      </p:sp>
    </p:spTree>
    <p:extLst>
      <p:ext uri="{BB962C8B-B14F-4D97-AF65-F5344CB8AC3E}">
        <p14:creationId xmlns:p14="http://schemas.microsoft.com/office/powerpoint/2010/main" xmlns="" val="4418713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itle 1"/>
          <p:cNvSpPr>
            <a:spLocks noGrp="1"/>
          </p:cNvSpPr>
          <p:nvPr>
            <p:ph type="title"/>
          </p:nvPr>
        </p:nvSpPr>
        <p:spPr/>
        <p:txBody>
          <a:bodyPr/>
          <a:lstStyle/>
          <a:p>
            <a:r>
              <a:rPr lang="en-US" smtClean="0"/>
              <a:t>User manual</a:t>
            </a:r>
          </a:p>
        </p:txBody>
      </p:sp>
      <p:sp>
        <p:nvSpPr>
          <p:cNvPr id="216067" name="Content Placeholder 2"/>
          <p:cNvSpPr>
            <a:spLocks noGrp="1"/>
          </p:cNvSpPr>
          <p:nvPr>
            <p:ph idx="1"/>
          </p:nvPr>
        </p:nvSpPr>
        <p:spPr/>
        <p:txBody>
          <a:bodyPr>
            <a:normAutofit lnSpcReduction="10000"/>
          </a:bodyPr>
          <a:lstStyle/>
          <a:p>
            <a:r>
              <a:rPr lang="en-US" smtClean="0"/>
              <a:t>The manual provides full documentation of the operational procedures necessary for the ‘hands-on’ running of the system;</a:t>
            </a:r>
          </a:p>
          <a:p>
            <a:r>
              <a:rPr lang="en-US" smtClean="0"/>
              <a:t>Systems set-up procedures</a:t>
            </a:r>
          </a:p>
          <a:p>
            <a:r>
              <a:rPr lang="en-US" smtClean="0"/>
              <a:t>Security procedures</a:t>
            </a:r>
          </a:p>
          <a:p>
            <a:r>
              <a:rPr lang="en-US" smtClean="0"/>
              <a:t>Reconstruction control procedures</a:t>
            </a:r>
          </a:p>
          <a:p>
            <a:r>
              <a:rPr lang="en-US" smtClean="0"/>
              <a:t>System messages</a:t>
            </a:r>
          </a:p>
          <a:p>
            <a:r>
              <a:rPr lang="en-US" smtClean="0"/>
              <a:t>samples</a:t>
            </a:r>
          </a:p>
        </p:txBody>
      </p:sp>
      <p:sp>
        <p:nvSpPr>
          <p:cNvPr id="5" name="Slide Number Placeholder 4"/>
          <p:cNvSpPr>
            <a:spLocks noGrp="1"/>
          </p:cNvSpPr>
          <p:nvPr>
            <p:ph type="sldNum" sz="quarter" idx="12"/>
          </p:nvPr>
        </p:nvSpPr>
        <p:spPr/>
        <p:txBody>
          <a:bodyPr/>
          <a:lstStyle/>
          <a:p>
            <a:pPr>
              <a:defRPr/>
            </a:pPr>
            <a:fld id="{D1496E7D-ADD2-47C4-8BE4-2D53793B4160}" type="slidenum">
              <a:rPr lang="en-US" smtClean="0"/>
              <a:pPr>
                <a:defRPr/>
              </a:pPr>
              <a:t>13</a:t>
            </a:fld>
            <a:endParaRPr lang="en-US"/>
          </a:p>
        </p:txBody>
      </p:sp>
    </p:spTree>
    <p:extLst>
      <p:ext uri="{BB962C8B-B14F-4D97-AF65-F5344CB8AC3E}">
        <p14:creationId xmlns:p14="http://schemas.microsoft.com/office/powerpoint/2010/main" xmlns="" val="26584237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00100" y="2714620"/>
            <a:ext cx="7772400" cy="1362075"/>
          </a:xfrm>
        </p:spPr>
        <p:txBody>
          <a:bodyPr/>
          <a:lstStyle/>
          <a:p>
            <a:r>
              <a:rPr lang="en-US" dirty="0" smtClean="0"/>
              <a:t>Staff training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itle 1"/>
          <p:cNvSpPr>
            <a:spLocks noGrp="1"/>
          </p:cNvSpPr>
          <p:nvPr>
            <p:ph type="title"/>
          </p:nvPr>
        </p:nvSpPr>
        <p:spPr/>
        <p:txBody>
          <a:bodyPr/>
          <a:lstStyle/>
          <a:p>
            <a:r>
              <a:rPr lang="en-US" dirty="0" smtClean="0"/>
              <a:t>Staff training </a:t>
            </a:r>
          </a:p>
        </p:txBody>
      </p:sp>
      <p:sp>
        <p:nvSpPr>
          <p:cNvPr id="227331" name="Content Placeholder 2"/>
          <p:cNvSpPr>
            <a:spLocks noGrp="1"/>
          </p:cNvSpPr>
          <p:nvPr>
            <p:ph idx="1"/>
          </p:nvPr>
        </p:nvSpPr>
        <p:spPr/>
        <p:txBody>
          <a:bodyPr>
            <a:normAutofit fontScale="85000" lnSpcReduction="10000"/>
          </a:bodyPr>
          <a:lstStyle/>
          <a:p>
            <a:r>
              <a:rPr lang="en-US" smtClean="0"/>
              <a:t>Senior management training</a:t>
            </a:r>
          </a:p>
          <a:p>
            <a:pPr lvl="1"/>
            <a:r>
              <a:rPr lang="en-US" smtClean="0"/>
              <a:t>Executive Support System and Decision Support System</a:t>
            </a:r>
          </a:p>
          <a:p>
            <a:pPr lvl="1"/>
            <a:r>
              <a:rPr lang="en-US" smtClean="0"/>
              <a:t>Awareness of information technology, project mgt. skills</a:t>
            </a:r>
          </a:p>
          <a:p>
            <a:r>
              <a:rPr lang="en-US" smtClean="0"/>
              <a:t>Middle managers training </a:t>
            </a:r>
          </a:p>
          <a:p>
            <a:pPr lvl="1"/>
            <a:r>
              <a:rPr lang="en-US" smtClean="0"/>
              <a:t>Computing skill</a:t>
            </a:r>
          </a:p>
          <a:p>
            <a:pPr lvl="1"/>
            <a:r>
              <a:rPr lang="en-US" smtClean="0"/>
              <a:t>Management information system</a:t>
            </a:r>
          </a:p>
          <a:p>
            <a:pPr lvl="1"/>
            <a:r>
              <a:rPr lang="en-US" smtClean="0"/>
              <a:t>Office type software</a:t>
            </a:r>
          </a:p>
          <a:p>
            <a:r>
              <a:rPr lang="en-US" smtClean="0"/>
              <a:t>Operational staff</a:t>
            </a:r>
          </a:p>
          <a:p>
            <a:pPr lvl="1"/>
            <a:r>
              <a:rPr lang="en-US" smtClean="0"/>
              <a:t>Training should focus on specific tasks  </a:t>
            </a:r>
          </a:p>
        </p:txBody>
      </p:sp>
      <p:sp>
        <p:nvSpPr>
          <p:cNvPr id="5" name="Slide Number Placeholder 4"/>
          <p:cNvSpPr>
            <a:spLocks noGrp="1"/>
          </p:cNvSpPr>
          <p:nvPr>
            <p:ph type="sldNum" sz="quarter" idx="12"/>
          </p:nvPr>
        </p:nvSpPr>
        <p:spPr/>
        <p:txBody>
          <a:bodyPr/>
          <a:lstStyle/>
          <a:p>
            <a:pPr>
              <a:defRPr/>
            </a:pPr>
            <a:fld id="{DB296FCB-8D7C-46BF-B8E8-3DFF07546CD6}" type="slidenum">
              <a:rPr lang="en-US" smtClean="0"/>
              <a:pPr>
                <a:defRPr/>
              </a:pPr>
              <a:t>15</a:t>
            </a:fld>
            <a:endParaRPr lang="en-US"/>
          </a:p>
        </p:txBody>
      </p:sp>
    </p:spTree>
    <p:extLst>
      <p:ext uri="{BB962C8B-B14F-4D97-AF65-F5344CB8AC3E}">
        <p14:creationId xmlns:p14="http://schemas.microsoft.com/office/powerpoint/2010/main" xmlns="" val="291747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85786" y="2786058"/>
            <a:ext cx="7772400" cy="1362075"/>
          </a:xfrm>
        </p:spPr>
        <p:txBody>
          <a:bodyPr/>
          <a:lstStyle/>
          <a:p>
            <a:r>
              <a:rPr lang="en-US" dirty="0" smtClean="0"/>
              <a:t>File Conversion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Title 1"/>
          <p:cNvSpPr>
            <a:spLocks noGrp="1"/>
          </p:cNvSpPr>
          <p:nvPr>
            <p:ph type="title" idx="4294967295"/>
          </p:nvPr>
        </p:nvSpPr>
        <p:spPr>
          <a:xfrm>
            <a:off x="0" y="274638"/>
            <a:ext cx="8229600" cy="1143000"/>
          </a:xfrm>
        </p:spPr>
        <p:txBody>
          <a:bodyPr lIns="0" rIns="0" bIns="0" anchor="b"/>
          <a:lstStyle/>
          <a:p>
            <a:pPr eaLnBrk="1" hangingPunct="1"/>
            <a:r>
              <a:rPr lang="en-US" sz="4600" dirty="0" smtClean="0"/>
              <a:t>File conversion</a:t>
            </a:r>
            <a:endParaRPr lang="en-US" dirty="0" smtClean="0"/>
          </a:p>
        </p:txBody>
      </p:sp>
      <p:sp>
        <p:nvSpPr>
          <p:cNvPr id="277507" name="Content Placeholder 2"/>
          <p:cNvSpPr>
            <a:spLocks noGrp="1"/>
          </p:cNvSpPr>
          <p:nvPr>
            <p:ph idx="4294967295"/>
          </p:nvPr>
        </p:nvSpPr>
        <p:spPr>
          <a:xfrm>
            <a:off x="214282" y="1571612"/>
            <a:ext cx="8229600" cy="4525963"/>
          </a:xfrm>
        </p:spPr>
        <p:txBody>
          <a:bodyPr>
            <a:normAutofit/>
          </a:bodyPr>
          <a:lstStyle/>
          <a:p>
            <a:r>
              <a:rPr lang="en-US" dirty="0" smtClean="0"/>
              <a:t>This may be according to one of four approaches</a:t>
            </a:r>
          </a:p>
          <a:p>
            <a:pPr marL="850900" lvl="1" indent="-457200">
              <a:buFont typeface="Calibri" pitchFamily="34" charset="0"/>
              <a:buAutoNum type="arabicPeriod"/>
            </a:pPr>
            <a:r>
              <a:rPr lang="en-US" dirty="0" smtClean="0"/>
              <a:t>Direct </a:t>
            </a:r>
            <a:r>
              <a:rPr lang="en-US" dirty="0" smtClean="0"/>
              <a:t>changeover</a:t>
            </a:r>
            <a:endParaRPr lang="en-US" sz="2000" dirty="0" smtClean="0"/>
          </a:p>
          <a:p>
            <a:pPr marL="850900" lvl="1" indent="-457200">
              <a:buFont typeface="Calibri" pitchFamily="34" charset="0"/>
              <a:buAutoNum type="arabicPeriod"/>
            </a:pPr>
            <a:r>
              <a:rPr lang="en-US" dirty="0" smtClean="0"/>
              <a:t>Parallel </a:t>
            </a:r>
            <a:r>
              <a:rPr lang="en-US" dirty="0" smtClean="0"/>
              <a:t>running</a:t>
            </a:r>
            <a:endParaRPr lang="en-US" sz="2000" dirty="0" smtClean="0"/>
          </a:p>
          <a:p>
            <a:pPr marL="850900" lvl="1" indent="-457200">
              <a:buFont typeface="Calibri" pitchFamily="34" charset="0"/>
              <a:buAutoNum type="arabicPeriod"/>
            </a:pPr>
            <a:r>
              <a:rPr lang="en-US" dirty="0" smtClean="0"/>
              <a:t>Pilot </a:t>
            </a:r>
            <a:r>
              <a:rPr lang="en-US" dirty="0" smtClean="0"/>
              <a:t>operation</a:t>
            </a:r>
            <a:endParaRPr lang="en-US" sz="2000" dirty="0" smtClean="0"/>
          </a:p>
          <a:p>
            <a:pPr marL="850900" lvl="1" indent="-457200">
              <a:buFont typeface="Calibri" pitchFamily="34" charset="0"/>
              <a:buAutoNum type="arabicPeriod"/>
            </a:pPr>
            <a:r>
              <a:rPr lang="en-US" dirty="0" smtClean="0"/>
              <a:t>Phased </a:t>
            </a:r>
            <a:r>
              <a:rPr lang="en-US" dirty="0" smtClean="0"/>
              <a:t>changeover</a:t>
            </a:r>
            <a:endParaRPr lang="en-US" sz="2000" dirty="0" smtClean="0"/>
          </a:p>
        </p:txBody>
      </p:sp>
      <p:sp>
        <p:nvSpPr>
          <p:cNvPr id="5" name="Slide Number Placeholder 4"/>
          <p:cNvSpPr txBox="1">
            <a:spLocks noGrp="1"/>
          </p:cNvSpPr>
          <p:nvPr/>
        </p:nvSpPr>
        <p:spPr>
          <a:xfrm>
            <a:off x="7924800" y="6356350"/>
            <a:ext cx="762000" cy="365125"/>
          </a:xfrm>
          <a:prstGeom prst="rect">
            <a:avLst/>
          </a:prstGeom>
          <a:noFill/>
        </p:spPr>
        <p:txBody>
          <a:bodyPr lIns="0" tIns="0" rIns="0" bIns="0" anchor="b"/>
          <a:lstStyle/>
          <a:p>
            <a:pPr algn="r">
              <a:defRPr/>
            </a:pPr>
            <a:fld id="{9EEDA1E5-8C3B-487B-BE3B-9AAC4038E744}" type="slidenum">
              <a:rPr lang="en-US" sz="1200">
                <a:solidFill>
                  <a:schemeClr val="tx2">
                    <a:shade val="90000"/>
                  </a:schemeClr>
                </a:solidFill>
              </a:rPr>
              <a:pPr algn="r">
                <a:defRPr/>
              </a:pPr>
              <a:t>17</a:t>
            </a:fld>
            <a:endParaRPr lang="en-US" sz="1200">
              <a:solidFill>
                <a:schemeClr val="tx2">
                  <a:shade val="90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Title 1"/>
          <p:cNvSpPr>
            <a:spLocks noGrp="1"/>
          </p:cNvSpPr>
          <p:nvPr>
            <p:ph type="title" idx="4294967295"/>
          </p:nvPr>
        </p:nvSpPr>
        <p:spPr>
          <a:xfrm>
            <a:off x="0" y="274638"/>
            <a:ext cx="8229600" cy="1143000"/>
          </a:xfrm>
        </p:spPr>
        <p:txBody>
          <a:bodyPr lIns="0" rIns="0" bIns="0" anchor="b"/>
          <a:lstStyle/>
          <a:p>
            <a:r>
              <a:rPr lang="en-US" b="1" dirty="0" smtClean="0"/>
              <a:t>1. Direct changeover</a:t>
            </a:r>
            <a:endParaRPr lang="en-US" dirty="0" smtClean="0"/>
          </a:p>
        </p:txBody>
      </p:sp>
      <p:sp>
        <p:nvSpPr>
          <p:cNvPr id="277507" name="Content Placeholder 2"/>
          <p:cNvSpPr>
            <a:spLocks noGrp="1"/>
          </p:cNvSpPr>
          <p:nvPr>
            <p:ph idx="4294967295"/>
          </p:nvPr>
        </p:nvSpPr>
        <p:spPr>
          <a:xfrm>
            <a:off x="0" y="1600201"/>
            <a:ext cx="8229600" cy="1257295"/>
          </a:xfrm>
        </p:spPr>
        <p:txBody>
          <a:bodyPr>
            <a:normAutofit/>
          </a:bodyPr>
          <a:lstStyle/>
          <a:p>
            <a:pPr marL="450850" lvl="1" indent="-57150">
              <a:buNone/>
            </a:pPr>
            <a:r>
              <a:rPr lang="en-US" sz="3600" dirty="0" smtClean="0"/>
              <a:t>The </a:t>
            </a:r>
            <a:r>
              <a:rPr lang="en-US" sz="3600" dirty="0" smtClean="0"/>
              <a:t>old system is completely replaced by the new system in one move</a:t>
            </a:r>
            <a:endParaRPr lang="en-US" sz="3600" dirty="0" smtClean="0"/>
          </a:p>
        </p:txBody>
      </p:sp>
      <p:sp>
        <p:nvSpPr>
          <p:cNvPr id="5" name="Slide Number Placeholder 4"/>
          <p:cNvSpPr txBox="1">
            <a:spLocks noGrp="1"/>
          </p:cNvSpPr>
          <p:nvPr/>
        </p:nvSpPr>
        <p:spPr>
          <a:xfrm>
            <a:off x="7924800" y="6356350"/>
            <a:ext cx="762000" cy="365125"/>
          </a:xfrm>
          <a:prstGeom prst="rect">
            <a:avLst/>
          </a:prstGeom>
          <a:noFill/>
        </p:spPr>
        <p:txBody>
          <a:bodyPr lIns="0" tIns="0" rIns="0" bIns="0" anchor="b"/>
          <a:lstStyle/>
          <a:p>
            <a:pPr algn="r">
              <a:defRPr/>
            </a:pPr>
            <a:fld id="{9EEDA1E5-8C3B-487B-BE3B-9AAC4038E744}" type="slidenum">
              <a:rPr lang="en-US" sz="1200">
                <a:solidFill>
                  <a:schemeClr val="tx2">
                    <a:shade val="90000"/>
                  </a:schemeClr>
                </a:solidFill>
              </a:rPr>
              <a:pPr algn="r">
                <a:defRPr/>
              </a:pPr>
              <a:t>18</a:t>
            </a:fld>
            <a:endParaRPr lang="en-US" sz="1200">
              <a:solidFill>
                <a:schemeClr val="tx2">
                  <a:shade val="90000"/>
                </a:schemeClr>
              </a:solidFill>
            </a:endParaRPr>
          </a:p>
        </p:txBody>
      </p:sp>
      <p:pic>
        <p:nvPicPr>
          <p:cNvPr id="6" name="Picture 4"/>
          <p:cNvPicPr>
            <a:picLocks noChangeAspect="1" noChangeArrowheads="1"/>
          </p:cNvPicPr>
          <p:nvPr/>
        </p:nvPicPr>
        <p:blipFill>
          <a:blip r:embed="rId2"/>
          <a:srcRect l="8749" t="33333" r="10001" b="13333"/>
          <a:stretch>
            <a:fillRect/>
          </a:stretch>
        </p:blipFill>
        <p:spPr>
          <a:xfrm>
            <a:off x="714348" y="3071810"/>
            <a:ext cx="7772400" cy="2928958"/>
          </a:xfrm>
          <a:prstGeom prst="rect">
            <a:avLst/>
          </a:prstGeom>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Title 1"/>
          <p:cNvSpPr>
            <a:spLocks noGrp="1"/>
          </p:cNvSpPr>
          <p:nvPr>
            <p:ph type="title" idx="4294967295"/>
          </p:nvPr>
        </p:nvSpPr>
        <p:spPr>
          <a:xfrm>
            <a:off x="0" y="274638"/>
            <a:ext cx="8229600" cy="1143000"/>
          </a:xfrm>
        </p:spPr>
        <p:txBody>
          <a:bodyPr lIns="0" rIns="0" bIns="0" anchor="b"/>
          <a:lstStyle/>
          <a:p>
            <a:r>
              <a:rPr lang="en-US" b="1" dirty="0" smtClean="0"/>
              <a:t>2. Parallel </a:t>
            </a:r>
            <a:r>
              <a:rPr lang="en-US" b="1" dirty="0" smtClean="0"/>
              <a:t>running </a:t>
            </a:r>
            <a:endParaRPr lang="en-US" dirty="0" smtClean="0"/>
          </a:p>
        </p:txBody>
      </p:sp>
      <p:sp>
        <p:nvSpPr>
          <p:cNvPr id="277507" name="Content Placeholder 2"/>
          <p:cNvSpPr>
            <a:spLocks noGrp="1"/>
          </p:cNvSpPr>
          <p:nvPr>
            <p:ph idx="4294967295"/>
          </p:nvPr>
        </p:nvSpPr>
        <p:spPr>
          <a:xfrm>
            <a:off x="0" y="1600201"/>
            <a:ext cx="8229600" cy="1257296"/>
          </a:xfrm>
        </p:spPr>
        <p:txBody>
          <a:bodyPr>
            <a:normAutofit/>
          </a:bodyPr>
          <a:lstStyle/>
          <a:p>
            <a:pPr marL="355600" lvl="1" indent="38100" eaLnBrk="1" hangingPunct="1">
              <a:buNone/>
            </a:pPr>
            <a:r>
              <a:rPr lang="en-US" sz="3600" dirty="0" smtClean="0"/>
              <a:t>The </a:t>
            </a:r>
            <a:r>
              <a:rPr lang="en-US" sz="3600" dirty="0" smtClean="0"/>
              <a:t>old and new systems are run in parallel for a period of time.</a:t>
            </a:r>
          </a:p>
        </p:txBody>
      </p:sp>
      <p:sp>
        <p:nvSpPr>
          <p:cNvPr id="5" name="Slide Number Placeholder 4"/>
          <p:cNvSpPr txBox="1">
            <a:spLocks noGrp="1"/>
          </p:cNvSpPr>
          <p:nvPr/>
        </p:nvSpPr>
        <p:spPr>
          <a:xfrm>
            <a:off x="7924800" y="6356350"/>
            <a:ext cx="762000" cy="365125"/>
          </a:xfrm>
          <a:prstGeom prst="rect">
            <a:avLst/>
          </a:prstGeom>
          <a:noFill/>
        </p:spPr>
        <p:txBody>
          <a:bodyPr lIns="0" tIns="0" rIns="0" bIns="0" anchor="b"/>
          <a:lstStyle/>
          <a:p>
            <a:pPr algn="r">
              <a:defRPr/>
            </a:pPr>
            <a:fld id="{9EEDA1E5-8C3B-487B-BE3B-9AAC4038E744}" type="slidenum">
              <a:rPr lang="en-US" sz="1200">
                <a:solidFill>
                  <a:schemeClr val="tx2">
                    <a:shade val="90000"/>
                  </a:schemeClr>
                </a:solidFill>
              </a:rPr>
              <a:pPr algn="r">
                <a:defRPr/>
              </a:pPr>
              <a:t>19</a:t>
            </a:fld>
            <a:endParaRPr lang="en-US" sz="1200">
              <a:solidFill>
                <a:schemeClr val="tx2">
                  <a:shade val="90000"/>
                </a:schemeClr>
              </a:solidFill>
            </a:endParaRPr>
          </a:p>
        </p:txBody>
      </p:sp>
      <p:pic>
        <p:nvPicPr>
          <p:cNvPr id="6" name="Picture 4"/>
          <p:cNvPicPr>
            <a:picLocks noChangeAspect="1" noChangeArrowheads="1"/>
          </p:cNvPicPr>
          <p:nvPr/>
        </p:nvPicPr>
        <p:blipFill>
          <a:blip r:embed="rId2"/>
          <a:srcRect l="8749" t="31667" r="10001" b="14999"/>
          <a:stretch>
            <a:fillRect/>
          </a:stretch>
        </p:blipFill>
        <p:spPr>
          <a:xfrm>
            <a:off x="500034" y="3030538"/>
            <a:ext cx="7772400" cy="3398858"/>
          </a:xfrm>
          <a:prstGeom prst="rect">
            <a:avLst/>
          </a:prstGeom>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sz="5400" b="1" dirty="0" smtClean="0">
                <a:solidFill>
                  <a:schemeClr val="accent1">
                    <a:lumMod val="60000"/>
                    <a:lumOff val="40000"/>
                  </a:schemeClr>
                </a:solidFill>
              </a:rPr>
              <a:t>System </a:t>
            </a:r>
            <a:r>
              <a:rPr lang="en-US" sz="5400" b="1" dirty="0" smtClean="0">
                <a:solidFill>
                  <a:schemeClr val="accent1">
                    <a:lumMod val="60000"/>
                    <a:lumOff val="40000"/>
                  </a:schemeClr>
                </a:solidFill>
              </a:rPr>
              <a:t>Implementation includes</a:t>
            </a:r>
            <a:endParaRPr lang="en-US" dirty="0"/>
          </a:p>
        </p:txBody>
      </p:sp>
      <p:sp>
        <p:nvSpPr>
          <p:cNvPr id="189443" name="Content Placeholder 5"/>
          <p:cNvSpPr>
            <a:spLocks noGrp="1"/>
          </p:cNvSpPr>
          <p:nvPr>
            <p:ph idx="1"/>
          </p:nvPr>
        </p:nvSpPr>
        <p:spPr/>
        <p:txBody>
          <a:bodyPr/>
          <a:lstStyle/>
          <a:p>
            <a:pPr marL="514350" indent="-514350">
              <a:buFont typeface="+mj-lt"/>
              <a:buAutoNum type="arabicPeriod"/>
              <a:defRPr/>
            </a:pPr>
            <a:r>
              <a:rPr lang="en-US" sz="2800" dirty="0" smtClean="0"/>
              <a:t>Source </a:t>
            </a:r>
            <a:r>
              <a:rPr lang="en-US" sz="2800" dirty="0" smtClean="0"/>
              <a:t>code</a:t>
            </a:r>
          </a:p>
          <a:p>
            <a:pPr marL="514350" indent="-514350">
              <a:buFont typeface="+mj-lt"/>
              <a:buAutoNum type="arabicPeriod"/>
              <a:defRPr/>
            </a:pPr>
            <a:r>
              <a:rPr lang="en-US" sz="2800" dirty="0" smtClean="0"/>
              <a:t>Database</a:t>
            </a:r>
          </a:p>
          <a:p>
            <a:pPr marL="514350" indent="-514350">
              <a:buFont typeface="+mj-lt"/>
              <a:buAutoNum type="arabicPeriod"/>
              <a:defRPr/>
            </a:pPr>
            <a:r>
              <a:rPr lang="en-US" sz="2800" dirty="0" smtClean="0"/>
              <a:t>User </a:t>
            </a:r>
            <a:r>
              <a:rPr lang="en-US" sz="2800" dirty="0" smtClean="0"/>
              <a:t>documentation</a:t>
            </a:r>
          </a:p>
          <a:p>
            <a:pPr marL="514350" indent="-514350">
              <a:buFont typeface="+mj-lt"/>
              <a:buAutoNum type="arabicPeriod"/>
              <a:defRPr/>
            </a:pPr>
            <a:r>
              <a:rPr lang="en-US" sz="2800" dirty="0" smtClean="0"/>
              <a:t>Testing</a:t>
            </a:r>
          </a:p>
          <a:p>
            <a:pPr marL="514350" indent="-514350">
              <a:buFont typeface="+mj-lt"/>
              <a:buAutoNum type="arabicPeriod"/>
              <a:defRPr/>
            </a:pPr>
            <a:r>
              <a:rPr lang="en-US" sz="2800" dirty="0" smtClean="0"/>
              <a:t>Staff </a:t>
            </a:r>
            <a:r>
              <a:rPr lang="en-US" sz="2800" dirty="0" smtClean="0"/>
              <a:t>training</a:t>
            </a:r>
          </a:p>
          <a:p>
            <a:pPr marL="514350" indent="-514350">
              <a:buFont typeface="+mj-lt"/>
              <a:buAutoNum type="arabicPeriod"/>
              <a:defRPr/>
            </a:pPr>
            <a:r>
              <a:rPr lang="en-US" sz="2800" dirty="0" smtClean="0"/>
              <a:t>File conversion</a:t>
            </a:r>
          </a:p>
          <a:p>
            <a:pPr>
              <a:defRPr/>
            </a:pPr>
            <a:endParaRPr lang="en-US" dirty="0" smtClean="0"/>
          </a:p>
        </p:txBody>
      </p:sp>
      <p:sp>
        <p:nvSpPr>
          <p:cNvPr id="4" name="Slide Number Placeholder 3"/>
          <p:cNvSpPr>
            <a:spLocks noGrp="1"/>
          </p:cNvSpPr>
          <p:nvPr>
            <p:ph type="sldNum" sz="quarter" idx="12"/>
          </p:nvPr>
        </p:nvSpPr>
        <p:spPr/>
        <p:txBody>
          <a:bodyPr/>
          <a:lstStyle/>
          <a:p>
            <a:pPr>
              <a:defRPr/>
            </a:pPr>
            <a:fld id="{940FF2B7-DD15-4072-9060-5BAF4A43B164}" type="slidenum">
              <a:rPr lang="en-US" smtClean="0"/>
              <a:pPr>
                <a:defRPr/>
              </a:pPr>
              <a:t>2</a:t>
            </a:fld>
            <a:endParaRPr lang="en-US"/>
          </a:p>
        </p:txBody>
      </p:sp>
    </p:spTree>
    <p:extLst>
      <p:ext uri="{BB962C8B-B14F-4D97-AF65-F5344CB8AC3E}">
        <p14:creationId xmlns:p14="http://schemas.microsoft.com/office/powerpoint/2010/main" xmlns="" val="25734655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itle 2"/>
          <p:cNvSpPr>
            <a:spLocks noGrp="1"/>
          </p:cNvSpPr>
          <p:nvPr>
            <p:ph type="title"/>
          </p:nvPr>
        </p:nvSpPr>
        <p:spPr>
          <a:xfrm>
            <a:off x="457200" y="214298"/>
            <a:ext cx="8229600" cy="1143000"/>
          </a:xfrm>
        </p:spPr>
        <p:txBody>
          <a:bodyPr/>
          <a:lstStyle/>
          <a:p>
            <a:r>
              <a:rPr lang="en-US" b="1" dirty="0" smtClean="0"/>
              <a:t>Pilot operation </a:t>
            </a:r>
            <a:endParaRPr lang="en-GB" dirty="0" smtClean="0"/>
          </a:p>
        </p:txBody>
      </p:sp>
      <p:sp>
        <p:nvSpPr>
          <p:cNvPr id="2" name="Slide Number Placeholder 1"/>
          <p:cNvSpPr>
            <a:spLocks noGrp="1"/>
          </p:cNvSpPr>
          <p:nvPr>
            <p:ph type="sldNum" sz="quarter" idx="12"/>
          </p:nvPr>
        </p:nvSpPr>
        <p:spPr/>
        <p:txBody>
          <a:bodyPr/>
          <a:lstStyle/>
          <a:p>
            <a:pPr>
              <a:defRPr/>
            </a:pPr>
            <a:fld id="{0939212B-4447-404B-8E90-C4AD9F916214}" type="slidenum">
              <a:rPr lang="en-US" smtClean="0"/>
              <a:pPr>
                <a:defRPr/>
              </a:pPr>
              <a:t>20</a:t>
            </a:fld>
            <a:endParaRPr lang="en-US"/>
          </a:p>
        </p:txBody>
      </p:sp>
      <p:sp>
        <p:nvSpPr>
          <p:cNvPr id="278531" name="Content Placeholder 3"/>
          <p:cNvSpPr>
            <a:spLocks noGrp="1"/>
          </p:cNvSpPr>
          <p:nvPr>
            <p:ph sz="quarter" idx="1"/>
          </p:nvPr>
        </p:nvSpPr>
        <p:spPr>
          <a:xfrm>
            <a:off x="0" y="1142984"/>
            <a:ext cx="8715404" cy="2381256"/>
          </a:xfrm>
        </p:spPr>
        <p:txBody>
          <a:bodyPr/>
          <a:lstStyle/>
          <a:p>
            <a:pPr marL="355600" lvl="1" indent="0" eaLnBrk="1" hangingPunct="1">
              <a:buNone/>
            </a:pPr>
            <a:r>
              <a:rPr lang="en-US" sz="2400" dirty="0" smtClean="0"/>
              <a:t>The </a:t>
            </a:r>
            <a:r>
              <a:rPr lang="en-US" sz="2400" dirty="0" smtClean="0"/>
              <a:t>pilot </a:t>
            </a:r>
            <a:r>
              <a:rPr lang="en-US" sz="2400" dirty="0" smtClean="0"/>
              <a:t>operation involves selecting part or parts of an organization to operate running the new system in parallel with the </a:t>
            </a:r>
            <a:r>
              <a:rPr lang="en-US" sz="2400" dirty="0" smtClean="0"/>
              <a:t>existing </a:t>
            </a:r>
            <a:r>
              <a:rPr lang="en-US" sz="2400" dirty="0" smtClean="0"/>
              <a:t>system. When the branch or department piloting the system is satisfied with the new system, they cease to use the old system. The new system is then piloted in another area of the organization</a:t>
            </a:r>
            <a:r>
              <a:rPr lang="en-US" sz="2400" dirty="0" smtClean="0"/>
              <a:t>.</a:t>
            </a:r>
            <a:endParaRPr lang="en-US" sz="2400" dirty="0" smtClean="0"/>
          </a:p>
        </p:txBody>
      </p:sp>
      <p:pic>
        <p:nvPicPr>
          <p:cNvPr id="5" name="Picture 4"/>
          <p:cNvPicPr>
            <a:picLocks noChangeAspect="1" noChangeArrowheads="1"/>
          </p:cNvPicPr>
          <p:nvPr/>
        </p:nvPicPr>
        <p:blipFill>
          <a:blip r:embed="rId2"/>
          <a:srcRect l="8749" t="20000" r="12500" b="10001"/>
          <a:stretch>
            <a:fillRect/>
          </a:stretch>
        </p:blipFill>
        <p:spPr>
          <a:xfrm>
            <a:off x="1071538" y="3429000"/>
            <a:ext cx="7260718" cy="3286124"/>
          </a:xfrm>
          <a:prstGeom prst="rect">
            <a:avLst/>
          </a:prstGeom>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itle 2"/>
          <p:cNvSpPr>
            <a:spLocks noGrp="1"/>
          </p:cNvSpPr>
          <p:nvPr>
            <p:ph type="title"/>
          </p:nvPr>
        </p:nvSpPr>
        <p:spPr>
          <a:xfrm>
            <a:off x="428596" y="428604"/>
            <a:ext cx="8229600" cy="1143000"/>
          </a:xfrm>
        </p:spPr>
        <p:txBody>
          <a:bodyPr/>
          <a:lstStyle/>
          <a:p>
            <a:r>
              <a:rPr lang="en-US" b="1" dirty="0" smtClean="0"/>
              <a:t>Phased changeover</a:t>
            </a:r>
            <a:endParaRPr lang="en-GB" dirty="0" smtClean="0"/>
          </a:p>
        </p:txBody>
      </p:sp>
      <p:sp>
        <p:nvSpPr>
          <p:cNvPr id="2" name="Slide Number Placeholder 1"/>
          <p:cNvSpPr>
            <a:spLocks noGrp="1"/>
          </p:cNvSpPr>
          <p:nvPr>
            <p:ph type="sldNum" sz="quarter" idx="12"/>
          </p:nvPr>
        </p:nvSpPr>
        <p:spPr/>
        <p:txBody>
          <a:bodyPr/>
          <a:lstStyle/>
          <a:p>
            <a:pPr>
              <a:defRPr/>
            </a:pPr>
            <a:fld id="{0939212B-4447-404B-8E90-C4AD9F916214}" type="slidenum">
              <a:rPr lang="en-US" smtClean="0"/>
              <a:pPr>
                <a:defRPr/>
              </a:pPr>
              <a:t>21</a:t>
            </a:fld>
            <a:endParaRPr lang="en-US"/>
          </a:p>
        </p:txBody>
      </p:sp>
      <p:sp>
        <p:nvSpPr>
          <p:cNvPr id="278531" name="Content Placeholder 3"/>
          <p:cNvSpPr>
            <a:spLocks noGrp="1"/>
          </p:cNvSpPr>
          <p:nvPr>
            <p:ph sz="quarter" idx="1"/>
          </p:nvPr>
        </p:nvSpPr>
        <p:spPr>
          <a:xfrm>
            <a:off x="428596" y="1428736"/>
            <a:ext cx="8229600" cy="881058"/>
          </a:xfrm>
        </p:spPr>
        <p:txBody>
          <a:bodyPr/>
          <a:lstStyle/>
          <a:p>
            <a:pPr marL="355600" lvl="1" indent="0" eaLnBrk="1" hangingPunct="1">
              <a:buNone/>
            </a:pPr>
            <a:r>
              <a:rPr lang="en-US" sz="2400" dirty="0" smtClean="0"/>
              <a:t>Selecting </a:t>
            </a:r>
            <a:r>
              <a:rPr lang="en-US" sz="2400" dirty="0" smtClean="0"/>
              <a:t>a complete section of the system for a direct </a:t>
            </a:r>
            <a:r>
              <a:rPr lang="en-US" sz="2400" dirty="0" smtClean="0"/>
              <a:t>changeover. Introduce the rest phase by phase.</a:t>
            </a:r>
            <a:endParaRPr lang="en-US" sz="2400" dirty="0" smtClean="0"/>
          </a:p>
          <a:p>
            <a:pPr marL="514350" indent="-514350" eaLnBrk="1" hangingPunct="1">
              <a:buFont typeface="Calibri" pitchFamily="34" charset="0"/>
              <a:buAutoNum type="arabicPeriod" startAt="3"/>
            </a:pPr>
            <a:endParaRPr lang="en-GB" dirty="0" smtClean="0"/>
          </a:p>
        </p:txBody>
      </p:sp>
      <p:pic>
        <p:nvPicPr>
          <p:cNvPr id="5" name="Picture 4"/>
          <p:cNvPicPr>
            <a:picLocks noChangeAspect="1" noChangeArrowheads="1"/>
          </p:cNvPicPr>
          <p:nvPr/>
        </p:nvPicPr>
        <p:blipFill>
          <a:blip r:embed="rId2"/>
          <a:srcRect l="6250" t="26666" r="7500" b="23334"/>
          <a:stretch>
            <a:fillRect/>
          </a:stretch>
        </p:blipFill>
        <p:spPr>
          <a:xfrm>
            <a:off x="685800" y="2928934"/>
            <a:ext cx="7772400" cy="3319466"/>
          </a:xfrm>
          <a:prstGeom prst="rect">
            <a:avLst/>
          </a:prstGeom>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4294967295"/>
          </p:nvPr>
        </p:nvGraphicFramePr>
        <p:xfrm>
          <a:off x="642910" y="642918"/>
          <a:ext cx="8229600" cy="5410200"/>
        </p:xfrm>
        <a:graphic>
          <a:graphicData uri="http://schemas.openxmlformats.org/drawingml/2006/table">
            <a:tbl>
              <a:tblPr/>
              <a:tblGrid>
                <a:gridCol w="2438400"/>
                <a:gridCol w="3048000"/>
                <a:gridCol w="2743200"/>
              </a:tblGrid>
              <a:tr h="7013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rgbClr val="FFFFFF"/>
                          </a:solidFill>
                          <a:effectLst/>
                          <a:latin typeface="Calibri" pitchFamily="34" charset="0"/>
                        </a:rPr>
                        <a:t>Method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rgbClr val="FFFFFF"/>
                          </a:solidFill>
                          <a:effectLst/>
                          <a:latin typeface="Calibri" pitchFamily="34" charset="0"/>
                        </a:rPr>
                        <a:t>Advantages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rgbClr val="FFFFFF"/>
                          </a:solidFill>
                          <a:effectLst/>
                          <a:latin typeface="Calibri" pitchFamily="34" charset="0"/>
                        </a:rPr>
                        <a:t>Disadvantages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3544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Calibri" pitchFamily="34" charset="0"/>
                        </a:rPr>
                        <a:t>Direct changeover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Calibri" pitchFamily="34" charset="0"/>
                        </a:rPr>
                        <a:t>Quick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Calibri" pitchFamily="34" charset="0"/>
                        </a:rPr>
                        <a:t>Minimal cost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Calibri" pitchFamily="34" charset="0"/>
                        </a:rPr>
                        <a:t>Minimizes workload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Calibri" pitchFamily="34" charset="0"/>
                        </a:rPr>
                        <a:t>Risky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Calibri" pitchFamily="34" charset="0"/>
                        </a:rPr>
                        <a:t>Could disrupt operations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Calibri" pitchFamily="34" charset="0"/>
                        </a:rPr>
                        <a:t>If fails, will be costly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r>
              <a:tr h="23544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alibri" pitchFamily="34" charset="0"/>
                        </a:rPr>
                        <a:t>Parallel running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Calibri" pitchFamily="34" charset="0"/>
                        </a:rPr>
                        <a:t>Safe, built-in safety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Calibri" pitchFamily="34" charset="0"/>
                        </a:rPr>
                        <a:t>Provides way of verifying results of new system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Calibri" pitchFamily="34" charset="0"/>
                        </a:rPr>
                        <a:t>Costly-two systems need to be operated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Calibri" pitchFamily="34" charset="0"/>
                        </a:rPr>
                        <a:t>Time –consuming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Calibri" pitchFamily="34" charset="0"/>
                        </a:rPr>
                        <a:t>Additional workload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r>
            </a:tbl>
          </a:graphicData>
        </a:graphic>
      </p:graphicFrame>
      <p:sp>
        <p:nvSpPr>
          <p:cNvPr id="5" name="Slide Number Placeholder 4"/>
          <p:cNvSpPr txBox="1">
            <a:spLocks noGrp="1"/>
          </p:cNvSpPr>
          <p:nvPr/>
        </p:nvSpPr>
        <p:spPr>
          <a:xfrm>
            <a:off x="7924800" y="6356350"/>
            <a:ext cx="762000" cy="365125"/>
          </a:xfrm>
          <a:prstGeom prst="rect">
            <a:avLst/>
          </a:prstGeom>
          <a:noFill/>
        </p:spPr>
        <p:txBody>
          <a:bodyPr lIns="0" tIns="0" rIns="0" bIns="0" anchor="b"/>
          <a:lstStyle/>
          <a:p>
            <a:pPr algn="r">
              <a:defRPr/>
            </a:pPr>
            <a:fld id="{7F021087-FFCD-4955-9539-27A61342EEFE}" type="slidenum">
              <a:rPr lang="en-US" sz="1200">
                <a:solidFill>
                  <a:schemeClr val="tx2">
                    <a:shade val="90000"/>
                  </a:schemeClr>
                </a:solidFill>
              </a:rPr>
              <a:pPr algn="r">
                <a:defRPr/>
              </a:pPr>
              <a:t>22</a:t>
            </a:fld>
            <a:endParaRPr lang="en-US" sz="1200">
              <a:solidFill>
                <a:schemeClr val="tx2">
                  <a:shade val="90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1886E04-5F44-4018-A4BA-B20CB0062CC8}" type="slidenum">
              <a:rPr lang="en-US" smtClean="0"/>
              <a:pPr/>
              <a:t>23</a:t>
            </a:fld>
            <a:endParaRPr lang="en-US"/>
          </a:p>
        </p:txBody>
      </p:sp>
      <p:graphicFrame>
        <p:nvGraphicFramePr>
          <p:cNvPr id="3" name="Table 2"/>
          <p:cNvGraphicFramePr>
            <a:graphicFrameLocks noGrp="1"/>
          </p:cNvGraphicFramePr>
          <p:nvPr/>
        </p:nvGraphicFramePr>
        <p:xfrm>
          <a:off x="228600" y="642918"/>
          <a:ext cx="8534400" cy="5113024"/>
        </p:xfrm>
        <a:graphic>
          <a:graphicData uri="http://schemas.openxmlformats.org/drawingml/2006/table">
            <a:tbl>
              <a:tblPr firstRow="1"/>
              <a:tblGrid>
                <a:gridCol w="2844800"/>
                <a:gridCol w="2844800"/>
                <a:gridCol w="2844800"/>
              </a:tblGrid>
              <a:tr h="57150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kern="1200" cap="none" normalizeH="0" baseline="0" dirty="0" smtClean="0">
                          <a:ln>
                            <a:noFill/>
                          </a:ln>
                          <a:solidFill>
                            <a:srgbClr val="FFFFFF"/>
                          </a:solidFill>
                          <a:effectLst/>
                          <a:latin typeface="Calibri" pitchFamily="34" charset="0"/>
                          <a:ea typeface="+mn-ea"/>
                          <a:cs typeface="+mn-cs"/>
                        </a:rPr>
                        <a:t>Method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kern="1200" cap="none" normalizeH="0" baseline="0" dirty="0" smtClean="0">
                          <a:ln>
                            <a:noFill/>
                          </a:ln>
                          <a:solidFill>
                            <a:srgbClr val="FFFFFF"/>
                          </a:solidFill>
                          <a:effectLst/>
                          <a:latin typeface="Calibri" pitchFamily="34" charset="0"/>
                          <a:ea typeface="+mn-ea"/>
                          <a:cs typeface="+mn-cs"/>
                        </a:rPr>
                        <a:t>Advantages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kern="1200" cap="none" normalizeH="0" baseline="0" dirty="0" smtClean="0">
                          <a:ln>
                            <a:noFill/>
                          </a:ln>
                          <a:solidFill>
                            <a:srgbClr val="FFFFFF"/>
                          </a:solidFill>
                          <a:effectLst/>
                          <a:latin typeface="Calibri" pitchFamily="34" charset="0"/>
                          <a:ea typeface="+mn-ea"/>
                          <a:cs typeface="+mn-cs"/>
                        </a:rPr>
                        <a:t>Disadvantages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1290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Calibri" pitchFamily="34" charset="0"/>
                        </a:rPr>
                        <a:t>Pilot operation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Calibri" pitchFamily="34" charset="0"/>
                        </a:rPr>
                        <a:t>Less risky than direct changeover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Calibri" pitchFamily="34" charset="0"/>
                        </a:rPr>
                        <a:t>Less costly than complete parallel running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Calibri" pitchFamily="34" charset="0"/>
                        </a:rPr>
                        <a:t>Can take a long time to achieve Total changeover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Calibri" pitchFamily="34" charset="0"/>
                        </a:rPr>
                        <a:t>Not as safe as complete parallel running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r>
              <a:tr h="1587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Calibri" pitchFamily="34" charset="0"/>
                        </a:rPr>
                        <a:t>Phased changeover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alibri" pitchFamily="34" charset="0"/>
                        </a:rPr>
                        <a:t>Less risky than a single direct changeover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alibri" pitchFamily="34" charset="0"/>
                        </a:rPr>
                        <a:t>Any problems should be in one area-other operations unaffected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Calibri" pitchFamily="34" charset="0"/>
                        </a:rPr>
                        <a:t>Can take a long time to achieve total changeover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Calibri" pitchFamily="34" charset="0"/>
                        </a:rPr>
                        <a:t>Interfaces between parts of the system may make this impractical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itle 1"/>
          <p:cNvSpPr>
            <a:spLocks noGrp="1"/>
          </p:cNvSpPr>
          <p:nvPr>
            <p:ph type="title"/>
          </p:nvPr>
        </p:nvSpPr>
        <p:spPr>
          <a:xfrm>
            <a:off x="457200" y="533400"/>
            <a:ext cx="8229600" cy="1143000"/>
          </a:xfrm>
        </p:spPr>
        <p:txBody>
          <a:bodyPr/>
          <a:lstStyle/>
          <a:p>
            <a:r>
              <a:rPr lang="en-US" dirty="0" smtClean="0"/>
              <a:t>Source </a:t>
            </a:r>
            <a:r>
              <a:rPr lang="en-US" dirty="0" smtClean="0"/>
              <a:t>code</a:t>
            </a:r>
          </a:p>
        </p:txBody>
      </p:sp>
      <p:sp>
        <p:nvSpPr>
          <p:cNvPr id="205827" name="Content Placeholder 2"/>
          <p:cNvSpPr>
            <a:spLocks noGrp="1"/>
          </p:cNvSpPr>
          <p:nvPr>
            <p:ph idx="1"/>
          </p:nvPr>
        </p:nvSpPr>
        <p:spPr>
          <a:xfrm>
            <a:off x="457200" y="1600200"/>
            <a:ext cx="8229600" cy="4389438"/>
          </a:xfrm>
        </p:spPr>
        <p:txBody>
          <a:bodyPr>
            <a:normAutofit/>
          </a:bodyPr>
          <a:lstStyle/>
          <a:p>
            <a:pPr marL="0" indent="0">
              <a:buNone/>
            </a:pPr>
            <a:r>
              <a:rPr lang="en-US" dirty="0" smtClean="0"/>
              <a:t>Source code may be in one of the following categories</a:t>
            </a:r>
          </a:p>
          <a:p>
            <a:pPr marL="514350" indent="-514350">
              <a:buFont typeface="+mj-lt"/>
              <a:buAutoNum type="arabicPeriod"/>
            </a:pPr>
            <a:r>
              <a:rPr lang="en-US" dirty="0" smtClean="0"/>
              <a:t>Standard </a:t>
            </a:r>
            <a:r>
              <a:rPr lang="en-US" dirty="0" smtClean="0"/>
              <a:t>off- the –shelf </a:t>
            </a:r>
            <a:r>
              <a:rPr lang="en-US" dirty="0" smtClean="0"/>
              <a:t>package</a:t>
            </a:r>
          </a:p>
          <a:p>
            <a:pPr marL="514350" indent="-514350">
              <a:buFont typeface="+mj-lt"/>
              <a:buAutoNum type="arabicPeriod"/>
            </a:pPr>
            <a:r>
              <a:rPr lang="en-US" dirty="0" smtClean="0"/>
              <a:t>Bespoke </a:t>
            </a:r>
            <a:r>
              <a:rPr lang="en-US" dirty="0" smtClean="0"/>
              <a:t>package</a:t>
            </a:r>
          </a:p>
          <a:p>
            <a:pPr marL="514350" indent="-514350">
              <a:buFont typeface="+mj-lt"/>
              <a:buAutoNum type="arabicPeriod"/>
            </a:pPr>
            <a:r>
              <a:rPr lang="en-US" dirty="0" smtClean="0"/>
              <a:t>Amended standard </a:t>
            </a:r>
            <a:r>
              <a:rPr lang="en-US" dirty="0" smtClean="0"/>
              <a:t>package</a:t>
            </a:r>
          </a:p>
          <a:p>
            <a:pPr marL="514350" indent="-514350">
              <a:buFont typeface="+mj-lt"/>
              <a:buAutoNum type="arabicPeriod"/>
            </a:pPr>
            <a:r>
              <a:rPr lang="en-US" dirty="0" smtClean="0"/>
              <a:t>standard package plus additions</a:t>
            </a: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p:txBody>
      </p:sp>
      <p:sp>
        <p:nvSpPr>
          <p:cNvPr id="5" name="Slide Number Placeholder 4"/>
          <p:cNvSpPr>
            <a:spLocks noGrp="1"/>
          </p:cNvSpPr>
          <p:nvPr>
            <p:ph type="sldNum" sz="quarter" idx="12"/>
          </p:nvPr>
        </p:nvSpPr>
        <p:spPr/>
        <p:txBody>
          <a:bodyPr/>
          <a:lstStyle/>
          <a:p>
            <a:pPr>
              <a:defRPr/>
            </a:pPr>
            <a:fld id="{38597515-28D4-42EB-8AD0-2E71AF85FADE}" type="slidenum">
              <a:rPr lang="en-US" smtClean="0"/>
              <a:pPr>
                <a:defRPr/>
              </a:pPr>
              <a:t>3</a:t>
            </a:fld>
            <a:endParaRPr lang="en-US"/>
          </a:p>
        </p:txBody>
      </p:sp>
    </p:spTree>
    <p:extLst>
      <p:ext uri="{BB962C8B-B14F-4D97-AF65-F5344CB8AC3E}">
        <p14:creationId xmlns:p14="http://schemas.microsoft.com/office/powerpoint/2010/main" xmlns="" val="2562061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itle 1"/>
          <p:cNvSpPr>
            <a:spLocks noGrp="1"/>
          </p:cNvSpPr>
          <p:nvPr>
            <p:ph type="title"/>
          </p:nvPr>
        </p:nvSpPr>
        <p:spPr>
          <a:xfrm>
            <a:off x="457200" y="533400"/>
            <a:ext cx="8229600" cy="1143000"/>
          </a:xfrm>
        </p:spPr>
        <p:txBody>
          <a:bodyPr/>
          <a:lstStyle/>
          <a:p>
            <a:r>
              <a:rPr lang="en-US" dirty="0" smtClean="0"/>
              <a:t>Standard off- the –shelf package</a:t>
            </a:r>
            <a:endParaRPr lang="en-US" dirty="0" smtClean="0"/>
          </a:p>
        </p:txBody>
      </p:sp>
      <p:sp>
        <p:nvSpPr>
          <p:cNvPr id="205827" name="Content Placeholder 2"/>
          <p:cNvSpPr>
            <a:spLocks noGrp="1"/>
          </p:cNvSpPr>
          <p:nvPr>
            <p:ph idx="1"/>
          </p:nvPr>
        </p:nvSpPr>
        <p:spPr>
          <a:xfrm>
            <a:off x="457200" y="1600200"/>
            <a:ext cx="8229600" cy="4389438"/>
          </a:xfrm>
        </p:spPr>
        <p:txBody>
          <a:bodyPr>
            <a:normAutofit fontScale="92500" lnSpcReduction="10000"/>
          </a:bodyPr>
          <a:lstStyle/>
          <a:p>
            <a:pPr lvl="1">
              <a:buFont typeface="Arial" pitchFamily="34" charset="0"/>
              <a:buChar char="•"/>
            </a:pPr>
            <a:r>
              <a:rPr lang="en-US" dirty="0" smtClean="0"/>
              <a:t>The </a:t>
            </a:r>
            <a:r>
              <a:rPr lang="en-US" dirty="0" smtClean="0"/>
              <a:t>organization purchases and installs a ready-made solution.</a:t>
            </a:r>
          </a:p>
          <a:p>
            <a:pPr lvl="2"/>
            <a:r>
              <a:rPr lang="en-US" dirty="0" smtClean="0"/>
              <a:t>Advantages:</a:t>
            </a:r>
          </a:p>
          <a:p>
            <a:pPr lvl="3"/>
            <a:r>
              <a:rPr lang="en-US" dirty="0" smtClean="0"/>
              <a:t>Available immediately</a:t>
            </a:r>
          </a:p>
          <a:p>
            <a:pPr lvl="3"/>
            <a:r>
              <a:rPr lang="en-US" dirty="0" smtClean="0"/>
              <a:t>Cheaper</a:t>
            </a:r>
          </a:p>
          <a:p>
            <a:pPr lvl="3"/>
            <a:r>
              <a:rPr lang="en-US" dirty="0" smtClean="0"/>
              <a:t>High quality</a:t>
            </a:r>
          </a:p>
          <a:p>
            <a:pPr lvl="3"/>
            <a:r>
              <a:rPr lang="en-US" dirty="0" smtClean="0"/>
              <a:t>Can be update</a:t>
            </a:r>
          </a:p>
          <a:p>
            <a:pPr lvl="3"/>
            <a:r>
              <a:rPr lang="en-US" dirty="0" smtClean="0"/>
              <a:t>Relatively free of bugs</a:t>
            </a:r>
          </a:p>
          <a:p>
            <a:pPr lvl="3"/>
            <a:r>
              <a:rPr lang="en-US" dirty="0" smtClean="0"/>
              <a:t>Easy to handle</a:t>
            </a:r>
          </a:p>
          <a:p>
            <a:pPr lvl="2"/>
            <a:r>
              <a:rPr lang="en-US" dirty="0" smtClean="0"/>
              <a:t>Disadvantages</a:t>
            </a:r>
          </a:p>
          <a:p>
            <a:pPr lvl="3"/>
            <a:r>
              <a:rPr lang="en-US" dirty="0" smtClean="0"/>
              <a:t>It may be not well suited </a:t>
            </a:r>
          </a:p>
          <a:p>
            <a:pPr lvl="3"/>
            <a:r>
              <a:rPr lang="en-US" dirty="0" smtClean="0"/>
              <a:t>Competitors may well use the same package.</a:t>
            </a:r>
          </a:p>
        </p:txBody>
      </p:sp>
      <p:sp>
        <p:nvSpPr>
          <p:cNvPr id="5" name="Slide Number Placeholder 4"/>
          <p:cNvSpPr>
            <a:spLocks noGrp="1"/>
          </p:cNvSpPr>
          <p:nvPr>
            <p:ph type="sldNum" sz="quarter" idx="12"/>
          </p:nvPr>
        </p:nvSpPr>
        <p:spPr/>
        <p:txBody>
          <a:bodyPr/>
          <a:lstStyle/>
          <a:p>
            <a:pPr>
              <a:defRPr/>
            </a:pPr>
            <a:fld id="{38597515-28D4-42EB-8AD0-2E71AF85FADE}" type="slidenum">
              <a:rPr lang="en-US" smtClean="0"/>
              <a:pPr>
                <a:defRPr/>
              </a:pPr>
              <a:t>4</a:t>
            </a:fld>
            <a:endParaRPr lang="en-US"/>
          </a:p>
        </p:txBody>
      </p:sp>
    </p:spTree>
    <p:extLst>
      <p:ext uri="{BB962C8B-B14F-4D97-AF65-F5344CB8AC3E}">
        <p14:creationId xmlns:p14="http://schemas.microsoft.com/office/powerpoint/2010/main" xmlns="" val="2562061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itle 1"/>
          <p:cNvSpPr>
            <a:spLocks noGrp="1"/>
          </p:cNvSpPr>
          <p:nvPr>
            <p:ph type="title"/>
          </p:nvPr>
        </p:nvSpPr>
        <p:spPr/>
        <p:txBody>
          <a:bodyPr>
            <a:normAutofit fontScale="90000"/>
          </a:bodyPr>
          <a:lstStyle/>
          <a:p>
            <a:pPr marL="342900" indent="-342900"/>
            <a:r>
              <a:rPr lang="en-US" sz="3600" smtClean="0"/>
              <a:t>The </a:t>
            </a:r>
            <a:r>
              <a:rPr lang="en-US" sz="3600" b="1" smtClean="0"/>
              <a:t>factors</a:t>
            </a:r>
            <a:r>
              <a:rPr lang="en-US" sz="3600" smtClean="0"/>
              <a:t> to consider when choosing an off-the –shelf application package</a:t>
            </a:r>
          </a:p>
        </p:txBody>
      </p:sp>
      <p:sp>
        <p:nvSpPr>
          <p:cNvPr id="206851" name="Content Placeholder 2"/>
          <p:cNvSpPr>
            <a:spLocks noGrp="1"/>
          </p:cNvSpPr>
          <p:nvPr>
            <p:ph idx="1"/>
          </p:nvPr>
        </p:nvSpPr>
        <p:spPr/>
        <p:txBody>
          <a:bodyPr>
            <a:normAutofit fontScale="92500" lnSpcReduction="20000"/>
          </a:bodyPr>
          <a:lstStyle/>
          <a:p>
            <a:pPr lvl="2"/>
            <a:r>
              <a:rPr lang="en-US" smtClean="0"/>
              <a:t>User requirements - does the package fit the user's requirements</a:t>
            </a:r>
          </a:p>
          <a:p>
            <a:pPr lvl="2"/>
            <a:r>
              <a:rPr lang="en-US" smtClean="0"/>
              <a:t>Processing times – Are the processing time fast enough?</a:t>
            </a:r>
          </a:p>
          <a:p>
            <a:pPr lvl="2"/>
            <a:r>
              <a:rPr lang="en-US" smtClean="0"/>
              <a:t>Documentation – Is there full and clear documentation for the user?</a:t>
            </a:r>
          </a:p>
          <a:p>
            <a:pPr lvl="2"/>
            <a:r>
              <a:rPr lang="en-US" smtClean="0"/>
              <a:t>Compatibility-Is the package compatible with existing hardware and software?</a:t>
            </a:r>
          </a:p>
          <a:p>
            <a:pPr lvl="2"/>
            <a:r>
              <a:rPr lang="en-US" smtClean="0"/>
              <a:t>Controls – Access and security controls should be included</a:t>
            </a:r>
          </a:p>
          <a:p>
            <a:pPr lvl="2"/>
            <a:r>
              <a:rPr lang="en-US" smtClean="0"/>
              <a:t>User-interface – the interface should be clear, logical and consistent </a:t>
            </a:r>
          </a:p>
          <a:p>
            <a:pPr lvl="2"/>
            <a:r>
              <a:rPr lang="en-US" smtClean="0"/>
              <a:t>Modification – can the package be modified by the user</a:t>
            </a:r>
          </a:p>
          <a:p>
            <a:pPr lvl="2"/>
            <a:r>
              <a:rPr lang="en-US" smtClean="0"/>
              <a:t>Support maintenance and update</a:t>
            </a:r>
          </a:p>
          <a:p>
            <a:pPr lvl="2"/>
            <a:r>
              <a:rPr lang="en-US" smtClean="0"/>
              <a:t>cost </a:t>
            </a:r>
          </a:p>
        </p:txBody>
      </p:sp>
      <p:sp>
        <p:nvSpPr>
          <p:cNvPr id="5" name="Slide Number Placeholder 4"/>
          <p:cNvSpPr>
            <a:spLocks noGrp="1"/>
          </p:cNvSpPr>
          <p:nvPr>
            <p:ph type="sldNum" sz="quarter" idx="12"/>
          </p:nvPr>
        </p:nvSpPr>
        <p:spPr/>
        <p:txBody>
          <a:bodyPr/>
          <a:lstStyle/>
          <a:p>
            <a:pPr>
              <a:defRPr/>
            </a:pPr>
            <a:fld id="{6E1B2000-89DC-440B-A534-D433479BD2AA}" type="slidenum">
              <a:rPr lang="en-US" smtClean="0"/>
              <a:pPr>
                <a:defRPr/>
              </a:pPr>
              <a:t>5</a:t>
            </a:fld>
            <a:endParaRPr lang="en-US"/>
          </a:p>
        </p:txBody>
      </p:sp>
    </p:spTree>
    <p:extLst>
      <p:ext uri="{BB962C8B-B14F-4D97-AF65-F5344CB8AC3E}">
        <p14:creationId xmlns:p14="http://schemas.microsoft.com/office/powerpoint/2010/main" xmlns="" val="514622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itle 1"/>
          <p:cNvSpPr>
            <a:spLocks noGrp="1"/>
          </p:cNvSpPr>
          <p:nvPr>
            <p:ph type="title"/>
          </p:nvPr>
        </p:nvSpPr>
        <p:spPr/>
        <p:txBody>
          <a:bodyPr/>
          <a:lstStyle/>
          <a:p>
            <a:r>
              <a:rPr lang="en-US" dirty="0" smtClean="0"/>
              <a:t>2.  </a:t>
            </a:r>
            <a:r>
              <a:rPr lang="en-US" dirty="0" smtClean="0"/>
              <a:t>Bespoke package</a:t>
            </a:r>
          </a:p>
        </p:txBody>
      </p:sp>
      <p:sp>
        <p:nvSpPr>
          <p:cNvPr id="207875" name="Content Placeholder 2"/>
          <p:cNvSpPr>
            <a:spLocks noGrp="1"/>
          </p:cNvSpPr>
          <p:nvPr>
            <p:ph idx="1"/>
          </p:nvPr>
        </p:nvSpPr>
        <p:spPr/>
        <p:txBody>
          <a:bodyPr/>
          <a:lstStyle/>
          <a:p>
            <a:r>
              <a:rPr lang="en-US" smtClean="0"/>
              <a:t>Programmers write an application to meet the specific needs of the organization.</a:t>
            </a:r>
          </a:p>
          <a:p>
            <a:r>
              <a:rPr lang="en-US" smtClean="0"/>
              <a:t>This can be a time-consuming and expensive process</a:t>
            </a:r>
          </a:p>
          <a:p>
            <a:r>
              <a:rPr lang="en-US" smtClean="0"/>
              <a:t>It is involves all the tasks included in the software development and testing cycle</a:t>
            </a:r>
          </a:p>
        </p:txBody>
      </p:sp>
      <p:sp>
        <p:nvSpPr>
          <p:cNvPr id="5" name="Slide Number Placeholder 4"/>
          <p:cNvSpPr>
            <a:spLocks noGrp="1"/>
          </p:cNvSpPr>
          <p:nvPr>
            <p:ph type="sldNum" sz="quarter" idx="12"/>
          </p:nvPr>
        </p:nvSpPr>
        <p:spPr/>
        <p:txBody>
          <a:bodyPr/>
          <a:lstStyle/>
          <a:p>
            <a:pPr>
              <a:defRPr/>
            </a:pPr>
            <a:fld id="{56101270-8113-4FD3-AFB6-3443A657E1DD}" type="slidenum">
              <a:rPr lang="en-US" smtClean="0"/>
              <a:pPr>
                <a:defRPr/>
              </a:pPr>
              <a:t>6</a:t>
            </a:fld>
            <a:endParaRPr lang="en-US"/>
          </a:p>
        </p:txBody>
      </p:sp>
    </p:spTree>
    <p:extLst>
      <p:ext uri="{BB962C8B-B14F-4D97-AF65-F5344CB8AC3E}">
        <p14:creationId xmlns:p14="http://schemas.microsoft.com/office/powerpoint/2010/main" xmlns="" val="274872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itle 1"/>
          <p:cNvSpPr>
            <a:spLocks noGrp="1"/>
          </p:cNvSpPr>
          <p:nvPr>
            <p:ph type="title"/>
          </p:nvPr>
        </p:nvSpPr>
        <p:spPr/>
        <p:txBody>
          <a:bodyPr/>
          <a:lstStyle/>
          <a:p>
            <a:r>
              <a:rPr lang="en-US" smtClean="0"/>
              <a:t>advantages</a:t>
            </a:r>
          </a:p>
        </p:txBody>
      </p:sp>
      <p:sp>
        <p:nvSpPr>
          <p:cNvPr id="208899" name="Content Placeholder 2"/>
          <p:cNvSpPr>
            <a:spLocks noGrp="1"/>
          </p:cNvSpPr>
          <p:nvPr>
            <p:ph idx="1"/>
          </p:nvPr>
        </p:nvSpPr>
        <p:spPr/>
        <p:txBody>
          <a:bodyPr>
            <a:normAutofit lnSpcReduction="10000"/>
          </a:bodyPr>
          <a:lstStyle/>
          <a:p>
            <a:r>
              <a:rPr lang="en-US" smtClean="0"/>
              <a:t>The software should meet the organization's specific needed.</a:t>
            </a:r>
          </a:p>
          <a:p>
            <a:r>
              <a:rPr lang="en-US" smtClean="0"/>
              <a:t>Competitive advantage</a:t>
            </a:r>
          </a:p>
          <a:p>
            <a:r>
              <a:rPr lang="en-US" smtClean="0"/>
              <a:t>It can make modification for future needs</a:t>
            </a:r>
          </a:p>
          <a:p>
            <a:r>
              <a:rPr lang="en-US" smtClean="0"/>
              <a:t>Disadvantages:</a:t>
            </a:r>
          </a:p>
          <a:p>
            <a:pPr lvl="1"/>
            <a:r>
              <a:rPr lang="en-US" smtClean="0"/>
              <a:t>It make risk</a:t>
            </a:r>
          </a:p>
          <a:p>
            <a:pPr lvl="1"/>
            <a:r>
              <a:rPr lang="en-US" smtClean="0"/>
              <a:t>Greater chance of bugs</a:t>
            </a:r>
          </a:p>
          <a:p>
            <a:pPr lvl="1"/>
            <a:r>
              <a:rPr lang="en-US" smtClean="0"/>
              <a:t>Waste time and cost</a:t>
            </a:r>
          </a:p>
          <a:p>
            <a:pPr lvl="1"/>
            <a:endParaRPr lang="en-US" smtClean="0"/>
          </a:p>
        </p:txBody>
      </p:sp>
      <p:sp>
        <p:nvSpPr>
          <p:cNvPr id="5" name="Slide Number Placeholder 4"/>
          <p:cNvSpPr>
            <a:spLocks noGrp="1"/>
          </p:cNvSpPr>
          <p:nvPr>
            <p:ph type="sldNum" sz="quarter" idx="12"/>
          </p:nvPr>
        </p:nvSpPr>
        <p:spPr/>
        <p:txBody>
          <a:bodyPr/>
          <a:lstStyle/>
          <a:p>
            <a:pPr>
              <a:defRPr/>
            </a:pPr>
            <a:fld id="{1F68C668-0F25-4582-96B0-B0D1F57A504E}" type="slidenum">
              <a:rPr lang="en-US" smtClean="0"/>
              <a:pPr>
                <a:defRPr/>
              </a:pPr>
              <a:t>7</a:t>
            </a:fld>
            <a:endParaRPr lang="en-US"/>
          </a:p>
        </p:txBody>
      </p:sp>
    </p:spTree>
    <p:extLst>
      <p:ext uri="{BB962C8B-B14F-4D97-AF65-F5344CB8AC3E}">
        <p14:creationId xmlns:p14="http://schemas.microsoft.com/office/powerpoint/2010/main" xmlns="" val="3343082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itle 1"/>
          <p:cNvSpPr>
            <a:spLocks noGrp="1"/>
          </p:cNvSpPr>
          <p:nvPr>
            <p:ph type="title"/>
          </p:nvPr>
        </p:nvSpPr>
        <p:spPr/>
        <p:txBody>
          <a:bodyPr/>
          <a:lstStyle/>
          <a:p>
            <a:r>
              <a:rPr lang="en-US" dirty="0" smtClean="0"/>
              <a:t>3. </a:t>
            </a:r>
            <a:r>
              <a:rPr lang="en-US" dirty="0" smtClean="0"/>
              <a:t>Amended </a:t>
            </a:r>
            <a:r>
              <a:rPr lang="en-US" dirty="0" smtClean="0"/>
              <a:t>standard package</a:t>
            </a:r>
          </a:p>
        </p:txBody>
      </p:sp>
      <p:sp>
        <p:nvSpPr>
          <p:cNvPr id="209923" name="Content Placeholder 2"/>
          <p:cNvSpPr>
            <a:spLocks noGrp="1"/>
          </p:cNvSpPr>
          <p:nvPr>
            <p:ph idx="1"/>
          </p:nvPr>
        </p:nvSpPr>
        <p:spPr/>
        <p:txBody>
          <a:bodyPr>
            <a:normAutofit lnSpcReduction="10000"/>
          </a:bodyPr>
          <a:lstStyle/>
          <a:p>
            <a:r>
              <a:rPr lang="en-US" smtClean="0"/>
              <a:t>A standard package is purchased, but some customization is undertaken so that the software meets the organizations requirements. </a:t>
            </a:r>
          </a:p>
          <a:p>
            <a:r>
              <a:rPr lang="en-US" smtClean="0"/>
              <a:t>This may require access to the source code.</a:t>
            </a:r>
          </a:p>
          <a:p>
            <a:r>
              <a:rPr lang="en-US" smtClean="0"/>
              <a:t>Development time should be much quicker.</a:t>
            </a:r>
          </a:p>
          <a:p>
            <a:r>
              <a:rPr lang="en-US" smtClean="0"/>
              <a:t>User can get good knowledge about the software</a:t>
            </a:r>
          </a:p>
        </p:txBody>
      </p:sp>
      <p:sp>
        <p:nvSpPr>
          <p:cNvPr id="5" name="Slide Number Placeholder 4"/>
          <p:cNvSpPr>
            <a:spLocks noGrp="1"/>
          </p:cNvSpPr>
          <p:nvPr>
            <p:ph type="sldNum" sz="quarter" idx="12"/>
          </p:nvPr>
        </p:nvSpPr>
        <p:spPr/>
        <p:txBody>
          <a:bodyPr/>
          <a:lstStyle/>
          <a:p>
            <a:pPr>
              <a:defRPr/>
            </a:pPr>
            <a:fld id="{F4370C07-FA07-4169-8549-BDF8BDB02653}" type="slidenum">
              <a:rPr lang="en-US" smtClean="0"/>
              <a:pPr>
                <a:defRPr/>
              </a:pPr>
              <a:t>8</a:t>
            </a:fld>
            <a:endParaRPr lang="en-US"/>
          </a:p>
        </p:txBody>
      </p:sp>
    </p:spTree>
    <p:extLst>
      <p:ext uri="{BB962C8B-B14F-4D97-AF65-F5344CB8AC3E}">
        <p14:creationId xmlns:p14="http://schemas.microsoft.com/office/powerpoint/2010/main" xmlns="" val="2165977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itle 1"/>
          <p:cNvSpPr>
            <a:spLocks noGrp="1"/>
          </p:cNvSpPr>
          <p:nvPr>
            <p:ph type="title"/>
          </p:nvPr>
        </p:nvSpPr>
        <p:spPr/>
        <p:txBody>
          <a:bodyPr>
            <a:normAutofit/>
          </a:bodyPr>
          <a:lstStyle/>
          <a:p>
            <a:r>
              <a:rPr lang="en-US" dirty="0" smtClean="0"/>
              <a:t>4. </a:t>
            </a:r>
            <a:r>
              <a:rPr lang="en-US" dirty="0" smtClean="0"/>
              <a:t>standard package plus additions</a:t>
            </a:r>
          </a:p>
        </p:txBody>
      </p:sp>
      <p:sp>
        <p:nvSpPr>
          <p:cNvPr id="210947" name="Content Placeholder 2"/>
          <p:cNvSpPr>
            <a:spLocks noGrp="1"/>
          </p:cNvSpPr>
          <p:nvPr>
            <p:ph idx="1"/>
          </p:nvPr>
        </p:nvSpPr>
        <p:spPr/>
        <p:txBody>
          <a:bodyPr/>
          <a:lstStyle/>
          <a:p>
            <a:r>
              <a:rPr lang="en-US" dirty="0" smtClean="0"/>
              <a:t>The purchased standard package is not amended itself, but additional software that integrates with the standard package is developed. This also may require access to the source code.</a:t>
            </a:r>
          </a:p>
        </p:txBody>
      </p:sp>
      <p:sp>
        <p:nvSpPr>
          <p:cNvPr id="5" name="Slide Number Placeholder 4"/>
          <p:cNvSpPr>
            <a:spLocks noGrp="1"/>
          </p:cNvSpPr>
          <p:nvPr>
            <p:ph type="sldNum" sz="quarter" idx="12"/>
          </p:nvPr>
        </p:nvSpPr>
        <p:spPr/>
        <p:txBody>
          <a:bodyPr/>
          <a:lstStyle/>
          <a:p>
            <a:pPr>
              <a:defRPr/>
            </a:pPr>
            <a:fld id="{E1FA5708-B876-4C0D-91F9-29496567960D}" type="slidenum">
              <a:rPr lang="en-US" smtClean="0"/>
              <a:pPr>
                <a:defRPr/>
              </a:pPr>
              <a:t>9</a:t>
            </a:fld>
            <a:endParaRPr lang="en-US"/>
          </a:p>
        </p:txBody>
      </p:sp>
    </p:spTree>
    <p:extLst>
      <p:ext uri="{BB962C8B-B14F-4D97-AF65-F5344CB8AC3E}">
        <p14:creationId xmlns:p14="http://schemas.microsoft.com/office/powerpoint/2010/main" xmlns="" val="150958552"/>
      </p:ext>
    </p:extLst>
  </p:cSld>
  <p:clrMapOvr>
    <a:masterClrMapping/>
  </p:clrMapOvr>
</p:sld>
</file>

<file path=ppt/theme/theme1.xml><?xml version="1.0" encoding="utf-8"?>
<a:theme xmlns:a="http://schemas.openxmlformats.org/drawingml/2006/main" name="HND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HNDIT</Template>
  <TotalTime>184</TotalTime>
  <Words>786</Words>
  <Application>Microsoft Office PowerPoint</Application>
  <PresentationFormat>On-screen Show (4:3)</PresentationFormat>
  <Paragraphs>158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HNDIT</vt:lpstr>
      <vt:lpstr>IT1212           System Analysis &amp; Design</vt:lpstr>
      <vt:lpstr>System Implementation includes</vt:lpstr>
      <vt:lpstr>Source code</vt:lpstr>
      <vt:lpstr>Standard off- the –shelf package</vt:lpstr>
      <vt:lpstr>The factors to consider when choosing an off-the –shelf application package</vt:lpstr>
      <vt:lpstr>2.  Bespoke package</vt:lpstr>
      <vt:lpstr>advantages</vt:lpstr>
      <vt:lpstr>3. Amended standard package</vt:lpstr>
      <vt:lpstr>4. standard package plus additions</vt:lpstr>
      <vt:lpstr>User Documentation</vt:lpstr>
      <vt:lpstr>User documentation</vt:lpstr>
      <vt:lpstr>Technical manual</vt:lpstr>
      <vt:lpstr>User manual</vt:lpstr>
      <vt:lpstr>Staff training </vt:lpstr>
      <vt:lpstr>Staff training </vt:lpstr>
      <vt:lpstr>File Conversion</vt:lpstr>
      <vt:lpstr>File conversion</vt:lpstr>
      <vt:lpstr>1. Direct changeover</vt:lpstr>
      <vt:lpstr>2. Parallel running </vt:lpstr>
      <vt:lpstr>Pilot operation </vt:lpstr>
      <vt:lpstr>Phased changeover</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Implementation</dc:title>
  <dc:subject>SYSTEM Analysis and Design</dc:subject>
  <dc:creator>SLIATE</dc:creator>
  <cp:lastModifiedBy>sajee</cp:lastModifiedBy>
  <cp:revision>25</cp:revision>
  <dcterms:created xsi:type="dcterms:W3CDTF">2013-10-17T05:02:06Z</dcterms:created>
  <dcterms:modified xsi:type="dcterms:W3CDTF">2015-12-18T07:06:33Z</dcterms:modified>
</cp:coreProperties>
</file>