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59" r:id="rId2"/>
    <p:sldId id="563" r:id="rId3"/>
    <p:sldId id="564" r:id="rId4"/>
    <p:sldId id="566" r:id="rId5"/>
    <p:sldId id="565" r:id="rId6"/>
    <p:sldId id="567" r:id="rId7"/>
    <p:sldId id="568" r:id="rId8"/>
    <p:sldId id="5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8873" autoAdjust="0"/>
  </p:normalViewPr>
  <p:slideViewPr>
    <p:cSldViewPr>
      <p:cViewPr>
        <p:scale>
          <a:sx n="55" d="100"/>
          <a:sy n="55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8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BDE98-50EE-4FBB-88C9-EE8A557BF28B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1B12D-FC6B-498B-B4AF-75E6E95B62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53B8B-3841-4253-BEA8-2B68AE8FA897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681C5-FDDE-4F0C-844D-811D8D65DF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931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nl-NL"/>
              <a:t>© SE, Maintenance, Hans van Vliet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139606-C652-4BC2-A1AA-32667C683D4E}" type="slidenum">
              <a:rPr lang="nl-NL"/>
              <a:pPr/>
              <a:t>3</a:t>
            </a:fld>
            <a:endParaRPr lang="nl-NL"/>
          </a:p>
        </p:txBody>
      </p:sp>
      <p:sp>
        <p:nvSpPr>
          <p:cNvPr id="10506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</p:spPr>
        <p:txBody>
          <a:bodyPr/>
          <a:lstStyle/>
          <a:p>
            <a:endParaRPr lang="en-US" sz="15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nl-NL"/>
              <a:t>© SE, Maintenance, Hans van Vliet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0AEF6E-3A32-405C-A4C5-D0F3122ED3EF}" type="slidenum">
              <a:rPr lang="nl-NL"/>
              <a:pPr/>
              <a:t>4</a:t>
            </a:fld>
            <a:endParaRPr lang="nl-NL"/>
          </a:p>
        </p:txBody>
      </p:sp>
      <p:sp>
        <p:nvSpPr>
          <p:cNvPr id="10557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</p:spPr>
        <p:txBody>
          <a:bodyPr/>
          <a:lstStyle/>
          <a:p>
            <a:endParaRPr lang="en-US" sz="1500" dirty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6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56F-A681-4805-A5A2-3EFEAD22C2F4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Maintenance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IT1212           System Analysis &amp; Design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65B481-764A-480D-92B9-51EE3514D5F7}" type="slidenum">
              <a:rPr lang="nl-NL"/>
              <a:pPr/>
              <a:t>2</a:t>
            </a:fld>
            <a:endParaRPr lang="nl-NL"/>
          </a:p>
        </p:txBody>
      </p:sp>
      <p:sp>
        <p:nvSpPr>
          <p:cNvPr id="107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Maintenance</a:t>
            </a:r>
            <a:endParaRPr lang="en-US" dirty="0"/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The </a:t>
            </a:r>
            <a:r>
              <a:rPr lang="en-US" dirty="0"/>
              <a:t>process of modifying a software system or 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component after delivery to correct faults, improve </a:t>
            </a:r>
            <a:r>
              <a:rPr lang="en-US" dirty="0" smtClean="0"/>
              <a:t>performance </a:t>
            </a:r>
            <a:r>
              <a:rPr lang="en-US" dirty="0"/>
              <a:t>or other attributes, or adapt to a </a:t>
            </a:r>
            <a:r>
              <a:rPr lang="en-US" dirty="0" smtClean="0"/>
              <a:t>changed </a:t>
            </a:r>
            <a:r>
              <a:rPr lang="en-US" dirty="0"/>
              <a:t>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77300A-3EBF-489C-9085-22B17CFFA3E7}" type="slidenum">
              <a:rPr lang="nl-NL"/>
              <a:pPr/>
              <a:t>3</a:t>
            </a:fld>
            <a:endParaRPr lang="nl-NL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Maintenance is thus concerned with: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tabLst/>
            </a:pPr>
            <a:endParaRPr lang="en-US"/>
          </a:p>
          <a:p>
            <a:pPr marL="342900" indent="-342900">
              <a:tabLst/>
            </a:pPr>
            <a:r>
              <a:rPr lang="en-US"/>
              <a:t>correcting errors found after the software has been delivered</a:t>
            </a:r>
          </a:p>
          <a:p>
            <a:pPr marL="342900" indent="-342900">
              <a:tabLst/>
            </a:pPr>
            <a:endParaRPr lang="en-US"/>
          </a:p>
          <a:p>
            <a:pPr marL="342900" indent="-342900">
              <a:tabLst/>
            </a:pPr>
            <a:r>
              <a:rPr lang="en-US"/>
              <a:t>adapting the software to changing requirements, changing environments,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B50C26-D5D2-4C79-8744-DC61A4E96E13}" type="slidenum">
              <a:rPr lang="nl-NL"/>
              <a:pPr/>
              <a:t>4</a:t>
            </a:fld>
            <a:endParaRPr lang="nl-NL"/>
          </a:p>
        </p:txBody>
      </p:sp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Kinds of maintenance activities</a:t>
            </a:r>
          </a:p>
        </p:txBody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tabLst/>
            </a:pPr>
            <a:r>
              <a:rPr lang="en-US" b="1" i="1" dirty="0"/>
              <a:t>corrective maintenance</a:t>
            </a:r>
            <a:r>
              <a:rPr lang="en-US" dirty="0"/>
              <a:t>: correcting errors</a:t>
            </a:r>
          </a:p>
          <a:p>
            <a:pPr marL="342900" indent="-342900">
              <a:tabLst/>
            </a:pPr>
            <a:endParaRPr lang="en-US" dirty="0"/>
          </a:p>
          <a:p>
            <a:pPr marL="342900" indent="-342900">
              <a:tabLst/>
            </a:pPr>
            <a:r>
              <a:rPr lang="en-US" b="1" i="1" dirty="0"/>
              <a:t>adaptive maintenance</a:t>
            </a:r>
            <a:r>
              <a:rPr lang="en-US" dirty="0"/>
              <a:t>: adapting to changes in the environment (both hardware and software)</a:t>
            </a:r>
          </a:p>
          <a:p>
            <a:pPr marL="342900" indent="-342900">
              <a:tabLst/>
            </a:pPr>
            <a:endParaRPr lang="en-US" i="1" dirty="0"/>
          </a:p>
          <a:p>
            <a:pPr marL="342900" indent="-342900">
              <a:tabLst/>
            </a:pPr>
            <a:r>
              <a:rPr lang="en-US" b="1" i="1" dirty="0"/>
              <a:t>perfective maintenance</a:t>
            </a:r>
            <a:r>
              <a:rPr lang="en-US" dirty="0"/>
              <a:t>: adapting to changing user requirements</a:t>
            </a:r>
          </a:p>
          <a:p>
            <a:pPr marL="342900" indent="-342900">
              <a:tabLst/>
            </a:pPr>
            <a:endParaRPr lang="en-US" dirty="0"/>
          </a:p>
          <a:p>
            <a:pPr marL="342900" indent="-342900">
              <a:tabLst/>
            </a:pPr>
            <a:r>
              <a:rPr lang="en-US" b="1" i="1" dirty="0"/>
              <a:t>preventive maintenance</a:t>
            </a:r>
            <a:r>
              <a:rPr lang="en-US" dirty="0"/>
              <a:t>: increasing the system’s maintainability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9E0AEB-3BD0-4403-90FA-5E9D98C78BA4}" type="slidenum">
              <a:rPr lang="nl-NL"/>
              <a:pPr/>
              <a:t>5</a:t>
            </a:fld>
            <a:endParaRPr lang="nl-NL"/>
          </a:p>
        </p:txBody>
      </p:sp>
      <p:sp>
        <p:nvSpPr>
          <p:cNvPr id="1079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Key to maintenance is in development</a:t>
            </a:r>
          </a:p>
        </p:txBody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Higher quality  </a:t>
            </a:r>
            <a:r>
              <a:rPr lang="en-US" dirty="0">
                <a:sym typeface="Symbol" pitchFamily="18" charset="2"/>
              </a:rPr>
              <a:t> </a:t>
            </a:r>
            <a:r>
              <a:rPr lang="en-US" dirty="0" smtClean="0">
                <a:sym typeface="Symbol" pitchFamily="18" charset="2"/>
              </a:rPr>
              <a:t>less </a:t>
            </a:r>
            <a:r>
              <a:rPr lang="en-US" dirty="0" smtClean="0">
                <a:sym typeface="Symbol" pitchFamily="18" charset="2"/>
              </a:rPr>
              <a:t>maintenance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 smtClean="0">
                <a:sym typeface="Symbol" pitchFamily="18" charset="2"/>
              </a:rPr>
              <a:t>corrective  maintenance)</a:t>
            </a:r>
            <a:endParaRPr lang="en-US" dirty="0">
              <a:sym typeface="Symbol" pitchFamily="18" charset="2"/>
            </a:endParaRP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Anticipating changes   less </a:t>
            </a:r>
            <a:r>
              <a:rPr lang="en-US" dirty="0" smtClean="0">
                <a:sym typeface="Symbol" pitchFamily="18" charset="2"/>
              </a:rPr>
              <a:t>maintenance (adaptive </a:t>
            </a:r>
            <a:r>
              <a:rPr lang="en-US" dirty="0">
                <a:sym typeface="Symbol" pitchFamily="18" charset="2"/>
              </a:rPr>
              <a:t>and </a:t>
            </a:r>
            <a:r>
              <a:rPr lang="en-US" dirty="0" smtClean="0">
                <a:sym typeface="Symbol" pitchFamily="18" charset="2"/>
              </a:rPr>
              <a:t>perfective maintenance)</a:t>
            </a:r>
            <a:endParaRPr lang="en-US" dirty="0">
              <a:sym typeface="Symbol" pitchFamily="18" charset="2"/>
            </a:endParaRP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Better tuning to user needs   less </a:t>
            </a:r>
            <a:r>
              <a:rPr lang="en-US" dirty="0" smtClean="0">
                <a:sym typeface="Symbol" pitchFamily="18" charset="2"/>
              </a:rPr>
              <a:t>maintenance (perfective maintenance)</a:t>
            </a:r>
            <a:endParaRPr lang="en-US" dirty="0">
              <a:sym typeface="Symbol" pitchFamily="18" charset="2"/>
            </a:endParaRP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Less code   less maintenance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F1826B-2DAC-4874-8A23-A9FF4537C646}" type="slidenum">
              <a:rPr lang="nl-NL"/>
              <a:pPr/>
              <a:t>6</a:t>
            </a:fld>
            <a:endParaRPr lang="nl-NL"/>
          </a:p>
        </p:txBody>
      </p:sp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Distribution of maintenance activities</a:t>
            </a:r>
          </a:p>
        </p:txBody>
      </p:sp>
      <p:pic>
        <p:nvPicPr>
          <p:cNvPr id="1056771" name="Picture 3" descr="fig4_nocha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0088" y="2667000"/>
            <a:ext cx="5203825" cy="2716213"/>
          </a:xfrm>
          <a:prstGeom prst="rect">
            <a:avLst/>
          </a:prstGeom>
          <a:noFill/>
        </p:spPr>
      </p:pic>
      <p:sp>
        <p:nvSpPr>
          <p:cNvPr id="1056772" name="Text Box 4"/>
          <p:cNvSpPr txBox="1">
            <a:spLocks noChangeArrowheads="1"/>
          </p:cNvSpPr>
          <p:nvPr/>
        </p:nvSpPr>
        <p:spPr bwMode="auto">
          <a:xfrm>
            <a:off x="7173913" y="2667000"/>
            <a:ext cx="1495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b="1"/>
              <a:t>corrective 21%</a:t>
            </a:r>
          </a:p>
        </p:txBody>
      </p:sp>
      <p:sp>
        <p:nvSpPr>
          <p:cNvPr id="1056773" name="Text Box 5"/>
          <p:cNvSpPr txBox="1">
            <a:spLocks noChangeArrowheads="1"/>
          </p:cNvSpPr>
          <p:nvPr/>
        </p:nvSpPr>
        <p:spPr bwMode="auto">
          <a:xfrm>
            <a:off x="7173913" y="4267200"/>
            <a:ext cx="1358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b="1"/>
              <a:t>adaptive 25%</a:t>
            </a:r>
          </a:p>
        </p:txBody>
      </p:sp>
      <p:sp>
        <p:nvSpPr>
          <p:cNvPr id="1056774" name="Text Box 6"/>
          <p:cNvSpPr txBox="1">
            <a:spLocks noChangeArrowheads="1"/>
          </p:cNvSpPr>
          <p:nvPr/>
        </p:nvSpPr>
        <p:spPr bwMode="auto">
          <a:xfrm>
            <a:off x="7173913" y="4876800"/>
            <a:ext cx="1431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b="1"/>
              <a:t>preventive 4%</a:t>
            </a:r>
          </a:p>
        </p:txBody>
      </p:sp>
      <p:sp>
        <p:nvSpPr>
          <p:cNvPr id="1056775" name="Text Box 7"/>
          <p:cNvSpPr txBox="1">
            <a:spLocks noChangeArrowheads="1"/>
          </p:cNvSpPr>
          <p:nvPr/>
        </p:nvSpPr>
        <p:spPr bwMode="auto">
          <a:xfrm>
            <a:off x="844550" y="3657600"/>
            <a:ext cx="1484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b="1"/>
              <a:t>perfective 50%</a:t>
            </a:r>
          </a:p>
        </p:txBody>
      </p:sp>
      <p:sp>
        <p:nvSpPr>
          <p:cNvPr id="1056776" name="Line 8"/>
          <p:cNvSpPr>
            <a:spLocks noChangeShapeType="1"/>
          </p:cNvSpPr>
          <p:nvPr/>
        </p:nvSpPr>
        <p:spPr bwMode="auto">
          <a:xfrm>
            <a:off x="2320925" y="3810000"/>
            <a:ext cx="703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633195-A755-4A97-9D6B-674DA75DCF73}" type="slidenum">
              <a:rPr lang="nl-NL"/>
              <a:pPr/>
              <a:t>7</a:t>
            </a:fld>
            <a:endParaRPr lang="nl-NL"/>
          </a:p>
        </p:txBody>
      </p:sp>
      <p:sp>
        <p:nvSpPr>
          <p:cNvPr id="1081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Shift in type of maintenance over time</a:t>
            </a:r>
          </a:p>
        </p:txBody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b="1" dirty="0"/>
              <a:t>Introductory stage</a:t>
            </a:r>
            <a:r>
              <a:rPr lang="en-US" dirty="0"/>
              <a:t>: emphasis on user support</a:t>
            </a:r>
          </a:p>
          <a:p>
            <a:endParaRPr lang="en-US" dirty="0"/>
          </a:p>
          <a:p>
            <a:r>
              <a:rPr lang="en-US" b="1" dirty="0"/>
              <a:t>Growth stage</a:t>
            </a:r>
            <a:r>
              <a:rPr lang="en-US" dirty="0"/>
              <a:t>: emphasis on correcting faults</a:t>
            </a:r>
          </a:p>
          <a:p>
            <a:endParaRPr lang="en-US" dirty="0"/>
          </a:p>
          <a:p>
            <a:r>
              <a:rPr lang="en-US" b="1" dirty="0"/>
              <a:t>Maturity:</a:t>
            </a:r>
            <a:r>
              <a:rPr lang="en-US" dirty="0"/>
              <a:t> emphasis on enhancements</a:t>
            </a:r>
          </a:p>
          <a:p>
            <a:endParaRPr lang="en-US" dirty="0"/>
          </a:p>
          <a:p>
            <a:r>
              <a:rPr lang="en-US" b="1" dirty="0"/>
              <a:t>Decline</a:t>
            </a:r>
            <a:r>
              <a:rPr lang="en-US" dirty="0"/>
              <a:t>: emphasis on  technology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906AFC-8967-4FCF-824C-11A093136ACB}" type="slidenum">
              <a:rPr lang="nl-NL"/>
              <a:pPr/>
              <a:t>8</a:t>
            </a:fld>
            <a:endParaRPr lang="nl-NL"/>
          </a:p>
        </p:txBody>
      </p:sp>
      <p:sp>
        <p:nvSpPr>
          <p:cNvPr id="1082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Major causes of maintenance </a:t>
            </a:r>
            <a:br>
              <a:rPr lang="en-US"/>
            </a:br>
            <a:r>
              <a:rPr lang="en-US"/>
              <a:t>problems</a:t>
            </a:r>
          </a:p>
        </p:txBody>
      </p:sp>
      <p:sp>
        <p:nvSpPr>
          <p:cNvPr id="108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Unstructured </a:t>
            </a:r>
            <a:r>
              <a:rPr lang="en-US" dirty="0"/>
              <a:t>code</a:t>
            </a:r>
          </a:p>
          <a:p>
            <a:endParaRPr lang="en-US" dirty="0"/>
          </a:p>
          <a:p>
            <a:r>
              <a:rPr lang="en-US" dirty="0"/>
              <a:t>Insufficient domain knowledge</a:t>
            </a:r>
          </a:p>
          <a:p>
            <a:endParaRPr lang="en-US" dirty="0"/>
          </a:p>
          <a:p>
            <a:r>
              <a:rPr lang="en-US" dirty="0"/>
              <a:t>Insufficient documentation</a:t>
            </a:r>
          </a:p>
        </p:txBody>
      </p:sp>
      <p:pic>
        <p:nvPicPr>
          <p:cNvPr id="1082372" name="Picture 4" descr="j0288879"/>
          <p:cNvPicPr>
            <a:picLocks noChangeAspect="1" noChangeArrowheads="1" noCrop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6588125" y="2285992"/>
            <a:ext cx="2555875" cy="25209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235</TotalTime>
  <Words>229</Words>
  <Application>Microsoft Office PowerPoint</Application>
  <PresentationFormat>On-screen Show (4:3)</PresentationFormat>
  <Paragraphs>58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HNDIT</vt:lpstr>
      <vt:lpstr>IT1212           System Analysis &amp; Design</vt:lpstr>
      <vt:lpstr>System Maintenance</vt:lpstr>
      <vt:lpstr>Maintenance is thus concerned with:</vt:lpstr>
      <vt:lpstr>Kinds of maintenance activities</vt:lpstr>
      <vt:lpstr>Key to maintenance is in development</vt:lpstr>
      <vt:lpstr>Distribution of maintenance activities</vt:lpstr>
      <vt:lpstr>Shift in type of maintenance over time</vt:lpstr>
      <vt:lpstr>Major causes of maintenance  problems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Maintenance</dc:title>
  <dc:subject>System Analysis and Design</dc:subject>
  <dc:creator>SLIATE</dc:creator>
  <cp:lastModifiedBy>sajee</cp:lastModifiedBy>
  <cp:revision>26</cp:revision>
  <dcterms:created xsi:type="dcterms:W3CDTF">2013-10-17T05:02:06Z</dcterms:created>
  <dcterms:modified xsi:type="dcterms:W3CDTF">2015-12-18T09:48:14Z</dcterms:modified>
</cp:coreProperties>
</file>