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59" r:id="rId2"/>
    <p:sldId id="378" r:id="rId3"/>
    <p:sldId id="379" r:id="rId4"/>
    <p:sldId id="380" r:id="rId5"/>
    <p:sldId id="381" r:id="rId6"/>
    <p:sldId id="382" r:id="rId7"/>
    <p:sldId id="383" r:id="rId8"/>
    <p:sldId id="421"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4" r:id="rId39"/>
    <p:sldId id="415" r:id="rId40"/>
    <p:sldId id="416" r:id="rId41"/>
    <p:sldId id="4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873" autoAdjust="0"/>
  </p:normalViewPr>
  <p:slideViewPr>
    <p:cSldViewPr>
      <p:cViewPr varScale="1">
        <p:scale>
          <a:sx n="53" d="100"/>
          <a:sy n="53" d="100"/>
        </p:scale>
        <p:origin x="-1782" y="-90"/>
      </p:cViewPr>
      <p:guideLst>
        <p:guide orient="horz" pos="2160"/>
        <p:guide pos="2880"/>
      </p:guideLst>
    </p:cSldViewPr>
  </p:slideViewPr>
  <p:notesTextViewPr>
    <p:cViewPr>
      <p:scale>
        <a:sx n="1" d="1"/>
        <a:sy n="1" d="1"/>
      </p:scale>
      <p:origin x="0" y="0"/>
    </p:cViewPr>
  </p:notesTextViewPr>
  <p:sorterViewPr>
    <p:cViewPr>
      <p:scale>
        <a:sx n="99" d="100"/>
        <a:sy n="9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53B8B-3841-4253-BEA8-2B68AE8FA897}" type="datetimeFigureOut">
              <a:rPr lang="en-US" smtClean="0"/>
              <a:pPr/>
              <a:t>11/12/2015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681C5-FDDE-4F0C-844D-811D8D65DFED}" type="slidenum">
              <a:rPr lang="en-US" smtClean="0"/>
              <a:pPr/>
              <a:t>‹#›</a:t>
            </a:fld>
            <a:endParaRPr lang="en-US"/>
          </a:p>
        </p:txBody>
      </p:sp>
    </p:spTree>
    <p:extLst>
      <p:ext uri="{BB962C8B-B14F-4D97-AF65-F5344CB8AC3E}">
        <p14:creationId xmlns:p14="http://schemas.microsoft.com/office/powerpoint/2010/main" xmlns="" val="15693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ýÔæßõÚ</a:t>
            </a:r>
            <a:r>
              <a:rPr lang="en-US" dirty="0" smtClean="0"/>
              <a:t> </a:t>
            </a:r>
            <a:r>
              <a:rPr lang="en-US" dirty="0" err="1" smtClean="0"/>
              <a:t>ÑúÀÚù</a:t>
            </a:r>
            <a:r>
              <a:rPr lang="en-US" dirty="0" smtClean="0"/>
              <a:t>&lt;$</a:t>
            </a:r>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xmlns=""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xmlns=""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11/12/2015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costbenefit.xlsx"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calculate-project-roi.ht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1886E04-5F44-4018-A4BA-B20CB0062CC8}" type="slidenum">
              <a:rPr lang="en-US" smtClean="0"/>
              <a:pPr/>
              <a:t>1</a:t>
            </a:fld>
            <a:endParaRPr lang="en-US"/>
          </a:p>
        </p:txBody>
      </p:sp>
      <p:sp>
        <p:nvSpPr>
          <p:cNvPr id="6" name="Text Placeholder 5"/>
          <p:cNvSpPr>
            <a:spLocks noGrp="1"/>
          </p:cNvSpPr>
          <p:nvPr>
            <p:ph type="subTitle" idx="1"/>
          </p:nvPr>
        </p:nvSpPr>
        <p:spPr/>
        <p:txBody>
          <a:bodyPr/>
          <a:lstStyle/>
          <a:p>
            <a:r>
              <a:rPr lang="en-US" dirty="0" smtClean="0"/>
              <a:t>Feasibility </a:t>
            </a:r>
            <a:r>
              <a:rPr lang="en-US" dirty="0"/>
              <a:t>Study</a:t>
            </a:r>
          </a:p>
        </p:txBody>
      </p:sp>
      <p:sp>
        <p:nvSpPr>
          <p:cNvPr id="5" name="Title 4"/>
          <p:cNvSpPr>
            <a:spLocks noGrp="1"/>
          </p:cNvSpPr>
          <p:nvPr>
            <p:ph type="ctrTitle"/>
          </p:nvPr>
        </p:nvSpPr>
        <p:spPr/>
        <p:txBody>
          <a:bodyPr>
            <a:normAutofit fontScale="90000"/>
          </a:bodyPr>
          <a:lstStyle/>
          <a:p>
            <a:r>
              <a:rPr lang="en-US" smtClean="0"/>
              <a:t>HND</a:t>
            </a:r>
            <a:r>
              <a:rPr lang="en-US" smtClean="0"/>
              <a:t>IT1212          </a:t>
            </a:r>
            <a:r>
              <a:rPr lang="en-US" dirty="0"/>
              <a:t>System Analysis </a:t>
            </a:r>
            <a:r>
              <a:rPr lang="en-US" dirty="0" smtClean="0"/>
              <a:t>and </a:t>
            </a:r>
            <a:r>
              <a:rPr lang="en-US" dirty="0"/>
              <a:t>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7166"/>
            <a:ext cx="8229600" cy="1143000"/>
          </a:xfrm>
        </p:spPr>
        <p:txBody>
          <a:bodyPr/>
          <a:lstStyle/>
          <a:p>
            <a:r>
              <a:rPr lang="en-US" dirty="0" smtClean="0"/>
              <a:t>Cost-benefit analysis</a:t>
            </a:r>
            <a:endParaRPr lang="en-GB"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10</a:t>
            </a:fld>
            <a:endParaRPr lang="en-US" dirty="0"/>
          </a:p>
        </p:txBody>
      </p:sp>
      <p:sp>
        <p:nvSpPr>
          <p:cNvPr id="3" name="Content Placeholder 2"/>
          <p:cNvSpPr>
            <a:spLocks noGrp="1"/>
          </p:cNvSpPr>
          <p:nvPr>
            <p:ph sz="quarter" idx="1"/>
          </p:nvPr>
        </p:nvSpPr>
        <p:spPr>
          <a:xfrm>
            <a:off x="457200" y="1219200"/>
            <a:ext cx="8229600" cy="5334000"/>
          </a:xfrm>
        </p:spPr>
        <p:txBody>
          <a:bodyPr>
            <a:normAutofit/>
          </a:bodyPr>
          <a:lstStyle/>
          <a:p>
            <a:pPr marL="274320" indent="-274320">
              <a:buClr>
                <a:schemeClr val="accent3"/>
              </a:buClr>
              <a:buFont typeface="Wingdings 2"/>
              <a:buChar char=""/>
              <a:defRPr/>
            </a:pPr>
            <a:r>
              <a:rPr lang="en-US" dirty="0" smtClean="0"/>
              <a:t>Cost-benefit analysis is always included both tangible and intangible items.</a:t>
            </a:r>
          </a:p>
          <a:p>
            <a:pPr marL="640080" lvl="1" indent="-246888">
              <a:buFont typeface="Arial" pitchFamily="34" charset="0"/>
              <a:buChar char="•"/>
              <a:defRPr/>
            </a:pPr>
            <a:r>
              <a:rPr lang="en-US" dirty="0" smtClean="0">
                <a:solidFill>
                  <a:srgbClr val="FF0000"/>
                </a:solidFill>
              </a:rPr>
              <a:t>Tangible items </a:t>
            </a:r>
            <a:r>
              <a:rPr lang="en-US" dirty="0" smtClean="0"/>
              <a:t>are those to which direct values can be attached</a:t>
            </a:r>
          </a:p>
          <a:p>
            <a:pPr lvl="2" indent="-246888">
              <a:buFont typeface="Wingdings 2"/>
              <a:buChar char=""/>
              <a:defRPr/>
            </a:pPr>
            <a:r>
              <a:rPr lang="en-US" sz="3200" b="1" dirty="0" smtClean="0"/>
              <a:t>Equipment costs for the new system</a:t>
            </a:r>
          </a:p>
          <a:p>
            <a:pPr lvl="2" indent="-246888">
              <a:buFont typeface="Wingdings 2"/>
              <a:buChar char=""/>
              <a:defRPr/>
            </a:pPr>
            <a:r>
              <a:rPr lang="en-US" sz="3200" b="1" dirty="0" smtClean="0"/>
              <a:t>Personnel cost</a:t>
            </a:r>
            <a:endParaRPr lang="en-US" sz="3200" dirty="0" smtClean="0"/>
          </a:p>
          <a:p>
            <a:pPr lvl="2" indent="-246888">
              <a:buFont typeface="Wingdings 2"/>
              <a:buChar char=""/>
              <a:defRPr/>
            </a:pPr>
            <a:r>
              <a:rPr lang="en-US" sz="3200" b="1" dirty="0" smtClean="0"/>
              <a:t>Material costs</a:t>
            </a:r>
            <a:endParaRPr lang="en-US" sz="3200" dirty="0" smtClean="0"/>
          </a:p>
          <a:p>
            <a:pPr lvl="2" indent="-246888">
              <a:buFont typeface="Wingdings 2"/>
              <a:buChar char=""/>
              <a:defRPr/>
            </a:pPr>
            <a:r>
              <a:rPr lang="en-US" sz="3200" b="1" dirty="0" smtClean="0"/>
              <a:t>Conversion cost </a:t>
            </a:r>
            <a:endParaRPr lang="en-US" sz="3200" dirty="0" smtClean="0"/>
          </a:p>
          <a:p>
            <a:pPr lvl="2" indent="-246888">
              <a:buFont typeface="Wingdings 2"/>
              <a:buChar char=""/>
              <a:defRPr/>
            </a:pPr>
            <a:r>
              <a:rPr lang="en-US" sz="3200" b="1" dirty="0" smtClean="0"/>
              <a:t>Other costs(</a:t>
            </a:r>
            <a:r>
              <a:rPr lang="en-US" sz="3200" dirty="0" smtClean="0"/>
              <a:t>consultant’s cost)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886E04-5F44-4018-A4BA-B20CB0062CC8}" type="slidenum">
              <a:rPr lang="en-US" smtClean="0"/>
              <a:pPr/>
              <a:t>11</a:t>
            </a:fld>
            <a:endParaRPr lang="en-US"/>
          </a:p>
        </p:txBody>
      </p:sp>
      <p:sp>
        <p:nvSpPr>
          <p:cNvPr id="3" name="Content Placeholder 2"/>
          <p:cNvSpPr>
            <a:spLocks noGrp="1"/>
          </p:cNvSpPr>
          <p:nvPr>
            <p:ph sz="quarter" idx="1"/>
          </p:nvPr>
        </p:nvSpPr>
        <p:spPr/>
        <p:txBody>
          <a:bodyPr/>
          <a:lstStyle/>
          <a:p>
            <a:pPr lvl="1">
              <a:buFont typeface="Arial" pitchFamily="34" charset="0"/>
              <a:buChar char="•"/>
            </a:pPr>
            <a:r>
              <a:rPr lang="en-US" sz="3600" dirty="0" smtClean="0">
                <a:solidFill>
                  <a:srgbClr val="FF0000"/>
                </a:solidFill>
              </a:rPr>
              <a:t>Intangible items</a:t>
            </a:r>
            <a:r>
              <a:rPr lang="en-US" sz="3600" dirty="0" smtClean="0"/>
              <a:t>, are those whose values cannot be exactly determined</a:t>
            </a:r>
          </a:p>
          <a:p>
            <a:pPr lvl="2"/>
            <a:r>
              <a:rPr lang="en-US" sz="3200" dirty="0" smtClean="0"/>
              <a:t>How much is saved by completing a project earlier or providing new information to decision makers?</a:t>
            </a:r>
          </a:p>
          <a:p>
            <a:endParaRPr lang="en-US" dirty="0"/>
          </a:p>
        </p:txBody>
      </p:sp>
      <p:sp>
        <p:nvSpPr>
          <p:cNvPr id="5" name="Title 4"/>
          <p:cNvSpPr>
            <a:spLocks noGrp="1"/>
          </p:cNvSpPr>
          <p:nvPr>
            <p:ph type="title"/>
          </p:nvPr>
        </p:nvSpPr>
        <p:spPr/>
        <p:txBody>
          <a:bodyPr/>
          <a:lstStyle/>
          <a:p>
            <a:r>
              <a:rPr lang="en-US" dirty="0" smtClean="0"/>
              <a:t>Cost-benefit analysis cont..</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Determining whether a project is worthwhile</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12</a:t>
            </a:fld>
            <a:endParaRPr lang="en-US"/>
          </a:p>
        </p:txBody>
      </p:sp>
      <p:sp>
        <p:nvSpPr>
          <p:cNvPr id="139267" name="Content Placeholder 2"/>
          <p:cNvSpPr>
            <a:spLocks noGrp="1"/>
          </p:cNvSpPr>
          <p:nvPr>
            <p:ph sz="quarter" idx="1"/>
          </p:nvPr>
        </p:nvSpPr>
        <p:spPr/>
        <p:txBody>
          <a:bodyPr/>
          <a:lstStyle/>
          <a:p>
            <a:pPr eaLnBrk="1" hangingPunct="1"/>
            <a:r>
              <a:rPr lang="en-US" dirty="0" smtClean="0"/>
              <a:t>There are two ways to do this:</a:t>
            </a:r>
          </a:p>
          <a:p>
            <a:pPr marL="804863" lvl="1" indent="-457200" eaLnBrk="1" hangingPunct="1">
              <a:buFont typeface="Verdana" pitchFamily="34" charset="0"/>
              <a:buAutoNum type="arabicPeriod"/>
            </a:pPr>
            <a:r>
              <a:rPr lang="en-US" dirty="0" smtClean="0"/>
              <a:t>Payback method </a:t>
            </a:r>
          </a:p>
          <a:p>
            <a:pPr marL="1042988" lvl="2" indent="-457200" eaLnBrk="1" hangingPunct="1"/>
            <a:r>
              <a:rPr lang="en-US" dirty="0" smtClean="0"/>
              <a:t>Payback method defines the time required to recover the money spent on a project.</a:t>
            </a:r>
          </a:p>
          <a:p>
            <a:pPr marL="804863" lvl="1" indent="-457200" eaLnBrk="1" hangingPunct="1">
              <a:buFont typeface="Verdana" pitchFamily="34" charset="0"/>
              <a:buAutoNum type="arabicPeriod"/>
            </a:pPr>
            <a:r>
              <a:rPr lang="en-US" dirty="0" smtClean="0"/>
              <a:t>Present value method</a:t>
            </a:r>
          </a:p>
          <a:p>
            <a:pPr marL="1042988" lvl="2" indent="-457200" eaLnBrk="1" hangingPunct="1"/>
            <a:r>
              <a:rPr lang="en-US" dirty="0" smtClean="0"/>
              <a:t>That method is determine how much money it is worthwhile investing now in order to receive a given return in some year’s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smtClean="0"/>
              <a:t>Payback method </a:t>
            </a:r>
            <a:br>
              <a:rPr lang="en-US" sz="4000" dirty="0" smtClean="0"/>
            </a:br>
            <a:endParaRPr lang="en-US" sz="4000" dirty="0"/>
          </a:p>
        </p:txBody>
      </p:sp>
      <p:sp>
        <p:nvSpPr>
          <p:cNvPr id="14" name="Slide Number Placeholder 13"/>
          <p:cNvSpPr>
            <a:spLocks noGrp="1"/>
          </p:cNvSpPr>
          <p:nvPr>
            <p:ph type="sldNum" sz="quarter" idx="12"/>
          </p:nvPr>
        </p:nvSpPr>
        <p:spPr/>
        <p:txBody>
          <a:bodyPr/>
          <a:lstStyle/>
          <a:p>
            <a:fld id="{11886E04-5F44-4018-A4BA-B20CB0062CC8}" type="slidenum">
              <a:rPr lang="en-US" smtClean="0"/>
              <a:pPr/>
              <a:t>13</a:t>
            </a:fld>
            <a:endParaRPr lang="en-US"/>
          </a:p>
        </p:txBody>
      </p:sp>
      <p:sp>
        <p:nvSpPr>
          <p:cNvPr id="3" name="Content Placeholder 2"/>
          <p:cNvSpPr>
            <a:spLocks noGrp="1"/>
          </p:cNvSpPr>
          <p:nvPr>
            <p:ph sz="quarter" idx="1"/>
          </p:nvPr>
        </p:nvSpPr>
        <p:spPr>
          <a:xfrm>
            <a:off x="457200" y="1295400"/>
            <a:ext cx="8229600" cy="4830763"/>
          </a:xfrm>
        </p:spPr>
        <p:txBody>
          <a:bodyPr>
            <a:normAutofit/>
          </a:bodyPr>
          <a:lstStyle/>
          <a:p>
            <a:pPr>
              <a:buNone/>
            </a:pPr>
            <a:r>
              <a:rPr lang="en-US" b="1" dirty="0" smtClean="0"/>
              <a:t>Q1:Payback Period Example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2819400" y="2209800"/>
            <a:ext cx="6146457" cy="2599073"/>
          </a:xfrm>
          <a:prstGeom prst="rect">
            <a:avLst/>
          </a:prstGeom>
          <a:noFill/>
          <a:ln w="9525">
            <a:noFill/>
            <a:miter lim="800000"/>
            <a:headEnd/>
            <a:tailEnd/>
          </a:ln>
          <a:effectLst/>
        </p:spPr>
      </p:pic>
      <p:sp>
        <p:nvSpPr>
          <p:cNvPr id="6" name="TextBox 5"/>
          <p:cNvSpPr txBox="1"/>
          <p:nvPr/>
        </p:nvSpPr>
        <p:spPr>
          <a:xfrm>
            <a:off x="0" y="2362200"/>
            <a:ext cx="1662186" cy="369332"/>
          </a:xfrm>
          <a:prstGeom prst="rect">
            <a:avLst/>
          </a:prstGeom>
          <a:noFill/>
        </p:spPr>
        <p:txBody>
          <a:bodyPr wrap="none" rtlCol="0">
            <a:spAutoFit/>
          </a:bodyPr>
          <a:lstStyle/>
          <a:p>
            <a:r>
              <a:rPr lang="en-US" b="1" dirty="0" smtClean="0"/>
              <a:t>The investment</a:t>
            </a:r>
            <a:endParaRPr lang="en-US" b="1" dirty="0"/>
          </a:p>
        </p:txBody>
      </p:sp>
      <p:sp>
        <p:nvSpPr>
          <p:cNvPr id="7" name="TextBox 6"/>
          <p:cNvSpPr txBox="1"/>
          <p:nvPr/>
        </p:nvSpPr>
        <p:spPr>
          <a:xfrm>
            <a:off x="0" y="2895600"/>
            <a:ext cx="1822422" cy="646331"/>
          </a:xfrm>
          <a:prstGeom prst="rect">
            <a:avLst/>
          </a:prstGeom>
          <a:noFill/>
        </p:spPr>
        <p:txBody>
          <a:bodyPr wrap="none" rtlCol="0">
            <a:spAutoFit/>
          </a:bodyPr>
          <a:lstStyle/>
          <a:p>
            <a:r>
              <a:rPr lang="en-US" b="1" dirty="0" smtClean="0"/>
              <a:t>The initial cost of</a:t>
            </a:r>
          </a:p>
          <a:p>
            <a:r>
              <a:rPr lang="en-US" b="1" dirty="0" smtClean="0"/>
              <a:t> the investment</a:t>
            </a:r>
            <a:endParaRPr lang="en-US" b="1" dirty="0"/>
          </a:p>
        </p:txBody>
      </p:sp>
      <p:sp>
        <p:nvSpPr>
          <p:cNvPr id="8" name="Rectangle 7"/>
          <p:cNvSpPr/>
          <p:nvPr/>
        </p:nvSpPr>
        <p:spPr>
          <a:xfrm>
            <a:off x="0" y="3810000"/>
            <a:ext cx="2438400" cy="923330"/>
          </a:xfrm>
          <a:prstGeom prst="rect">
            <a:avLst/>
          </a:prstGeom>
        </p:spPr>
        <p:txBody>
          <a:bodyPr wrap="square">
            <a:spAutoFit/>
          </a:bodyPr>
          <a:lstStyle/>
          <a:p>
            <a:r>
              <a:rPr lang="en-US" b="1" dirty="0" smtClean="0"/>
              <a:t>The net of cash </a:t>
            </a:r>
          </a:p>
          <a:p>
            <a:r>
              <a:rPr lang="en-US" b="1" dirty="0" smtClean="0"/>
              <a:t>inflows and outflows </a:t>
            </a:r>
          </a:p>
          <a:p>
            <a:r>
              <a:rPr lang="en-US" b="1" dirty="0" smtClean="0"/>
              <a:t>for each year</a:t>
            </a:r>
            <a:endParaRPr lang="en-US" b="1" dirty="0"/>
          </a:p>
        </p:txBody>
      </p:sp>
      <p:sp>
        <p:nvSpPr>
          <p:cNvPr id="9" name="Rectangle 8"/>
          <p:cNvSpPr/>
          <p:nvPr/>
        </p:nvSpPr>
        <p:spPr>
          <a:xfrm>
            <a:off x="228600" y="5257800"/>
            <a:ext cx="2290755" cy="646331"/>
          </a:xfrm>
          <a:prstGeom prst="rect">
            <a:avLst/>
          </a:prstGeom>
        </p:spPr>
        <p:txBody>
          <a:bodyPr wrap="none">
            <a:spAutoFit/>
          </a:bodyPr>
          <a:lstStyle/>
          <a:p>
            <a:r>
              <a:rPr lang="en-US" b="1" dirty="0" smtClean="0"/>
              <a:t>The sum of all cash</a:t>
            </a:r>
          </a:p>
          <a:p>
            <a:r>
              <a:rPr lang="en-US" b="1" dirty="0" smtClean="0"/>
              <a:t> inflows and outflows </a:t>
            </a:r>
            <a:endParaRPr lang="en-US" b="1" dirty="0"/>
          </a:p>
        </p:txBody>
      </p:sp>
      <p:cxnSp>
        <p:nvCxnSpPr>
          <p:cNvPr id="11" name="Straight Arrow Connector 10"/>
          <p:cNvCxnSpPr/>
          <p:nvPr/>
        </p:nvCxnSpPr>
        <p:spPr>
          <a:xfrm>
            <a:off x="1676400" y="2514600"/>
            <a:ext cx="1143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2050" idx="1"/>
          </p:cNvCxnSpPr>
          <p:nvPr/>
        </p:nvCxnSpPr>
        <p:spPr>
          <a:xfrm>
            <a:off x="1822422" y="3218766"/>
            <a:ext cx="996978" cy="290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flipV="1">
            <a:off x="2438400" y="4038600"/>
            <a:ext cx="381000" cy="233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flipV="1">
            <a:off x="2519355" y="4572000"/>
            <a:ext cx="452445" cy="100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10" name="Slide Number Placeholder 9"/>
          <p:cNvSpPr>
            <a:spLocks noGrp="1"/>
          </p:cNvSpPr>
          <p:nvPr>
            <p:ph type="sldNum" sz="quarter" idx="12"/>
          </p:nvPr>
        </p:nvSpPr>
        <p:spPr/>
        <p:txBody>
          <a:bodyPr/>
          <a:lstStyle/>
          <a:p>
            <a:fld id="{11886E04-5F44-4018-A4BA-B20CB0062CC8}" type="slidenum">
              <a:rPr lang="en-US" smtClean="0"/>
              <a:pPr/>
              <a:t>14</a:t>
            </a:fld>
            <a:endParaRPr lang="en-US"/>
          </a:p>
        </p:txBody>
      </p:sp>
      <p:pic>
        <p:nvPicPr>
          <p:cNvPr id="5" name="Content Placeholder 4" descr="When found graphically, payback period is the break even point in time."/>
          <p:cNvPicPr>
            <a:picLocks noGrp="1"/>
          </p:cNvPicPr>
          <p:nvPr>
            <p:ph sz="quarter" idx="1"/>
          </p:nvPr>
        </p:nvPicPr>
        <p:blipFill>
          <a:blip r:embed="rId2"/>
          <a:stretch>
            <a:fillRect/>
          </a:stretch>
        </p:blipFill>
        <p:spPr bwMode="auto">
          <a:xfrm>
            <a:off x="0" y="1447800"/>
            <a:ext cx="3943350" cy="3267075"/>
          </a:xfrm>
          <a:prstGeom prst="rect">
            <a:avLst/>
          </a:prstGeom>
          <a:noFill/>
          <a:ln w="9525">
            <a:noFill/>
            <a:miter lim="800000"/>
            <a:headEnd/>
            <a:tailEnd/>
          </a:ln>
        </p:spPr>
      </p:pic>
      <p:sp>
        <p:nvSpPr>
          <p:cNvPr id="8" name="Content Placeholder 7"/>
          <p:cNvSpPr>
            <a:spLocks noGrp="1"/>
          </p:cNvSpPr>
          <p:nvPr>
            <p:ph sz="quarter" idx="2"/>
          </p:nvPr>
        </p:nvSpPr>
        <p:spPr>
          <a:xfrm>
            <a:off x="4114800" y="1600200"/>
            <a:ext cx="4572000" cy="5029200"/>
          </a:xfrm>
        </p:spPr>
        <p:txBody>
          <a:bodyPr>
            <a:normAutofit fontScale="70000" lnSpcReduction="20000"/>
          </a:bodyPr>
          <a:lstStyle/>
          <a:p>
            <a:r>
              <a:rPr lang="en-US" sz="3200" b="1" dirty="0" smtClean="0"/>
              <a:t>Payback Period = Y + ( A / B )</a:t>
            </a:r>
            <a:r>
              <a:rPr lang="en-US" sz="3200" dirty="0" smtClean="0"/>
              <a:t> where</a:t>
            </a:r>
          </a:p>
          <a:p>
            <a:r>
              <a:rPr lang="en-US" sz="3200" b="1" dirty="0" smtClean="0"/>
              <a:t>Y</a:t>
            </a:r>
            <a:r>
              <a:rPr lang="en-US" sz="3200" dirty="0" smtClean="0"/>
              <a:t> = The number of years before final payback year. </a:t>
            </a:r>
          </a:p>
          <a:p>
            <a:pPr lvl="1"/>
            <a:r>
              <a:rPr lang="en-US" dirty="0" smtClean="0"/>
              <a:t>In the example, Y = 3.0 years. </a:t>
            </a:r>
          </a:p>
          <a:p>
            <a:r>
              <a:rPr lang="en-US" sz="3200" b="1" dirty="0" smtClean="0"/>
              <a:t>A</a:t>
            </a:r>
            <a:r>
              <a:rPr lang="en-US" sz="3200" dirty="0" smtClean="0"/>
              <a:t> = Total remaining to be paid back at the start of the payback year, to bring cumulative cash flow to 0.</a:t>
            </a:r>
          </a:p>
          <a:p>
            <a:pPr lvl="1"/>
            <a:r>
              <a:rPr lang="en-US" dirty="0" smtClean="0"/>
              <a:t> In the example, A = $50.</a:t>
            </a:r>
          </a:p>
          <a:p>
            <a:r>
              <a:rPr lang="en-US" sz="3200" b="1" dirty="0" smtClean="0"/>
              <a:t>B</a:t>
            </a:r>
            <a:r>
              <a:rPr lang="en-US" sz="3200" dirty="0" smtClean="0"/>
              <a:t> = Total (net) paid back in the entire payback year. </a:t>
            </a:r>
          </a:p>
          <a:p>
            <a:pPr lvl="1"/>
            <a:r>
              <a:rPr lang="en-US" dirty="0" smtClean="0"/>
              <a:t>In the example, B = 300.</a:t>
            </a:r>
          </a:p>
          <a:p>
            <a:pPr>
              <a:buNone/>
            </a:pPr>
            <a:r>
              <a:rPr lang="en-US" sz="3200" dirty="0" smtClean="0"/>
              <a:t>For the example,</a:t>
            </a:r>
          </a:p>
          <a:p>
            <a:pPr>
              <a:buNone/>
            </a:pPr>
            <a:r>
              <a:rPr lang="en-US" sz="3200" dirty="0" smtClean="0"/>
              <a:t>Payback Period = 3+ (50) / (300)</a:t>
            </a:r>
          </a:p>
          <a:p>
            <a:pPr>
              <a:buNone/>
            </a:pPr>
            <a:r>
              <a:rPr lang="en-US" sz="3200" dirty="0" smtClean="0"/>
              <a:t>Payback Period = 3 + 1/6 = 3.17 Years</a:t>
            </a:r>
          </a:p>
        </p:txBody>
      </p:sp>
      <p:sp>
        <p:nvSpPr>
          <p:cNvPr id="6" name="Rectangle 5"/>
          <p:cNvSpPr/>
          <p:nvPr/>
        </p:nvSpPr>
        <p:spPr>
          <a:xfrm>
            <a:off x="457200" y="5105400"/>
            <a:ext cx="3697166" cy="369332"/>
          </a:xfrm>
          <a:prstGeom prst="rect">
            <a:avLst/>
          </a:prstGeom>
        </p:spPr>
        <p:txBody>
          <a:bodyPr wrap="none">
            <a:spAutoFit/>
          </a:bodyPr>
          <a:lstStyle/>
          <a:p>
            <a:r>
              <a:rPr lang="en-US" dirty="0" smtClean="0"/>
              <a:t>payback may occur any time in year 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1143000" y="381000"/>
            <a:ext cx="7613650" cy="1023938"/>
          </a:xfrm>
        </p:spPr>
        <p:txBody>
          <a:bodyPr/>
          <a:lstStyle/>
          <a:p>
            <a:pPr eaLnBrk="1" fontAlgn="auto" hangingPunct="1">
              <a:spcAft>
                <a:spcPts val="0"/>
              </a:spcAft>
              <a:defRPr/>
            </a:pPr>
            <a:r>
              <a:rPr lang="en-US" sz="4000" dirty="0" smtClean="0"/>
              <a:t>Charting the Payback Period</a:t>
            </a:r>
            <a:endParaRPr lang="en-US" sz="4800" dirty="0" smtClean="0"/>
          </a:p>
        </p:txBody>
      </p:sp>
      <p:sp>
        <p:nvSpPr>
          <p:cNvPr id="6" name="Slide Number Placeholder 5"/>
          <p:cNvSpPr>
            <a:spLocks noGrp="1"/>
          </p:cNvSpPr>
          <p:nvPr>
            <p:ph type="sldNum" sz="quarter" idx="12"/>
          </p:nvPr>
        </p:nvSpPr>
        <p:spPr/>
        <p:txBody>
          <a:bodyPr/>
          <a:lstStyle/>
          <a:p>
            <a:fld id="{11886E04-5F44-4018-A4BA-B20CB0062CC8}" type="slidenum">
              <a:rPr lang="en-US" smtClean="0"/>
              <a:pPr/>
              <a:t>15</a:t>
            </a:fld>
            <a:endParaRPr lang="en-US"/>
          </a:p>
        </p:txBody>
      </p:sp>
      <p:pic>
        <p:nvPicPr>
          <p:cNvPr id="140293" name="Picture 7"/>
          <p:cNvPicPr>
            <a:picLocks noChangeAspect="1" noChangeArrowheads="1"/>
          </p:cNvPicPr>
          <p:nvPr/>
        </p:nvPicPr>
        <p:blipFill>
          <a:blip r:embed="rId2"/>
          <a:srcRect/>
          <a:stretch>
            <a:fillRect/>
          </a:stretch>
        </p:blipFill>
        <p:spPr bwMode="auto">
          <a:xfrm>
            <a:off x="1295400" y="1600200"/>
            <a:ext cx="6591300" cy="494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Payback method</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16</a:t>
            </a:fld>
            <a:endParaRPr lang="en-US"/>
          </a:p>
        </p:txBody>
      </p:sp>
      <p:sp>
        <p:nvSpPr>
          <p:cNvPr id="3" name="Content Placeholder 2"/>
          <p:cNvSpPr>
            <a:spLocks noGrp="1"/>
          </p:cNvSpPr>
          <p:nvPr>
            <p:ph sz="quarter" idx="1"/>
          </p:nvPr>
        </p:nvSpPr>
        <p:spPr/>
        <p:txBody>
          <a:bodyPr/>
          <a:lstStyle/>
          <a:p>
            <a:pPr>
              <a:buNone/>
            </a:pPr>
            <a:r>
              <a:rPr lang="en-US" dirty="0" smtClean="0"/>
              <a:t>Q2:</a:t>
            </a:r>
          </a:p>
          <a:p>
            <a:pPr>
              <a:buNone/>
            </a:pPr>
            <a:r>
              <a:rPr lang="en-US" dirty="0" smtClean="0"/>
              <a:t>The initial investment in a pollution prevention project is $10,000. The projected savings is $4,000 for the first year, $4,000 for the second year, $2,500 for the third year, $2,000 in the fourth year, and $2,000 for the fifth year. The payback would be at 2.8 years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7200" y="228600"/>
          <a:ext cx="7010400" cy="3771900"/>
        </p:xfrm>
        <a:graphic>
          <a:graphicData uri="http://schemas.openxmlformats.org/drawingml/2006/table">
            <a:tbl>
              <a:tblPr>
                <a:tableStyleId>{E8B1032C-EA38-4F05-BA0D-38AFFFC7BED3}</a:tableStyleId>
              </a:tblPr>
              <a:tblGrid>
                <a:gridCol w="838200"/>
                <a:gridCol w="1298303"/>
                <a:gridCol w="1268549"/>
                <a:gridCol w="1335314"/>
                <a:gridCol w="2270034"/>
              </a:tblGrid>
              <a:tr h="933450">
                <a:tc>
                  <a:txBody>
                    <a:bodyPr/>
                    <a:lstStyle/>
                    <a:p>
                      <a:pPr algn="l" fontAlgn="b"/>
                      <a:r>
                        <a:rPr lang="en-US" sz="2800" u="none" strike="noStrike" dirty="0"/>
                        <a:t>year </a:t>
                      </a:r>
                      <a:endParaRPr lang="en-US" sz="2800" b="0" i="0" u="none" strike="noStrike" dirty="0">
                        <a:solidFill>
                          <a:srgbClr val="000000"/>
                        </a:solidFill>
                        <a:latin typeface="Calibri"/>
                      </a:endParaRPr>
                    </a:p>
                  </a:txBody>
                  <a:tcPr marL="0" marR="0" marT="0" marB="0" anchor="b"/>
                </a:tc>
                <a:tc>
                  <a:txBody>
                    <a:bodyPr/>
                    <a:lstStyle/>
                    <a:p>
                      <a:pPr algn="l" fontAlgn="b"/>
                      <a:r>
                        <a:rPr lang="en-US" sz="2800" u="none" strike="noStrike"/>
                        <a:t>cash inflow</a:t>
                      </a:r>
                      <a:endParaRPr lang="en-US" sz="2800" b="0" i="0" u="none" strike="noStrike">
                        <a:solidFill>
                          <a:srgbClr val="000000"/>
                        </a:solidFill>
                        <a:latin typeface="Calibri"/>
                      </a:endParaRPr>
                    </a:p>
                  </a:txBody>
                  <a:tcPr marL="0" marR="0" marT="0" marB="0" anchor="b"/>
                </a:tc>
                <a:tc>
                  <a:txBody>
                    <a:bodyPr/>
                    <a:lstStyle/>
                    <a:p>
                      <a:pPr algn="l" fontAlgn="b"/>
                      <a:r>
                        <a:rPr lang="en-US" sz="2800" u="none" strike="noStrike" dirty="0"/>
                        <a:t>cash outflows</a:t>
                      </a:r>
                      <a:endParaRPr lang="en-US" sz="2800" b="0" i="0" u="none" strike="noStrike" dirty="0">
                        <a:solidFill>
                          <a:srgbClr val="000000"/>
                        </a:solidFill>
                        <a:latin typeface="Calibri"/>
                      </a:endParaRPr>
                    </a:p>
                  </a:txBody>
                  <a:tcPr marL="0" marR="0" marT="0" marB="0" anchor="b"/>
                </a:tc>
                <a:tc>
                  <a:txBody>
                    <a:bodyPr/>
                    <a:lstStyle/>
                    <a:p>
                      <a:pPr algn="l" fontAlgn="b"/>
                      <a:r>
                        <a:rPr lang="en-US" sz="2800" u="none" strike="noStrike" dirty="0"/>
                        <a:t>net of cash</a:t>
                      </a:r>
                      <a:endParaRPr lang="en-US" sz="2800" b="0" i="0" u="none" strike="noStrike" dirty="0">
                        <a:solidFill>
                          <a:srgbClr val="000000"/>
                        </a:solidFill>
                        <a:latin typeface="Calibri"/>
                      </a:endParaRPr>
                    </a:p>
                  </a:txBody>
                  <a:tcPr marL="0" marR="0" marT="0" marB="0" anchor="b"/>
                </a:tc>
                <a:tc>
                  <a:txBody>
                    <a:bodyPr/>
                    <a:lstStyle/>
                    <a:p>
                      <a:pPr algn="l" fontAlgn="b"/>
                      <a:r>
                        <a:rPr lang="en-US" sz="2800" u="none" strike="noStrike" dirty="0"/>
                        <a:t>cumulative cash</a:t>
                      </a:r>
                      <a:endParaRPr lang="en-US" sz="2800" b="0" i="0" u="none" strike="noStrike" dirty="0">
                        <a:solidFill>
                          <a:srgbClr val="000000"/>
                        </a:solidFill>
                        <a:latin typeface="Calibri"/>
                      </a:endParaRPr>
                    </a:p>
                  </a:txBody>
                  <a:tcPr marL="0" marR="0" marT="0" marB="0" anchor="b"/>
                </a:tc>
              </a:tr>
              <a:tr h="466725">
                <a:tc>
                  <a:txBody>
                    <a:bodyPr/>
                    <a:lstStyle/>
                    <a:p>
                      <a:pPr algn="r" fontAlgn="b"/>
                      <a:r>
                        <a:rPr lang="en-US" sz="2800" u="none" strike="noStrike" dirty="0"/>
                        <a:t>0</a:t>
                      </a:r>
                      <a:endParaRPr lang="en-US" sz="2800" b="0" i="0" u="none" strike="noStrike" dirty="0">
                        <a:solidFill>
                          <a:srgbClr val="000000"/>
                        </a:solidFill>
                        <a:latin typeface="Calibri"/>
                      </a:endParaRPr>
                    </a:p>
                  </a:txBody>
                  <a:tcPr marL="0" marR="0" marT="0" marB="0" anchor="b"/>
                </a:tc>
                <a:tc>
                  <a:txBody>
                    <a:bodyPr/>
                    <a:lstStyle/>
                    <a:p>
                      <a:pPr algn="l" fontAlgn="b"/>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a:t>-10000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a:t>-10000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a:t>-10000</a:t>
                      </a:r>
                      <a:endParaRPr lang="en-US" sz="2800" b="0" i="0" u="none" strike="noStrike">
                        <a:solidFill>
                          <a:srgbClr val="000000"/>
                        </a:solidFill>
                        <a:latin typeface="Calibri"/>
                      </a:endParaRPr>
                    </a:p>
                  </a:txBody>
                  <a:tcPr marL="0" marR="0" marT="0" marB="0" anchor="b"/>
                </a:tc>
              </a:tr>
              <a:tr h="504825">
                <a:tc>
                  <a:txBody>
                    <a:bodyPr/>
                    <a:lstStyle/>
                    <a:p>
                      <a:pPr algn="r" fontAlgn="b"/>
                      <a:r>
                        <a:rPr lang="en-US" sz="2800" u="none" strike="noStrike"/>
                        <a:t>1</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4000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dirty="0"/>
                        <a:t>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a:t>4000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-6000</a:t>
                      </a:r>
                      <a:endParaRPr lang="en-US" sz="2800" b="0" i="0" u="none" strike="noStrike" dirty="0">
                        <a:solidFill>
                          <a:srgbClr val="000000"/>
                        </a:solidFill>
                        <a:latin typeface="Calibri"/>
                      </a:endParaRPr>
                    </a:p>
                  </a:txBody>
                  <a:tcPr marL="0" marR="0" marT="0" marB="0" anchor="b"/>
                </a:tc>
              </a:tr>
              <a:tr h="466725">
                <a:tc>
                  <a:txBody>
                    <a:bodyPr/>
                    <a:lstStyle/>
                    <a:p>
                      <a:pPr algn="r" fontAlgn="b"/>
                      <a:r>
                        <a:rPr lang="en-US" sz="2800" u="none" strike="noStrike"/>
                        <a:t>2</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4000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a:t>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4000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dirty="0"/>
                        <a:t>-2000</a:t>
                      </a:r>
                      <a:endParaRPr lang="en-US" sz="2800" b="0" i="0" u="none" strike="noStrike" dirty="0">
                        <a:solidFill>
                          <a:srgbClr val="000000"/>
                        </a:solidFill>
                        <a:latin typeface="Calibri"/>
                      </a:endParaRPr>
                    </a:p>
                  </a:txBody>
                  <a:tcPr marL="0" marR="0" marT="0" marB="0" anchor="b"/>
                </a:tc>
              </a:tr>
              <a:tr h="466725">
                <a:tc>
                  <a:txBody>
                    <a:bodyPr/>
                    <a:lstStyle/>
                    <a:p>
                      <a:pPr algn="r" fontAlgn="b"/>
                      <a:r>
                        <a:rPr lang="en-US" sz="2800" u="none" strike="noStrike" dirty="0">
                          <a:solidFill>
                            <a:schemeClr val="accent4">
                              <a:lumMod val="75000"/>
                            </a:schemeClr>
                          </a:solidFill>
                        </a:rPr>
                        <a:t>3</a:t>
                      </a:r>
                      <a:endParaRPr lang="en-US" sz="2800" b="0" i="0" u="none" strike="noStrike" dirty="0">
                        <a:solidFill>
                          <a:schemeClr val="accent4">
                            <a:lumMod val="75000"/>
                          </a:schemeClr>
                        </a:solidFill>
                        <a:latin typeface="Calibri"/>
                      </a:endParaRPr>
                    </a:p>
                  </a:txBody>
                  <a:tcPr marL="0" marR="0" marT="0" marB="0" anchor="b"/>
                </a:tc>
                <a:tc>
                  <a:txBody>
                    <a:bodyPr/>
                    <a:lstStyle/>
                    <a:p>
                      <a:pPr algn="r" fontAlgn="b"/>
                      <a:r>
                        <a:rPr lang="en-US" sz="2800" u="none" strike="noStrike" dirty="0">
                          <a:solidFill>
                            <a:schemeClr val="accent4">
                              <a:lumMod val="75000"/>
                            </a:schemeClr>
                          </a:solidFill>
                        </a:rPr>
                        <a:t>2500</a:t>
                      </a:r>
                      <a:endParaRPr lang="en-US" sz="2800" b="0" i="0" u="none" strike="noStrike" dirty="0">
                        <a:solidFill>
                          <a:schemeClr val="accent4">
                            <a:lumMod val="75000"/>
                          </a:schemeClr>
                        </a:solidFill>
                        <a:latin typeface="Calibri"/>
                      </a:endParaRPr>
                    </a:p>
                  </a:txBody>
                  <a:tcPr marL="0" marR="0" marT="0" marB="0" anchor="b"/>
                </a:tc>
                <a:tc>
                  <a:txBody>
                    <a:bodyPr/>
                    <a:lstStyle/>
                    <a:p>
                      <a:pPr algn="r" fontAlgn="b"/>
                      <a:r>
                        <a:rPr lang="en-US" sz="2800" u="none" strike="noStrike" dirty="0">
                          <a:solidFill>
                            <a:schemeClr val="accent4">
                              <a:lumMod val="75000"/>
                            </a:schemeClr>
                          </a:solidFill>
                        </a:rPr>
                        <a:t>0</a:t>
                      </a:r>
                      <a:endParaRPr lang="en-US" sz="2800" b="0" i="0" u="none" strike="noStrike" dirty="0">
                        <a:solidFill>
                          <a:schemeClr val="accent4">
                            <a:lumMod val="75000"/>
                          </a:schemeClr>
                        </a:solidFill>
                        <a:latin typeface="Calibri"/>
                      </a:endParaRPr>
                    </a:p>
                  </a:txBody>
                  <a:tcPr marL="0" marR="0" marT="0" marB="0" anchor="b"/>
                </a:tc>
                <a:tc>
                  <a:txBody>
                    <a:bodyPr/>
                    <a:lstStyle/>
                    <a:p>
                      <a:pPr algn="r" fontAlgn="b"/>
                      <a:r>
                        <a:rPr lang="en-US" sz="2800" u="none" strike="noStrike" dirty="0">
                          <a:solidFill>
                            <a:schemeClr val="accent4">
                              <a:lumMod val="75000"/>
                            </a:schemeClr>
                          </a:solidFill>
                        </a:rPr>
                        <a:t>2500</a:t>
                      </a:r>
                      <a:endParaRPr lang="en-US" sz="2800" b="0" i="0" u="none" strike="noStrike" dirty="0">
                        <a:solidFill>
                          <a:schemeClr val="accent4">
                            <a:lumMod val="75000"/>
                          </a:schemeClr>
                        </a:solidFill>
                        <a:latin typeface="Calibri"/>
                      </a:endParaRPr>
                    </a:p>
                  </a:txBody>
                  <a:tcPr marL="0" marR="0" marT="0" marB="0" anchor="b"/>
                </a:tc>
                <a:tc>
                  <a:txBody>
                    <a:bodyPr/>
                    <a:lstStyle/>
                    <a:p>
                      <a:pPr algn="r" fontAlgn="b"/>
                      <a:r>
                        <a:rPr lang="en-US" sz="2800" u="none" strike="noStrike" dirty="0">
                          <a:solidFill>
                            <a:schemeClr val="accent4">
                              <a:lumMod val="75000"/>
                            </a:schemeClr>
                          </a:solidFill>
                        </a:rPr>
                        <a:t>500</a:t>
                      </a:r>
                      <a:endParaRPr lang="en-US" sz="2800" b="0" i="0" u="none" strike="noStrike" dirty="0">
                        <a:solidFill>
                          <a:schemeClr val="accent4">
                            <a:lumMod val="75000"/>
                          </a:schemeClr>
                        </a:solidFill>
                        <a:latin typeface="Calibri"/>
                      </a:endParaRPr>
                    </a:p>
                  </a:txBody>
                  <a:tcPr marL="0" marR="0" marT="0" marB="0" anchor="b"/>
                </a:tc>
              </a:tr>
              <a:tr h="466725">
                <a:tc>
                  <a:txBody>
                    <a:bodyPr/>
                    <a:lstStyle/>
                    <a:p>
                      <a:pPr algn="r" fontAlgn="b"/>
                      <a:r>
                        <a:rPr lang="en-US" sz="2800" u="none" strike="noStrike"/>
                        <a:t>4</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2000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a:t>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a:t>2000</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2500</a:t>
                      </a:r>
                      <a:endParaRPr lang="en-US" sz="2800" b="0" i="0" u="none" strike="noStrike" dirty="0">
                        <a:solidFill>
                          <a:srgbClr val="000000"/>
                        </a:solidFill>
                        <a:latin typeface="Calibri"/>
                      </a:endParaRPr>
                    </a:p>
                  </a:txBody>
                  <a:tcPr marL="0" marR="0" marT="0" marB="0" anchor="b"/>
                </a:tc>
              </a:tr>
              <a:tr h="466725">
                <a:tc>
                  <a:txBody>
                    <a:bodyPr/>
                    <a:lstStyle/>
                    <a:p>
                      <a:pPr algn="r" fontAlgn="b"/>
                      <a:r>
                        <a:rPr lang="en-US" sz="2800" u="none" strike="noStrike"/>
                        <a:t>5</a:t>
                      </a:r>
                      <a:endParaRPr lang="en-US" sz="2800" b="0" i="0" u="none" strike="noStrike">
                        <a:solidFill>
                          <a:srgbClr val="000000"/>
                        </a:solidFill>
                        <a:latin typeface="Calibri"/>
                      </a:endParaRPr>
                    </a:p>
                  </a:txBody>
                  <a:tcPr marL="0" marR="0" marT="0" marB="0" anchor="b"/>
                </a:tc>
                <a:tc>
                  <a:txBody>
                    <a:bodyPr/>
                    <a:lstStyle/>
                    <a:p>
                      <a:pPr algn="r" fontAlgn="b"/>
                      <a:r>
                        <a:rPr lang="en-US" sz="2800" u="none" strike="noStrike" dirty="0"/>
                        <a:t>2000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dirty="0"/>
                        <a:t>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dirty="0"/>
                        <a:t>2000</a:t>
                      </a:r>
                      <a:endParaRPr lang="en-US" sz="2800" b="0" i="0" u="none" strike="noStrike" dirty="0">
                        <a:solidFill>
                          <a:srgbClr val="000000"/>
                        </a:solidFill>
                        <a:latin typeface="Calibri"/>
                      </a:endParaRPr>
                    </a:p>
                  </a:txBody>
                  <a:tcPr marL="0" marR="0" marT="0" marB="0" anchor="b"/>
                </a:tc>
                <a:tc>
                  <a:txBody>
                    <a:bodyPr/>
                    <a:lstStyle/>
                    <a:p>
                      <a:pPr algn="r" fontAlgn="b"/>
                      <a:r>
                        <a:rPr lang="en-US" sz="2800" u="none" strike="noStrike" dirty="0"/>
                        <a:t>4500</a:t>
                      </a:r>
                      <a:endParaRPr lang="en-US" sz="2800" b="0" i="0" u="none" strike="noStrike" dirty="0">
                        <a:solidFill>
                          <a:srgbClr val="000000"/>
                        </a:solidFill>
                        <a:latin typeface="Calibri"/>
                      </a:endParaRPr>
                    </a:p>
                  </a:txBody>
                  <a:tcPr marL="0" marR="0" marT="0" marB="0" anchor="b"/>
                </a:tc>
              </a:tr>
            </a:tbl>
          </a:graphicData>
        </a:graphic>
      </p:graphicFrame>
      <p:sp>
        <p:nvSpPr>
          <p:cNvPr id="9" name="Rectangle 8"/>
          <p:cNvSpPr/>
          <p:nvPr/>
        </p:nvSpPr>
        <p:spPr>
          <a:xfrm>
            <a:off x="838200" y="5791200"/>
            <a:ext cx="4309193" cy="954107"/>
          </a:xfrm>
          <a:prstGeom prst="rect">
            <a:avLst/>
          </a:prstGeom>
        </p:spPr>
        <p:txBody>
          <a:bodyPr wrap="none">
            <a:spAutoFit/>
          </a:bodyPr>
          <a:lstStyle/>
          <a:p>
            <a:r>
              <a:rPr lang="en-US" dirty="0" smtClean="0"/>
              <a:t>=</a:t>
            </a:r>
            <a:r>
              <a:rPr lang="en-US" sz="2800" dirty="0" smtClean="0"/>
              <a:t>2+(0-(-2000))/(500-(-2000))</a:t>
            </a:r>
          </a:p>
          <a:p>
            <a:r>
              <a:rPr lang="en-US" sz="2800" dirty="0" smtClean="0"/>
              <a:t>=2+2000/2500=2.8</a:t>
            </a:r>
            <a:endParaRPr lang="en-US" sz="2800"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17</a:t>
            </a:fld>
            <a:endParaRPr lang="en-US"/>
          </a:p>
        </p:txBody>
      </p:sp>
      <p:sp>
        <p:nvSpPr>
          <p:cNvPr id="8" name="Oval 7"/>
          <p:cNvSpPr/>
          <p:nvPr/>
        </p:nvSpPr>
        <p:spPr>
          <a:xfrm>
            <a:off x="838200" y="21336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77000" y="20574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25908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 y="4495800"/>
            <a:ext cx="8139151" cy="923330"/>
          </a:xfrm>
          <a:prstGeom prst="rect">
            <a:avLst/>
          </a:prstGeom>
        </p:spPr>
        <p:txBody>
          <a:bodyPr wrap="none">
            <a:spAutoFit/>
          </a:bodyPr>
          <a:lstStyle/>
          <a:p>
            <a:r>
              <a:rPr lang="en-US" dirty="0" smtClean="0"/>
              <a:t>=The number of years before final payback year.+(Total remaining to be paid back at </a:t>
            </a:r>
          </a:p>
          <a:p>
            <a:r>
              <a:rPr lang="en-US" dirty="0" smtClean="0"/>
              <a:t>the start of the payback year, to bring cumulative cash flow to 0)/(</a:t>
            </a:r>
            <a:r>
              <a:rPr lang="en-US" b="1" dirty="0" smtClean="0"/>
              <a:t>B</a:t>
            </a:r>
            <a:r>
              <a:rPr lang="en-US" dirty="0" smtClean="0"/>
              <a:t> = Total (net) paid</a:t>
            </a:r>
          </a:p>
          <a:p>
            <a:r>
              <a:rPr lang="en-US" dirty="0" smtClean="0"/>
              <a:t> back in the entire payback year)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11886E04-5F44-4018-A4BA-B20CB0062CC8}" type="slidenum">
              <a:rPr lang="en-US" smtClean="0"/>
              <a:pPr/>
              <a:t>18</a:t>
            </a:fld>
            <a:endParaRPr lang="en-US"/>
          </a:p>
        </p:txBody>
      </p:sp>
      <p:pic>
        <p:nvPicPr>
          <p:cNvPr id="151554" name="Picture 2"/>
          <p:cNvPicPr>
            <a:picLocks noGrp="1" noChangeAspect="1" noChangeArrowheads="1"/>
          </p:cNvPicPr>
          <p:nvPr>
            <p:ph sz="quarter" idx="1"/>
          </p:nvPr>
        </p:nvPicPr>
        <p:blipFill>
          <a:blip r:embed="rId2"/>
          <a:srcRect/>
          <a:stretch>
            <a:fillRect/>
          </a:stretch>
        </p:blipFill>
        <p:spPr bwMode="auto">
          <a:xfrm>
            <a:off x="838200" y="1295400"/>
            <a:ext cx="562927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886E04-5F44-4018-A4BA-B20CB0062CC8}" type="slidenum">
              <a:rPr lang="en-US" smtClean="0"/>
              <a:pPr/>
              <a:t>19</a:t>
            </a:fld>
            <a:endParaRPr lang="en-US"/>
          </a:p>
        </p:txBody>
      </p:sp>
      <p:sp>
        <p:nvSpPr>
          <p:cNvPr id="3" name="Content Placeholder 2"/>
          <p:cNvSpPr>
            <a:spLocks noGrp="1"/>
          </p:cNvSpPr>
          <p:nvPr>
            <p:ph sz="quarter" idx="1"/>
          </p:nvPr>
        </p:nvSpPr>
        <p:spPr>
          <a:xfrm>
            <a:off x="457200" y="457200"/>
            <a:ext cx="8229600" cy="5668963"/>
          </a:xfrm>
        </p:spPr>
        <p:txBody>
          <a:bodyPr/>
          <a:lstStyle/>
          <a:p>
            <a:pPr>
              <a:buNone/>
            </a:pPr>
            <a:r>
              <a:rPr lang="en-US" dirty="0" smtClean="0"/>
              <a:t>Q3 :</a:t>
            </a:r>
          </a:p>
          <a:p>
            <a:pPr>
              <a:buNone/>
            </a:pPr>
            <a:r>
              <a:rPr lang="en-US" dirty="0" smtClean="0"/>
              <a:t>The following company invests $10,000 initially into a corner store investment. The cash flows from Years 1-6 are provided in the table. What is the </a:t>
            </a:r>
            <a:r>
              <a:rPr lang="en-US" b="1" dirty="0" smtClean="0"/>
              <a:t>Payback Period?</a:t>
            </a:r>
            <a:endParaRPr lang="en-US" dirty="0"/>
          </a:p>
        </p:txBody>
      </p:sp>
      <p:graphicFrame>
        <p:nvGraphicFramePr>
          <p:cNvPr id="5" name="Table 4"/>
          <p:cNvGraphicFramePr>
            <a:graphicFrameLocks noGrp="1"/>
          </p:cNvGraphicFramePr>
          <p:nvPr/>
        </p:nvGraphicFramePr>
        <p:xfrm>
          <a:off x="2895600" y="2667000"/>
          <a:ext cx="4267200" cy="3520440"/>
        </p:xfrm>
        <a:graphic>
          <a:graphicData uri="http://schemas.openxmlformats.org/drawingml/2006/table">
            <a:tbl>
              <a:tblPr/>
              <a:tblGrid>
                <a:gridCol w="2133600"/>
                <a:gridCol w="2133600"/>
              </a:tblGrid>
              <a:tr h="777240">
                <a:tc>
                  <a:txBody>
                    <a:bodyPr/>
                    <a:lstStyle/>
                    <a:p>
                      <a:r>
                        <a:rPr lang="en-US" sz="2400" dirty="0"/>
                        <a:t> </a:t>
                      </a:r>
                    </a:p>
                  </a:txBody>
                  <a:tcPr anchor="ctr">
                    <a:lnL>
                      <a:noFill/>
                    </a:lnL>
                    <a:lnR>
                      <a:noFill/>
                    </a:lnR>
                    <a:lnT>
                      <a:noFill/>
                    </a:lnT>
                    <a:lnB>
                      <a:noFill/>
                    </a:lnB>
                  </a:tcPr>
                </a:tc>
                <a:tc>
                  <a:txBody>
                    <a:bodyPr/>
                    <a:lstStyle/>
                    <a:p>
                      <a:r>
                        <a:rPr lang="en-US" sz="2400" b="1" dirty="0"/>
                        <a:t>Cash Flows</a:t>
                      </a:r>
                      <a:endParaRPr lang="en-US" sz="2400" dirty="0"/>
                    </a:p>
                  </a:txBody>
                  <a:tcPr anchor="ctr">
                    <a:lnL>
                      <a:noFill/>
                    </a:lnL>
                    <a:lnR>
                      <a:noFill/>
                    </a:lnR>
                    <a:lnT>
                      <a:noFill/>
                    </a:lnT>
                    <a:lnB>
                      <a:noFill/>
                    </a:lnB>
                  </a:tcPr>
                </a:tc>
              </a:tr>
              <a:tr h="444137">
                <a:tc>
                  <a:txBody>
                    <a:bodyPr/>
                    <a:lstStyle/>
                    <a:p>
                      <a:r>
                        <a:rPr lang="en-US" sz="2400" dirty="0"/>
                        <a:t>Year 1</a:t>
                      </a:r>
                    </a:p>
                  </a:txBody>
                  <a:tcPr anchor="ctr">
                    <a:lnL>
                      <a:noFill/>
                    </a:lnL>
                    <a:lnR>
                      <a:noFill/>
                    </a:lnR>
                    <a:lnT>
                      <a:noFill/>
                    </a:lnT>
                    <a:lnB>
                      <a:noFill/>
                    </a:lnB>
                  </a:tcPr>
                </a:tc>
                <a:tc>
                  <a:txBody>
                    <a:bodyPr/>
                    <a:lstStyle/>
                    <a:p>
                      <a:r>
                        <a:rPr lang="en-US" sz="2400" dirty="0"/>
                        <a:t>1500</a:t>
                      </a:r>
                    </a:p>
                  </a:txBody>
                  <a:tcPr anchor="ctr">
                    <a:lnL>
                      <a:noFill/>
                    </a:lnL>
                    <a:lnR>
                      <a:noFill/>
                    </a:lnR>
                    <a:lnT>
                      <a:noFill/>
                    </a:lnT>
                    <a:lnB>
                      <a:noFill/>
                    </a:lnB>
                  </a:tcPr>
                </a:tc>
              </a:tr>
              <a:tr h="444137">
                <a:tc>
                  <a:txBody>
                    <a:bodyPr/>
                    <a:lstStyle/>
                    <a:p>
                      <a:r>
                        <a:rPr lang="en-US" sz="2400" dirty="0"/>
                        <a:t>Year 2</a:t>
                      </a:r>
                    </a:p>
                  </a:txBody>
                  <a:tcPr anchor="ctr">
                    <a:lnL>
                      <a:noFill/>
                    </a:lnL>
                    <a:lnR>
                      <a:noFill/>
                    </a:lnR>
                    <a:lnT>
                      <a:noFill/>
                    </a:lnT>
                    <a:lnB>
                      <a:noFill/>
                    </a:lnB>
                  </a:tcPr>
                </a:tc>
                <a:tc>
                  <a:txBody>
                    <a:bodyPr/>
                    <a:lstStyle/>
                    <a:p>
                      <a:r>
                        <a:rPr lang="en-US" sz="2400" dirty="0"/>
                        <a:t>2500</a:t>
                      </a:r>
                    </a:p>
                  </a:txBody>
                  <a:tcPr anchor="ctr">
                    <a:lnL>
                      <a:noFill/>
                    </a:lnL>
                    <a:lnR>
                      <a:noFill/>
                    </a:lnR>
                    <a:lnT>
                      <a:noFill/>
                    </a:lnT>
                    <a:lnB>
                      <a:noFill/>
                    </a:lnB>
                  </a:tcPr>
                </a:tc>
              </a:tr>
              <a:tr h="444137">
                <a:tc>
                  <a:txBody>
                    <a:bodyPr/>
                    <a:lstStyle/>
                    <a:p>
                      <a:r>
                        <a:rPr lang="en-US" sz="2400"/>
                        <a:t>Year 3</a:t>
                      </a:r>
                    </a:p>
                  </a:txBody>
                  <a:tcPr anchor="ctr">
                    <a:lnL>
                      <a:noFill/>
                    </a:lnL>
                    <a:lnR>
                      <a:noFill/>
                    </a:lnR>
                    <a:lnT>
                      <a:noFill/>
                    </a:lnT>
                    <a:lnB>
                      <a:noFill/>
                    </a:lnB>
                  </a:tcPr>
                </a:tc>
                <a:tc>
                  <a:txBody>
                    <a:bodyPr/>
                    <a:lstStyle/>
                    <a:p>
                      <a:r>
                        <a:rPr lang="en-US" sz="2400" b="1" dirty="0"/>
                        <a:t>4000</a:t>
                      </a:r>
                      <a:endParaRPr lang="en-US" sz="2400" dirty="0"/>
                    </a:p>
                  </a:txBody>
                  <a:tcPr anchor="ctr">
                    <a:lnL>
                      <a:noFill/>
                    </a:lnL>
                    <a:lnR>
                      <a:noFill/>
                    </a:lnR>
                    <a:lnT>
                      <a:noFill/>
                    </a:lnT>
                    <a:lnB>
                      <a:noFill/>
                    </a:lnB>
                  </a:tcPr>
                </a:tc>
              </a:tr>
              <a:tr h="444137">
                <a:tc>
                  <a:txBody>
                    <a:bodyPr/>
                    <a:lstStyle/>
                    <a:p>
                      <a:r>
                        <a:rPr lang="en-US" sz="2400"/>
                        <a:t>Year 4</a:t>
                      </a:r>
                    </a:p>
                  </a:txBody>
                  <a:tcPr anchor="ctr">
                    <a:lnL>
                      <a:noFill/>
                    </a:lnL>
                    <a:lnR>
                      <a:noFill/>
                    </a:lnR>
                    <a:lnT>
                      <a:noFill/>
                    </a:lnT>
                    <a:lnB>
                      <a:noFill/>
                    </a:lnB>
                  </a:tcPr>
                </a:tc>
                <a:tc>
                  <a:txBody>
                    <a:bodyPr/>
                    <a:lstStyle/>
                    <a:p>
                      <a:r>
                        <a:rPr lang="en-US" sz="2400" b="1" dirty="0"/>
                        <a:t>3000</a:t>
                      </a:r>
                      <a:endParaRPr lang="en-US" sz="2400" dirty="0"/>
                    </a:p>
                  </a:txBody>
                  <a:tcPr anchor="ctr">
                    <a:lnL>
                      <a:noFill/>
                    </a:lnL>
                    <a:lnR>
                      <a:noFill/>
                    </a:lnR>
                    <a:lnT>
                      <a:noFill/>
                    </a:lnT>
                    <a:lnB>
                      <a:noFill/>
                    </a:lnB>
                  </a:tcPr>
                </a:tc>
              </a:tr>
              <a:tr h="444137">
                <a:tc>
                  <a:txBody>
                    <a:bodyPr/>
                    <a:lstStyle/>
                    <a:p>
                      <a:r>
                        <a:rPr lang="en-US" sz="2400"/>
                        <a:t>Year 5</a:t>
                      </a:r>
                    </a:p>
                  </a:txBody>
                  <a:tcPr anchor="ctr">
                    <a:lnL>
                      <a:noFill/>
                    </a:lnL>
                    <a:lnR>
                      <a:noFill/>
                    </a:lnR>
                    <a:lnT>
                      <a:noFill/>
                    </a:lnT>
                    <a:lnB>
                      <a:noFill/>
                    </a:lnB>
                  </a:tcPr>
                </a:tc>
                <a:tc>
                  <a:txBody>
                    <a:bodyPr/>
                    <a:lstStyle/>
                    <a:p>
                      <a:r>
                        <a:rPr lang="en-US" sz="2400" dirty="0"/>
                        <a:t>3000</a:t>
                      </a:r>
                    </a:p>
                  </a:txBody>
                  <a:tcPr anchor="ctr">
                    <a:lnL>
                      <a:noFill/>
                    </a:lnL>
                    <a:lnR>
                      <a:noFill/>
                    </a:lnR>
                    <a:lnT>
                      <a:noFill/>
                    </a:lnT>
                    <a:lnB>
                      <a:noFill/>
                    </a:lnB>
                  </a:tcPr>
                </a:tc>
              </a:tr>
              <a:tr h="444137">
                <a:tc>
                  <a:txBody>
                    <a:bodyPr/>
                    <a:lstStyle/>
                    <a:p>
                      <a:r>
                        <a:rPr lang="en-US" sz="2400"/>
                        <a:t>Year 6</a:t>
                      </a:r>
                    </a:p>
                  </a:txBody>
                  <a:tcPr anchor="ctr">
                    <a:lnL>
                      <a:noFill/>
                    </a:lnL>
                    <a:lnR>
                      <a:noFill/>
                    </a:lnR>
                    <a:lnT>
                      <a:noFill/>
                    </a:lnT>
                    <a:lnB>
                      <a:noFill/>
                    </a:lnB>
                  </a:tcPr>
                </a:tc>
                <a:tc>
                  <a:txBody>
                    <a:bodyPr/>
                    <a:lstStyle/>
                    <a:p>
                      <a:r>
                        <a:rPr lang="en-US" sz="2400" dirty="0"/>
                        <a:t>3000</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2</a:t>
            </a:fld>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The measure of how beneficial an information system will be to an organization.</a:t>
            </a:r>
          </a:p>
          <a:p>
            <a:r>
              <a:rPr lang="en-US" dirty="0" smtClean="0"/>
              <a:t>Categories of feasibility tests,</a:t>
            </a:r>
          </a:p>
          <a:p>
            <a:pPr lvl="1"/>
            <a:r>
              <a:rPr lang="en-US" dirty="0" smtClean="0"/>
              <a:t>Operational Feasibility </a:t>
            </a:r>
          </a:p>
          <a:p>
            <a:pPr lvl="1"/>
            <a:r>
              <a:rPr lang="en-US" dirty="0" smtClean="0"/>
              <a:t>Cultural / Political Feasibility </a:t>
            </a:r>
          </a:p>
          <a:p>
            <a:pPr lvl="1"/>
            <a:r>
              <a:rPr lang="en-US" dirty="0" smtClean="0"/>
              <a:t>Technical Feasibility </a:t>
            </a:r>
          </a:p>
          <a:p>
            <a:pPr lvl="1"/>
            <a:r>
              <a:rPr lang="en-US" dirty="0" smtClean="0"/>
              <a:t>Schedule Feasibility </a:t>
            </a:r>
          </a:p>
          <a:p>
            <a:pPr lvl="1"/>
            <a:r>
              <a:rPr lang="en-US" dirty="0" smtClean="0"/>
              <a:t>Economic Feasibility </a:t>
            </a:r>
          </a:p>
          <a:p>
            <a:pPr lvl="1"/>
            <a:r>
              <a:rPr lang="en-US" dirty="0" smtClean="0"/>
              <a:t>Legal Feasibility </a:t>
            </a: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Slide Number Placeholder 6"/>
          <p:cNvSpPr>
            <a:spLocks noGrp="1"/>
          </p:cNvSpPr>
          <p:nvPr>
            <p:ph type="sldNum" sz="quarter" idx="12"/>
          </p:nvPr>
        </p:nvSpPr>
        <p:spPr/>
        <p:txBody>
          <a:bodyPr/>
          <a:lstStyle/>
          <a:p>
            <a:fld id="{11886E04-5F44-4018-A4BA-B20CB0062CC8}" type="slidenum">
              <a:rPr lang="en-US" smtClean="0"/>
              <a:pPr/>
              <a:t>20</a:t>
            </a:fld>
            <a:endParaRPr lang="en-US"/>
          </a:p>
        </p:txBody>
      </p:sp>
      <p:sp>
        <p:nvSpPr>
          <p:cNvPr id="5" name="Content Placeholder 4"/>
          <p:cNvSpPr>
            <a:spLocks noGrp="1"/>
          </p:cNvSpPr>
          <p:nvPr>
            <p:ph sz="quarter" idx="1"/>
          </p:nvPr>
        </p:nvSpPr>
        <p:spPr>
          <a:xfrm>
            <a:off x="457200" y="5638800"/>
            <a:ext cx="8229600" cy="1077218"/>
          </a:xfrm>
          <a:prstGeom prst="rect">
            <a:avLst/>
          </a:prstGeom>
        </p:spPr>
        <p:txBody>
          <a:bodyPr wrap="square">
            <a:spAutoFit/>
          </a:bodyPr>
          <a:lstStyle/>
          <a:p>
            <a:r>
              <a:rPr lang="en-US" dirty="0" smtClean="0"/>
              <a:t>Payback Period = 3 years + $2000 / $3000 = </a:t>
            </a:r>
            <a:r>
              <a:rPr lang="en-US" b="1" dirty="0" smtClean="0"/>
              <a:t>3.67 Years</a:t>
            </a:r>
            <a:endParaRPr lang="en-US" dirty="0"/>
          </a:p>
        </p:txBody>
      </p:sp>
      <p:graphicFrame>
        <p:nvGraphicFramePr>
          <p:cNvPr id="6" name="Table 5"/>
          <p:cNvGraphicFramePr>
            <a:graphicFrameLocks noGrp="1"/>
          </p:cNvGraphicFramePr>
          <p:nvPr/>
        </p:nvGraphicFramePr>
        <p:xfrm>
          <a:off x="1524000" y="1828800"/>
          <a:ext cx="6096000" cy="3200400"/>
        </p:xfrm>
        <a:graphic>
          <a:graphicData uri="http://schemas.openxmlformats.org/drawingml/2006/table">
            <a:tbl>
              <a:tblPr/>
              <a:tblGrid>
                <a:gridCol w="2032000"/>
                <a:gridCol w="2032000"/>
                <a:gridCol w="2032000"/>
              </a:tblGrid>
              <a:tr h="0">
                <a:tc>
                  <a:txBody>
                    <a:bodyPr/>
                    <a:lstStyle/>
                    <a:p>
                      <a:endParaRPr lang="en-US"/>
                    </a:p>
                  </a:txBody>
                  <a:tcPr anchor="ctr">
                    <a:lnL>
                      <a:noFill/>
                    </a:lnL>
                    <a:lnR>
                      <a:noFill/>
                    </a:lnR>
                    <a:lnT>
                      <a:noFill/>
                    </a:lnT>
                    <a:lnB>
                      <a:noFill/>
                    </a:lnB>
                  </a:tcPr>
                </a:tc>
                <a:tc>
                  <a:txBody>
                    <a:bodyPr/>
                    <a:lstStyle/>
                    <a:p>
                      <a:r>
                        <a:rPr lang="en-US" b="1"/>
                        <a:t>Cash Flows</a:t>
                      </a:r>
                      <a:endParaRPr lang="en-US"/>
                    </a:p>
                  </a:txBody>
                  <a:tcPr anchor="ctr">
                    <a:lnL>
                      <a:noFill/>
                    </a:lnL>
                    <a:lnR>
                      <a:noFill/>
                    </a:lnR>
                    <a:lnT>
                      <a:noFill/>
                    </a:lnT>
                    <a:lnB>
                      <a:noFill/>
                    </a:lnB>
                  </a:tcPr>
                </a:tc>
                <a:tc>
                  <a:txBody>
                    <a:bodyPr/>
                    <a:lstStyle/>
                    <a:p>
                      <a:r>
                        <a:rPr lang="en-US" b="1"/>
                        <a:t>Cumulative Cash Flows</a:t>
                      </a:r>
                      <a:endParaRPr lang="en-US"/>
                    </a:p>
                  </a:txBody>
                  <a:tcPr anchor="ctr">
                    <a:lnL>
                      <a:noFill/>
                    </a:lnL>
                    <a:lnR>
                      <a:noFill/>
                    </a:lnR>
                    <a:lnT>
                      <a:noFill/>
                    </a:lnT>
                    <a:lnB>
                      <a:noFill/>
                    </a:lnB>
                  </a:tcPr>
                </a:tc>
              </a:tr>
              <a:tr h="0">
                <a:tc>
                  <a:txBody>
                    <a:bodyPr/>
                    <a:lstStyle/>
                    <a:p>
                      <a:r>
                        <a:rPr lang="en-US" b="1"/>
                        <a:t>Initial Investment</a:t>
                      </a:r>
                      <a:endParaRPr lang="en-US"/>
                    </a:p>
                  </a:txBody>
                  <a:tcPr anchor="ctr">
                    <a:lnL>
                      <a:noFill/>
                    </a:lnL>
                    <a:lnR>
                      <a:noFill/>
                    </a:lnR>
                    <a:lnT>
                      <a:noFill/>
                    </a:lnT>
                    <a:lnB>
                      <a:noFill/>
                    </a:lnB>
                  </a:tcPr>
                </a:tc>
                <a:tc>
                  <a:txBody>
                    <a:bodyPr/>
                    <a:lstStyle/>
                    <a:p>
                      <a:r>
                        <a:rPr lang="en-US"/>
                        <a:t>-$10,000</a:t>
                      </a:r>
                    </a:p>
                  </a:txBody>
                  <a:tcPr anchor="ctr">
                    <a:lnL>
                      <a:noFill/>
                    </a:lnL>
                    <a:lnR>
                      <a:noFill/>
                    </a:lnR>
                    <a:lnT>
                      <a:noFill/>
                    </a:lnT>
                    <a:lnB>
                      <a:noFill/>
                    </a:lnB>
                  </a:tcPr>
                </a:tc>
                <a:tc>
                  <a:txBody>
                    <a:bodyPr/>
                    <a:lstStyle/>
                    <a:p>
                      <a:r>
                        <a:rPr lang="en-US"/>
                        <a:t>$-10,000</a:t>
                      </a:r>
                    </a:p>
                  </a:txBody>
                  <a:tcPr anchor="ctr">
                    <a:lnL>
                      <a:noFill/>
                    </a:lnL>
                    <a:lnR>
                      <a:noFill/>
                    </a:lnR>
                    <a:lnT>
                      <a:noFill/>
                    </a:lnT>
                    <a:lnB>
                      <a:noFill/>
                    </a:lnB>
                  </a:tcPr>
                </a:tc>
              </a:tr>
              <a:tr h="0">
                <a:tc>
                  <a:txBody>
                    <a:bodyPr/>
                    <a:lstStyle/>
                    <a:p>
                      <a:r>
                        <a:rPr lang="en-US"/>
                        <a:t>Year 1</a:t>
                      </a:r>
                    </a:p>
                  </a:txBody>
                  <a:tcPr anchor="ctr">
                    <a:lnL>
                      <a:noFill/>
                    </a:lnL>
                    <a:lnR>
                      <a:noFill/>
                    </a:lnR>
                    <a:lnT>
                      <a:noFill/>
                    </a:lnT>
                    <a:lnB>
                      <a:noFill/>
                    </a:lnB>
                  </a:tcPr>
                </a:tc>
                <a:tc>
                  <a:txBody>
                    <a:bodyPr/>
                    <a:lstStyle/>
                    <a:p>
                      <a:r>
                        <a:rPr lang="en-US"/>
                        <a:t>1500</a:t>
                      </a:r>
                    </a:p>
                  </a:txBody>
                  <a:tcPr anchor="ctr">
                    <a:lnL>
                      <a:noFill/>
                    </a:lnL>
                    <a:lnR>
                      <a:noFill/>
                    </a:lnR>
                    <a:lnT>
                      <a:noFill/>
                    </a:lnT>
                    <a:lnB>
                      <a:noFill/>
                    </a:lnB>
                  </a:tcPr>
                </a:tc>
                <a:tc>
                  <a:txBody>
                    <a:bodyPr/>
                    <a:lstStyle/>
                    <a:p>
                      <a:r>
                        <a:rPr lang="en-US"/>
                        <a:t>-8500</a:t>
                      </a:r>
                    </a:p>
                  </a:txBody>
                  <a:tcPr anchor="ctr">
                    <a:lnL>
                      <a:noFill/>
                    </a:lnL>
                    <a:lnR>
                      <a:noFill/>
                    </a:lnR>
                    <a:lnT>
                      <a:noFill/>
                    </a:lnT>
                    <a:lnB>
                      <a:noFill/>
                    </a:lnB>
                  </a:tcPr>
                </a:tc>
              </a:tr>
              <a:tr h="0">
                <a:tc>
                  <a:txBody>
                    <a:bodyPr/>
                    <a:lstStyle/>
                    <a:p>
                      <a:r>
                        <a:rPr lang="en-US"/>
                        <a:t>Year 2</a:t>
                      </a:r>
                    </a:p>
                  </a:txBody>
                  <a:tcPr anchor="ctr">
                    <a:lnL>
                      <a:noFill/>
                    </a:lnL>
                    <a:lnR>
                      <a:noFill/>
                    </a:lnR>
                    <a:lnT>
                      <a:noFill/>
                    </a:lnT>
                    <a:lnB>
                      <a:noFill/>
                    </a:lnB>
                  </a:tcPr>
                </a:tc>
                <a:tc>
                  <a:txBody>
                    <a:bodyPr/>
                    <a:lstStyle/>
                    <a:p>
                      <a:r>
                        <a:rPr lang="en-US"/>
                        <a:t>2500</a:t>
                      </a:r>
                    </a:p>
                  </a:txBody>
                  <a:tcPr anchor="ctr">
                    <a:lnL>
                      <a:noFill/>
                    </a:lnL>
                    <a:lnR>
                      <a:noFill/>
                    </a:lnR>
                    <a:lnT>
                      <a:noFill/>
                    </a:lnT>
                    <a:lnB>
                      <a:noFill/>
                    </a:lnB>
                  </a:tcPr>
                </a:tc>
                <a:tc>
                  <a:txBody>
                    <a:bodyPr/>
                    <a:lstStyle/>
                    <a:p>
                      <a:r>
                        <a:rPr lang="en-US"/>
                        <a:t>-6000</a:t>
                      </a:r>
                    </a:p>
                  </a:txBody>
                  <a:tcPr anchor="ctr">
                    <a:lnL>
                      <a:noFill/>
                    </a:lnL>
                    <a:lnR>
                      <a:noFill/>
                    </a:lnR>
                    <a:lnT>
                      <a:noFill/>
                    </a:lnT>
                    <a:lnB>
                      <a:noFill/>
                    </a:lnB>
                  </a:tcPr>
                </a:tc>
              </a:tr>
              <a:tr h="0">
                <a:tc>
                  <a:txBody>
                    <a:bodyPr/>
                    <a:lstStyle/>
                    <a:p>
                      <a:r>
                        <a:rPr lang="en-US"/>
                        <a:t>Year 3</a:t>
                      </a:r>
                    </a:p>
                  </a:txBody>
                  <a:tcPr anchor="ctr">
                    <a:lnL>
                      <a:noFill/>
                    </a:lnL>
                    <a:lnR>
                      <a:noFill/>
                    </a:lnR>
                    <a:lnT>
                      <a:noFill/>
                    </a:lnT>
                    <a:lnB>
                      <a:noFill/>
                    </a:lnB>
                  </a:tcPr>
                </a:tc>
                <a:tc>
                  <a:txBody>
                    <a:bodyPr/>
                    <a:lstStyle/>
                    <a:p>
                      <a:r>
                        <a:rPr lang="en-US" b="1"/>
                        <a:t>4000</a:t>
                      </a:r>
                      <a:endParaRPr lang="en-US"/>
                    </a:p>
                  </a:txBody>
                  <a:tcPr anchor="ctr">
                    <a:lnL>
                      <a:noFill/>
                    </a:lnL>
                    <a:lnR>
                      <a:noFill/>
                    </a:lnR>
                    <a:lnT>
                      <a:noFill/>
                    </a:lnT>
                    <a:lnB>
                      <a:noFill/>
                    </a:lnB>
                  </a:tcPr>
                </a:tc>
                <a:tc>
                  <a:txBody>
                    <a:bodyPr/>
                    <a:lstStyle/>
                    <a:p>
                      <a:r>
                        <a:rPr lang="en-US" b="1"/>
                        <a:t>-2000</a:t>
                      </a:r>
                      <a:endParaRPr lang="en-US"/>
                    </a:p>
                  </a:txBody>
                  <a:tcPr anchor="ctr">
                    <a:lnL>
                      <a:noFill/>
                    </a:lnL>
                    <a:lnR>
                      <a:noFill/>
                    </a:lnR>
                    <a:lnT>
                      <a:noFill/>
                    </a:lnT>
                    <a:lnB>
                      <a:noFill/>
                    </a:lnB>
                  </a:tcPr>
                </a:tc>
              </a:tr>
              <a:tr h="0">
                <a:tc>
                  <a:txBody>
                    <a:bodyPr/>
                    <a:lstStyle/>
                    <a:p>
                      <a:r>
                        <a:rPr lang="en-US"/>
                        <a:t>Year 4</a:t>
                      </a:r>
                    </a:p>
                  </a:txBody>
                  <a:tcPr anchor="ctr">
                    <a:lnL>
                      <a:noFill/>
                    </a:lnL>
                    <a:lnR>
                      <a:noFill/>
                    </a:lnR>
                    <a:lnT>
                      <a:noFill/>
                    </a:lnT>
                    <a:lnB>
                      <a:noFill/>
                    </a:lnB>
                  </a:tcPr>
                </a:tc>
                <a:tc>
                  <a:txBody>
                    <a:bodyPr/>
                    <a:lstStyle/>
                    <a:p>
                      <a:r>
                        <a:rPr lang="en-US" b="1"/>
                        <a:t>3000</a:t>
                      </a:r>
                      <a:endParaRPr lang="en-US"/>
                    </a:p>
                  </a:txBody>
                  <a:tcPr anchor="ctr">
                    <a:lnL>
                      <a:noFill/>
                    </a:lnL>
                    <a:lnR>
                      <a:noFill/>
                    </a:lnR>
                    <a:lnT>
                      <a:noFill/>
                    </a:lnT>
                    <a:lnB>
                      <a:noFill/>
                    </a:lnB>
                  </a:tcPr>
                </a:tc>
                <a:tc>
                  <a:txBody>
                    <a:bodyPr/>
                    <a:lstStyle/>
                    <a:p>
                      <a:r>
                        <a:rPr lang="en-US" b="1"/>
                        <a:t>+1000</a:t>
                      </a:r>
                      <a:endParaRPr lang="en-US"/>
                    </a:p>
                  </a:txBody>
                  <a:tcPr anchor="ctr">
                    <a:lnL>
                      <a:noFill/>
                    </a:lnL>
                    <a:lnR>
                      <a:noFill/>
                    </a:lnR>
                    <a:lnT>
                      <a:noFill/>
                    </a:lnT>
                    <a:lnB>
                      <a:noFill/>
                    </a:lnB>
                  </a:tcPr>
                </a:tc>
              </a:tr>
              <a:tr h="0">
                <a:tc>
                  <a:txBody>
                    <a:bodyPr/>
                    <a:lstStyle/>
                    <a:p>
                      <a:r>
                        <a:rPr lang="en-US"/>
                        <a:t>Year 5</a:t>
                      </a:r>
                    </a:p>
                  </a:txBody>
                  <a:tcPr anchor="ctr">
                    <a:lnL>
                      <a:noFill/>
                    </a:lnL>
                    <a:lnR>
                      <a:noFill/>
                    </a:lnR>
                    <a:lnT>
                      <a:noFill/>
                    </a:lnT>
                    <a:lnB>
                      <a:noFill/>
                    </a:lnB>
                  </a:tcPr>
                </a:tc>
                <a:tc>
                  <a:txBody>
                    <a:bodyPr/>
                    <a:lstStyle/>
                    <a:p>
                      <a:r>
                        <a:rPr lang="en-US"/>
                        <a:t>3000</a:t>
                      </a:r>
                    </a:p>
                  </a:txBody>
                  <a:tcPr anchor="ctr">
                    <a:lnL>
                      <a:noFill/>
                    </a:lnL>
                    <a:lnR>
                      <a:noFill/>
                    </a:lnR>
                    <a:lnT>
                      <a:noFill/>
                    </a:lnT>
                    <a:lnB>
                      <a:noFill/>
                    </a:lnB>
                  </a:tcPr>
                </a:tc>
                <a:tc>
                  <a:txBody>
                    <a:bodyPr/>
                    <a:lstStyle/>
                    <a:p>
                      <a:r>
                        <a:rPr lang="en-US"/>
                        <a:t>+4000</a:t>
                      </a:r>
                    </a:p>
                  </a:txBody>
                  <a:tcPr anchor="ctr">
                    <a:lnL>
                      <a:noFill/>
                    </a:lnL>
                    <a:lnR>
                      <a:noFill/>
                    </a:lnR>
                    <a:lnT>
                      <a:noFill/>
                    </a:lnT>
                    <a:lnB>
                      <a:noFill/>
                    </a:lnB>
                  </a:tcPr>
                </a:tc>
              </a:tr>
              <a:tr h="0">
                <a:tc>
                  <a:txBody>
                    <a:bodyPr/>
                    <a:lstStyle/>
                    <a:p>
                      <a:r>
                        <a:rPr lang="en-US"/>
                        <a:t>Year 6</a:t>
                      </a:r>
                    </a:p>
                  </a:txBody>
                  <a:tcPr anchor="ctr">
                    <a:lnL>
                      <a:noFill/>
                    </a:lnL>
                    <a:lnR>
                      <a:noFill/>
                    </a:lnR>
                    <a:lnT>
                      <a:noFill/>
                    </a:lnT>
                    <a:lnB>
                      <a:noFill/>
                    </a:lnB>
                  </a:tcPr>
                </a:tc>
                <a:tc>
                  <a:txBody>
                    <a:bodyPr/>
                    <a:lstStyle/>
                    <a:p>
                      <a:r>
                        <a:rPr lang="en-US"/>
                        <a:t>3000</a:t>
                      </a:r>
                    </a:p>
                  </a:txBody>
                  <a:tcPr anchor="ctr">
                    <a:lnL>
                      <a:noFill/>
                    </a:lnL>
                    <a:lnR>
                      <a:noFill/>
                    </a:lnR>
                    <a:lnT>
                      <a:noFill/>
                    </a:lnT>
                    <a:lnB>
                      <a:noFill/>
                    </a:lnB>
                  </a:tcPr>
                </a:tc>
                <a:tc>
                  <a:txBody>
                    <a:bodyPr/>
                    <a:lstStyle/>
                    <a:p>
                      <a:r>
                        <a:rPr lang="en-US" dirty="0"/>
                        <a:t>+7000</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&amp; Disadvantages of using the Payback Period Rule</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21</a:t>
            </a:fld>
            <a:endParaRPr lang="en-US"/>
          </a:p>
        </p:txBody>
      </p:sp>
      <p:sp>
        <p:nvSpPr>
          <p:cNvPr id="3" name="Content Placeholder 2"/>
          <p:cNvSpPr>
            <a:spLocks noGrp="1"/>
          </p:cNvSpPr>
          <p:nvPr>
            <p:ph sz="quarter" idx="1"/>
          </p:nvPr>
        </p:nvSpPr>
        <p:spPr/>
        <p:txBody>
          <a:bodyPr>
            <a:normAutofit/>
          </a:bodyPr>
          <a:lstStyle/>
          <a:p>
            <a:r>
              <a:rPr lang="en-US" dirty="0" smtClean="0"/>
              <a:t>The Payback Period does not take into account time value of money.</a:t>
            </a:r>
          </a:p>
          <a:p>
            <a:pPr lvl="1"/>
            <a:r>
              <a:rPr lang="en-US" dirty="0" smtClean="0"/>
              <a:t> Since we are just adding up the future cash flows </a:t>
            </a:r>
            <a:r>
              <a:rPr lang="en-US" dirty="0" err="1" smtClean="0"/>
              <a:t>e.g</a:t>
            </a:r>
            <a:r>
              <a:rPr lang="en-US" dirty="0" smtClean="0"/>
              <a:t> $2500 in Year 2, $3000 in Year 3, etc, we are not discounting these payments and adjusting them for time value of money.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1886E04-5F44-4018-A4BA-B20CB0062CC8}"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t>company wants to invest in a project costing Rs.10,000 and expects to generate cash flows of Rs.5,000 in year 1, Rs.4,000 in year 2, and Rs.3,000 in year 3. The weighted average cost of capital is 10%.</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1886E04-5F44-4018-A4BA-B20CB0062CC8}" type="slidenum">
              <a:rPr lang="en-US" smtClean="0"/>
              <a:pPr/>
              <a:t>23</a:t>
            </a:fld>
            <a:endParaRPr lang="en-US"/>
          </a:p>
        </p:txBody>
      </p:sp>
      <p:sp>
        <p:nvSpPr>
          <p:cNvPr id="4" name="Content Placeholder 3"/>
          <p:cNvSpPr>
            <a:spLocks noGrp="1"/>
          </p:cNvSpPr>
          <p:nvPr>
            <p:ph sz="quarter" idx="1"/>
          </p:nvPr>
        </p:nvSpPr>
        <p:spPr/>
        <p:txBody>
          <a:bodyPr/>
          <a:lstStyle/>
          <a:p>
            <a:r>
              <a:rPr lang="en-US" dirty="0" smtClean="0"/>
              <a:t>First, discount the cash flows back to the present or to their present value. Here are the calculations:</a:t>
            </a:r>
          </a:p>
          <a:p>
            <a:r>
              <a:rPr lang="en-US" dirty="0" smtClean="0"/>
              <a:t>Year 0: -Rs.10,000/(1+.10)^0 = Rs.10,000</a:t>
            </a:r>
          </a:p>
          <a:p>
            <a:r>
              <a:rPr lang="en-US" dirty="0" smtClean="0"/>
              <a:t>Year 1: Rs.5000/(1+.10)^1= Rs.4,545.45</a:t>
            </a:r>
          </a:p>
          <a:p>
            <a:r>
              <a:rPr lang="en-US" dirty="0" smtClean="0"/>
              <a:t>Year 2: Rs.4000/(1+.10)^2= Rs.3,305.79</a:t>
            </a:r>
          </a:p>
          <a:p>
            <a:r>
              <a:rPr lang="en-US" dirty="0" smtClean="0"/>
              <a:t>Year 3: Rs.3000/(1+.10)^3= Rs.2,253.94</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1886E04-5F44-4018-A4BA-B20CB0062CC8}" type="slidenum">
              <a:rPr lang="en-US" smtClean="0"/>
              <a:pPr/>
              <a:t>24</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t>Step 2 is to calculate the cumulative discounted cash flows:</a:t>
            </a:r>
          </a:p>
          <a:p>
            <a:r>
              <a:rPr lang="en-US" dirty="0" smtClean="0"/>
              <a:t>Year 0: -Rs.10,000</a:t>
            </a:r>
          </a:p>
          <a:p>
            <a:r>
              <a:rPr lang="en-US" dirty="0" smtClean="0"/>
              <a:t>Year 1: -Rs. 5,454.55</a:t>
            </a:r>
          </a:p>
          <a:p>
            <a:r>
              <a:rPr lang="en-US" dirty="0" smtClean="0"/>
              <a:t>Year 2: -Rs. 2,148.76</a:t>
            </a:r>
          </a:p>
          <a:p>
            <a:r>
              <a:rPr lang="en-US" dirty="0" smtClean="0"/>
              <a:t>Year 3: Rs. 105.18</a:t>
            </a:r>
          </a:p>
          <a:p>
            <a:endParaRPr lang="en-US" dirty="0" smtClean="0"/>
          </a:p>
          <a:p>
            <a:r>
              <a:rPr lang="en-US" dirty="0" smtClean="0"/>
              <a:t>DPP = 2 + Rs.2,148.76/Rs.2,253.94 = 2.95 years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Discounted Pay-back period method:</a:t>
            </a:r>
            <a:r>
              <a:rPr lang="en-US" dirty="0" smtClean="0"/>
              <a:t> </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25</a:t>
            </a:fld>
            <a:endParaRPr lang="en-US"/>
          </a:p>
        </p:txBody>
      </p:sp>
      <p:sp>
        <p:nvSpPr>
          <p:cNvPr id="3" name="Content Placeholder 2"/>
          <p:cNvSpPr>
            <a:spLocks noGrp="1"/>
          </p:cNvSpPr>
          <p:nvPr>
            <p:ph sz="quarter" idx="1"/>
          </p:nvPr>
        </p:nvSpPr>
        <p:spPr/>
        <p:txBody>
          <a:bodyPr/>
          <a:lstStyle/>
          <a:p>
            <a:r>
              <a:rPr lang="en-US" b="1" dirty="0" smtClean="0"/>
              <a:t>Example:</a:t>
            </a:r>
            <a:r>
              <a:rPr lang="en-US" dirty="0" smtClean="0"/>
              <a:t> A project with initial investment of $20,000 and cash inflows of $5,000 for 10 years, if discounted at 15%, the discounted pay-back period would be?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Using Q3</a:t>
            </a:r>
            <a:endParaRPr lang="en-US" dirty="0"/>
          </a:p>
        </p:txBody>
      </p:sp>
      <p:sp>
        <p:nvSpPr>
          <p:cNvPr id="7" name="Slide Number Placeholder 6"/>
          <p:cNvSpPr>
            <a:spLocks noGrp="1"/>
          </p:cNvSpPr>
          <p:nvPr>
            <p:ph type="sldNum" sz="quarter" idx="12"/>
          </p:nvPr>
        </p:nvSpPr>
        <p:spPr/>
        <p:txBody>
          <a:bodyPr/>
          <a:lstStyle/>
          <a:p>
            <a:fld id="{11886E04-5F44-4018-A4BA-B20CB0062CC8}" type="slidenum">
              <a:rPr lang="en-US" smtClean="0"/>
              <a:pPr/>
              <a:t>26</a:t>
            </a:fld>
            <a:endParaRPr lang="en-US"/>
          </a:p>
        </p:txBody>
      </p:sp>
      <p:graphicFrame>
        <p:nvGraphicFramePr>
          <p:cNvPr id="5" name="Content Placeholder 4"/>
          <p:cNvGraphicFramePr>
            <a:graphicFrameLocks noGrp="1"/>
          </p:cNvGraphicFramePr>
          <p:nvPr>
            <p:ph sz="quarter" idx="1"/>
          </p:nvPr>
        </p:nvGraphicFramePr>
        <p:xfrm>
          <a:off x="1371600" y="1143000"/>
          <a:ext cx="6629400" cy="4495800"/>
        </p:xfrm>
        <a:graphic>
          <a:graphicData uri="http://schemas.openxmlformats.org/drawingml/2006/table">
            <a:tbl>
              <a:tblPr/>
              <a:tblGrid>
                <a:gridCol w="1257300"/>
                <a:gridCol w="1790700"/>
                <a:gridCol w="1790700"/>
                <a:gridCol w="1790700"/>
              </a:tblGrid>
              <a:tr h="868680">
                <a:tc>
                  <a:txBody>
                    <a:bodyPr/>
                    <a:lstStyle/>
                    <a:p>
                      <a:r>
                        <a:rPr lang="en-US" sz="2400" b="1" dirty="0"/>
                        <a:t>Year</a:t>
                      </a:r>
                      <a:endParaRPr lang="en-US" sz="2400" dirty="0"/>
                    </a:p>
                  </a:txBody>
                  <a:tcPr anchor="ctr">
                    <a:lnL>
                      <a:noFill/>
                    </a:lnL>
                    <a:lnR>
                      <a:noFill/>
                    </a:lnR>
                    <a:lnT>
                      <a:noFill/>
                    </a:lnT>
                    <a:lnB>
                      <a:noFill/>
                    </a:lnB>
                  </a:tcPr>
                </a:tc>
                <a:tc>
                  <a:txBody>
                    <a:bodyPr/>
                    <a:lstStyle/>
                    <a:p>
                      <a:r>
                        <a:rPr lang="en-US" sz="2400" b="1" dirty="0"/>
                        <a:t>Cash Flows</a:t>
                      </a:r>
                      <a:endParaRPr lang="en-US" sz="2400" dirty="0"/>
                    </a:p>
                  </a:txBody>
                  <a:tcPr anchor="ctr">
                    <a:lnL>
                      <a:noFill/>
                    </a:lnL>
                    <a:lnR>
                      <a:noFill/>
                    </a:lnR>
                    <a:lnT>
                      <a:noFill/>
                    </a:lnT>
                    <a:lnB>
                      <a:noFill/>
                    </a:lnB>
                  </a:tcPr>
                </a:tc>
                <a:tc>
                  <a:txBody>
                    <a:bodyPr/>
                    <a:lstStyle/>
                    <a:p>
                      <a:r>
                        <a:rPr lang="en-US" sz="2400" b="1" dirty="0"/>
                        <a:t>PV of Cash Flows</a:t>
                      </a:r>
                      <a:endParaRPr lang="en-US" sz="2400" dirty="0"/>
                    </a:p>
                  </a:txBody>
                  <a:tcPr anchor="ctr">
                    <a:lnL>
                      <a:noFill/>
                    </a:lnL>
                    <a:lnR>
                      <a:noFill/>
                    </a:lnR>
                    <a:lnT>
                      <a:noFill/>
                    </a:lnT>
                    <a:lnB>
                      <a:noFill/>
                    </a:lnB>
                  </a:tcPr>
                </a:tc>
                <a:tc>
                  <a:txBody>
                    <a:bodyPr/>
                    <a:lstStyle/>
                    <a:p>
                      <a:r>
                        <a:rPr lang="en-US" sz="2400" b="1" dirty="0"/>
                        <a:t>Cumulative Cash Flows</a:t>
                      </a:r>
                      <a:endParaRPr lang="en-US" sz="2400" dirty="0"/>
                    </a:p>
                  </a:txBody>
                  <a:tcPr anchor="ctr">
                    <a:lnL>
                      <a:noFill/>
                    </a:lnL>
                    <a:lnR>
                      <a:noFill/>
                    </a:lnR>
                    <a:lnT>
                      <a:noFill/>
                    </a:lnT>
                    <a:lnB>
                      <a:noFill/>
                    </a:lnB>
                  </a:tcPr>
                </a:tc>
              </a:tr>
              <a:tr h="496388">
                <a:tc>
                  <a:txBody>
                    <a:bodyPr/>
                    <a:lstStyle/>
                    <a:p>
                      <a:r>
                        <a:rPr lang="en-US" sz="2800" dirty="0"/>
                        <a:t>0</a:t>
                      </a:r>
                    </a:p>
                  </a:txBody>
                  <a:tcPr anchor="ctr">
                    <a:lnL>
                      <a:noFill/>
                    </a:lnL>
                    <a:lnR>
                      <a:noFill/>
                    </a:lnR>
                    <a:lnT>
                      <a:noFill/>
                    </a:lnT>
                    <a:lnB>
                      <a:noFill/>
                    </a:lnB>
                  </a:tcPr>
                </a:tc>
                <a:tc>
                  <a:txBody>
                    <a:bodyPr/>
                    <a:lstStyle/>
                    <a:p>
                      <a:r>
                        <a:rPr lang="en-US" sz="2800" dirty="0"/>
                        <a:t>-$10,000</a:t>
                      </a:r>
                    </a:p>
                  </a:txBody>
                  <a:tcPr anchor="ctr">
                    <a:lnL>
                      <a:noFill/>
                    </a:lnL>
                    <a:lnR>
                      <a:noFill/>
                    </a:lnR>
                    <a:lnT>
                      <a:noFill/>
                    </a:lnT>
                    <a:lnB>
                      <a:noFill/>
                    </a:lnB>
                  </a:tcPr>
                </a:tc>
                <a:tc>
                  <a:txBody>
                    <a:bodyPr/>
                    <a:lstStyle/>
                    <a:p>
                      <a:r>
                        <a:rPr lang="en-US" sz="2800"/>
                        <a:t>-$10,000</a:t>
                      </a:r>
                    </a:p>
                  </a:txBody>
                  <a:tcPr anchor="ctr">
                    <a:lnL>
                      <a:noFill/>
                    </a:lnL>
                    <a:lnR>
                      <a:noFill/>
                    </a:lnR>
                    <a:lnT>
                      <a:noFill/>
                    </a:lnT>
                    <a:lnB>
                      <a:noFill/>
                    </a:lnB>
                  </a:tcPr>
                </a:tc>
                <a:tc>
                  <a:txBody>
                    <a:bodyPr/>
                    <a:lstStyle/>
                    <a:p>
                      <a:r>
                        <a:rPr lang="en-US" sz="2800"/>
                        <a:t>$-10,000</a:t>
                      </a:r>
                    </a:p>
                  </a:txBody>
                  <a:tcPr anchor="ctr">
                    <a:lnL>
                      <a:noFill/>
                    </a:lnL>
                    <a:lnR>
                      <a:noFill/>
                    </a:lnR>
                    <a:lnT>
                      <a:noFill/>
                    </a:lnT>
                    <a:lnB>
                      <a:noFill/>
                    </a:lnB>
                  </a:tcPr>
                </a:tc>
              </a:tr>
              <a:tr h="496388">
                <a:tc>
                  <a:txBody>
                    <a:bodyPr/>
                    <a:lstStyle/>
                    <a:p>
                      <a:r>
                        <a:rPr lang="en-US" sz="2800" dirty="0"/>
                        <a:t>1</a:t>
                      </a:r>
                    </a:p>
                  </a:txBody>
                  <a:tcPr anchor="ctr">
                    <a:lnL>
                      <a:noFill/>
                    </a:lnL>
                    <a:lnR>
                      <a:noFill/>
                    </a:lnR>
                    <a:lnT>
                      <a:noFill/>
                    </a:lnT>
                    <a:lnB>
                      <a:noFill/>
                    </a:lnB>
                  </a:tcPr>
                </a:tc>
                <a:tc>
                  <a:txBody>
                    <a:bodyPr/>
                    <a:lstStyle/>
                    <a:p>
                      <a:r>
                        <a:rPr lang="en-US" sz="2800" dirty="0"/>
                        <a:t>1500</a:t>
                      </a:r>
                    </a:p>
                  </a:txBody>
                  <a:tcPr anchor="ctr">
                    <a:lnL>
                      <a:noFill/>
                    </a:lnL>
                    <a:lnR>
                      <a:noFill/>
                    </a:lnR>
                    <a:lnT>
                      <a:noFill/>
                    </a:lnT>
                    <a:lnB>
                      <a:noFill/>
                    </a:lnB>
                  </a:tcPr>
                </a:tc>
                <a:tc>
                  <a:txBody>
                    <a:bodyPr/>
                    <a:lstStyle/>
                    <a:p>
                      <a:r>
                        <a:rPr lang="en-US" sz="2800" dirty="0"/>
                        <a:t>1389</a:t>
                      </a:r>
                    </a:p>
                  </a:txBody>
                  <a:tcPr anchor="ctr">
                    <a:lnL>
                      <a:noFill/>
                    </a:lnL>
                    <a:lnR>
                      <a:noFill/>
                    </a:lnR>
                    <a:lnT>
                      <a:noFill/>
                    </a:lnT>
                    <a:lnB>
                      <a:noFill/>
                    </a:lnB>
                  </a:tcPr>
                </a:tc>
                <a:tc>
                  <a:txBody>
                    <a:bodyPr/>
                    <a:lstStyle/>
                    <a:p>
                      <a:r>
                        <a:rPr lang="en-US" sz="2800"/>
                        <a:t>-8611</a:t>
                      </a:r>
                    </a:p>
                  </a:txBody>
                  <a:tcPr anchor="ctr">
                    <a:lnL>
                      <a:noFill/>
                    </a:lnL>
                    <a:lnR>
                      <a:noFill/>
                    </a:lnR>
                    <a:lnT>
                      <a:noFill/>
                    </a:lnT>
                    <a:lnB>
                      <a:noFill/>
                    </a:lnB>
                  </a:tcPr>
                </a:tc>
              </a:tr>
              <a:tr h="496388">
                <a:tc>
                  <a:txBody>
                    <a:bodyPr/>
                    <a:lstStyle/>
                    <a:p>
                      <a:r>
                        <a:rPr lang="en-US" sz="2800"/>
                        <a:t>2</a:t>
                      </a:r>
                    </a:p>
                  </a:txBody>
                  <a:tcPr anchor="ctr">
                    <a:lnL>
                      <a:noFill/>
                    </a:lnL>
                    <a:lnR>
                      <a:noFill/>
                    </a:lnR>
                    <a:lnT>
                      <a:noFill/>
                    </a:lnT>
                    <a:lnB>
                      <a:noFill/>
                    </a:lnB>
                  </a:tcPr>
                </a:tc>
                <a:tc>
                  <a:txBody>
                    <a:bodyPr/>
                    <a:lstStyle/>
                    <a:p>
                      <a:r>
                        <a:rPr lang="en-US" sz="2800"/>
                        <a:t>2500</a:t>
                      </a:r>
                    </a:p>
                  </a:txBody>
                  <a:tcPr anchor="ctr">
                    <a:lnL>
                      <a:noFill/>
                    </a:lnL>
                    <a:lnR>
                      <a:noFill/>
                    </a:lnR>
                    <a:lnT>
                      <a:noFill/>
                    </a:lnT>
                    <a:lnB>
                      <a:noFill/>
                    </a:lnB>
                  </a:tcPr>
                </a:tc>
                <a:tc>
                  <a:txBody>
                    <a:bodyPr/>
                    <a:lstStyle/>
                    <a:p>
                      <a:r>
                        <a:rPr lang="en-US" sz="2800" dirty="0"/>
                        <a:t>2143</a:t>
                      </a:r>
                    </a:p>
                  </a:txBody>
                  <a:tcPr anchor="ctr">
                    <a:lnL>
                      <a:noFill/>
                    </a:lnL>
                    <a:lnR>
                      <a:noFill/>
                    </a:lnR>
                    <a:lnT>
                      <a:noFill/>
                    </a:lnT>
                    <a:lnB>
                      <a:noFill/>
                    </a:lnB>
                  </a:tcPr>
                </a:tc>
                <a:tc>
                  <a:txBody>
                    <a:bodyPr/>
                    <a:lstStyle/>
                    <a:p>
                      <a:r>
                        <a:rPr lang="en-US" sz="2800" dirty="0"/>
                        <a:t>-6468</a:t>
                      </a:r>
                    </a:p>
                  </a:txBody>
                  <a:tcPr anchor="ctr">
                    <a:lnL>
                      <a:noFill/>
                    </a:lnL>
                    <a:lnR>
                      <a:noFill/>
                    </a:lnR>
                    <a:lnT>
                      <a:noFill/>
                    </a:lnT>
                    <a:lnB>
                      <a:noFill/>
                    </a:lnB>
                  </a:tcPr>
                </a:tc>
              </a:tr>
              <a:tr h="496388">
                <a:tc>
                  <a:txBody>
                    <a:bodyPr/>
                    <a:lstStyle/>
                    <a:p>
                      <a:r>
                        <a:rPr lang="en-US" sz="2800"/>
                        <a:t>3</a:t>
                      </a:r>
                    </a:p>
                  </a:txBody>
                  <a:tcPr anchor="ctr">
                    <a:lnL>
                      <a:noFill/>
                    </a:lnL>
                    <a:lnR>
                      <a:noFill/>
                    </a:lnR>
                    <a:lnT>
                      <a:noFill/>
                    </a:lnT>
                    <a:lnB>
                      <a:noFill/>
                    </a:lnB>
                  </a:tcPr>
                </a:tc>
                <a:tc>
                  <a:txBody>
                    <a:bodyPr/>
                    <a:lstStyle/>
                    <a:p>
                      <a:r>
                        <a:rPr lang="en-US" sz="2800"/>
                        <a:t>4000</a:t>
                      </a:r>
                    </a:p>
                  </a:txBody>
                  <a:tcPr anchor="ctr">
                    <a:lnL>
                      <a:noFill/>
                    </a:lnL>
                    <a:lnR>
                      <a:noFill/>
                    </a:lnR>
                    <a:lnT>
                      <a:noFill/>
                    </a:lnT>
                    <a:lnB>
                      <a:noFill/>
                    </a:lnB>
                  </a:tcPr>
                </a:tc>
                <a:tc>
                  <a:txBody>
                    <a:bodyPr/>
                    <a:lstStyle/>
                    <a:p>
                      <a:r>
                        <a:rPr lang="en-US" sz="2800"/>
                        <a:t>3175</a:t>
                      </a:r>
                    </a:p>
                  </a:txBody>
                  <a:tcPr anchor="ctr">
                    <a:lnL>
                      <a:noFill/>
                    </a:lnL>
                    <a:lnR>
                      <a:noFill/>
                    </a:lnR>
                    <a:lnT>
                      <a:noFill/>
                    </a:lnT>
                    <a:lnB>
                      <a:noFill/>
                    </a:lnB>
                  </a:tcPr>
                </a:tc>
                <a:tc>
                  <a:txBody>
                    <a:bodyPr/>
                    <a:lstStyle/>
                    <a:p>
                      <a:r>
                        <a:rPr lang="en-US" sz="2800" dirty="0"/>
                        <a:t>-3293</a:t>
                      </a:r>
                    </a:p>
                  </a:txBody>
                  <a:tcPr anchor="ctr">
                    <a:lnL>
                      <a:noFill/>
                    </a:lnL>
                    <a:lnR>
                      <a:noFill/>
                    </a:lnR>
                    <a:lnT>
                      <a:noFill/>
                    </a:lnT>
                    <a:lnB>
                      <a:noFill/>
                    </a:lnB>
                  </a:tcPr>
                </a:tc>
              </a:tr>
              <a:tr h="496388">
                <a:tc>
                  <a:txBody>
                    <a:bodyPr/>
                    <a:lstStyle/>
                    <a:p>
                      <a:r>
                        <a:rPr lang="en-US" sz="2800"/>
                        <a:t>4</a:t>
                      </a:r>
                    </a:p>
                  </a:txBody>
                  <a:tcPr anchor="ctr">
                    <a:lnL>
                      <a:noFill/>
                    </a:lnL>
                    <a:lnR>
                      <a:noFill/>
                    </a:lnR>
                    <a:lnT>
                      <a:noFill/>
                    </a:lnT>
                    <a:lnB>
                      <a:noFill/>
                    </a:lnB>
                  </a:tcPr>
                </a:tc>
                <a:tc>
                  <a:txBody>
                    <a:bodyPr/>
                    <a:lstStyle/>
                    <a:p>
                      <a:r>
                        <a:rPr lang="en-US" sz="2800"/>
                        <a:t>3000</a:t>
                      </a:r>
                    </a:p>
                  </a:txBody>
                  <a:tcPr anchor="ctr">
                    <a:lnL>
                      <a:noFill/>
                    </a:lnL>
                    <a:lnR>
                      <a:noFill/>
                    </a:lnR>
                    <a:lnT>
                      <a:noFill/>
                    </a:lnT>
                    <a:lnB>
                      <a:noFill/>
                    </a:lnB>
                  </a:tcPr>
                </a:tc>
                <a:tc>
                  <a:txBody>
                    <a:bodyPr/>
                    <a:lstStyle/>
                    <a:p>
                      <a:r>
                        <a:rPr lang="en-US" sz="2800" b="1"/>
                        <a:t>2205</a:t>
                      </a:r>
                      <a:endParaRPr lang="en-US" sz="2800"/>
                    </a:p>
                  </a:txBody>
                  <a:tcPr anchor="ctr">
                    <a:lnL>
                      <a:noFill/>
                    </a:lnL>
                    <a:lnR>
                      <a:noFill/>
                    </a:lnR>
                    <a:lnT>
                      <a:noFill/>
                    </a:lnT>
                    <a:lnB>
                      <a:noFill/>
                    </a:lnB>
                  </a:tcPr>
                </a:tc>
                <a:tc>
                  <a:txBody>
                    <a:bodyPr/>
                    <a:lstStyle/>
                    <a:p>
                      <a:r>
                        <a:rPr lang="en-US" sz="2800" b="1" dirty="0"/>
                        <a:t>-1088</a:t>
                      </a:r>
                      <a:endParaRPr lang="en-US" sz="2800" dirty="0"/>
                    </a:p>
                  </a:txBody>
                  <a:tcPr anchor="ctr">
                    <a:lnL>
                      <a:noFill/>
                    </a:lnL>
                    <a:lnR>
                      <a:noFill/>
                    </a:lnR>
                    <a:lnT>
                      <a:noFill/>
                    </a:lnT>
                    <a:lnB>
                      <a:noFill/>
                    </a:lnB>
                  </a:tcPr>
                </a:tc>
              </a:tr>
              <a:tr h="496388">
                <a:tc>
                  <a:txBody>
                    <a:bodyPr/>
                    <a:lstStyle/>
                    <a:p>
                      <a:r>
                        <a:rPr lang="en-US" sz="2800"/>
                        <a:t>5</a:t>
                      </a:r>
                    </a:p>
                  </a:txBody>
                  <a:tcPr anchor="ctr">
                    <a:lnL>
                      <a:noFill/>
                    </a:lnL>
                    <a:lnR>
                      <a:noFill/>
                    </a:lnR>
                    <a:lnT>
                      <a:noFill/>
                    </a:lnT>
                    <a:lnB>
                      <a:noFill/>
                    </a:lnB>
                  </a:tcPr>
                </a:tc>
                <a:tc>
                  <a:txBody>
                    <a:bodyPr/>
                    <a:lstStyle/>
                    <a:p>
                      <a:r>
                        <a:rPr lang="en-US" sz="2800" dirty="0"/>
                        <a:t>3000</a:t>
                      </a:r>
                    </a:p>
                  </a:txBody>
                  <a:tcPr anchor="ctr">
                    <a:lnL>
                      <a:noFill/>
                    </a:lnL>
                    <a:lnR>
                      <a:noFill/>
                    </a:lnR>
                    <a:lnT>
                      <a:noFill/>
                    </a:lnT>
                    <a:lnB>
                      <a:noFill/>
                    </a:lnB>
                  </a:tcPr>
                </a:tc>
                <a:tc>
                  <a:txBody>
                    <a:bodyPr/>
                    <a:lstStyle/>
                    <a:p>
                      <a:r>
                        <a:rPr lang="en-US" sz="2800" b="1"/>
                        <a:t>2042</a:t>
                      </a:r>
                      <a:endParaRPr lang="en-US" sz="2800"/>
                    </a:p>
                  </a:txBody>
                  <a:tcPr anchor="ctr">
                    <a:lnL>
                      <a:noFill/>
                    </a:lnL>
                    <a:lnR>
                      <a:noFill/>
                    </a:lnR>
                    <a:lnT>
                      <a:noFill/>
                    </a:lnT>
                    <a:lnB>
                      <a:noFill/>
                    </a:lnB>
                  </a:tcPr>
                </a:tc>
                <a:tc>
                  <a:txBody>
                    <a:bodyPr/>
                    <a:lstStyle/>
                    <a:p>
                      <a:r>
                        <a:rPr lang="en-US" sz="2800" b="1" dirty="0"/>
                        <a:t>+954</a:t>
                      </a:r>
                      <a:endParaRPr lang="en-US" sz="2800" dirty="0"/>
                    </a:p>
                  </a:txBody>
                  <a:tcPr anchor="ctr">
                    <a:lnL>
                      <a:noFill/>
                    </a:lnL>
                    <a:lnR>
                      <a:noFill/>
                    </a:lnR>
                    <a:lnT>
                      <a:noFill/>
                    </a:lnT>
                    <a:lnB>
                      <a:noFill/>
                    </a:lnB>
                  </a:tcPr>
                </a:tc>
              </a:tr>
              <a:tr h="496388">
                <a:tc>
                  <a:txBody>
                    <a:bodyPr/>
                    <a:lstStyle/>
                    <a:p>
                      <a:r>
                        <a:rPr lang="en-US" sz="2800"/>
                        <a:t>6</a:t>
                      </a:r>
                    </a:p>
                  </a:txBody>
                  <a:tcPr anchor="ctr">
                    <a:lnL>
                      <a:noFill/>
                    </a:lnL>
                    <a:lnR>
                      <a:noFill/>
                    </a:lnR>
                    <a:lnT>
                      <a:noFill/>
                    </a:lnT>
                    <a:lnB>
                      <a:noFill/>
                    </a:lnB>
                  </a:tcPr>
                </a:tc>
                <a:tc>
                  <a:txBody>
                    <a:bodyPr/>
                    <a:lstStyle/>
                    <a:p>
                      <a:r>
                        <a:rPr lang="en-US" sz="2800"/>
                        <a:t>3000</a:t>
                      </a:r>
                    </a:p>
                  </a:txBody>
                  <a:tcPr anchor="ctr">
                    <a:lnL>
                      <a:noFill/>
                    </a:lnL>
                    <a:lnR>
                      <a:noFill/>
                    </a:lnR>
                    <a:lnT>
                      <a:noFill/>
                    </a:lnT>
                    <a:lnB>
                      <a:noFill/>
                    </a:lnB>
                  </a:tcPr>
                </a:tc>
                <a:tc>
                  <a:txBody>
                    <a:bodyPr/>
                    <a:lstStyle/>
                    <a:p>
                      <a:r>
                        <a:rPr lang="en-US" sz="2800"/>
                        <a:t>1891</a:t>
                      </a:r>
                    </a:p>
                  </a:txBody>
                  <a:tcPr anchor="ctr">
                    <a:lnL>
                      <a:noFill/>
                    </a:lnL>
                    <a:lnR>
                      <a:noFill/>
                    </a:lnR>
                    <a:lnT>
                      <a:noFill/>
                    </a:lnT>
                    <a:lnB>
                      <a:noFill/>
                    </a:lnB>
                  </a:tcPr>
                </a:tc>
                <a:tc>
                  <a:txBody>
                    <a:bodyPr/>
                    <a:lstStyle/>
                    <a:p>
                      <a:r>
                        <a:rPr lang="en-US" sz="2800" dirty="0"/>
                        <a:t>+2845</a:t>
                      </a:r>
                    </a:p>
                  </a:txBody>
                  <a:tcPr anchor="ctr">
                    <a:lnL>
                      <a:noFill/>
                    </a:lnL>
                    <a:lnR>
                      <a:noFill/>
                    </a:lnR>
                    <a:lnT>
                      <a:noFill/>
                    </a:lnT>
                    <a:lnB>
                      <a:noFill/>
                    </a:lnB>
                  </a:tcPr>
                </a:tc>
              </a:tr>
            </a:tbl>
          </a:graphicData>
        </a:graphic>
      </p:graphicFrame>
      <p:sp>
        <p:nvSpPr>
          <p:cNvPr id="6" name="Rectangle 5"/>
          <p:cNvSpPr/>
          <p:nvPr/>
        </p:nvSpPr>
        <p:spPr>
          <a:xfrm>
            <a:off x="762000" y="5791200"/>
            <a:ext cx="7086600" cy="830997"/>
          </a:xfrm>
          <a:prstGeom prst="rect">
            <a:avLst/>
          </a:prstGeom>
        </p:spPr>
        <p:txBody>
          <a:bodyPr wrap="square">
            <a:spAutoFit/>
          </a:bodyPr>
          <a:lstStyle/>
          <a:p>
            <a:r>
              <a:rPr lang="en-US" sz="2400" dirty="0" smtClean="0"/>
              <a:t>Discounted Payback Period = 4 Years + (1088 / 2042) = </a:t>
            </a:r>
            <a:r>
              <a:rPr lang="en-US" sz="2400" b="1" dirty="0" smtClean="0"/>
              <a:t>4.53 Years</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1886E04-5F44-4018-A4BA-B20CB0062CC8}" type="slidenum">
              <a:rPr lang="en-US" smtClean="0"/>
              <a:pPr/>
              <a:t>27</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609600" y="1600199"/>
            <a:ext cx="2590800" cy="31471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1886E04-5F44-4018-A4BA-B20CB0062CC8}" type="slidenum">
              <a:rPr lang="en-US" smtClean="0"/>
              <a:pPr/>
              <a:t>28</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81001" y="1447800"/>
            <a:ext cx="8763000" cy="304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5345502"/>
            <a:ext cx="9144000" cy="2932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Present value method</a:t>
            </a:r>
            <a:endParaRPr lang="en-US" sz="4400"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29</a:t>
            </a:fld>
            <a:endParaRPr lang="en-US"/>
          </a:p>
        </p:txBody>
      </p:sp>
      <p:sp>
        <p:nvSpPr>
          <p:cNvPr id="5" name="Content Placeholder 4"/>
          <p:cNvSpPr>
            <a:spLocks noGrp="1"/>
          </p:cNvSpPr>
          <p:nvPr>
            <p:ph sz="quarter" idx="1"/>
          </p:nvPr>
        </p:nvSpPr>
        <p:spPr/>
        <p:txBody>
          <a:bodyPr/>
          <a:lstStyle/>
          <a:p>
            <a:r>
              <a:rPr lang="en-US" dirty="0" smtClean="0"/>
              <a:t> What is the Present Value of $100 we will receive in 5 Years, using a 5% discount rate?</a:t>
            </a:r>
          </a:p>
          <a:p>
            <a:endParaRPr lang="en-US" dirty="0" smtClean="0"/>
          </a:p>
          <a:p>
            <a:pPr lvl="1">
              <a:buNone/>
            </a:pPr>
            <a:r>
              <a:rPr lang="en-US" dirty="0" smtClean="0"/>
              <a:t>PV</a:t>
            </a:r>
            <a:r>
              <a:rPr lang="en-US" baseline="-25000" dirty="0" smtClean="0"/>
              <a:t>5 </a:t>
            </a:r>
            <a:r>
              <a:rPr lang="en-US" dirty="0" smtClean="0"/>
              <a:t> = $100 / (1.0 +0.05)</a:t>
            </a:r>
            <a:r>
              <a:rPr lang="en-US" baseline="30000" dirty="0" smtClean="0"/>
              <a:t>5</a:t>
            </a:r>
            <a:r>
              <a:rPr lang="en-US" dirty="0" smtClean="0"/>
              <a:t>      </a:t>
            </a:r>
          </a:p>
          <a:p>
            <a:pPr lvl="1">
              <a:buNone/>
            </a:pPr>
            <a:r>
              <a:rPr lang="en-US" dirty="0" smtClean="0"/>
              <a:t>= $100 / (1.276) </a:t>
            </a:r>
          </a:p>
          <a:p>
            <a:pPr lvl="1">
              <a:buNone/>
            </a:pPr>
            <a:r>
              <a:rPr lang="en-US" dirty="0" smtClean="0"/>
              <a:t>= $75.13</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4724400" y="2971800"/>
            <a:ext cx="4053469" cy="3693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Operational Feasibility</a:t>
            </a:r>
            <a:r>
              <a:rPr lang="en-US" dirty="0" smtClean="0"/>
              <a:t>   </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3</a:t>
            </a:fld>
            <a:endParaRPr lang="en-US" dirty="0"/>
          </a:p>
        </p:txBody>
      </p:sp>
      <p:sp>
        <p:nvSpPr>
          <p:cNvPr id="7" name="Content Placeholder 2"/>
          <p:cNvSpPr>
            <a:spLocks noGrp="1"/>
          </p:cNvSpPr>
          <p:nvPr>
            <p:ph sz="quarter" idx="1"/>
          </p:nvPr>
        </p:nvSpPr>
        <p:spPr/>
        <p:txBody>
          <a:bodyPr>
            <a:normAutofit/>
          </a:bodyPr>
          <a:lstStyle/>
          <a:p>
            <a:r>
              <a:rPr lang="en-US" dirty="0" smtClean="0"/>
              <a:t>It is a measure of </a:t>
            </a:r>
            <a:r>
              <a:rPr lang="en-US" b="1" dirty="0" smtClean="0"/>
              <a:t>how well a solution meets the identified system requirements</a:t>
            </a:r>
            <a:r>
              <a:rPr lang="en-US" dirty="0" smtClean="0"/>
              <a:t> to solve the problem. </a:t>
            </a:r>
          </a:p>
        </p:txBody>
      </p:sp>
      <p:pic>
        <p:nvPicPr>
          <p:cNvPr id="5" name="Picture 4" descr="Operational"/>
          <p:cNvPicPr/>
          <p:nvPr/>
        </p:nvPicPr>
        <p:blipFill>
          <a:blip r:embed="rId2"/>
          <a:srcRect/>
          <a:stretch>
            <a:fillRect/>
          </a:stretch>
        </p:blipFill>
        <p:spPr bwMode="auto">
          <a:xfrm>
            <a:off x="4929190" y="3214686"/>
            <a:ext cx="3857621" cy="3286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30</a:t>
            </a:fld>
            <a:endParaRPr lang="en-US"/>
          </a:p>
        </p:txBody>
      </p:sp>
      <p:sp>
        <p:nvSpPr>
          <p:cNvPr id="3" name="Content Placeholder 2"/>
          <p:cNvSpPr>
            <a:spLocks noGrp="1"/>
          </p:cNvSpPr>
          <p:nvPr>
            <p:ph sz="quarter" idx="1"/>
          </p:nvPr>
        </p:nvSpPr>
        <p:spPr/>
        <p:txBody>
          <a:bodyPr/>
          <a:lstStyle/>
          <a:p>
            <a:r>
              <a:rPr lang="en-US" dirty="0" smtClean="0"/>
              <a:t>Net Present Value for the stream is the sum of PVs for each FV:</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304800" y="3048000"/>
            <a:ext cx="8596312"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11886E04-5F44-4018-A4BA-B20CB0062CC8}" type="slidenum">
              <a:rPr lang="en-US" smtClean="0"/>
              <a:pPr/>
              <a:t>31</a:t>
            </a:fld>
            <a:endParaRPr lang="en-US"/>
          </a:p>
        </p:txBody>
      </p:sp>
      <p:sp>
        <p:nvSpPr>
          <p:cNvPr id="3" name="Content Placeholder 2"/>
          <p:cNvSpPr>
            <a:spLocks noGrp="1"/>
          </p:cNvSpPr>
          <p:nvPr>
            <p:ph sz="quarter" idx="1"/>
          </p:nvPr>
        </p:nvSpPr>
        <p:spPr/>
        <p:txBody>
          <a:bodyPr/>
          <a:lstStyle/>
          <a:p>
            <a:r>
              <a:rPr lang="en-US" dirty="0" smtClean="0"/>
              <a:t>Consider two competing investments in computer equipment.</a:t>
            </a:r>
          </a:p>
          <a:p>
            <a:r>
              <a:rPr lang="en-US" dirty="0" smtClean="0"/>
              <a:t> Each calls for an initial cash outlay of $100, and each returns a total a $200 over the next 5 years making net gain of $100. But the timing of the returns is different, as shown in the table.</a:t>
            </a:r>
          </a:p>
          <a:p>
            <a:r>
              <a:rPr lang="en-US" dirty="0" smtClean="0"/>
              <a:t>Using a 10% discount  rate again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9" name="Slide Number Placeholder 8"/>
          <p:cNvSpPr>
            <a:spLocks noGrp="1"/>
          </p:cNvSpPr>
          <p:nvPr>
            <p:ph type="sldNum" sz="quarter" idx="12"/>
          </p:nvPr>
        </p:nvSpPr>
        <p:spPr/>
        <p:txBody>
          <a:bodyPr/>
          <a:lstStyle/>
          <a:p>
            <a:fld id="{11886E04-5F44-4018-A4BA-B20CB0062CC8}" type="slidenum">
              <a:rPr lang="en-US" smtClean="0"/>
              <a:pPr/>
              <a:t>32</a:t>
            </a:fld>
            <a:endParaRPr lang="en-US"/>
          </a:p>
        </p:txBody>
      </p:sp>
      <p:pic>
        <p:nvPicPr>
          <p:cNvPr id="5122" name="Picture 2"/>
          <p:cNvPicPr>
            <a:picLocks noGrp="1" noChangeAspect="1" noChangeArrowheads="1"/>
          </p:cNvPicPr>
          <p:nvPr>
            <p:ph sz="quarter" idx="1"/>
          </p:nvPr>
        </p:nvPicPr>
        <p:blipFill>
          <a:blip r:embed="rId2"/>
          <a:srcRect/>
          <a:stretch>
            <a:fillRect/>
          </a:stretch>
        </p:blipFill>
        <p:spPr bwMode="auto">
          <a:xfrm>
            <a:off x="0" y="509016"/>
            <a:ext cx="9144000" cy="4863442"/>
          </a:xfrm>
          <a:prstGeom prst="rect">
            <a:avLst/>
          </a:prstGeom>
          <a:noFill/>
          <a:ln w="9525">
            <a:noFill/>
            <a:miter lim="800000"/>
            <a:headEnd/>
            <a:tailEnd/>
          </a:ln>
          <a:effectLst/>
        </p:spPr>
      </p:pic>
      <p:sp>
        <p:nvSpPr>
          <p:cNvPr id="6" name="Rectangle 5"/>
          <p:cNvSpPr/>
          <p:nvPr/>
        </p:nvSpPr>
        <p:spPr>
          <a:xfrm>
            <a:off x="1600200" y="5867400"/>
            <a:ext cx="3958456" cy="369332"/>
          </a:xfrm>
          <a:prstGeom prst="rect">
            <a:avLst/>
          </a:prstGeom>
        </p:spPr>
        <p:txBody>
          <a:bodyPr wrap="none">
            <a:spAutoFit/>
          </a:bodyPr>
          <a:lstStyle/>
          <a:p>
            <a:r>
              <a:rPr lang="en-US" dirty="0" smtClean="0"/>
              <a:t>the higher NPV is the better investment.</a:t>
            </a:r>
            <a:endParaRPr lang="en-US" dirty="0"/>
          </a:p>
        </p:txBody>
      </p:sp>
      <p:sp>
        <p:nvSpPr>
          <p:cNvPr id="7" name="Oval 6">
            <a:hlinkClick r:id="rId3" action="ppaction://hlinkfile"/>
          </p:cNvPr>
          <p:cNvSpPr/>
          <p:nvPr/>
        </p:nvSpPr>
        <p:spPr>
          <a:xfrm>
            <a:off x="304800" y="5943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hlinkClick r:id="rId4" action="ppaction://hlinkfile"/>
          </p:cNvPr>
          <p:cNvSpPr/>
          <p:nvPr/>
        </p:nvSpPr>
        <p:spPr>
          <a:xfrm>
            <a:off x="7696200" y="60198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124200" y="1600200"/>
          <a:ext cx="1752600" cy="3733800"/>
        </p:xfrm>
        <a:graphic>
          <a:graphicData uri="http://schemas.openxmlformats.org/drawingml/2006/table">
            <a:tbl>
              <a:tblPr firstRow="1" bandRow="1">
                <a:tableStyleId>{2D5ABB26-0587-4C30-8999-92F81FD0307C}</a:tableStyleId>
              </a:tblPr>
              <a:tblGrid>
                <a:gridCol w="1752600"/>
              </a:tblGrid>
              <a:tr h="533400">
                <a:tc>
                  <a:txBody>
                    <a:bodyPr/>
                    <a:lstStyle/>
                    <a:p>
                      <a:endParaRPr lang="en-US" dirty="0"/>
                    </a:p>
                  </a:txBody>
                  <a:tcPr>
                    <a:solidFill>
                      <a:schemeClr val="bg1"/>
                    </a:solidFill>
                  </a:tcPr>
                </a:tc>
              </a:tr>
              <a:tr h="533400">
                <a:tc>
                  <a:txBody>
                    <a:bodyPr/>
                    <a:lstStyle/>
                    <a:p>
                      <a:endParaRPr lang="en-US"/>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dirty="0"/>
                    </a:p>
                  </a:txBody>
                  <a:tcPr>
                    <a:solidFill>
                      <a:schemeClr val="bg1"/>
                    </a:solidFill>
                  </a:tcPr>
                </a:tc>
              </a:tr>
            </a:tbl>
          </a:graphicData>
        </a:graphic>
      </p:graphicFrame>
      <p:graphicFrame>
        <p:nvGraphicFramePr>
          <p:cNvPr id="11" name="Table 10"/>
          <p:cNvGraphicFramePr>
            <a:graphicFrameLocks noGrp="1"/>
          </p:cNvGraphicFramePr>
          <p:nvPr/>
        </p:nvGraphicFramePr>
        <p:xfrm>
          <a:off x="7239000" y="1600200"/>
          <a:ext cx="1752600" cy="3733800"/>
        </p:xfrm>
        <a:graphic>
          <a:graphicData uri="http://schemas.openxmlformats.org/drawingml/2006/table">
            <a:tbl>
              <a:tblPr firstRow="1" bandRow="1">
                <a:tableStyleId>{2D5ABB26-0587-4C30-8999-92F81FD0307C}</a:tableStyleId>
              </a:tblPr>
              <a:tblGrid>
                <a:gridCol w="1752600"/>
              </a:tblGrid>
              <a:tr h="533400">
                <a:tc>
                  <a:txBody>
                    <a:bodyPr/>
                    <a:lstStyle/>
                    <a:p>
                      <a:endParaRPr lang="en-US" dirty="0"/>
                    </a:p>
                  </a:txBody>
                  <a:tcPr>
                    <a:solidFill>
                      <a:schemeClr val="bg1"/>
                    </a:solidFill>
                  </a:tcPr>
                </a:tc>
              </a:tr>
              <a:tr h="533400">
                <a:tc>
                  <a:txBody>
                    <a:bodyPr/>
                    <a:lstStyle/>
                    <a:p>
                      <a:endParaRPr lang="en-US"/>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a:p>
                  </a:txBody>
                  <a:tcPr>
                    <a:solidFill>
                      <a:schemeClr val="bg1"/>
                    </a:solidFill>
                  </a:tcPr>
                </a:tc>
              </a:tr>
              <a:tr h="533400">
                <a:tc>
                  <a:txBody>
                    <a:bodyPr/>
                    <a:lstStyle/>
                    <a:p>
                      <a:endParaRPr lang="en-US" dirty="0"/>
                    </a:p>
                  </a:txBody>
                  <a:tcPr>
                    <a:solidFill>
                      <a:schemeClr val="bg1"/>
                    </a:solidFill>
                  </a:tcPr>
                </a:tc>
              </a:tr>
              <a:tr h="533400">
                <a:tc>
                  <a:txBody>
                    <a:bodyPr/>
                    <a:lstStyle/>
                    <a:p>
                      <a:endParaRPr lang="en-US" dirty="0"/>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1886E04-5F44-4018-A4BA-B20CB0062CC8}" type="slidenum">
              <a:rPr lang="en-US" smtClean="0"/>
              <a:pPr/>
              <a:t>33</a:t>
            </a:fld>
            <a:endParaRPr lang="en-US"/>
          </a:p>
        </p:txBody>
      </p:sp>
      <p:pic>
        <p:nvPicPr>
          <p:cNvPr id="5" name="Picture 2"/>
          <p:cNvPicPr>
            <a:picLocks noGrp="1" noChangeAspect="1" noChangeArrowheads="1"/>
          </p:cNvPicPr>
          <p:nvPr>
            <p:ph sz="quarter" idx="1"/>
          </p:nvPr>
        </p:nvPicPr>
        <p:blipFill>
          <a:blip r:embed="rId2"/>
          <a:srcRect/>
          <a:stretch>
            <a:fillRect/>
          </a:stretch>
        </p:blipFill>
        <p:spPr bwMode="auto">
          <a:xfrm>
            <a:off x="381000" y="1066800"/>
            <a:ext cx="830951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95400" y="304800"/>
            <a:ext cx="7848600" cy="519113"/>
          </a:xfrm>
        </p:spPr>
        <p:txBody>
          <a:bodyPr rtlCol="0">
            <a:normAutofit fontScale="90000"/>
          </a:bodyPr>
          <a:lstStyle/>
          <a:p>
            <a:pPr eaLnBrk="1" fontAlgn="auto" hangingPunct="1">
              <a:spcAft>
                <a:spcPts val="0"/>
              </a:spcAft>
              <a:defRPr/>
            </a:pPr>
            <a:r>
              <a:rPr lang="en-US" dirty="0" smtClean="0"/>
              <a:t>Net Present Value Example</a:t>
            </a:r>
            <a:endParaRPr lang="en-US" sz="4800" dirty="0" smtClean="0"/>
          </a:p>
        </p:txBody>
      </p:sp>
      <p:sp>
        <p:nvSpPr>
          <p:cNvPr id="11" name="Slide Number Placeholder 10"/>
          <p:cNvSpPr>
            <a:spLocks noGrp="1"/>
          </p:cNvSpPr>
          <p:nvPr>
            <p:ph type="sldNum" sz="quarter" idx="12"/>
          </p:nvPr>
        </p:nvSpPr>
        <p:spPr/>
        <p:txBody>
          <a:bodyPr/>
          <a:lstStyle/>
          <a:p>
            <a:fld id="{11886E04-5F44-4018-A4BA-B20CB0062CC8}" type="slidenum">
              <a:rPr lang="en-US" smtClean="0"/>
              <a:pPr/>
              <a:t>34</a:t>
            </a:fld>
            <a:endParaRPr lang="en-US"/>
          </a:p>
        </p:txBody>
      </p:sp>
      <p:pic>
        <p:nvPicPr>
          <p:cNvPr id="141317" name="Picture 5"/>
          <p:cNvPicPr>
            <a:picLocks noChangeAspect="1" noChangeArrowheads="1"/>
          </p:cNvPicPr>
          <p:nvPr/>
        </p:nvPicPr>
        <p:blipFill>
          <a:blip r:embed="rId2"/>
          <a:srcRect/>
          <a:stretch>
            <a:fillRect/>
          </a:stretch>
        </p:blipFill>
        <p:spPr bwMode="auto">
          <a:xfrm>
            <a:off x="914400" y="914400"/>
            <a:ext cx="7391400" cy="5543550"/>
          </a:xfrm>
          <a:prstGeom prst="rect">
            <a:avLst/>
          </a:prstGeom>
          <a:noFill/>
          <a:ln w="9525">
            <a:noFill/>
            <a:miter lim="800000"/>
            <a:headEnd/>
            <a:tailEnd/>
          </a:ln>
        </p:spPr>
      </p:pic>
      <p:sp>
        <p:nvSpPr>
          <p:cNvPr id="141318" name="Text Box 10"/>
          <p:cNvSpPr txBox="1">
            <a:spLocks noChangeArrowheads="1"/>
          </p:cNvSpPr>
          <p:nvPr/>
        </p:nvSpPr>
        <p:spPr bwMode="auto">
          <a:xfrm>
            <a:off x="-92075" y="2708275"/>
            <a:ext cx="1198563" cy="1552575"/>
          </a:xfrm>
          <a:prstGeom prst="rect">
            <a:avLst/>
          </a:prstGeom>
          <a:noFill/>
          <a:ln w="9525">
            <a:noFill/>
            <a:miter lim="800000"/>
            <a:headEnd/>
            <a:tailEnd/>
          </a:ln>
        </p:spPr>
        <p:txBody>
          <a:bodyPr wrap="none">
            <a:spAutoFit/>
          </a:bodyPr>
          <a:lstStyle/>
          <a:p>
            <a:r>
              <a:rPr lang="en-US">
                <a:latin typeface="Calibri" pitchFamily="34" charset="0"/>
              </a:rPr>
              <a:t>Uses</a:t>
            </a:r>
          </a:p>
          <a:p>
            <a:r>
              <a:rPr lang="en-US">
                <a:latin typeface="Calibri" pitchFamily="34" charset="0"/>
              </a:rPr>
              <a:t>Excel’s</a:t>
            </a:r>
          </a:p>
          <a:p>
            <a:r>
              <a:rPr lang="en-US">
                <a:latin typeface="Calibri" pitchFamily="34" charset="0"/>
              </a:rPr>
              <a:t>npv</a:t>
            </a:r>
          </a:p>
          <a:p>
            <a:r>
              <a:rPr lang="en-US">
                <a:latin typeface="Calibri" pitchFamily="34" charset="0"/>
              </a:rPr>
              <a:t>function</a:t>
            </a:r>
          </a:p>
        </p:txBody>
      </p:sp>
      <p:sp>
        <p:nvSpPr>
          <p:cNvPr id="141319" name="Line 11"/>
          <p:cNvSpPr>
            <a:spLocks noChangeShapeType="1"/>
          </p:cNvSpPr>
          <p:nvPr/>
        </p:nvSpPr>
        <p:spPr bwMode="auto">
          <a:xfrm>
            <a:off x="1066800" y="3276600"/>
            <a:ext cx="1524000" cy="0"/>
          </a:xfrm>
          <a:prstGeom prst="line">
            <a:avLst/>
          </a:prstGeom>
          <a:noFill/>
          <a:ln w="9525">
            <a:solidFill>
              <a:schemeClr val="tx1"/>
            </a:solidFill>
            <a:round/>
            <a:headEnd/>
            <a:tailEnd type="triangle" w="med" len="med"/>
          </a:ln>
        </p:spPr>
        <p:txBody>
          <a:bodyPr/>
          <a:lstStyle/>
          <a:p>
            <a:endParaRPr lang="en-US"/>
          </a:p>
        </p:txBody>
      </p:sp>
      <p:sp>
        <p:nvSpPr>
          <p:cNvPr id="141320" name="Text Box 12"/>
          <p:cNvSpPr txBox="1">
            <a:spLocks noChangeArrowheads="1"/>
          </p:cNvSpPr>
          <p:nvPr/>
        </p:nvSpPr>
        <p:spPr bwMode="auto">
          <a:xfrm>
            <a:off x="7985125" y="1412875"/>
            <a:ext cx="919163" cy="3378200"/>
          </a:xfrm>
          <a:prstGeom prst="rect">
            <a:avLst/>
          </a:prstGeom>
          <a:noFill/>
          <a:ln w="9525">
            <a:noFill/>
            <a:miter lim="800000"/>
            <a:headEnd/>
            <a:tailEnd/>
          </a:ln>
        </p:spPr>
        <p:txBody>
          <a:bodyPr wrap="none">
            <a:spAutoFit/>
          </a:bodyPr>
          <a:lstStyle/>
          <a:p>
            <a:r>
              <a:rPr lang="en-US">
                <a:latin typeface="Calibri" pitchFamily="34" charset="0"/>
              </a:rPr>
              <a:t>Note</a:t>
            </a:r>
          </a:p>
          <a:p>
            <a:r>
              <a:rPr lang="en-US">
                <a:latin typeface="Calibri" pitchFamily="34" charset="0"/>
              </a:rPr>
              <a:t>that </a:t>
            </a:r>
          </a:p>
          <a:p>
            <a:r>
              <a:rPr lang="en-US">
                <a:latin typeface="Calibri" pitchFamily="34" charset="0"/>
              </a:rPr>
              <a:t>totals</a:t>
            </a:r>
          </a:p>
          <a:p>
            <a:r>
              <a:rPr lang="en-US">
                <a:latin typeface="Calibri" pitchFamily="34" charset="0"/>
              </a:rPr>
              <a:t>are </a:t>
            </a:r>
          </a:p>
          <a:p>
            <a:r>
              <a:rPr lang="en-US">
                <a:latin typeface="Calibri" pitchFamily="34" charset="0"/>
              </a:rPr>
              <a:t>equal,</a:t>
            </a:r>
          </a:p>
          <a:p>
            <a:r>
              <a:rPr lang="en-US">
                <a:latin typeface="Calibri" pitchFamily="34" charset="0"/>
              </a:rPr>
              <a:t>but</a:t>
            </a:r>
          </a:p>
          <a:p>
            <a:r>
              <a:rPr lang="en-US">
                <a:latin typeface="Calibri" pitchFamily="34" charset="0"/>
              </a:rPr>
              <a:t>NPVs</a:t>
            </a:r>
          </a:p>
          <a:p>
            <a:r>
              <a:rPr lang="en-US">
                <a:latin typeface="Calibri" pitchFamily="34" charset="0"/>
              </a:rPr>
              <a:t>are </a:t>
            </a:r>
          </a:p>
          <a:p>
            <a:r>
              <a:rPr lang="en-US">
                <a:latin typeface="Calibri" pitchFamily="34" charset="0"/>
              </a:rPr>
              <a:t>not.</a:t>
            </a:r>
          </a:p>
        </p:txBody>
      </p:sp>
      <p:sp>
        <p:nvSpPr>
          <p:cNvPr id="141321" name="Line 13"/>
          <p:cNvSpPr>
            <a:spLocks noChangeShapeType="1"/>
          </p:cNvSpPr>
          <p:nvPr/>
        </p:nvSpPr>
        <p:spPr bwMode="auto">
          <a:xfrm flipH="1" flipV="1">
            <a:off x="7620000" y="2819400"/>
            <a:ext cx="381000" cy="304800"/>
          </a:xfrm>
          <a:prstGeom prst="line">
            <a:avLst/>
          </a:prstGeom>
          <a:noFill/>
          <a:ln w="9525">
            <a:solidFill>
              <a:schemeClr val="tx1"/>
            </a:solidFill>
            <a:round/>
            <a:headEnd/>
            <a:tailEnd type="triangle" w="med" len="med"/>
          </a:ln>
        </p:spPr>
        <p:txBody>
          <a:bodyPr/>
          <a:lstStyle/>
          <a:p>
            <a:endParaRPr lang="en-US"/>
          </a:p>
        </p:txBody>
      </p:sp>
      <p:sp>
        <p:nvSpPr>
          <p:cNvPr id="141322" name="Line 14"/>
          <p:cNvSpPr>
            <a:spLocks noChangeShapeType="1"/>
          </p:cNvSpPr>
          <p:nvPr/>
        </p:nvSpPr>
        <p:spPr bwMode="auto">
          <a:xfrm flipH="1">
            <a:off x="7848600" y="3200400"/>
            <a:ext cx="228600" cy="1447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11886E04-5F44-4018-A4BA-B20CB0062CC8}" type="slidenum">
              <a:rPr lang="en-US" smtClean="0"/>
              <a:pPr/>
              <a:t>35</a:t>
            </a:fld>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0" y="533400"/>
            <a:ext cx="893064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886E04-5F44-4018-A4BA-B20CB0062CC8}" type="slidenum">
              <a:rPr lang="en-US" smtClean="0"/>
              <a:pPr/>
              <a:t>36</a:t>
            </a:fld>
            <a:endParaRPr lang="en-US"/>
          </a:p>
        </p:txBody>
      </p:sp>
      <p:sp>
        <p:nvSpPr>
          <p:cNvPr id="3" name="Content Placeholder 2"/>
          <p:cNvSpPr>
            <a:spLocks noGrp="1"/>
          </p:cNvSpPr>
          <p:nvPr>
            <p:ph sz="quarter" idx="1"/>
          </p:nvPr>
        </p:nvSpPr>
        <p:spPr>
          <a:xfrm>
            <a:off x="457200" y="838200"/>
            <a:ext cx="8229600" cy="5287963"/>
          </a:xfrm>
        </p:spPr>
        <p:txBody>
          <a:bodyPr>
            <a:normAutofit fontScale="77500" lnSpcReduction="20000"/>
          </a:bodyPr>
          <a:lstStyle/>
          <a:p>
            <a:pPr>
              <a:buNone/>
            </a:pPr>
            <a:r>
              <a:rPr lang="en-US" dirty="0" smtClean="0"/>
              <a:t>Example: Project to create ecommerce website to sell your products online may provide the following cash flow</a:t>
            </a:r>
          </a:p>
          <a:p>
            <a:pPr>
              <a:buNone/>
            </a:pPr>
            <a:endParaRPr lang="en-US" dirty="0" smtClean="0"/>
          </a:p>
          <a:p>
            <a:r>
              <a:rPr lang="en-US" dirty="0" smtClean="0"/>
              <a:t>Current Year: Expected to spend $10,000 to develop the website.(One year time-frame – not a capital project)</a:t>
            </a:r>
          </a:p>
          <a:p>
            <a:r>
              <a:rPr lang="en-US" dirty="0" smtClean="0"/>
              <a:t>Year-1: After website is deployed, it is expected to generate $4,000 in the first year.</a:t>
            </a:r>
          </a:p>
          <a:p>
            <a:r>
              <a:rPr lang="en-US" dirty="0" smtClean="0"/>
              <a:t>Year-2: Expected to generate $5,000 in the second year.</a:t>
            </a:r>
          </a:p>
          <a:p>
            <a:r>
              <a:rPr lang="en-US" dirty="0" smtClean="0"/>
              <a:t>Year-3: Expected to generate $5,000 in the third year</a:t>
            </a:r>
          </a:p>
          <a:p>
            <a:r>
              <a:rPr lang="en-US" dirty="0" smtClean="0"/>
              <a:t>Year-4: Expected to generate $2,000 in the fourth year.</a:t>
            </a:r>
          </a:p>
          <a:p>
            <a:r>
              <a:rPr lang="en-US" dirty="0" smtClean="0"/>
              <a:t>Year-5: Expected to generate $2,000 in the fifth year.</a:t>
            </a:r>
          </a:p>
          <a:p>
            <a:pPr>
              <a:buNone/>
            </a:pPr>
            <a:endParaRPr lang="en-US" dirty="0" smtClean="0"/>
          </a:p>
          <a:p>
            <a:pPr>
              <a:buNone/>
            </a:pPr>
            <a:r>
              <a:rPr lang="en-US" dirty="0" smtClean="0"/>
              <a:t>If a bank would give you a 10% interest on the investment. Find the net present value for this investment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886E04-5F44-4018-A4BA-B20CB0062CC8}" type="slidenum">
              <a:rPr lang="en-US" smtClean="0"/>
              <a:pPr/>
              <a:t>37</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838200" y="609600"/>
            <a:ext cx="7439950" cy="5339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305800" cy="1143000"/>
          </a:xfrm>
        </p:spPr>
        <p:txBody>
          <a:bodyPr>
            <a:normAutofit fontScale="90000"/>
          </a:bodyPr>
          <a:lstStyle/>
          <a:p>
            <a:pPr eaLnBrk="1" fontAlgn="auto" hangingPunct="1">
              <a:spcAft>
                <a:spcPts val="0"/>
              </a:spcAft>
              <a:defRPr/>
            </a:pPr>
            <a:r>
              <a:rPr lang="en-US" dirty="0" smtClean="0"/>
              <a:t>Activities in problem definition and feasibility analysis</a:t>
            </a:r>
            <a:endParaRPr lang="en-US" dirty="0"/>
          </a:p>
        </p:txBody>
      </p:sp>
      <p:sp>
        <p:nvSpPr>
          <p:cNvPr id="35" name="Slide Number Placeholder 34"/>
          <p:cNvSpPr>
            <a:spLocks noGrp="1"/>
          </p:cNvSpPr>
          <p:nvPr>
            <p:ph type="sldNum" sz="quarter" idx="12"/>
          </p:nvPr>
        </p:nvSpPr>
        <p:spPr/>
        <p:txBody>
          <a:bodyPr/>
          <a:lstStyle/>
          <a:p>
            <a:fld id="{11886E04-5F44-4018-A4BA-B20CB0062CC8}" type="slidenum">
              <a:rPr lang="en-US" smtClean="0"/>
              <a:pPr/>
              <a:t>38</a:t>
            </a:fld>
            <a:endParaRPr lang="en-US"/>
          </a:p>
        </p:txBody>
      </p:sp>
      <p:sp>
        <p:nvSpPr>
          <p:cNvPr id="7" name="Oval 6"/>
          <p:cNvSpPr/>
          <p:nvPr/>
        </p:nvSpPr>
        <p:spPr>
          <a:xfrm>
            <a:off x="1219200" y="2209800"/>
            <a:ext cx="1828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Identify system deficiencies</a:t>
            </a:r>
          </a:p>
        </p:txBody>
      </p:sp>
      <p:sp>
        <p:nvSpPr>
          <p:cNvPr id="8" name="Oval 7"/>
          <p:cNvSpPr/>
          <p:nvPr/>
        </p:nvSpPr>
        <p:spPr>
          <a:xfrm>
            <a:off x="3505200" y="2667000"/>
            <a:ext cx="1447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Develop project goals</a:t>
            </a:r>
          </a:p>
        </p:txBody>
      </p:sp>
      <p:sp>
        <p:nvSpPr>
          <p:cNvPr id="9" name="Oval 8"/>
          <p:cNvSpPr/>
          <p:nvPr/>
        </p:nvSpPr>
        <p:spPr>
          <a:xfrm>
            <a:off x="4800600" y="4343400"/>
            <a:ext cx="18288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Generate broad alternative solutions</a:t>
            </a:r>
          </a:p>
        </p:txBody>
      </p:sp>
      <p:sp>
        <p:nvSpPr>
          <p:cNvPr id="10" name="Oval 9"/>
          <p:cNvSpPr/>
          <p:nvPr/>
        </p:nvSpPr>
        <p:spPr>
          <a:xfrm>
            <a:off x="6705600" y="5181600"/>
            <a:ext cx="1676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Evaluate feasibility</a:t>
            </a:r>
          </a:p>
        </p:txBody>
      </p:sp>
      <p:sp>
        <p:nvSpPr>
          <p:cNvPr id="13" name="Rounded Rectangle 12"/>
          <p:cNvSpPr/>
          <p:nvPr/>
        </p:nvSpPr>
        <p:spPr>
          <a:xfrm>
            <a:off x="4648200" y="4114800"/>
            <a:ext cx="3733800" cy="2514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13"/>
          <p:cNvSpPr/>
          <p:nvPr/>
        </p:nvSpPr>
        <p:spPr>
          <a:xfrm>
            <a:off x="1219200" y="1447800"/>
            <a:ext cx="3810000" cy="2514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035" name="TextBox 14"/>
          <p:cNvSpPr txBox="1">
            <a:spLocks noChangeArrowheads="1"/>
          </p:cNvSpPr>
          <p:nvPr/>
        </p:nvSpPr>
        <p:spPr bwMode="auto">
          <a:xfrm>
            <a:off x="2362200" y="1524000"/>
            <a:ext cx="2211388" cy="369888"/>
          </a:xfrm>
          <a:prstGeom prst="rect">
            <a:avLst/>
          </a:prstGeom>
          <a:noFill/>
          <a:ln w="9525">
            <a:noFill/>
            <a:miter lim="800000"/>
            <a:headEnd/>
            <a:tailEnd/>
          </a:ln>
        </p:spPr>
        <p:txBody>
          <a:bodyPr wrap="none">
            <a:spAutoFit/>
          </a:bodyPr>
          <a:lstStyle/>
          <a:p>
            <a:r>
              <a:rPr lang="en-US" b="1"/>
              <a:t>Problem definition</a:t>
            </a:r>
          </a:p>
        </p:txBody>
      </p:sp>
      <p:sp>
        <p:nvSpPr>
          <p:cNvPr id="129036" name="TextBox 15"/>
          <p:cNvSpPr txBox="1">
            <a:spLocks noChangeArrowheads="1"/>
          </p:cNvSpPr>
          <p:nvPr/>
        </p:nvSpPr>
        <p:spPr bwMode="auto">
          <a:xfrm>
            <a:off x="228600" y="1524000"/>
            <a:ext cx="1287463" cy="923925"/>
          </a:xfrm>
          <a:prstGeom prst="rect">
            <a:avLst/>
          </a:prstGeom>
          <a:noFill/>
          <a:ln w="9525">
            <a:noFill/>
            <a:miter lim="800000"/>
            <a:headEnd/>
            <a:tailEnd/>
          </a:ln>
        </p:spPr>
        <p:txBody>
          <a:bodyPr>
            <a:spAutoFit/>
          </a:bodyPr>
          <a:lstStyle/>
          <a:p>
            <a:r>
              <a:rPr lang="en-US" b="1"/>
              <a:t>Problems</a:t>
            </a:r>
          </a:p>
          <a:p>
            <a:r>
              <a:rPr lang="en-US" b="1"/>
              <a:t> and ideas</a:t>
            </a:r>
          </a:p>
        </p:txBody>
      </p:sp>
      <p:sp>
        <p:nvSpPr>
          <p:cNvPr id="129037" name="TextBox 16"/>
          <p:cNvSpPr txBox="1">
            <a:spLocks noChangeArrowheads="1"/>
          </p:cNvSpPr>
          <p:nvPr/>
        </p:nvSpPr>
        <p:spPr bwMode="auto">
          <a:xfrm>
            <a:off x="0" y="2514600"/>
            <a:ext cx="1044575" cy="369888"/>
          </a:xfrm>
          <a:prstGeom prst="rect">
            <a:avLst/>
          </a:prstGeom>
          <a:noFill/>
          <a:ln w="9525">
            <a:noFill/>
            <a:miter lim="800000"/>
            <a:headEnd/>
            <a:tailEnd/>
          </a:ln>
        </p:spPr>
        <p:txBody>
          <a:bodyPr wrap="none">
            <a:spAutoFit/>
          </a:bodyPr>
          <a:lstStyle/>
          <a:p>
            <a:r>
              <a:rPr lang="en-US" b="1"/>
              <a:t>Mission</a:t>
            </a:r>
          </a:p>
        </p:txBody>
      </p:sp>
      <p:sp>
        <p:nvSpPr>
          <p:cNvPr id="129038" name="TextBox 17"/>
          <p:cNvSpPr txBox="1">
            <a:spLocks noChangeArrowheads="1"/>
          </p:cNvSpPr>
          <p:nvPr/>
        </p:nvSpPr>
        <p:spPr bwMode="auto">
          <a:xfrm>
            <a:off x="381000" y="3276600"/>
            <a:ext cx="1428750" cy="369888"/>
          </a:xfrm>
          <a:prstGeom prst="rect">
            <a:avLst/>
          </a:prstGeom>
          <a:noFill/>
          <a:ln w="9525">
            <a:noFill/>
            <a:miter lim="800000"/>
            <a:headEnd/>
            <a:tailEnd/>
          </a:ln>
        </p:spPr>
        <p:txBody>
          <a:bodyPr wrap="none">
            <a:spAutoFit/>
          </a:bodyPr>
          <a:lstStyle/>
          <a:p>
            <a:r>
              <a:rPr lang="en-US" b="1"/>
              <a:t>User needs</a:t>
            </a:r>
          </a:p>
        </p:txBody>
      </p:sp>
      <p:sp>
        <p:nvSpPr>
          <p:cNvPr id="129039" name="TextBox 18"/>
          <p:cNvSpPr txBox="1">
            <a:spLocks noChangeArrowheads="1"/>
          </p:cNvSpPr>
          <p:nvPr/>
        </p:nvSpPr>
        <p:spPr bwMode="auto">
          <a:xfrm>
            <a:off x="3124200" y="2057400"/>
            <a:ext cx="1208088" cy="523875"/>
          </a:xfrm>
          <a:prstGeom prst="rect">
            <a:avLst/>
          </a:prstGeom>
          <a:noFill/>
          <a:ln w="9525">
            <a:noFill/>
            <a:miter lim="800000"/>
            <a:headEnd/>
            <a:tailEnd/>
          </a:ln>
        </p:spPr>
        <p:txBody>
          <a:bodyPr wrap="none">
            <a:spAutoFit/>
          </a:bodyPr>
          <a:lstStyle/>
          <a:p>
            <a:r>
              <a:rPr lang="en-US" sz="1400" b="1">
                <a:solidFill>
                  <a:srgbClr val="C00000"/>
                </a:solidFill>
              </a:rPr>
              <a:t>System </a:t>
            </a:r>
          </a:p>
          <a:p>
            <a:r>
              <a:rPr lang="en-US" sz="1400" b="1">
                <a:solidFill>
                  <a:srgbClr val="C00000"/>
                </a:solidFill>
              </a:rPr>
              <a:t>deficiencies</a:t>
            </a:r>
          </a:p>
        </p:txBody>
      </p:sp>
      <p:cxnSp>
        <p:nvCxnSpPr>
          <p:cNvPr id="21" name="Straight Arrow Connector 20"/>
          <p:cNvCxnSpPr/>
          <p:nvPr/>
        </p:nvCxnSpPr>
        <p:spPr>
          <a:xfrm>
            <a:off x="990600" y="25146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1"/>
          </p:cNvCxnSpPr>
          <p:nvPr/>
        </p:nvCxnSpPr>
        <p:spPr>
          <a:xfrm>
            <a:off x="1143000" y="2209800"/>
            <a:ext cx="344022" cy="1897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9038" idx="0"/>
            <a:endCxn id="7" idx="3"/>
          </p:cNvCxnSpPr>
          <p:nvPr/>
        </p:nvCxnSpPr>
        <p:spPr>
          <a:xfrm rot="16200000" flipH="1">
            <a:off x="1271751" y="3100223"/>
            <a:ext cx="38893" cy="391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8" idx="1"/>
          </p:cNvCxnSpPr>
          <p:nvPr/>
        </p:nvCxnSpPr>
        <p:spPr>
          <a:xfrm flipV="1">
            <a:off x="3048000" y="2856707"/>
            <a:ext cx="669226" cy="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044" name="TextBox 31"/>
          <p:cNvSpPr txBox="1">
            <a:spLocks noChangeArrowheads="1"/>
          </p:cNvSpPr>
          <p:nvPr/>
        </p:nvSpPr>
        <p:spPr bwMode="auto">
          <a:xfrm>
            <a:off x="3352800" y="4800600"/>
            <a:ext cx="1147763" cy="523875"/>
          </a:xfrm>
          <a:prstGeom prst="rect">
            <a:avLst/>
          </a:prstGeom>
          <a:noFill/>
          <a:ln w="9525">
            <a:noFill/>
            <a:miter lim="800000"/>
            <a:headEnd/>
            <a:tailEnd/>
          </a:ln>
        </p:spPr>
        <p:txBody>
          <a:bodyPr wrap="none">
            <a:spAutoFit/>
          </a:bodyPr>
          <a:lstStyle/>
          <a:p>
            <a:r>
              <a:rPr lang="en-US" sz="1400" b="1"/>
              <a:t>Problems</a:t>
            </a:r>
          </a:p>
          <a:p>
            <a:r>
              <a:rPr lang="en-US" sz="1400" b="1"/>
              <a:t>boundaries</a:t>
            </a:r>
          </a:p>
        </p:txBody>
      </p:sp>
      <p:cxnSp>
        <p:nvCxnSpPr>
          <p:cNvPr id="34" name="Shape 33"/>
          <p:cNvCxnSpPr>
            <a:stCxn id="14" idx="2"/>
            <a:endCxn id="13" idx="1"/>
          </p:cNvCxnSpPr>
          <p:nvPr/>
        </p:nvCxnSpPr>
        <p:spPr>
          <a:xfrm rot="16200000" flipH="1">
            <a:off x="3181350" y="3905250"/>
            <a:ext cx="1409700" cy="15240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9046" name="TextBox 34"/>
          <p:cNvSpPr txBox="1">
            <a:spLocks noChangeArrowheads="1"/>
          </p:cNvSpPr>
          <p:nvPr/>
        </p:nvSpPr>
        <p:spPr bwMode="auto">
          <a:xfrm>
            <a:off x="7924800" y="3200400"/>
            <a:ext cx="1079500" cy="523875"/>
          </a:xfrm>
          <a:prstGeom prst="rect">
            <a:avLst/>
          </a:prstGeom>
          <a:noFill/>
          <a:ln w="9525">
            <a:noFill/>
            <a:miter lim="800000"/>
            <a:headEnd/>
            <a:tailEnd/>
          </a:ln>
        </p:spPr>
        <p:txBody>
          <a:bodyPr wrap="none">
            <a:spAutoFit/>
          </a:bodyPr>
          <a:lstStyle/>
          <a:p>
            <a:r>
              <a:rPr lang="en-US" sz="1400" b="1"/>
              <a:t>Selected </a:t>
            </a:r>
          </a:p>
          <a:p>
            <a:r>
              <a:rPr lang="en-US" sz="1400" b="1"/>
              <a:t>alternative</a:t>
            </a:r>
          </a:p>
        </p:txBody>
      </p:sp>
      <p:cxnSp>
        <p:nvCxnSpPr>
          <p:cNvPr id="38" name="Straight Arrow Connector 37"/>
          <p:cNvCxnSpPr>
            <a:stCxn id="10" idx="0"/>
            <a:endCxn id="129046" idx="2"/>
          </p:cNvCxnSpPr>
          <p:nvPr/>
        </p:nvCxnSpPr>
        <p:spPr>
          <a:xfrm rot="5400000" flipH="1" flipV="1">
            <a:off x="7275512" y="3992563"/>
            <a:ext cx="1457325" cy="920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5"/>
            <a:endCxn id="10" idx="2"/>
          </p:cNvCxnSpPr>
          <p:nvPr/>
        </p:nvCxnSpPr>
        <p:spPr>
          <a:xfrm rot="16200000" flipH="1">
            <a:off x="6459538" y="5545138"/>
            <a:ext cx="147637" cy="344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049" name="TextBox 42"/>
          <p:cNvSpPr txBox="1">
            <a:spLocks noChangeArrowheads="1"/>
          </p:cNvSpPr>
          <p:nvPr/>
        </p:nvSpPr>
        <p:spPr bwMode="auto">
          <a:xfrm>
            <a:off x="5638800" y="5943600"/>
            <a:ext cx="1209675" cy="307975"/>
          </a:xfrm>
          <a:prstGeom prst="rect">
            <a:avLst/>
          </a:prstGeom>
          <a:noFill/>
          <a:ln w="9525">
            <a:noFill/>
            <a:miter lim="800000"/>
            <a:headEnd/>
            <a:tailEnd/>
          </a:ln>
        </p:spPr>
        <p:txBody>
          <a:bodyPr wrap="none">
            <a:spAutoFit/>
          </a:bodyPr>
          <a:lstStyle/>
          <a:p>
            <a:r>
              <a:rPr lang="en-US" sz="1400" b="1">
                <a:solidFill>
                  <a:srgbClr val="C00000"/>
                </a:solidFill>
              </a:rPr>
              <a:t>Alternatives</a:t>
            </a:r>
          </a:p>
        </p:txBody>
      </p:sp>
      <p:sp>
        <p:nvSpPr>
          <p:cNvPr id="129050" name="TextBox 44"/>
          <p:cNvSpPr txBox="1">
            <a:spLocks noChangeArrowheads="1"/>
          </p:cNvSpPr>
          <p:nvPr/>
        </p:nvSpPr>
        <p:spPr bwMode="auto">
          <a:xfrm>
            <a:off x="6172200" y="3810000"/>
            <a:ext cx="1992313" cy="369888"/>
          </a:xfrm>
          <a:prstGeom prst="rect">
            <a:avLst/>
          </a:prstGeom>
          <a:noFill/>
          <a:ln w="9525">
            <a:noFill/>
            <a:miter lim="800000"/>
            <a:headEnd/>
            <a:tailEnd/>
          </a:ln>
        </p:spPr>
        <p:txBody>
          <a:bodyPr wrap="none">
            <a:spAutoFit/>
          </a:bodyPr>
          <a:lstStyle/>
          <a:p>
            <a:r>
              <a:rPr lang="en-US" b="1"/>
              <a:t>Feasibility study</a:t>
            </a:r>
          </a:p>
        </p:txBody>
      </p:sp>
      <p:sp>
        <p:nvSpPr>
          <p:cNvPr id="129051" name="TextBox 45"/>
          <p:cNvSpPr txBox="1">
            <a:spLocks noChangeArrowheads="1"/>
          </p:cNvSpPr>
          <p:nvPr/>
        </p:nvSpPr>
        <p:spPr bwMode="auto">
          <a:xfrm>
            <a:off x="3200400" y="6248400"/>
            <a:ext cx="1177925" cy="307975"/>
          </a:xfrm>
          <a:prstGeom prst="rect">
            <a:avLst/>
          </a:prstGeom>
          <a:noFill/>
          <a:ln w="9525">
            <a:noFill/>
            <a:miter lim="800000"/>
            <a:headEnd/>
            <a:tailEnd/>
          </a:ln>
        </p:spPr>
        <p:txBody>
          <a:bodyPr wrap="none">
            <a:spAutoFit/>
          </a:bodyPr>
          <a:lstStyle/>
          <a:p>
            <a:r>
              <a:rPr lang="en-US" sz="1400" b="1"/>
              <a:t>Constraints</a:t>
            </a:r>
          </a:p>
        </p:txBody>
      </p:sp>
      <p:cxnSp>
        <p:nvCxnSpPr>
          <p:cNvPr id="47" name="Straight Arrow Connector 46"/>
          <p:cNvCxnSpPr>
            <a:endCxn id="9" idx="3"/>
          </p:cNvCxnSpPr>
          <p:nvPr/>
        </p:nvCxnSpPr>
        <p:spPr>
          <a:xfrm flipV="1">
            <a:off x="4343400" y="5643563"/>
            <a:ext cx="725488" cy="642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4"/>
            <a:endCxn id="9" idx="2"/>
          </p:cNvCxnSpPr>
          <p:nvPr/>
        </p:nvCxnSpPr>
        <p:spPr>
          <a:xfrm rot="16200000" flipH="1">
            <a:off x="2667000" y="2971800"/>
            <a:ext cx="1600200" cy="266700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76400" y="4038600"/>
            <a:ext cx="1417638" cy="584200"/>
          </a:xfrm>
          <a:prstGeom prst="rect">
            <a:avLst/>
          </a:prstGeom>
          <a:noFill/>
        </p:spPr>
        <p:txBody>
          <a:bodyPr wrap="none">
            <a:spAutoFit/>
          </a:bodyPr>
          <a:lstStyle/>
          <a:p>
            <a:pPr>
              <a:defRPr/>
            </a:pPr>
            <a:r>
              <a:rPr lang="en-US" sz="1600" b="1" dirty="0">
                <a:solidFill>
                  <a:schemeClr val="accent3">
                    <a:lumMod val="50000"/>
                  </a:schemeClr>
                </a:solidFill>
              </a:rPr>
              <a:t>System</a:t>
            </a:r>
          </a:p>
          <a:p>
            <a:pPr>
              <a:defRPr/>
            </a:pPr>
            <a:r>
              <a:rPr lang="en-US" sz="1600" b="1" dirty="0">
                <a:solidFill>
                  <a:schemeClr val="accent3">
                    <a:lumMod val="50000"/>
                  </a:schemeClr>
                </a:solidFill>
              </a:rPr>
              <a:t> deficiencies</a:t>
            </a:r>
          </a:p>
        </p:txBody>
      </p:sp>
      <p:cxnSp>
        <p:nvCxnSpPr>
          <p:cNvPr id="60" name="Straight Arrow Connector 59"/>
          <p:cNvCxnSpPr/>
          <p:nvPr/>
        </p:nvCxnSpPr>
        <p:spPr>
          <a:xfrm rot="16200000" flipH="1">
            <a:off x="4343400" y="4114800"/>
            <a:ext cx="990600" cy="53340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34000" y="3505200"/>
            <a:ext cx="1028700" cy="584200"/>
          </a:xfrm>
          <a:prstGeom prst="rect">
            <a:avLst/>
          </a:prstGeom>
          <a:noFill/>
        </p:spPr>
        <p:txBody>
          <a:bodyPr wrap="none">
            <a:spAutoFit/>
          </a:bodyPr>
          <a:lstStyle/>
          <a:p>
            <a:pPr>
              <a:defRPr/>
            </a:pPr>
            <a:r>
              <a:rPr lang="en-US" sz="1600" b="1" dirty="0">
                <a:solidFill>
                  <a:schemeClr val="accent3">
                    <a:lumMod val="50000"/>
                  </a:schemeClr>
                </a:solidFill>
              </a:rPr>
              <a:t>Possible</a:t>
            </a:r>
          </a:p>
          <a:p>
            <a:pPr>
              <a:defRPr/>
            </a:pPr>
            <a:r>
              <a:rPr lang="en-US" sz="1600" b="1" dirty="0">
                <a:solidFill>
                  <a:schemeClr val="accent3">
                    <a:lumMod val="50000"/>
                  </a:schemeClr>
                </a:solidFill>
              </a:rPr>
              <a:t> revision</a:t>
            </a:r>
          </a:p>
        </p:txBody>
      </p:sp>
      <p:cxnSp>
        <p:nvCxnSpPr>
          <p:cNvPr id="65" name="Straight Arrow Connector 64"/>
          <p:cNvCxnSpPr>
            <a:stCxn id="10" idx="1"/>
            <a:endCxn id="8" idx="6"/>
          </p:cNvCxnSpPr>
          <p:nvPr/>
        </p:nvCxnSpPr>
        <p:spPr>
          <a:xfrm rot="16200000" flipV="1">
            <a:off x="4929982" y="3337718"/>
            <a:ext cx="2044700" cy="199866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9058" name="TextBox 47"/>
          <p:cNvSpPr txBox="1">
            <a:spLocks noChangeArrowheads="1"/>
          </p:cNvSpPr>
          <p:nvPr/>
        </p:nvSpPr>
        <p:spPr bwMode="auto">
          <a:xfrm>
            <a:off x="4038600" y="4038600"/>
            <a:ext cx="736600" cy="369888"/>
          </a:xfrm>
          <a:prstGeom prst="rect">
            <a:avLst/>
          </a:prstGeom>
          <a:noFill/>
          <a:ln w="9525">
            <a:noFill/>
            <a:miter lim="800000"/>
            <a:headEnd/>
            <a:tailEnd/>
          </a:ln>
        </p:spPr>
        <p:txBody>
          <a:bodyPr wrap="none">
            <a:spAutoFit/>
          </a:bodyPr>
          <a:lstStyle/>
          <a:p>
            <a:r>
              <a:rPr lang="en-US"/>
              <a:t>goals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Feasibility Analysis of candidate systems</a:t>
            </a:r>
            <a:endParaRPr lang="en-GB"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39</a:t>
            </a:fld>
            <a:endParaRPr lang="en-US"/>
          </a:p>
        </p:txBody>
      </p:sp>
      <p:sp>
        <p:nvSpPr>
          <p:cNvPr id="4" name="Content Placeholder 3"/>
          <p:cNvSpPr>
            <a:spLocks noGrp="1"/>
          </p:cNvSpPr>
          <p:nvPr>
            <p:ph sz="quarter" idx="1"/>
          </p:nvPr>
        </p:nvSpPr>
        <p:spPr/>
        <p:txBody>
          <a:bodyPr/>
          <a:lstStyle/>
          <a:p>
            <a:r>
              <a:rPr lang="en-GB" dirty="0" smtClean="0"/>
              <a:t>Use two alternatives to compare and contrast candidate system solutions </a:t>
            </a:r>
          </a:p>
          <a:p>
            <a:pPr marL="971550" lvl="1" indent="-514350">
              <a:buFont typeface="+mj-lt"/>
              <a:buAutoNum type="arabicPeriod"/>
            </a:pPr>
            <a:r>
              <a:rPr lang="en-GB" dirty="0" smtClean="0"/>
              <a:t>Candidate System Matrix</a:t>
            </a:r>
          </a:p>
          <a:p>
            <a:pPr marL="971550" lvl="1" indent="-514350">
              <a:buFont typeface="+mj-lt"/>
              <a:buAutoNum type="arabicPeriod"/>
            </a:pPr>
            <a:r>
              <a:rPr lang="en-GB" dirty="0" smtClean="0"/>
              <a:t>Feasibility Analysis Matrix</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Cultural (or Political) Feasibility</a:t>
            </a:r>
            <a:r>
              <a:rPr lang="en-US" dirty="0" smtClean="0"/>
              <a:t>   </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4</a:t>
            </a:fld>
            <a:endParaRPr lang="en-US"/>
          </a:p>
        </p:txBody>
      </p:sp>
      <p:sp>
        <p:nvSpPr>
          <p:cNvPr id="7" name="Content Placeholder 2"/>
          <p:cNvSpPr>
            <a:spLocks noGrp="1"/>
          </p:cNvSpPr>
          <p:nvPr>
            <p:ph sz="quarter" idx="1"/>
          </p:nvPr>
        </p:nvSpPr>
        <p:spPr>
          <a:xfrm>
            <a:off x="228600" y="1447800"/>
            <a:ext cx="8229600" cy="4525963"/>
          </a:xfrm>
        </p:spPr>
        <p:txBody>
          <a:bodyPr>
            <a:normAutofit/>
          </a:bodyPr>
          <a:lstStyle/>
          <a:p>
            <a:r>
              <a:rPr lang="en-US" dirty="0" smtClean="0"/>
              <a:t>Cultural feasibility deals with how the end users feel about the proposed system. </a:t>
            </a:r>
          </a:p>
          <a:p>
            <a:r>
              <a:rPr lang="en-US" b="1" dirty="0" smtClean="0"/>
              <a:t>Cultural feasibility</a:t>
            </a:r>
            <a:r>
              <a:rPr lang="en-US" dirty="0" smtClean="0"/>
              <a:t> also asks,</a:t>
            </a:r>
          </a:p>
          <a:p>
            <a:pPr lvl="1"/>
            <a:r>
              <a:rPr lang="en-US" dirty="0" smtClean="0"/>
              <a:t>Will the solution fulfill the users’ requirements? </a:t>
            </a:r>
          </a:p>
          <a:p>
            <a:pPr lvl="1"/>
            <a:r>
              <a:rPr lang="en-US" dirty="0" smtClean="0"/>
              <a:t>How will the solution change the users’ work environment? </a:t>
            </a:r>
          </a:p>
          <a:p>
            <a:pPr lvl="1"/>
            <a:r>
              <a:rPr lang="en-US" dirty="0" smtClean="0"/>
              <a:t>How do users feel about such a solution?</a:t>
            </a:r>
          </a:p>
          <a:p>
            <a:endParaRPr lang="en-US" dirty="0" smtClean="0"/>
          </a:p>
        </p:txBody>
      </p:sp>
      <p:pic>
        <p:nvPicPr>
          <p:cNvPr id="5" name="Picture 4" descr="cultural"/>
          <p:cNvPicPr/>
          <p:nvPr/>
        </p:nvPicPr>
        <p:blipFill>
          <a:blip r:embed="rId2"/>
          <a:srcRect/>
          <a:stretch>
            <a:fillRect/>
          </a:stretch>
        </p:blipFill>
        <p:spPr bwMode="auto">
          <a:xfrm>
            <a:off x="6858016" y="4752982"/>
            <a:ext cx="2285984" cy="2105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Autofit/>
          </a:bodyPr>
          <a:lstStyle/>
          <a:p>
            <a:pPr lvl="1" algn="ctr" rtl="0">
              <a:spcBef>
                <a:spcPct val="0"/>
              </a:spcBef>
            </a:pPr>
            <a:r>
              <a:rPr lang="en-GB" sz="3600" dirty="0" smtClean="0"/>
              <a:t>Candidate System Matrix</a:t>
            </a:r>
            <a:endParaRPr lang="en-GB" sz="3600" dirty="0"/>
          </a:p>
        </p:txBody>
      </p:sp>
      <p:sp>
        <p:nvSpPr>
          <p:cNvPr id="10" name="Slide Number Placeholder 9"/>
          <p:cNvSpPr>
            <a:spLocks noGrp="1"/>
          </p:cNvSpPr>
          <p:nvPr>
            <p:ph type="sldNum" sz="quarter" idx="12"/>
          </p:nvPr>
        </p:nvSpPr>
        <p:spPr/>
        <p:txBody>
          <a:bodyPr/>
          <a:lstStyle/>
          <a:p>
            <a:fld id="{11886E04-5F44-4018-A4BA-B20CB0062CC8}" type="slidenum">
              <a:rPr lang="en-US" smtClean="0"/>
              <a:pPr/>
              <a:t>40</a:t>
            </a:fld>
            <a:endParaRPr lang="en-US"/>
          </a:p>
        </p:txBody>
      </p:sp>
      <p:graphicFrame>
        <p:nvGraphicFramePr>
          <p:cNvPr id="5" name="Content Placeholder 4"/>
          <p:cNvGraphicFramePr>
            <a:graphicFrameLocks noGrp="1"/>
          </p:cNvGraphicFramePr>
          <p:nvPr>
            <p:ph sz="quarter" idx="1"/>
          </p:nvPr>
        </p:nvGraphicFramePr>
        <p:xfrm>
          <a:off x="2895601" y="1524000"/>
          <a:ext cx="6096000" cy="2194560"/>
        </p:xfrm>
        <a:graphic>
          <a:graphicData uri="http://schemas.openxmlformats.org/drawingml/2006/table">
            <a:tbl>
              <a:tblPr firstRow="1" bandRow="1">
                <a:tableStyleId>{5C22544A-7EE6-4342-B048-85BDC9FD1C3A}</a:tableStyleId>
              </a:tblPr>
              <a:tblGrid>
                <a:gridCol w="2209799"/>
                <a:gridCol w="1219200"/>
                <a:gridCol w="1219200"/>
                <a:gridCol w="1447801"/>
              </a:tblGrid>
              <a:tr h="248920">
                <a:tc>
                  <a:txBody>
                    <a:bodyPr/>
                    <a:lstStyle/>
                    <a:p>
                      <a:endParaRPr lang="en-GB" dirty="0"/>
                    </a:p>
                  </a:txBody>
                  <a:tcPr/>
                </a:tc>
                <a:tc>
                  <a:txBody>
                    <a:bodyPr/>
                    <a:lstStyle/>
                    <a:p>
                      <a:r>
                        <a:rPr lang="en-GB" dirty="0" smtClean="0"/>
                        <a:t>Canditate1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Canditate1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Canditate1</a:t>
                      </a:r>
                    </a:p>
                  </a:txBody>
                  <a:tcPr/>
                </a:tc>
              </a:tr>
              <a:tr h="248920">
                <a:tc>
                  <a:txBody>
                    <a:bodyPr/>
                    <a:lstStyle/>
                    <a:p>
                      <a:r>
                        <a:rPr lang="en-GB" sz="2400" dirty="0" smtClean="0"/>
                        <a:t>Stakeholders</a:t>
                      </a:r>
                      <a:endParaRPr lang="en-GB" sz="2400" dirty="0"/>
                    </a:p>
                  </a:txBody>
                  <a:tcPr/>
                </a:tc>
                <a:tc>
                  <a:txBody>
                    <a:bodyPr/>
                    <a:lstStyle/>
                    <a:p>
                      <a:endParaRPr lang="en-GB"/>
                    </a:p>
                  </a:txBody>
                  <a:tcPr/>
                </a:tc>
                <a:tc>
                  <a:txBody>
                    <a:bodyPr/>
                    <a:lstStyle/>
                    <a:p>
                      <a:endParaRPr lang="en-GB"/>
                    </a:p>
                  </a:txBody>
                  <a:tcPr/>
                </a:tc>
                <a:tc>
                  <a:txBody>
                    <a:bodyPr/>
                    <a:lstStyle/>
                    <a:p>
                      <a:endParaRPr lang="en-GB"/>
                    </a:p>
                  </a:txBody>
                  <a:tcPr/>
                </a:tc>
              </a:tr>
              <a:tr h="248920">
                <a:tc>
                  <a:txBody>
                    <a:bodyPr/>
                    <a:lstStyle/>
                    <a:p>
                      <a:r>
                        <a:rPr lang="en-GB" sz="2400" dirty="0" smtClean="0"/>
                        <a:t>Knowledge</a:t>
                      </a:r>
                      <a:endParaRPr lang="en-GB" sz="2400" dirty="0"/>
                    </a:p>
                  </a:txBody>
                  <a:tcPr/>
                </a:tc>
                <a:tc>
                  <a:txBody>
                    <a:bodyPr/>
                    <a:lstStyle/>
                    <a:p>
                      <a:endParaRPr lang="en-GB"/>
                    </a:p>
                  </a:txBody>
                  <a:tcPr/>
                </a:tc>
                <a:tc>
                  <a:txBody>
                    <a:bodyPr/>
                    <a:lstStyle/>
                    <a:p>
                      <a:endParaRPr lang="en-GB"/>
                    </a:p>
                  </a:txBody>
                  <a:tcPr/>
                </a:tc>
                <a:tc>
                  <a:txBody>
                    <a:bodyPr/>
                    <a:lstStyle/>
                    <a:p>
                      <a:endParaRPr lang="en-GB" dirty="0"/>
                    </a:p>
                  </a:txBody>
                  <a:tcPr/>
                </a:tc>
              </a:tr>
              <a:tr h="248920">
                <a:tc>
                  <a:txBody>
                    <a:bodyPr/>
                    <a:lstStyle/>
                    <a:p>
                      <a:r>
                        <a:rPr lang="en-GB" sz="2400" dirty="0" smtClean="0"/>
                        <a:t>Processes</a:t>
                      </a:r>
                      <a:endParaRPr lang="en-GB" sz="2400" dirty="0"/>
                    </a:p>
                  </a:txBody>
                  <a:tcPr/>
                </a:tc>
                <a:tc>
                  <a:txBody>
                    <a:bodyPr/>
                    <a:lstStyle/>
                    <a:p>
                      <a:endParaRPr lang="en-GB"/>
                    </a:p>
                  </a:txBody>
                  <a:tcPr/>
                </a:tc>
                <a:tc>
                  <a:txBody>
                    <a:bodyPr/>
                    <a:lstStyle/>
                    <a:p>
                      <a:endParaRPr lang="en-GB"/>
                    </a:p>
                  </a:txBody>
                  <a:tcPr/>
                </a:tc>
                <a:tc>
                  <a:txBody>
                    <a:bodyPr/>
                    <a:lstStyle/>
                    <a:p>
                      <a:endParaRPr lang="en-GB"/>
                    </a:p>
                  </a:txBody>
                  <a:tcPr/>
                </a:tc>
              </a:tr>
              <a:tr h="248920">
                <a:tc>
                  <a:txBody>
                    <a:bodyPr/>
                    <a:lstStyle/>
                    <a:p>
                      <a:r>
                        <a:rPr lang="en-GB" sz="2400" dirty="0" smtClean="0"/>
                        <a:t>Communication</a:t>
                      </a:r>
                      <a:endParaRPr lang="en-GB" sz="2400" dirty="0"/>
                    </a:p>
                  </a:txBody>
                  <a:tcPr/>
                </a:tc>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
        <p:nvSpPr>
          <p:cNvPr id="6" name="TextBox 5"/>
          <p:cNvSpPr txBox="1"/>
          <p:nvPr/>
        </p:nvSpPr>
        <p:spPr>
          <a:xfrm>
            <a:off x="0" y="990600"/>
            <a:ext cx="2895600" cy="5324535"/>
          </a:xfrm>
          <a:prstGeom prst="rect">
            <a:avLst/>
          </a:prstGeom>
          <a:noFill/>
        </p:spPr>
        <p:txBody>
          <a:bodyPr wrap="square" rtlCol="0">
            <a:spAutoFit/>
          </a:bodyPr>
          <a:lstStyle/>
          <a:p>
            <a:pPr marL="457200" indent="-457200">
              <a:buAutoNum type="arabicParenR"/>
            </a:pPr>
            <a:r>
              <a:rPr lang="en-GB" sz="2000" b="1" dirty="0" smtClean="0"/>
              <a:t>Identify how the system will interact with people, and other systems</a:t>
            </a:r>
          </a:p>
          <a:p>
            <a:pPr marL="457200" indent="-457200">
              <a:buAutoNum type="arabicParenR"/>
            </a:pPr>
            <a:endParaRPr lang="en-GB" sz="2000" b="1" dirty="0" smtClean="0"/>
          </a:p>
          <a:p>
            <a:pPr marL="457200" indent="-457200">
              <a:buAutoNum type="arabicParenR"/>
            </a:pPr>
            <a:r>
              <a:rPr lang="en-GB" sz="2000" b="1" dirty="0" smtClean="0"/>
              <a:t>How data stores be implemented, inputs will be captured, outputs will be generate</a:t>
            </a:r>
          </a:p>
          <a:p>
            <a:pPr marL="457200" indent="-457200">
              <a:buAutoNum type="arabicParenR"/>
            </a:pPr>
            <a:r>
              <a:rPr lang="en-GB" sz="2000" b="1" dirty="0" smtClean="0"/>
              <a:t>How computer processes will be implemented </a:t>
            </a:r>
          </a:p>
          <a:p>
            <a:pPr marL="457200" indent="-457200">
              <a:buAutoNum type="arabicParenR"/>
            </a:pPr>
            <a:endParaRPr lang="en-GB" sz="2000" b="1" dirty="0" smtClean="0"/>
          </a:p>
          <a:p>
            <a:pPr marL="457200" indent="-457200">
              <a:buAutoNum type="arabicParenR"/>
            </a:pPr>
            <a:r>
              <a:rPr lang="en-GB" sz="2000" b="1" dirty="0" smtClean="0"/>
              <a:t> Identify how processed and data will be distributed</a:t>
            </a:r>
            <a:endParaRPr lang="en-GB" sz="2000" b="1" dirty="0"/>
          </a:p>
        </p:txBody>
      </p:sp>
      <p:cxnSp>
        <p:nvCxnSpPr>
          <p:cNvPr id="8" name="Straight Arrow Connector 7"/>
          <p:cNvCxnSpPr/>
          <p:nvPr/>
        </p:nvCxnSpPr>
        <p:spPr>
          <a:xfrm>
            <a:off x="2209800" y="19812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209800" y="2667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943100" y="33147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1562100" y="4076700"/>
            <a:ext cx="2057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lstStyle/>
          <a:p>
            <a:r>
              <a:rPr lang="en-GB" dirty="0" smtClean="0"/>
              <a:t>Feasibility Analysis Matrix</a:t>
            </a:r>
            <a:endParaRPr lang="en-GB"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41</a:t>
            </a:fld>
            <a:endParaRPr lang="en-US"/>
          </a:p>
        </p:txBody>
      </p:sp>
      <p:graphicFrame>
        <p:nvGraphicFramePr>
          <p:cNvPr id="5" name="Content Placeholder 4"/>
          <p:cNvGraphicFramePr>
            <a:graphicFrameLocks noGrp="1"/>
          </p:cNvGraphicFramePr>
          <p:nvPr>
            <p:ph sz="quarter" idx="1"/>
          </p:nvPr>
        </p:nvGraphicFramePr>
        <p:xfrm>
          <a:off x="457200" y="1687848"/>
          <a:ext cx="8229600" cy="431292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r>
                        <a:rPr lang="en-US" dirty="0" smtClean="0"/>
                        <a:t>Weighting </a:t>
                      </a:r>
                      <a:endParaRPr lang="en-US" dirty="0"/>
                    </a:p>
                  </a:txBody>
                  <a:tcPr/>
                </a:tc>
                <a:tc>
                  <a:txBody>
                    <a:bodyPr/>
                    <a:lstStyle/>
                    <a:p>
                      <a:r>
                        <a:rPr lang="en-US" dirty="0" smtClean="0"/>
                        <a:t>Candidate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Candidate 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Candidate 3</a:t>
                      </a:r>
                    </a:p>
                    <a:p>
                      <a:endParaRPr lang="en-US" dirty="0"/>
                    </a:p>
                  </a:txBody>
                  <a:tcPr/>
                </a:tc>
              </a:tr>
              <a:tr h="370840">
                <a:tc>
                  <a:txBody>
                    <a:bodyPr/>
                    <a:lstStyle/>
                    <a:p>
                      <a:r>
                        <a:rPr lang="en-US" dirty="0" smtClean="0"/>
                        <a:t>Description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Operational</a:t>
                      </a:r>
                      <a:r>
                        <a:rPr lang="en-US" baseline="0" dirty="0" smtClean="0"/>
                        <a:t> Feasibility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Cultural Feasibility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Technical Feasibility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Economic</a:t>
                      </a:r>
                      <a:r>
                        <a:rPr lang="en-US" baseline="0" dirty="0" smtClean="0"/>
                        <a:t> Feasibility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Legal Feasibility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Weighted Score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Technical Feasibility</a:t>
            </a:r>
            <a:r>
              <a:rPr lang="en-US" dirty="0" smtClean="0"/>
              <a:t>   </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5</a:t>
            </a:fld>
            <a:endParaRPr lang="en-US"/>
          </a:p>
        </p:txBody>
      </p:sp>
      <p:sp>
        <p:nvSpPr>
          <p:cNvPr id="3" name="Content Placeholder 2"/>
          <p:cNvSpPr>
            <a:spLocks noGrp="1"/>
          </p:cNvSpPr>
          <p:nvPr>
            <p:ph sz="quarter" idx="1"/>
          </p:nvPr>
        </p:nvSpPr>
        <p:spPr>
          <a:xfrm>
            <a:off x="457200" y="1981200"/>
            <a:ext cx="8229600" cy="4525963"/>
          </a:xfrm>
        </p:spPr>
        <p:txBody>
          <a:bodyPr>
            <a:normAutofit/>
          </a:bodyPr>
          <a:lstStyle/>
          <a:p>
            <a:r>
              <a:rPr lang="en-US" dirty="0" smtClean="0"/>
              <a:t>It is a measure of the </a:t>
            </a:r>
            <a:r>
              <a:rPr lang="en-US" b="1" dirty="0" smtClean="0"/>
              <a:t>practicality</a:t>
            </a:r>
            <a:r>
              <a:rPr lang="en-US" dirty="0" smtClean="0"/>
              <a:t> of a technical solution </a:t>
            </a:r>
          </a:p>
          <a:p>
            <a:pPr lvl="0"/>
            <a:r>
              <a:rPr lang="en-US" b="1" dirty="0" smtClean="0"/>
              <a:t>availability</a:t>
            </a:r>
            <a:r>
              <a:rPr lang="en-US" dirty="0" smtClean="0"/>
              <a:t> of technical recourses and expertise </a:t>
            </a:r>
          </a:p>
          <a:p>
            <a:endParaRPr lang="en-US" dirty="0"/>
          </a:p>
        </p:txBody>
      </p:sp>
      <p:pic>
        <p:nvPicPr>
          <p:cNvPr id="5" name="Picture 4" descr="technical"/>
          <p:cNvPicPr/>
          <p:nvPr/>
        </p:nvPicPr>
        <p:blipFill>
          <a:blip r:embed="rId3"/>
          <a:srcRect/>
          <a:stretch>
            <a:fillRect/>
          </a:stretch>
        </p:blipFill>
        <p:spPr bwMode="auto">
          <a:xfrm>
            <a:off x="5286380" y="4143380"/>
            <a:ext cx="2500330" cy="2428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Feasibility……..</a:t>
            </a:r>
            <a:endParaRPr lang="en-GB"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6</a:t>
            </a:fld>
            <a:endParaRPr lang="en-US"/>
          </a:p>
        </p:txBody>
      </p:sp>
      <p:sp>
        <p:nvSpPr>
          <p:cNvPr id="3" name="Content Placeholder 2"/>
          <p:cNvSpPr>
            <a:spLocks noGrp="1"/>
          </p:cNvSpPr>
          <p:nvPr>
            <p:ph sz="quarter" idx="1"/>
          </p:nvPr>
        </p:nvSpPr>
        <p:spPr/>
        <p:txBody>
          <a:bodyPr/>
          <a:lstStyle/>
          <a:p>
            <a:r>
              <a:rPr lang="en-US" dirty="0" smtClean="0"/>
              <a:t>Technical feasibility addresses </a:t>
            </a:r>
            <a:r>
              <a:rPr lang="en-US" b="1" dirty="0" smtClean="0"/>
              <a:t>three major issues</a:t>
            </a:r>
            <a:r>
              <a:rPr lang="en-US" dirty="0" smtClean="0"/>
              <a:t>: </a:t>
            </a:r>
          </a:p>
          <a:p>
            <a:pPr lvl="1"/>
            <a:r>
              <a:rPr lang="en-US" dirty="0" smtClean="0"/>
              <a:t>Is the proposed technology or solution </a:t>
            </a:r>
            <a:r>
              <a:rPr lang="en-US" u="sng" dirty="0" smtClean="0"/>
              <a:t>practical</a:t>
            </a:r>
            <a:r>
              <a:rPr lang="en-US" dirty="0" smtClean="0"/>
              <a:t>? </a:t>
            </a:r>
          </a:p>
          <a:p>
            <a:pPr lvl="1"/>
            <a:r>
              <a:rPr lang="en-US" dirty="0" smtClean="0"/>
              <a:t>Do we </a:t>
            </a:r>
            <a:r>
              <a:rPr lang="en-US" u="sng" dirty="0" smtClean="0"/>
              <a:t>currently possess the necessary technology </a:t>
            </a:r>
            <a:r>
              <a:rPr lang="en-US" dirty="0" smtClean="0"/>
              <a:t>(Hardware/Personnel) ? </a:t>
            </a:r>
          </a:p>
          <a:p>
            <a:pPr lvl="1"/>
            <a:r>
              <a:rPr lang="en-US" dirty="0" smtClean="0"/>
              <a:t>Do we possess the necessary </a:t>
            </a:r>
            <a:r>
              <a:rPr lang="en-US" u="sng" dirty="0" smtClean="0"/>
              <a:t>technical expertise</a:t>
            </a:r>
            <a:r>
              <a:rPr lang="en-US" dirty="0" smtClean="0"/>
              <a:t>? </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US" b="1" dirty="0" smtClean="0"/>
              <a:t>Schedule Feasibility</a:t>
            </a:r>
            <a:r>
              <a:rPr lang="en-US" dirty="0" smtClean="0"/>
              <a:t>   </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7</a:t>
            </a:fld>
            <a:endParaRPr lang="en-US"/>
          </a:p>
        </p:txBody>
      </p:sp>
      <p:sp>
        <p:nvSpPr>
          <p:cNvPr id="3" name="Content Placeholder 2"/>
          <p:cNvSpPr>
            <a:spLocks noGrp="1"/>
          </p:cNvSpPr>
          <p:nvPr>
            <p:ph sz="quarter" idx="1"/>
          </p:nvPr>
        </p:nvSpPr>
        <p:spPr>
          <a:xfrm>
            <a:off x="357158" y="1285860"/>
            <a:ext cx="8229600" cy="4525963"/>
          </a:xfrm>
        </p:spPr>
        <p:txBody>
          <a:bodyPr>
            <a:normAutofit/>
          </a:bodyPr>
          <a:lstStyle/>
          <a:p>
            <a:r>
              <a:rPr lang="en-US" dirty="0" smtClean="0"/>
              <a:t>A measure of how reasonable a </a:t>
            </a:r>
            <a:r>
              <a:rPr lang="en-US" b="1" dirty="0" smtClean="0"/>
              <a:t>project time table</a:t>
            </a:r>
            <a:r>
              <a:rPr lang="en-US" dirty="0" smtClean="0"/>
              <a:t> is.</a:t>
            </a:r>
          </a:p>
          <a:p>
            <a:r>
              <a:rPr lang="en-US" b="1" dirty="0" smtClean="0"/>
              <a:t>Schedule feasibility</a:t>
            </a:r>
            <a:r>
              <a:rPr lang="en-US" dirty="0" smtClean="0"/>
              <a:t> also asks,</a:t>
            </a:r>
          </a:p>
          <a:p>
            <a:pPr lvl="1"/>
            <a:r>
              <a:rPr lang="en-US" dirty="0" smtClean="0"/>
              <a:t>can the solution be designed and implemented within an acceptable time period? </a:t>
            </a:r>
          </a:p>
          <a:p>
            <a:pPr lvl="1"/>
            <a:r>
              <a:rPr lang="en-US" dirty="0" smtClean="0"/>
              <a:t>how much time is available to build the new system? </a:t>
            </a:r>
          </a:p>
          <a:p>
            <a:pPr lvl="1"/>
            <a:r>
              <a:rPr lang="en-US" dirty="0" smtClean="0"/>
              <a:t>when can it be built ? </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Legal Feasibility</a:t>
            </a:r>
            <a:r>
              <a:rPr lang="en-US" dirty="0" smtClean="0"/>
              <a:t>   </a:t>
            </a:r>
            <a:endParaRPr lang="en-US" dirty="0"/>
          </a:p>
        </p:txBody>
      </p:sp>
      <p:sp>
        <p:nvSpPr>
          <p:cNvPr id="6" name="Slide Number Placeholder 5"/>
          <p:cNvSpPr>
            <a:spLocks noGrp="1"/>
          </p:cNvSpPr>
          <p:nvPr>
            <p:ph type="sldNum" sz="quarter" idx="12"/>
          </p:nvPr>
        </p:nvSpPr>
        <p:spPr/>
        <p:txBody>
          <a:bodyPr/>
          <a:lstStyle/>
          <a:p>
            <a:fld id="{11886E04-5F44-4018-A4BA-B20CB0062CC8}" type="slidenum">
              <a:rPr lang="en-US" smtClean="0"/>
              <a:pPr/>
              <a:t>8</a:t>
            </a:fld>
            <a:endParaRPr lang="en-US"/>
          </a:p>
        </p:txBody>
      </p:sp>
      <p:sp>
        <p:nvSpPr>
          <p:cNvPr id="3" name="Content Placeholder 2"/>
          <p:cNvSpPr>
            <a:spLocks noGrp="1"/>
          </p:cNvSpPr>
          <p:nvPr>
            <p:ph sz="quarter" idx="1"/>
          </p:nvPr>
        </p:nvSpPr>
        <p:spPr>
          <a:xfrm>
            <a:off x="457200" y="1500174"/>
            <a:ext cx="8229600" cy="5143536"/>
          </a:xfrm>
        </p:spPr>
        <p:txBody>
          <a:bodyPr>
            <a:normAutofit fontScale="92500" lnSpcReduction="10000"/>
          </a:bodyPr>
          <a:lstStyle/>
          <a:p>
            <a:pPr>
              <a:lnSpc>
                <a:spcPct val="120000"/>
              </a:lnSpc>
            </a:pPr>
            <a:r>
              <a:rPr lang="en-US" dirty="0" smtClean="0"/>
              <a:t>It is a measure of how well a solution can be implemented within existing legal and contractual obligations. </a:t>
            </a:r>
          </a:p>
          <a:p>
            <a:pPr lvl="1">
              <a:lnSpc>
                <a:spcPct val="120000"/>
              </a:lnSpc>
            </a:pPr>
            <a:r>
              <a:rPr lang="en-US" dirty="0" smtClean="0"/>
              <a:t>copyright law (licensed agreements should not be violated)</a:t>
            </a:r>
          </a:p>
          <a:p>
            <a:pPr lvl="1">
              <a:lnSpc>
                <a:spcPct val="120000"/>
              </a:lnSpc>
            </a:pPr>
            <a:r>
              <a:rPr lang="en-US" dirty="0" smtClean="0"/>
              <a:t>non-disclosure clauses</a:t>
            </a:r>
          </a:p>
          <a:p>
            <a:pPr lvl="1">
              <a:lnSpc>
                <a:spcPct val="120000"/>
              </a:lnSpc>
            </a:pPr>
            <a:r>
              <a:rPr lang="en-US" dirty="0" smtClean="0"/>
              <a:t>code ownership (if developed with outside assistance)</a:t>
            </a:r>
          </a:p>
          <a:p>
            <a:pPr lvl="1">
              <a:lnSpc>
                <a:spcPct val="120000"/>
              </a:lnSpc>
            </a:pPr>
            <a:r>
              <a:rPr lang="en-US" dirty="0" smtClean="0"/>
              <a:t>labour laws</a:t>
            </a:r>
          </a:p>
          <a:p>
            <a:pPr lvl="1">
              <a:lnSpc>
                <a:spcPct val="120000"/>
              </a:lnSpc>
            </a:pPr>
            <a:r>
              <a:rPr lang="en-US" dirty="0" smtClean="0"/>
              <a:t>foreign trade, and labour regulations</a:t>
            </a:r>
          </a:p>
          <a:p>
            <a:pPr lvl="1">
              <a:lnSpc>
                <a:spcPct val="120000"/>
              </a:lnSpc>
            </a:pPr>
            <a:r>
              <a:rPr lang="en-US" dirty="0" smtClean="0"/>
              <a:t>Financial &amp; Accounting standards</a:t>
            </a:r>
          </a:p>
          <a:p>
            <a:pPr lvl="1">
              <a:lnSpc>
                <a:spcPct val="120000"/>
              </a:lnSpc>
              <a:buNone/>
            </a:pPr>
            <a:endParaRPr lang="en-US" dirty="0" smtClean="0"/>
          </a:p>
          <a:p>
            <a:pPr>
              <a:lnSpc>
                <a:spcPct val="120000"/>
              </a:lnSpc>
            </a:pPr>
            <a:endParaRPr lang="en-US" dirty="0"/>
          </a:p>
        </p:txBody>
      </p:sp>
      <p:pic>
        <p:nvPicPr>
          <p:cNvPr id="5" name="Picture 4" descr="legal"/>
          <p:cNvPicPr/>
          <p:nvPr/>
        </p:nvPicPr>
        <p:blipFill>
          <a:blip r:embed="rId2"/>
          <a:srcRect/>
          <a:stretch>
            <a:fillRect/>
          </a:stretch>
        </p:blipFill>
        <p:spPr bwMode="auto">
          <a:xfrm>
            <a:off x="6357950" y="5072098"/>
            <a:ext cx="2071702" cy="1785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Economic Feasibility</a:t>
            </a:r>
            <a:r>
              <a:rPr lang="en-US" dirty="0" smtClean="0"/>
              <a:t>   </a:t>
            </a:r>
            <a:endParaRPr lang="en-US" dirty="0"/>
          </a:p>
        </p:txBody>
      </p:sp>
      <p:sp>
        <p:nvSpPr>
          <p:cNvPr id="7" name="Slide Number Placeholder 6"/>
          <p:cNvSpPr>
            <a:spLocks noGrp="1"/>
          </p:cNvSpPr>
          <p:nvPr>
            <p:ph type="sldNum" sz="quarter" idx="12"/>
          </p:nvPr>
        </p:nvSpPr>
        <p:spPr/>
        <p:txBody>
          <a:bodyPr/>
          <a:lstStyle/>
          <a:p>
            <a:fld id="{11886E04-5F44-4018-A4BA-B20CB0062CC8}" type="slidenum">
              <a:rPr lang="en-US" smtClean="0"/>
              <a:pPr/>
              <a:t>9</a:t>
            </a:fld>
            <a:endParaRPr lang="en-US"/>
          </a:p>
        </p:txBody>
      </p:sp>
      <p:sp>
        <p:nvSpPr>
          <p:cNvPr id="3" name="Content Placeholder 2"/>
          <p:cNvSpPr>
            <a:spLocks noGrp="1"/>
          </p:cNvSpPr>
          <p:nvPr>
            <p:ph sz="quarter" idx="1"/>
          </p:nvPr>
        </p:nvSpPr>
        <p:spPr>
          <a:xfrm>
            <a:off x="0" y="1643050"/>
            <a:ext cx="8229600" cy="4525963"/>
          </a:xfrm>
        </p:spPr>
        <p:txBody>
          <a:bodyPr>
            <a:normAutofit/>
          </a:bodyPr>
          <a:lstStyle/>
          <a:p>
            <a:r>
              <a:rPr lang="en-US" dirty="0" smtClean="0"/>
              <a:t>It is a measure of </a:t>
            </a:r>
            <a:r>
              <a:rPr lang="en-US" b="1" dirty="0" smtClean="0"/>
              <a:t>the cost-effectiveness of a project.</a:t>
            </a:r>
            <a:endParaRPr lang="en-US" dirty="0" smtClean="0"/>
          </a:p>
          <a:p>
            <a:pPr lvl="1"/>
            <a:r>
              <a:rPr lang="en-US" dirty="0" smtClean="0"/>
              <a:t>Is the solution cost-effective? </a:t>
            </a:r>
          </a:p>
          <a:p>
            <a:pPr lvl="1"/>
            <a:r>
              <a:rPr lang="en-US" dirty="0" smtClean="0"/>
              <a:t>How profitable the solution is? </a:t>
            </a:r>
          </a:p>
          <a:p>
            <a:endParaRPr lang="en-US" dirty="0" smtClean="0"/>
          </a:p>
          <a:p>
            <a:endParaRPr lang="en-US" dirty="0" smtClean="0"/>
          </a:p>
          <a:p>
            <a:endParaRPr lang="en-US" dirty="0"/>
          </a:p>
        </p:txBody>
      </p:sp>
      <p:pic>
        <p:nvPicPr>
          <p:cNvPr id="6" name="Picture 5" descr="economic"/>
          <p:cNvPicPr/>
          <p:nvPr/>
        </p:nvPicPr>
        <p:blipFill>
          <a:blip r:embed="rId2"/>
          <a:srcRect/>
          <a:stretch>
            <a:fillRect/>
          </a:stretch>
        </p:blipFill>
        <p:spPr bwMode="auto">
          <a:xfrm>
            <a:off x="5429256" y="3000372"/>
            <a:ext cx="3409944" cy="35528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735</TotalTime>
  <Words>1445</Words>
  <Application>Microsoft Office PowerPoint</Application>
  <PresentationFormat>On-screen Show (4:3)</PresentationFormat>
  <Paragraphs>352</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HNDIT</vt:lpstr>
      <vt:lpstr>HNDIT1212          System Analysis and Design</vt:lpstr>
      <vt:lpstr>Feasibility study</vt:lpstr>
      <vt:lpstr>Operational Feasibility   </vt:lpstr>
      <vt:lpstr>Cultural (or Political) Feasibility   </vt:lpstr>
      <vt:lpstr>Technical Feasibility   </vt:lpstr>
      <vt:lpstr>Technical Feasibility……..</vt:lpstr>
      <vt:lpstr>Schedule Feasibility   </vt:lpstr>
      <vt:lpstr>Legal Feasibility   </vt:lpstr>
      <vt:lpstr>Economic Feasibility   </vt:lpstr>
      <vt:lpstr>Cost-benefit analysis</vt:lpstr>
      <vt:lpstr>Cost-benefit analysis cont..</vt:lpstr>
      <vt:lpstr>Determining whether a project is worthwhile</vt:lpstr>
      <vt:lpstr>Payback method  </vt:lpstr>
      <vt:lpstr>Slide 14</vt:lpstr>
      <vt:lpstr>Charting the Payback Period</vt:lpstr>
      <vt:lpstr>Payback method</vt:lpstr>
      <vt:lpstr>Slide 17</vt:lpstr>
      <vt:lpstr>Slide 18</vt:lpstr>
      <vt:lpstr>Slide 19</vt:lpstr>
      <vt:lpstr>Slide 20</vt:lpstr>
      <vt:lpstr>Limitations &amp; Disadvantages of using the Payback Period Rule</vt:lpstr>
      <vt:lpstr>Slide 22</vt:lpstr>
      <vt:lpstr>Slide 23</vt:lpstr>
      <vt:lpstr>Slide 24</vt:lpstr>
      <vt:lpstr>Discounted Pay-back period method: </vt:lpstr>
      <vt:lpstr>Using Q3</vt:lpstr>
      <vt:lpstr>Slide 27</vt:lpstr>
      <vt:lpstr>Slide 28</vt:lpstr>
      <vt:lpstr>Present value method</vt:lpstr>
      <vt:lpstr>Slide 30</vt:lpstr>
      <vt:lpstr>Slide 31</vt:lpstr>
      <vt:lpstr>Slide 32</vt:lpstr>
      <vt:lpstr>Slide 33</vt:lpstr>
      <vt:lpstr>Net Present Value Example</vt:lpstr>
      <vt:lpstr>Slide 35</vt:lpstr>
      <vt:lpstr>Slide 36</vt:lpstr>
      <vt:lpstr>Slide 37</vt:lpstr>
      <vt:lpstr>Activities in problem definition and feasibility analysis</vt:lpstr>
      <vt:lpstr>Feasibility Analysis of candidate systems</vt:lpstr>
      <vt:lpstr>Candidate System Matrix</vt:lpstr>
      <vt:lpstr>Feasibility Analysis Matrix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subject>HNDIT1212</dc:subject>
  <dc:creator>SLIATE</dc:creator>
  <cp:lastModifiedBy>sajee</cp:lastModifiedBy>
  <cp:revision>25</cp:revision>
  <dcterms:created xsi:type="dcterms:W3CDTF">2013-10-17T05:02:06Z</dcterms:created>
  <dcterms:modified xsi:type="dcterms:W3CDTF">2015-11-12T09:29:27Z</dcterms:modified>
</cp:coreProperties>
</file>