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59" r:id="rId2"/>
    <p:sldId id="421" r:id="rId3"/>
    <p:sldId id="422" r:id="rId4"/>
    <p:sldId id="423" r:id="rId5"/>
    <p:sldId id="424" r:id="rId6"/>
    <p:sldId id="42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873" autoAdjust="0"/>
  </p:normalViewPr>
  <p:slideViewPr>
    <p:cSldViewPr>
      <p:cViewPr varScale="1">
        <p:scale>
          <a:sx n="53" d="100"/>
          <a:sy n="5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3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75FF5-25D7-49E1-8E15-92B4399324AF}" type="slidenum">
              <a:rPr lang="en-US"/>
              <a:pPr/>
              <a:t>3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1814"/>
            <a:ext cx="5029200" cy="4116387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77BA4-AAFC-4ABD-9DB5-0A7D46F60963}" type="slidenum">
              <a:rPr lang="en-US"/>
              <a:pPr/>
              <a:t>4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1E918-F024-461B-8D8B-A20AE3485FC8}" type="slidenum">
              <a:rPr lang="en-US"/>
              <a:pPr/>
              <a:t>5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95C6C-A575-47B6-998E-2FFA1F941A2D}" type="slidenum">
              <a:rPr lang="en-US"/>
              <a:pPr/>
              <a:t>6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5DE0A4-D93C-4049-A4EB-61927ADB7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DE7523-5FAD-431C-828D-CCB4A9E68C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www.optisite.com/images/people.jpg&amp;imgrefurl=http://www.optisite.com/&amp;h=180&amp;w=202&amp;prev=/images?q=people&amp;svnum=10&amp;hl=en&amp;lr=&amp;ie=UTF-8&amp;oe=UTF-8&amp;sa=G" TargetMode="External"/><Relationship Id="rId3" Type="http://schemas.openxmlformats.org/officeDocument/2006/relationships/hyperlink" Target="http://images.google.com/imgres?imgurl=www.sen.parl.gc.ca/lpearson/htmfiles/secondthought/presen2.jpg&amp;imgrefurl=http://www.sen.parl.gc.ca/lpearson/htmfiles/secondthought/presentation-fr.htm&amp;h=561&amp;w=373&amp;prev=/images?q=oral+presentation&amp;svnum=10&amp;hl=en&amp;lr=&amp;ie=UTF-8&amp;oe=UTF-8&amp;sa=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hyperlink" Target="http://images.google.com/imgres?imgurl=www.unige.ch/LABPV/books/per-appl/oral.jpg&amp;imgrefurl=http://www.unige.ch/LABPV/books/per-appl/st-petersburg.html&amp;h=245&amp;w=206&amp;prev=/images?q=oral+presentation&amp;svnum=10&amp;hl=en&amp;lr=&amp;ie=UTF-8&amp;oe=UTF-8&amp;sa=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System Proposal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IT1212:          </a:t>
            </a:r>
            <a:r>
              <a:rPr lang="en-US" dirty="0"/>
              <a:t>System Analysis </a:t>
            </a:r>
            <a:r>
              <a:rPr lang="en-US" dirty="0" smtClean="0"/>
              <a:t>and </a:t>
            </a:r>
            <a:r>
              <a:rPr lang="en-US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CB7FD-46B4-4779-98C9-AFE17B67AEF5}" type="slidenum">
              <a:rPr lang="en-US"/>
              <a:pPr/>
              <a:t>2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Output of the Problem Definition phase: </a:t>
            </a:r>
            <a:br>
              <a:rPr lang="en-US" sz="3200" b="1"/>
            </a:b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The System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D02A0-FFF3-4AF5-9AF6-CF9AB9ACBCDD}" type="slidenum">
              <a:rPr lang="en-US"/>
              <a:pPr/>
              <a:t>3</a:t>
            </a:fld>
            <a:endParaRPr lang="en-US"/>
          </a:p>
        </p:txBody>
      </p:sp>
      <p:pic>
        <p:nvPicPr>
          <p:cNvPr id="755714" name="Picture 2" descr="presen2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133600" y="2971800"/>
            <a:ext cx="1371600" cy="1876425"/>
          </a:xfrm>
          <a:ln w="38100">
            <a:solidFill>
              <a:srgbClr val="0000FF"/>
            </a:solidFill>
          </a:ln>
        </p:spPr>
      </p:pic>
      <p:sp>
        <p:nvSpPr>
          <p:cNvPr id="755715" name="Rectangle 3"/>
          <p:cNvSpPr>
            <a:spLocks noChangeArrowheads="1"/>
          </p:cNvSpPr>
          <p:nvPr/>
        </p:nvSpPr>
        <p:spPr bwMode="auto">
          <a:xfrm>
            <a:off x="990600" y="381000"/>
            <a:ext cx="7772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sz="36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3600">
                <a:solidFill>
                  <a:schemeClr val="tx2"/>
                </a:solidFill>
              </a:rPr>
              <a:t>The System Proposal</a:t>
            </a:r>
          </a:p>
        </p:txBody>
      </p:sp>
      <p:pic>
        <p:nvPicPr>
          <p:cNvPr id="755716" name="Picture 4" descr="oral">
            <a:hlinkClick r:id="rId5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935413" y="3883025"/>
            <a:ext cx="1295400" cy="1676400"/>
          </a:xfrm>
          <a:ln w="28575">
            <a:solidFill>
              <a:srgbClr val="0000FF"/>
            </a:solidFill>
          </a:ln>
        </p:spPr>
      </p:pic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762000" y="1631950"/>
            <a:ext cx="792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buFontTx/>
              <a:buBlip>
                <a:blip r:embed="rId7"/>
              </a:buBlip>
            </a:pPr>
            <a:r>
              <a:rPr lang="en-US" sz="2400" b="0"/>
              <a:t>A report / presentation of a recommended solution</a:t>
            </a:r>
          </a:p>
          <a:p>
            <a:pPr marL="225425" indent="-225425">
              <a:buFontTx/>
              <a:buBlip>
                <a:blip r:embed="rId7"/>
              </a:buBlip>
            </a:pPr>
            <a:r>
              <a:rPr lang="en-US" sz="2400" b="0"/>
              <a:t>Usually a formal written report or oral presentation</a:t>
            </a:r>
          </a:p>
          <a:p>
            <a:pPr marL="225425" indent="-225425">
              <a:buFontTx/>
              <a:buBlip>
                <a:blip r:embed="rId7"/>
              </a:buBlip>
            </a:pPr>
            <a:r>
              <a:rPr lang="en-US" sz="2400" b="0"/>
              <a:t>Intended for system owners and users</a:t>
            </a:r>
          </a:p>
        </p:txBody>
      </p:sp>
      <p:sp>
        <p:nvSpPr>
          <p:cNvPr id="755718" name="Rectangle 6"/>
          <p:cNvSpPr>
            <a:spLocks noChangeArrowheads="1"/>
          </p:cNvSpPr>
          <p:nvPr/>
        </p:nvSpPr>
        <p:spPr bwMode="auto">
          <a:xfrm>
            <a:off x="1497013" y="4876800"/>
            <a:ext cx="2116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Formal written</a:t>
            </a:r>
          </a:p>
          <a:p>
            <a:r>
              <a:rPr lang="en-US" sz="2400" b="0"/>
              <a:t> report</a:t>
            </a:r>
          </a:p>
        </p:txBody>
      </p:sp>
      <p:sp>
        <p:nvSpPr>
          <p:cNvPr id="755719" name="Rectangle 7"/>
          <p:cNvSpPr>
            <a:spLocks noChangeArrowheads="1"/>
          </p:cNvSpPr>
          <p:nvPr/>
        </p:nvSpPr>
        <p:spPr bwMode="auto">
          <a:xfrm>
            <a:off x="3630613" y="5486400"/>
            <a:ext cx="252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Oral presentation</a:t>
            </a:r>
          </a:p>
        </p:txBody>
      </p:sp>
      <p:pic>
        <p:nvPicPr>
          <p:cNvPr id="755720" name="Picture 8" descr="people">
            <a:hlinkClick r:id="rId8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 cstate="print"/>
          <a:srcRect/>
          <a:stretch>
            <a:fillRect/>
          </a:stretch>
        </p:blipFill>
        <p:spPr>
          <a:xfrm>
            <a:off x="6373813" y="2922588"/>
            <a:ext cx="1550987" cy="1392237"/>
          </a:xfrm>
          <a:noFill/>
          <a:ln/>
        </p:spPr>
      </p:pic>
      <p:sp>
        <p:nvSpPr>
          <p:cNvPr id="755721" name="Rectangle 9"/>
          <p:cNvSpPr>
            <a:spLocks noChangeArrowheads="1"/>
          </p:cNvSpPr>
          <p:nvPr/>
        </p:nvSpPr>
        <p:spPr bwMode="auto">
          <a:xfrm>
            <a:off x="5884863" y="4267200"/>
            <a:ext cx="22685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/>
              <a:t>System owners</a:t>
            </a:r>
          </a:p>
          <a:p>
            <a:pPr algn="ctr"/>
            <a:r>
              <a:rPr lang="en-US" sz="2400" b="0"/>
              <a:t>And</a:t>
            </a:r>
          </a:p>
          <a:p>
            <a:pPr algn="ctr"/>
            <a:r>
              <a:rPr lang="en-US" sz="2400" b="0"/>
              <a:t>End Users</a:t>
            </a:r>
          </a:p>
        </p:txBody>
      </p:sp>
      <p:cxnSp>
        <p:nvCxnSpPr>
          <p:cNvPr id="755722" name="AutoShape 10"/>
          <p:cNvCxnSpPr>
            <a:cxnSpLocks noChangeShapeType="1"/>
          </p:cNvCxnSpPr>
          <p:nvPr/>
        </p:nvCxnSpPr>
        <p:spPr bwMode="auto">
          <a:xfrm>
            <a:off x="3630613" y="3349625"/>
            <a:ext cx="2743200" cy="482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23" name="AutoShape 11"/>
          <p:cNvCxnSpPr>
            <a:cxnSpLocks noChangeShapeType="1"/>
          </p:cNvCxnSpPr>
          <p:nvPr/>
        </p:nvCxnSpPr>
        <p:spPr bwMode="auto">
          <a:xfrm flipV="1">
            <a:off x="5230813" y="3959225"/>
            <a:ext cx="1176337" cy="914400"/>
          </a:xfrm>
          <a:prstGeom prst="curvedConnector3">
            <a:avLst>
              <a:gd name="adj1" fmla="val 49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FA6E0A-24CE-46F2-8F62-7253783F9535}" type="slidenum">
              <a:rPr lang="en-US"/>
              <a:pPr/>
              <a:t>4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Written Report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229600" cy="4191000"/>
          </a:xfrm>
        </p:spPr>
        <p:txBody>
          <a:bodyPr/>
          <a:lstStyle/>
          <a:p>
            <a:r>
              <a:rPr lang="en-US" sz="2800" dirty="0"/>
              <a:t>The most common method used by analysts</a:t>
            </a:r>
          </a:p>
          <a:p>
            <a:r>
              <a:rPr lang="en-US" sz="2800" dirty="0"/>
              <a:t>Consists of </a:t>
            </a:r>
          </a:p>
          <a:p>
            <a:pPr lvl="1"/>
            <a:r>
              <a:rPr lang="en-US" sz="2400" dirty="0"/>
              <a:t>Primary Elements </a:t>
            </a:r>
          </a:p>
          <a:p>
            <a:pPr lvl="2"/>
            <a:r>
              <a:rPr lang="en-US" sz="2000" dirty="0"/>
              <a:t>Actual information</a:t>
            </a:r>
          </a:p>
          <a:p>
            <a:pPr lvl="2"/>
            <a:r>
              <a:rPr lang="en-US" sz="2000" dirty="0"/>
              <a:t>E.g. introduction, conclusion</a:t>
            </a:r>
          </a:p>
          <a:p>
            <a:pPr lvl="1"/>
            <a:r>
              <a:rPr lang="en-US" sz="2400" dirty="0"/>
              <a:t>Secondary Elements</a:t>
            </a:r>
          </a:p>
          <a:p>
            <a:pPr lvl="2"/>
            <a:r>
              <a:rPr lang="en-US" sz="2000" dirty="0"/>
              <a:t>Package the </a:t>
            </a:r>
            <a:r>
              <a:rPr lang="en-US" sz="2000" dirty="0" smtClean="0"/>
              <a:t>report in a way where the reader </a:t>
            </a:r>
            <a:r>
              <a:rPr lang="en-US" sz="2000" dirty="0"/>
              <a:t>can easily identify the report and its primary elements</a:t>
            </a:r>
          </a:p>
          <a:p>
            <a:pPr lvl="2"/>
            <a:r>
              <a:rPr lang="en-US" sz="2000" dirty="0"/>
              <a:t>Add a professional polish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69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19200" y="5410200"/>
            <a:ext cx="2209800" cy="1090613"/>
          </a:xfrm>
          <a:noFill/>
          <a:ln/>
        </p:spPr>
      </p:pic>
      <p:graphicFrame>
        <p:nvGraphicFramePr>
          <p:cNvPr id="769029" name="Object 5"/>
          <p:cNvGraphicFramePr>
            <a:graphicFrameLocks noChangeAspect="1"/>
          </p:cNvGraphicFramePr>
          <p:nvPr/>
        </p:nvGraphicFramePr>
        <p:xfrm>
          <a:off x="381000" y="457200"/>
          <a:ext cx="233363" cy="5562600"/>
        </p:xfrm>
        <a:graphic>
          <a:graphicData uri="http://schemas.openxmlformats.org/presentationml/2006/ole">
            <p:oleObj spid="_x0000_s1026" name="Bitmap Image" r:id="rId5" imgW="123842" imgH="2952381" progId="PBrush">
              <p:embed/>
            </p:oleObj>
          </a:graphicData>
        </a:graphic>
      </p:graphicFrame>
      <p:pic>
        <p:nvPicPr>
          <p:cNvPr id="769030" name="Picture 6" descr="student_on_compute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5791200" y="2514600"/>
            <a:ext cx="2032000" cy="1524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ACD4E-98E9-4422-A4C2-A2E606140A60}" type="slidenum">
              <a:rPr lang="en-US"/>
              <a:pPr/>
              <a:t>5</a:t>
            </a:fld>
            <a:endParaRPr 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b="1" dirty="0" smtClean="0"/>
              <a:t>Elements </a:t>
            </a:r>
            <a:r>
              <a:rPr lang="en-US" sz="4000" b="1" dirty="0"/>
              <a:t>for a written report</a:t>
            </a:r>
          </a:p>
        </p:txBody>
      </p:sp>
      <p:sp>
        <p:nvSpPr>
          <p:cNvPr id="758787" name="AutoShape 3"/>
          <p:cNvSpPr>
            <a:spLocks noChangeArrowheads="1"/>
          </p:cNvSpPr>
          <p:nvPr/>
        </p:nvSpPr>
        <p:spPr bwMode="auto">
          <a:xfrm>
            <a:off x="533400" y="1905000"/>
            <a:ext cx="8382000" cy="4191000"/>
          </a:xfrm>
          <a:prstGeom prst="roundRect">
            <a:avLst>
              <a:gd name="adj" fmla="val 16667"/>
            </a:avLst>
          </a:prstGeom>
          <a:solidFill>
            <a:srgbClr val="A7D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0"/>
          </a:p>
          <a:p>
            <a:r>
              <a:rPr lang="en-US" sz="2800" b="0"/>
              <a:t>Letter of transmittal</a:t>
            </a:r>
          </a:p>
          <a:p>
            <a:r>
              <a:rPr lang="en-US" sz="2800" b="0"/>
              <a:t>Title page</a:t>
            </a:r>
          </a:p>
          <a:p>
            <a:r>
              <a:rPr lang="en-US" sz="2800" b="0"/>
              <a:t>Tables of contents</a:t>
            </a:r>
          </a:p>
          <a:p>
            <a:r>
              <a:rPr lang="en-US" sz="2800" b="0"/>
              <a:t>List of Figures, illustrations, and tables</a:t>
            </a:r>
          </a:p>
          <a:p>
            <a:r>
              <a:rPr lang="en-US" sz="2800" b="0"/>
              <a:t>Abstract or executive summary</a:t>
            </a:r>
          </a:p>
          <a:p>
            <a:r>
              <a:rPr lang="en-US" sz="2800" b="0"/>
              <a:t>	(primary elements are presented in this </a:t>
            </a:r>
          </a:p>
          <a:p>
            <a:r>
              <a:rPr lang="en-US" sz="2800" b="0"/>
              <a:t>portion of the report)</a:t>
            </a:r>
          </a:p>
          <a:p>
            <a:r>
              <a:rPr lang="en-US" sz="2800" b="0"/>
              <a:t>Appendixes</a:t>
            </a:r>
          </a:p>
          <a:p>
            <a:endParaRPr 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F58D7-E781-4AF7-A1CB-EBB04D527983}" type="slidenum">
              <a:rPr lang="en-US"/>
              <a:pPr/>
              <a:t>6</a:t>
            </a:fld>
            <a:endParaRPr lang="en-US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Presentation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51054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A special </a:t>
            </a:r>
            <a:r>
              <a:rPr lang="en-US" sz="2800" dirty="0" smtClean="0"/>
              <a:t>meeting used </a:t>
            </a:r>
            <a:r>
              <a:rPr lang="en-US" sz="2800" dirty="0"/>
              <a:t>to </a:t>
            </a:r>
            <a:endParaRPr lang="en-US" sz="2800" dirty="0" smtClean="0"/>
          </a:p>
          <a:p>
            <a:pPr lvl="1"/>
            <a:r>
              <a:rPr lang="en-US" sz="2400" dirty="0" smtClean="0"/>
              <a:t>sell </a:t>
            </a:r>
            <a:r>
              <a:rPr lang="en-US" sz="2400" dirty="0"/>
              <a:t>new ideas </a:t>
            </a:r>
            <a:endParaRPr lang="en-US" sz="2400" dirty="0" smtClean="0"/>
          </a:p>
          <a:p>
            <a:pPr lvl="1"/>
            <a:r>
              <a:rPr lang="en-US" sz="2400" dirty="0" smtClean="0"/>
              <a:t>gain </a:t>
            </a:r>
            <a:r>
              <a:rPr lang="en-US" sz="2400" dirty="0"/>
              <a:t>approval for new </a:t>
            </a:r>
            <a:r>
              <a:rPr lang="en-US" sz="2400" dirty="0" smtClean="0"/>
              <a:t>systems </a:t>
            </a:r>
          </a:p>
          <a:p>
            <a:pPr lvl="1"/>
            <a:r>
              <a:rPr lang="en-US" sz="2400" dirty="0" smtClean="0"/>
              <a:t>verify conclusion</a:t>
            </a:r>
          </a:p>
          <a:p>
            <a:pPr lvl="1"/>
            <a:r>
              <a:rPr lang="en-US" sz="2400" dirty="0" smtClean="0"/>
              <a:t>clarify facts</a:t>
            </a:r>
          </a:p>
          <a:p>
            <a:pPr lvl="1"/>
            <a:r>
              <a:rPr lang="en-US" sz="2400" dirty="0" smtClean="0"/>
              <a:t>report the progress</a:t>
            </a:r>
            <a:endParaRPr lang="en-US" sz="2400" dirty="0"/>
          </a:p>
          <a:p>
            <a:pPr>
              <a:buFontTx/>
              <a:buNone/>
            </a:pPr>
            <a:endParaRPr lang="en-US" sz="1000" dirty="0"/>
          </a:p>
        </p:txBody>
      </p:sp>
      <p:pic>
        <p:nvPicPr>
          <p:cNvPr id="770052" name="Picture 4" descr="formalRound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15000" y="3276600"/>
            <a:ext cx="3200400" cy="2898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718</TotalTime>
  <Words>180</Words>
  <Application>Microsoft Office PowerPoint</Application>
  <PresentationFormat>On-screen Show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HNDIT</vt:lpstr>
      <vt:lpstr>Bitmap Image</vt:lpstr>
      <vt:lpstr>IT1212:          System Analysis and Design</vt:lpstr>
      <vt:lpstr>Output of the Problem Definition phase:   The System Proposal</vt:lpstr>
      <vt:lpstr>Slide 3</vt:lpstr>
      <vt:lpstr>Written Report</vt:lpstr>
      <vt:lpstr>Elements for a written report</vt:lpstr>
      <vt:lpstr>Formal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sajee</cp:lastModifiedBy>
  <cp:revision>24</cp:revision>
  <dcterms:created xsi:type="dcterms:W3CDTF">2013-10-17T05:02:06Z</dcterms:created>
  <dcterms:modified xsi:type="dcterms:W3CDTF">2015-10-25T10:13:54Z</dcterms:modified>
</cp:coreProperties>
</file>