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4" r:id="rId3"/>
    <p:sldId id="258" r:id="rId4"/>
    <p:sldId id="275" r:id="rId5"/>
    <p:sldId id="259" r:id="rId6"/>
    <p:sldId id="270" r:id="rId7"/>
    <p:sldId id="271" r:id="rId8"/>
    <p:sldId id="272" r:id="rId9"/>
    <p:sldId id="276" r:id="rId10"/>
    <p:sldId id="273" r:id="rId11"/>
    <p:sldId id="277" r:id="rId12"/>
    <p:sldId id="262" r:id="rId13"/>
    <p:sldId id="297" r:id="rId14"/>
    <p:sldId id="298" r:id="rId15"/>
    <p:sldId id="278" r:id="rId16"/>
    <p:sldId id="279" r:id="rId17"/>
    <p:sldId id="280" r:id="rId18"/>
    <p:sldId id="281" r:id="rId19"/>
    <p:sldId id="282" r:id="rId20"/>
    <p:sldId id="283" r:id="rId21"/>
    <p:sldId id="304" r:id="rId22"/>
    <p:sldId id="284" r:id="rId23"/>
    <p:sldId id="285" r:id="rId24"/>
    <p:sldId id="286" r:id="rId25"/>
    <p:sldId id="299" r:id="rId26"/>
    <p:sldId id="287" r:id="rId27"/>
    <p:sldId id="288" r:id="rId28"/>
    <p:sldId id="302" r:id="rId29"/>
    <p:sldId id="303" r:id="rId30"/>
    <p:sldId id="290" r:id="rId31"/>
    <p:sldId id="291" r:id="rId32"/>
    <p:sldId id="300" r:id="rId33"/>
    <p:sldId id="292" r:id="rId34"/>
    <p:sldId id="301" r:id="rId35"/>
    <p:sldId id="293" r:id="rId36"/>
    <p:sldId id="294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94" autoAdjust="0"/>
  </p:normalViewPr>
  <p:slideViewPr>
    <p:cSldViewPr>
      <p:cViewPr varScale="1">
        <p:scale>
          <a:sx n="53" d="100"/>
          <a:sy n="53" d="100"/>
        </p:scale>
        <p:origin x="18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2D0FC-9588-47A1-A392-55FDA0A8E306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16188-20B1-4558-931A-56A1C6FE77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933DF-9BB0-42E4-8ADA-DBA67D5ED5B2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0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DFFB8-7C35-4152-8262-82A26D11925A}" type="slidenum">
              <a:rPr lang="en-US"/>
              <a:pPr/>
              <a:t>37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4FBB7-2E70-41D0-9C30-855DF7CDFD37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86202-A4E2-496D-A2D9-9B9648DE10EB}" type="slidenum">
              <a:rPr lang="en-US"/>
              <a:pPr/>
              <a:t>12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BD204-ACFE-4598-8669-453518D6730D}" type="slidenum">
              <a:rPr lang="en-US"/>
              <a:pPr/>
              <a:t>13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338CD-31D2-4A44-898F-0E634E7CD123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4ABA2-FA4A-47DD-BFF3-13504BA65B2A}" type="slidenum">
              <a:rPr lang="en-US"/>
              <a:pPr/>
              <a:t>25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Nslookup</a:t>
            </a:r>
            <a:endParaRPr lang="en-US" dirty="0" smtClean="0"/>
          </a:p>
          <a:p>
            <a:r>
              <a:rPr lang="en-US" dirty="0" err="1" smtClean="0"/>
              <a:t>Tracert</a:t>
            </a:r>
            <a:r>
              <a:rPr lang="en-US" dirty="0" smtClean="0"/>
              <a:t> – see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dns</a:t>
            </a:r>
            <a:r>
              <a:rPr lang="en-US" baseline="0" smtClean="0"/>
              <a:t>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16188-20B1-4558-931A-56A1C6FE774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96FFC-F50E-4FE6-A230-685C4FE51BE6}" type="slidenum">
              <a:rPr lang="en-US"/>
              <a:pPr/>
              <a:t>32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7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87EE7-EE72-434A-8542-DD9937DF12CF}" type="slidenum">
              <a:rPr lang="en-US"/>
              <a:pPr/>
              <a:t>34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4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50FBDA80-2A62-4191-A6FD-F90AFB02E0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371600"/>
            <a:ext cx="89154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EB42FB26-267F-417B-B09B-555CAE3E16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99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2001, Nominum, Inc.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D150B43-18D8-4714-A1B8-87C6BC56DE38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4F6EF74-EBF3-448B-B154-297B08B9B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workclue.com/index.php" TargetMode="External"/><Relationship Id="rId2" Type="http://schemas.openxmlformats.org/officeDocument/2006/relationships/hyperlink" Target="ftp://ftp.company.com/downloads.report.doc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0" y="2133600"/>
            <a:ext cx="6492240" cy="1752600"/>
          </a:xfrm>
        </p:spPr>
        <p:txBody>
          <a:bodyPr/>
          <a:lstStyle/>
          <a:p>
            <a:r>
              <a:rPr lang="en-US" dirty="0" smtClean="0"/>
              <a:t>DNS – Domain Name Service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Domain Names vs. URLs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66800" y="1447800"/>
            <a:ext cx="8458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  <a:cs typeface="Times New Roman" pitchFamily="18" charset="0"/>
              </a:rPr>
              <a:t>A domain name is contained in a URL.  See the examples below</a:t>
            </a:r>
            <a:r>
              <a:rPr lang="en-US" sz="2800" dirty="0" smtClean="0">
                <a:latin typeface="Arial" charset="0"/>
                <a:cs typeface="Times New Roman" pitchFamily="18" charset="0"/>
              </a:rPr>
              <a:t>.  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  <a:cs typeface="Times New Roman" pitchFamily="18" charset="0"/>
                <a:hlinkClick r:id="rId2"/>
              </a:rPr>
              <a:t>ftp</a:t>
            </a:r>
            <a:r>
              <a:rPr lang="en-US" sz="2800" dirty="0">
                <a:latin typeface="Arial" charset="0"/>
                <a:cs typeface="Times New Roman" pitchFamily="18" charset="0"/>
                <a:hlinkClick r:id="rId2"/>
              </a:rPr>
              <a:t>://</a:t>
            </a:r>
            <a:r>
              <a:rPr lang="en-US" sz="2800" dirty="0" smtClean="0">
                <a:latin typeface="Arial" charset="0"/>
                <a:cs typeface="Times New Roman" pitchFamily="18" charset="0"/>
                <a:hlinkClick r:id="rId2"/>
              </a:rPr>
              <a:t>ftp.company.com/downloads.report.doc</a:t>
            </a:r>
            <a:endParaRPr lang="en-US" sz="2800" dirty="0" smtClean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Arial" charset="0"/>
                <a:cs typeface="Times New Roman" pitchFamily="18" charset="0"/>
                <a:hlinkClick r:id="rId3"/>
              </a:rPr>
              <a:t>http</a:t>
            </a:r>
            <a:r>
              <a:rPr lang="en-US" sz="2800" dirty="0">
                <a:latin typeface="Arial" charset="0"/>
                <a:cs typeface="Times New Roman" pitchFamily="18" charset="0"/>
                <a:hlinkClick r:id="rId3"/>
              </a:rPr>
              <a:t>://www.networkclue.com/index.php</a:t>
            </a:r>
            <a:endParaRPr lang="en-US" sz="2800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28600" y="3581401"/>
            <a:ext cx="8610600" cy="2579688"/>
            <a:chOff x="144" y="1824"/>
            <a:chExt cx="5424" cy="1625"/>
          </a:xfrm>
        </p:grpSpPr>
        <p:sp>
          <p:nvSpPr>
            <p:cNvPr id="8197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Protocol</a:t>
              </a:r>
            </a:p>
          </p:txBody>
        </p:sp>
        <p:sp>
          <p:nvSpPr>
            <p:cNvPr id="8198" name="Text Box 8"/>
            <p:cNvSpPr txBox="1">
              <a:spLocks noChangeArrowheads="1"/>
            </p:cNvSpPr>
            <p:nvPr/>
          </p:nvSpPr>
          <p:spPr bwMode="auto">
            <a:xfrm>
              <a:off x="4176" y="2352"/>
              <a:ext cx="13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/>
                <a:t>Resource or File</a:t>
              </a:r>
            </a:p>
          </p:txBody>
        </p:sp>
        <p:sp>
          <p:nvSpPr>
            <p:cNvPr id="8199" name="AutoShape 9"/>
            <p:cNvSpPr>
              <a:spLocks noChangeArrowheads="1"/>
            </p:cNvSpPr>
            <p:nvPr/>
          </p:nvSpPr>
          <p:spPr bwMode="auto">
            <a:xfrm rot="-7750830">
              <a:off x="4176" y="2016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432" y="1920"/>
              <a:ext cx="3648" cy="1529"/>
              <a:chOff x="432" y="1920"/>
              <a:chExt cx="3648" cy="1529"/>
            </a:xfrm>
          </p:grpSpPr>
          <p:sp>
            <p:nvSpPr>
              <p:cNvPr id="8201" name="Text Box 5"/>
              <p:cNvSpPr txBox="1">
                <a:spLocks noChangeArrowheads="1"/>
              </p:cNvSpPr>
              <p:nvPr/>
            </p:nvSpPr>
            <p:spPr bwMode="auto">
              <a:xfrm>
                <a:off x="1008" y="2352"/>
                <a:ext cx="91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 smtClean="0"/>
                  <a:t>Hostname/name of </a:t>
                </a:r>
                <a:r>
                  <a:rPr lang="en-US" smtClean="0"/>
                  <a:t>the server</a:t>
                </a:r>
                <a:endParaRPr lang="en-US" dirty="0"/>
              </a:p>
            </p:txBody>
          </p:sp>
          <p:sp>
            <p:nvSpPr>
              <p:cNvPr id="8202" name="Text Box 6"/>
              <p:cNvSpPr txBox="1">
                <a:spLocks noChangeArrowheads="1"/>
              </p:cNvSpPr>
              <p:nvPr/>
            </p:nvSpPr>
            <p:spPr bwMode="auto">
              <a:xfrm>
                <a:off x="2016" y="2352"/>
                <a:ext cx="139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Domain Name</a:t>
                </a:r>
              </a:p>
            </p:txBody>
          </p:sp>
          <p:sp>
            <p:nvSpPr>
              <p:cNvPr id="8203" name="Text Box 7"/>
              <p:cNvSpPr txBox="1">
                <a:spLocks noChangeArrowheads="1"/>
              </p:cNvSpPr>
              <p:nvPr/>
            </p:nvSpPr>
            <p:spPr bwMode="auto">
              <a:xfrm>
                <a:off x="768" y="3216"/>
                <a:ext cx="331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Fully Qualified Domain Name (FQDN)</a:t>
                </a:r>
              </a:p>
            </p:txBody>
          </p:sp>
          <p:sp>
            <p:nvSpPr>
              <p:cNvPr id="8204" name="AutoShape 10"/>
              <p:cNvSpPr>
                <a:spLocks/>
              </p:cNvSpPr>
              <p:nvPr/>
            </p:nvSpPr>
            <p:spPr bwMode="auto">
              <a:xfrm rot="-5400000">
                <a:off x="2592" y="1296"/>
                <a:ext cx="240" cy="1488"/>
              </a:xfrm>
              <a:prstGeom prst="leftBracket">
                <a:avLst>
                  <a:gd name="adj" fmla="val 51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AutoShape 11"/>
              <p:cNvSpPr>
                <a:spLocks/>
              </p:cNvSpPr>
              <p:nvPr/>
            </p:nvSpPr>
            <p:spPr bwMode="auto">
              <a:xfrm rot="16200000">
                <a:off x="1440" y="1728"/>
                <a:ext cx="240" cy="624"/>
              </a:xfrm>
              <a:prstGeom prst="leftBracket">
                <a:avLst>
                  <a:gd name="adj" fmla="val 21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8206" name="AutoShape 12"/>
              <p:cNvSpPr>
                <a:spLocks noChangeArrowheads="1"/>
              </p:cNvSpPr>
              <p:nvPr/>
            </p:nvSpPr>
            <p:spPr bwMode="auto">
              <a:xfrm rot="-2647621">
                <a:off x="432" y="1920"/>
                <a:ext cx="432" cy="96"/>
              </a:xfrm>
              <a:prstGeom prst="rightArrow">
                <a:avLst>
                  <a:gd name="adj1" fmla="val 50000"/>
                  <a:gd name="adj2" fmla="val 1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AutoShape 13"/>
              <p:cNvSpPr>
                <a:spLocks/>
              </p:cNvSpPr>
              <p:nvPr/>
            </p:nvSpPr>
            <p:spPr bwMode="auto">
              <a:xfrm rot="-5400000">
                <a:off x="2328" y="1752"/>
                <a:ext cx="240" cy="2112"/>
              </a:xfrm>
              <a:prstGeom prst="leftBracket">
                <a:avLst>
                  <a:gd name="adj" fmla="val 73333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Line 14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Line 15"/>
              <p:cNvSpPr>
                <a:spLocks noChangeShapeType="1"/>
              </p:cNvSpPr>
              <p:nvPr/>
            </p:nvSpPr>
            <p:spPr bwMode="auto">
              <a:xfrm>
                <a:off x="2592" y="216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0" name="Line 16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Resolver and name server</a:t>
            </a: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3657600" cy="4663440"/>
          </a:xfrm>
        </p:spPr>
        <p:txBody>
          <a:bodyPr>
            <a:normAutofit lnSpcReduction="10000"/>
          </a:bodyPr>
          <a:lstStyle/>
          <a:p>
            <a:pPr marL="381000" indent="-381000">
              <a:buFontTx/>
              <a:buAutoNum type="arabicPeriod"/>
            </a:pPr>
            <a:r>
              <a:rPr lang="en-US" sz="2000" dirty="0"/>
              <a:t>An application program on a host accesses the domain system through a DNS client, called the </a:t>
            </a:r>
            <a:r>
              <a:rPr lang="en-US" sz="2000" b="1" dirty="0">
                <a:solidFill>
                  <a:schemeClr val="accent2"/>
                </a:solidFill>
              </a:rPr>
              <a:t>resolver</a:t>
            </a:r>
            <a:endParaRPr lang="en-US" sz="2000" dirty="0"/>
          </a:p>
          <a:p>
            <a:pPr marL="381000" indent="-381000">
              <a:buFontTx/>
              <a:buAutoNum type="arabicPeriod"/>
            </a:pPr>
            <a:r>
              <a:rPr lang="en-US" sz="2000" dirty="0"/>
              <a:t>Resolver contacts DNS server, called name server </a:t>
            </a:r>
          </a:p>
          <a:p>
            <a:pPr marL="381000" indent="-381000">
              <a:buFontTx/>
              <a:buAutoNum type="arabicPeriod"/>
            </a:pPr>
            <a:r>
              <a:rPr lang="en-US" sz="2000" dirty="0"/>
              <a:t>DNS server returns IP address to resolver which passes the IP address to application</a:t>
            </a:r>
          </a:p>
          <a:p>
            <a:pPr marL="381000" indent="-381000">
              <a:buFontTx/>
              <a:buAutoNum type="arabicPeriod"/>
            </a:pPr>
            <a:endParaRPr lang="en-US" sz="2000" dirty="0"/>
          </a:p>
          <a:p>
            <a:pPr marL="381000" indent="-381000"/>
            <a:endParaRPr lang="en-US" sz="2000" dirty="0"/>
          </a:p>
          <a:p>
            <a:pPr marL="381000" indent="-381000"/>
            <a:r>
              <a:rPr lang="en-US" sz="2000" dirty="0"/>
              <a:t>Reverse lookups are also possible, i.e., find the hostname given an IP address</a:t>
            </a:r>
          </a:p>
        </p:txBody>
      </p:sp>
      <p:graphicFrame>
        <p:nvGraphicFramePr>
          <p:cNvPr id="14234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305300" y="1662113"/>
          <a:ext cx="4654550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5444680" imgH="4744022" progId="">
                  <p:embed/>
                </p:oleObj>
              </mc:Choice>
              <mc:Fallback>
                <p:oleObj name="Visio" r:id="rId3" imgW="5444680" imgH="474402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662113"/>
                        <a:ext cx="4654550" cy="405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sz="2400"/>
              <a:t>Computer that requests DNS resolution</a:t>
            </a:r>
          </a:p>
          <a:p>
            <a:pPr marL="228600" indent="-228600"/>
            <a:r>
              <a:rPr lang="en-US" sz="2400"/>
              <a:t>Issues queries that ask for specific types of mappings of computers and IP addresses (</a:t>
            </a:r>
            <a:r>
              <a:rPr lang="en-US" sz="2400" i="1"/>
              <a:t>records</a:t>
            </a:r>
            <a:r>
              <a:rPr lang="en-US" sz="2400"/>
              <a:t>)</a:t>
            </a:r>
          </a:p>
          <a:p>
            <a:pPr marL="228600" indent="-228600"/>
            <a:r>
              <a:rPr lang="en-US" sz="2400"/>
              <a:t>Query types determine behavior of DNS server receiving query</a:t>
            </a:r>
          </a:p>
          <a:p>
            <a:pPr marL="228600" indent="-228600"/>
            <a:r>
              <a:rPr lang="en-US" sz="2400"/>
              <a:t>Lookup types determine whether a name-to-IP mapping or an IP-to-name mapping is sought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and Lookup Types</a:t>
            </a:r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1025525" y="1587500"/>
          <a:ext cx="6978650" cy="1908811"/>
        </p:xfrm>
        <a:graphic>
          <a:graphicData uri="http://schemas.openxmlformats.org/drawingml/2006/table">
            <a:tbl>
              <a:tblPr/>
              <a:tblGrid>
                <a:gridCol w="2097088"/>
                <a:gridCol w="4881562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Query Types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Iterative query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DNS server returns an answer to the query or a pointer to other DNS servers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Recursive query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The DNS server returns a complete answer to the query, not a pointer to another DNS server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12" name="Group 32"/>
          <p:cNvGraphicFramePr>
            <a:graphicFrameLocks noGrp="1"/>
          </p:cNvGraphicFramePr>
          <p:nvPr/>
        </p:nvGraphicFramePr>
        <p:xfrm>
          <a:off x="1025525" y="4124325"/>
          <a:ext cx="6978650" cy="1580198"/>
        </p:xfrm>
        <a:graphic>
          <a:graphicData uri="http://schemas.openxmlformats.org/drawingml/2006/table">
            <a:tbl>
              <a:tblPr/>
              <a:tblGrid>
                <a:gridCol w="2097088"/>
                <a:gridCol w="4881562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Lookup Types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Forward lookup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Requests name-to-address resolution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Reverse lookup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Requests address-to-name resolution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685800" y="4114800"/>
            <a:ext cx="7875588" cy="2205038"/>
          </a:xfrm>
          <a:prstGeom prst="roundRect">
            <a:avLst>
              <a:gd name="adj" fmla="val 8856"/>
            </a:avLst>
          </a:prstGeom>
          <a:solidFill>
            <a:srgbClr val="F0F1E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marL="177800" indent="-177800" eaLnBrk="0" hangingPunct="0">
              <a:buSzPct val="85000"/>
            </a:pPr>
            <a:endParaRPr lang="en-US" sz="1800">
              <a:latin typeface="Arial Narrow" pitchFamily="34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598488" y="1355725"/>
            <a:ext cx="7875587" cy="2205038"/>
          </a:xfrm>
          <a:prstGeom prst="roundRect">
            <a:avLst>
              <a:gd name="adj" fmla="val 8856"/>
            </a:avLst>
          </a:prstGeom>
          <a:solidFill>
            <a:srgbClr val="F0F1E1"/>
          </a:soli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marL="177800" indent="-177800" eaLnBrk="0" hangingPunct="0">
              <a:buSzPct val="85000"/>
            </a:pPr>
            <a:endParaRPr lang="en-US" sz="1800">
              <a:latin typeface="Arial Narrow" pitchFamily="34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DNS Zone Types: Forward and Reverse Lookup</a:t>
            </a:r>
          </a:p>
        </p:txBody>
      </p:sp>
      <p:pic>
        <p:nvPicPr>
          <p:cNvPr id="28677" name="Picture 5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3948113"/>
            <a:ext cx="1304925" cy="1535112"/>
          </a:xfrm>
          <a:prstGeom prst="rect">
            <a:avLst/>
          </a:prstGeom>
          <a:noFill/>
        </p:spPr>
      </p:pic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433763" y="3694113"/>
            <a:ext cx="2333625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2200" b="1">
                <a:latin typeface="Arial Narrow" pitchFamily="34" charset="0"/>
              </a:rPr>
              <a:t>Reverse Lookup</a:t>
            </a: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6931025" y="5534025"/>
            <a:ext cx="1301750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>
                <a:latin typeface="Arial Narrow" pitchFamily="34" charset="0"/>
              </a:rPr>
              <a:t>DNS Server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01688" y="1592263"/>
            <a:ext cx="1758950" cy="1820862"/>
            <a:chOff x="691" y="1019"/>
            <a:chExt cx="1108" cy="1147"/>
          </a:xfrm>
        </p:grpSpPr>
        <p:pic>
          <p:nvPicPr>
            <p:cNvPr id="28681" name="Picture 9" descr="Computer_DesktopComput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9" y="1019"/>
              <a:ext cx="880" cy="986"/>
            </a:xfrm>
            <a:prstGeom prst="rect">
              <a:avLst/>
            </a:prstGeom>
            <a:noFill/>
          </p:spPr>
        </p:pic>
        <p:pic>
          <p:nvPicPr>
            <p:cNvPr id="28682" name="Picture 10" descr="User_UserHalfD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1" y="1179"/>
              <a:ext cx="626" cy="987"/>
            </a:xfrm>
            <a:prstGeom prst="rect">
              <a:avLst/>
            </a:prstGeom>
            <a:noFill/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01688" y="4078288"/>
            <a:ext cx="1758950" cy="1816100"/>
            <a:chOff x="691" y="2698"/>
            <a:chExt cx="1108" cy="1144"/>
          </a:xfrm>
        </p:grpSpPr>
        <p:pic>
          <p:nvPicPr>
            <p:cNvPr id="28684" name="Picture 12" descr="Computer_DesktopComputer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9" y="2698"/>
              <a:ext cx="880" cy="986"/>
            </a:xfrm>
            <a:prstGeom prst="rect">
              <a:avLst/>
            </a:prstGeom>
            <a:noFill/>
          </p:spPr>
        </p:pic>
        <p:pic>
          <p:nvPicPr>
            <p:cNvPr id="28685" name="Picture 13" descr="User_UserHalfE0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1" y="2855"/>
              <a:ext cx="626" cy="987"/>
            </a:xfrm>
            <a:prstGeom prst="rect">
              <a:avLst/>
            </a:prstGeom>
            <a:noFill/>
          </p:spPr>
        </p:pic>
      </p:grpSp>
      <p:sp>
        <p:nvSpPr>
          <p:cNvPr id="28686" name="AutoShape 14"/>
          <p:cNvSpPr>
            <a:spLocks noChangeArrowheads="1"/>
          </p:cNvSpPr>
          <p:nvPr/>
        </p:nvSpPr>
        <p:spPr bwMode="auto">
          <a:xfrm>
            <a:off x="3433763" y="1274763"/>
            <a:ext cx="2333625" cy="3810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8DACD0"/>
              </a:gs>
              <a:gs pos="100000">
                <a:srgbClr val="DEE7F1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2200" b="1">
                <a:latin typeface="Arial Narrow" pitchFamily="34" charset="0"/>
              </a:rPr>
              <a:t>Forward Lookup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2654300" y="4281488"/>
            <a:ext cx="4037013" cy="649287"/>
          </a:xfrm>
          <a:prstGeom prst="rightArrow">
            <a:avLst>
              <a:gd name="adj1" fmla="val 62963"/>
              <a:gd name="adj2" fmla="val 119689"/>
            </a:avLst>
          </a:prstGeom>
          <a:solidFill>
            <a:srgbClr val="FF0000">
              <a:alpha val="7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 for 192.168.1.50?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 flipH="1">
            <a:off x="2654300" y="4967288"/>
            <a:ext cx="4037013" cy="649287"/>
          </a:xfrm>
          <a:prstGeom prst="rightArrow">
            <a:avLst>
              <a:gd name="adj1" fmla="val 62963"/>
              <a:gd name="adj2" fmla="val 119689"/>
            </a:avLst>
          </a:prstGeom>
          <a:solidFill>
            <a:srgbClr val="FF0000">
              <a:alpha val="7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 = zoom.com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2654300" y="1855788"/>
            <a:ext cx="4037013" cy="649287"/>
          </a:xfrm>
          <a:prstGeom prst="rightArrow">
            <a:avLst>
              <a:gd name="adj1" fmla="val 62963"/>
              <a:gd name="adj2" fmla="val 119689"/>
            </a:avLst>
          </a:prstGeom>
          <a:solidFill>
            <a:srgbClr val="FF0000">
              <a:alpha val="7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IP address for zoom.com?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 flipH="1">
            <a:off x="2654300" y="2541588"/>
            <a:ext cx="4037013" cy="649287"/>
          </a:xfrm>
          <a:prstGeom prst="rightArrow">
            <a:avLst>
              <a:gd name="adj1" fmla="val 62963"/>
              <a:gd name="adj2" fmla="val 119689"/>
            </a:avLst>
          </a:prstGeom>
          <a:solidFill>
            <a:srgbClr val="FF0000">
              <a:alpha val="75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IP address = 192.168.1.50</a:t>
            </a:r>
          </a:p>
        </p:txBody>
      </p:sp>
      <p:pic>
        <p:nvPicPr>
          <p:cNvPr id="28691" name="Picture 19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1500188"/>
            <a:ext cx="1304925" cy="1535112"/>
          </a:xfrm>
          <a:prstGeom prst="rect">
            <a:avLst/>
          </a:prstGeom>
          <a:noFill/>
        </p:spPr>
      </p:pic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6931025" y="3086100"/>
            <a:ext cx="1301750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>
                <a:latin typeface="Arial Narrow" pitchFamily="34" charset="0"/>
              </a:rPr>
              <a:t>DNS Server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9600" y="6051550"/>
            <a:ext cx="914400" cy="425450"/>
            <a:chOff x="384" y="3024"/>
            <a:chExt cx="720" cy="336"/>
          </a:xfrm>
        </p:grpSpPr>
        <p:sp>
          <p:nvSpPr>
            <p:cNvPr id="28694" name="Oval 22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28696" name="Oval 24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Freeform 25"/>
              <p:cNvSpPr>
                <a:spLocks/>
              </p:cNvSpPr>
              <p:nvPr/>
            </p:nvSpPr>
            <p:spPr bwMode="auto">
              <a:xfrm>
                <a:off x="539" y="3123"/>
                <a:ext cx="138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096963" y="6142038"/>
            <a:ext cx="304800" cy="244475"/>
            <a:chOff x="768" y="3096"/>
            <a:chExt cx="240" cy="192"/>
          </a:xfrm>
        </p:grpSpPr>
        <p:sp>
          <p:nvSpPr>
            <p:cNvPr id="28699" name="Oval 27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840" y="3144"/>
              <a:ext cx="96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 animBg="1" autoUpdateAnimBg="0"/>
      <p:bldP spid="28688" grpId="0" animBg="1" autoUpdateAnimBg="0"/>
      <p:bldP spid="28689" grpId="0" animBg="1" autoUpdateAnimBg="0"/>
      <p:bldP spid="2869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principle of DNS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naming system on which DNS is based is a hierarchical and logical tree structure called the </a:t>
            </a:r>
            <a:r>
              <a:rPr lang="en-US" sz="2000" i="1" dirty="0"/>
              <a:t>domain namespace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An organization obtains authority for parts of the name space, and can add additional layers of the hierarchy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Names of hosts can be assigned without regard  of location on a link layer network, IP network or autonomous system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In practice, allocation of the domain names generally follows the allocation of IP address, e.g.,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hosts with network prefix 128.143/16 have domain name suffix virginia.edu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hosts on network 128.143.136/24 are in the Computer Science Department of the University of Virginia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352800" y="3352800"/>
            <a:ext cx="5486400" cy="2743200"/>
            <a:chOff x="1920" y="2784"/>
            <a:chExt cx="3456" cy="1728"/>
          </a:xfrm>
        </p:grpSpPr>
        <p:sp>
          <p:nvSpPr>
            <p:cNvPr id="147470" name="Oval 14"/>
            <p:cNvSpPr>
              <a:spLocks noChangeArrowheads="1"/>
            </p:cNvSpPr>
            <p:nvPr/>
          </p:nvSpPr>
          <p:spPr bwMode="auto">
            <a:xfrm>
              <a:off x="1920" y="2784"/>
              <a:ext cx="3456" cy="172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Ins="0" anchor="ctr"/>
            <a:lstStyle/>
            <a:p>
              <a:pPr algn="r"/>
              <a:endParaRPr lang="en-US" sz="1600">
                <a:latin typeface="Arial" charset="0"/>
              </a:endParaRP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3936" y="3072"/>
              <a:ext cx="11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>
                  <a:solidFill>
                    <a:schemeClr val="accent2"/>
                  </a:solidFill>
                  <a:latin typeface="Arial" charset="0"/>
                </a:rPr>
                <a:t>Managed </a:t>
              </a:r>
              <a:br>
                <a:rPr lang="en-US" sz="1400">
                  <a:solidFill>
                    <a:schemeClr val="accent2"/>
                  </a:solidFill>
                  <a:latin typeface="Arial" charset="0"/>
                </a:rPr>
              </a:br>
              <a:r>
                <a:rPr lang="en-US" sz="1400">
                  <a:solidFill>
                    <a:schemeClr val="accent2"/>
                  </a:solidFill>
                  <a:latin typeface="Arial" charset="0"/>
                </a:rPr>
                <a:t>by UofT</a:t>
              </a:r>
            </a:p>
          </p:txBody>
        </p:sp>
      </p:grp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Name hierarchy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5608" y="381000"/>
            <a:ext cx="3657600" cy="466344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147480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371600"/>
            <a:ext cx="32004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DNS hierarchy can be represented by a tree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Root and top-level domains are administered by an Internet central name registration authority (ICANN)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Below top-level domain, administration of name space is delegated to organizations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Each organization can delegate further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0" y="-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30480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181600" y="4191000"/>
            <a:ext cx="3429000" cy="2743200"/>
            <a:chOff x="2736" y="3360"/>
            <a:chExt cx="2160" cy="1728"/>
          </a:xfrm>
        </p:grpSpPr>
        <p:sp>
          <p:nvSpPr>
            <p:cNvPr id="147474" name="Oval 18"/>
            <p:cNvSpPr>
              <a:spLocks noChangeArrowheads="1"/>
            </p:cNvSpPr>
            <p:nvPr/>
          </p:nvSpPr>
          <p:spPr bwMode="auto">
            <a:xfrm>
              <a:off x="2736" y="3360"/>
              <a:ext cx="2160" cy="1728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Ins="0" anchor="ctr"/>
            <a:lstStyle/>
            <a:p>
              <a:pPr algn="r"/>
              <a:endParaRPr lang="en-US" sz="1600">
                <a:latin typeface="Arial" charset="0"/>
              </a:endParaRP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3600" y="3648"/>
              <a:ext cx="1104" cy="326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>
                  <a:solidFill>
                    <a:schemeClr val="accent2"/>
                  </a:solidFill>
                  <a:latin typeface="Arial" charset="0"/>
                </a:rPr>
                <a:t>Managed by </a:t>
              </a:r>
              <a:br>
                <a:rPr lang="en-US" sz="1400">
                  <a:solidFill>
                    <a:schemeClr val="accent2"/>
                  </a:solidFill>
                  <a:latin typeface="Arial" charset="0"/>
                </a:rPr>
              </a:br>
              <a:r>
                <a:rPr lang="en-US" sz="1400">
                  <a:solidFill>
                    <a:schemeClr val="accent2"/>
                  </a:solidFill>
                  <a:latin typeface="Arial" charset="0"/>
                </a:rPr>
                <a:t>ECE Dept.</a:t>
              </a:r>
            </a:p>
          </p:txBody>
        </p:sp>
      </p:grp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2890838" y="533400"/>
          <a:ext cx="619442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6359042" imgH="5252009" progId="">
                  <p:embed/>
                </p:oleObj>
              </mc:Choice>
              <mc:Fallback>
                <p:oleObj name="Visio" r:id="rId3" imgW="6359042" imgH="525200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33400"/>
                        <a:ext cx="6194425" cy="503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914400"/>
          </a:xfrm>
        </p:spPr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447800"/>
            <a:ext cx="43815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Each node in the DNS tree represents a </a:t>
            </a:r>
            <a:r>
              <a:rPr lang="en-US" sz="2400" dirty="0">
                <a:solidFill>
                  <a:schemeClr val="accent2"/>
                </a:solidFill>
              </a:rPr>
              <a:t>DNS name</a:t>
            </a:r>
          </a:p>
          <a:p>
            <a:r>
              <a:rPr lang="en-US" sz="2400" dirty="0"/>
              <a:t>Each branch below a node is a </a:t>
            </a:r>
            <a:r>
              <a:rPr lang="en-US" sz="2400" dirty="0">
                <a:solidFill>
                  <a:schemeClr val="accent2"/>
                </a:solidFill>
              </a:rPr>
              <a:t>DNS domain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 DNS domain can contain hosts or other domains (</a:t>
            </a:r>
            <a:r>
              <a:rPr lang="en-US" sz="2400" dirty="0" err="1">
                <a:solidFill>
                  <a:schemeClr val="accent2"/>
                </a:solidFill>
              </a:rPr>
              <a:t>subdomains</a:t>
            </a:r>
            <a:r>
              <a:rPr lang="en-US" sz="2400" dirty="0"/>
              <a:t>)</a:t>
            </a:r>
          </a:p>
          <a:p>
            <a:pPr lvl="1">
              <a:buNone/>
            </a:pPr>
            <a:endParaRPr lang="en-US" sz="2400" dirty="0"/>
          </a:p>
          <a:p>
            <a:r>
              <a:rPr lang="en-US" sz="2400" dirty="0"/>
              <a:t>Example: </a:t>
            </a:r>
            <a:br>
              <a:rPr lang="en-US" sz="2400" dirty="0"/>
            </a:br>
            <a:r>
              <a:rPr lang="en-US" sz="2400" dirty="0"/>
              <a:t>DNS domains are</a:t>
            </a:r>
            <a:br>
              <a:rPr lang="en-US" sz="2400" dirty="0"/>
            </a:br>
            <a:r>
              <a:rPr lang="en-US" sz="2400" dirty="0"/>
              <a:t> ., </a:t>
            </a:r>
            <a:r>
              <a:rPr lang="en-US" sz="2400" dirty="0" err="1"/>
              <a:t>edu</a:t>
            </a:r>
            <a:r>
              <a:rPr lang="en-US" sz="2400" dirty="0"/>
              <a:t>, virginia.edu, cs.virginia.edu</a:t>
            </a:r>
          </a:p>
          <a:p>
            <a:pPr>
              <a:buFontTx/>
              <a:buNone/>
            </a:pPr>
            <a:endParaRPr lang="en-US" sz="1800" dirty="0"/>
          </a:p>
        </p:txBody>
      </p:sp>
      <p:graphicFrame>
        <p:nvGraphicFramePr>
          <p:cNvPr id="15360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191000" y="1216025"/>
          <a:ext cx="5314950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3762756" imgH="3507943" progId="">
                  <p:embed/>
                </p:oleObj>
              </mc:Choice>
              <mc:Fallback>
                <p:oleObj name="Visio" r:id="rId3" imgW="3762756" imgH="350794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16025"/>
                        <a:ext cx="5314950" cy="495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names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8077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Hosts and DNS domains are named based on their position in the domain tree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Every node in the DNS domain tree can be identified by a unique </a:t>
            </a:r>
            <a:r>
              <a:rPr lang="en-US" sz="2000" dirty="0">
                <a:solidFill>
                  <a:schemeClr val="accent2"/>
                </a:solidFill>
              </a:rPr>
              <a:t>Fully Qualified Domain Name (FQDN). </a:t>
            </a:r>
            <a:r>
              <a:rPr lang="en-US" sz="2000" dirty="0">
                <a:solidFill>
                  <a:schemeClr val="tx2"/>
                </a:solidFill>
              </a:rPr>
              <a:t>The FQDN gives the position in the DNS tree.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A FQDN consists of </a:t>
            </a:r>
            <a:r>
              <a:rPr lang="en-US" sz="2000" dirty="0">
                <a:solidFill>
                  <a:schemeClr val="accent2"/>
                </a:solidFill>
              </a:rPr>
              <a:t>labels</a:t>
            </a:r>
            <a:r>
              <a:rPr lang="en-US" sz="2000" dirty="0">
                <a:solidFill>
                  <a:schemeClr val="tx2"/>
                </a:solidFill>
              </a:rPr>
              <a:t> (“</a:t>
            </a:r>
            <a:r>
              <a:rPr lang="en-US" sz="2000" dirty="0" err="1">
                <a:solidFill>
                  <a:schemeClr val="tx2"/>
                </a:solidFill>
              </a:rPr>
              <a:t>cs”,“virginia”,”edu</a:t>
            </a:r>
            <a:r>
              <a:rPr lang="en-US" sz="2000" dirty="0">
                <a:solidFill>
                  <a:schemeClr val="tx2"/>
                </a:solidFill>
              </a:rPr>
              <a:t>”) separated by a period (“.”)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There can be a period (“.”) at the end.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Each label can be up to 63 characters long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FQDN contains characters, numerals, and dash character (“-”)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FQDNs are not case-sensitive</a:t>
            </a:r>
            <a:endParaRPr lang="en-US" dirty="0"/>
          </a:p>
        </p:txBody>
      </p:sp>
      <p:graphicFrame>
        <p:nvGraphicFramePr>
          <p:cNvPr id="15667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2901511"/>
              </p:ext>
            </p:extLst>
          </p:nvPr>
        </p:nvGraphicFramePr>
        <p:xfrm>
          <a:off x="1905000" y="2895600"/>
          <a:ext cx="627856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6292596" imgH="942442" progId="">
                  <p:embed/>
                </p:oleObj>
              </mc:Choice>
              <mc:Fallback>
                <p:oleObj name="Visio" r:id="rId3" imgW="6292596" imgH="94244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627856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Top-level domains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types of top-level domains: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Organizational:</a:t>
            </a:r>
            <a:r>
              <a:rPr lang="en-US" dirty="0"/>
              <a:t> 3-character code indicates the function of the organization</a:t>
            </a:r>
          </a:p>
          <a:p>
            <a:pPr lvl="2"/>
            <a:r>
              <a:rPr lang="en-US" dirty="0"/>
              <a:t>Used primarily within the US </a:t>
            </a:r>
          </a:p>
          <a:p>
            <a:pPr lvl="2"/>
            <a:r>
              <a:rPr lang="en-US" dirty="0"/>
              <a:t>Examples: </a:t>
            </a:r>
            <a:r>
              <a:rPr lang="en-US" dirty="0" err="1"/>
              <a:t>gov</a:t>
            </a:r>
            <a:r>
              <a:rPr lang="en-US" dirty="0"/>
              <a:t>, mil, </a:t>
            </a:r>
            <a:r>
              <a:rPr lang="en-US" dirty="0" err="1"/>
              <a:t>edu</a:t>
            </a:r>
            <a:r>
              <a:rPr lang="en-US" dirty="0"/>
              <a:t>, org, com, net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Geographical:</a:t>
            </a:r>
            <a:r>
              <a:rPr lang="en-US" dirty="0"/>
              <a:t> 2-character country or region code</a:t>
            </a:r>
          </a:p>
          <a:p>
            <a:pPr lvl="2"/>
            <a:r>
              <a:rPr lang="en-US" dirty="0"/>
              <a:t>Examples: us, </a:t>
            </a:r>
            <a:r>
              <a:rPr lang="en-US" dirty="0" err="1"/>
              <a:t>va</a:t>
            </a:r>
            <a:r>
              <a:rPr lang="en-US" dirty="0"/>
              <a:t>, 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 smtClean="0"/>
              <a:t>de,lk,uk</a:t>
            </a:r>
            <a:endParaRPr lang="en-US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Reverse domains:</a:t>
            </a:r>
            <a:r>
              <a:rPr lang="en-US" dirty="0"/>
              <a:t> A special domain (in-</a:t>
            </a:r>
            <a:r>
              <a:rPr lang="en-US" dirty="0" err="1"/>
              <a:t>addr.arpa</a:t>
            </a:r>
            <a:r>
              <a:rPr lang="en-US" dirty="0"/>
              <a:t>) used for IP address-to-name mapping</a:t>
            </a:r>
          </a:p>
          <a:p>
            <a:pPr lvl="1"/>
            <a:endParaRPr lang="en-US" dirty="0"/>
          </a:p>
          <a:p>
            <a:pPr>
              <a:buFontTx/>
              <a:buNone/>
            </a:pPr>
            <a:r>
              <a:rPr lang="en-US" dirty="0"/>
              <a:t>There are more than 200 top-level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Domain Name ?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8001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9863" indent="-169863"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latin typeface="Arial" charset="0"/>
                <a:cs typeface="Times New Roman" pitchFamily="18" charset="0"/>
              </a:rPr>
              <a:t>Familiar, easy to remember names for computers on the Internet (such as sliate.net).</a:t>
            </a:r>
          </a:p>
          <a:p>
            <a:pPr marL="169863" indent="-169863"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alphanumeric names for IP addresses( e.g., www.google.com, ietf.org)</a:t>
            </a:r>
          </a:p>
          <a:p>
            <a:pPr marL="169863" indent="-169863">
              <a:spcBef>
                <a:spcPct val="50000"/>
              </a:spcBef>
              <a:buFontTx/>
              <a:buChar char="•"/>
            </a:pPr>
            <a:r>
              <a:rPr lang="en-US" sz="2800" dirty="0" smtClean="0">
                <a:latin typeface="Arial" charset="0"/>
                <a:cs typeface="Times New Roman" pitchFamily="18" charset="0"/>
              </a:rPr>
              <a:t>Correspond </a:t>
            </a:r>
            <a:r>
              <a:rPr lang="en-US" sz="2800" dirty="0">
                <a:latin typeface="Arial" charset="0"/>
                <a:cs typeface="Times New Roman" pitchFamily="18" charset="0"/>
              </a:rPr>
              <a:t>to a series of numbers (called Internet Protocol numbers, </a:t>
            </a:r>
            <a:r>
              <a:rPr lang="en-US" sz="2800" dirty="0" smtClean="0">
                <a:latin typeface="Arial" charset="0"/>
                <a:cs typeface="Times New Roman" pitchFamily="18" charset="0"/>
              </a:rPr>
              <a:t>IP </a:t>
            </a:r>
            <a:r>
              <a:rPr lang="en-US" sz="2800" dirty="0">
                <a:latin typeface="Arial" charset="0"/>
                <a:cs typeface="Times New Roman" pitchFamily="18" charset="0"/>
              </a:rPr>
              <a:t>addresses) that serve as routing addresses on the Internet.</a:t>
            </a:r>
          </a:p>
          <a:p>
            <a:pPr marL="169863" indent="-169863"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Domain names are used generally as a convenient way of locating information and reaching others on the Internet.</a:t>
            </a:r>
            <a:r>
              <a:rPr lang="en-US" dirty="0"/>
              <a:t>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077200" cy="914400"/>
          </a:xfrm>
        </p:spPr>
        <p:txBody>
          <a:bodyPr/>
          <a:lstStyle/>
          <a:p>
            <a:r>
              <a:rPr lang="en-US" dirty="0"/>
              <a:t>Organizational top-level domains</a:t>
            </a:r>
          </a:p>
        </p:txBody>
      </p:sp>
      <p:graphicFrame>
        <p:nvGraphicFramePr>
          <p:cNvPr id="161834" name="Group 42"/>
          <p:cNvGraphicFramePr>
            <a:graphicFrameLocks noGrp="1"/>
          </p:cNvGraphicFramePr>
          <p:nvPr>
            <p:ph idx="1"/>
          </p:nvPr>
        </p:nvGraphicFramePr>
        <p:xfrm>
          <a:off x="990600" y="1676400"/>
          <a:ext cx="7848600" cy="3794126"/>
        </p:xfrm>
        <a:graphic>
          <a:graphicData uri="http://schemas.openxmlformats.org/drawingml/2006/table">
            <a:tbl>
              <a:tblPr/>
              <a:tblGrid>
                <a:gridCol w="1066800"/>
                <a:gridCol w="67818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Commercial organizations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Educational 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Government 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International organizations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U.S. military institutions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Networking organizations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Non-profit organizations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72400" cy="1143000"/>
          </a:xfrm>
        </p:spPr>
        <p:txBody>
          <a:bodyPr lIns="82058" tIns="41029" rIns="82058" bIns="41029" anchor="t"/>
          <a:lstStyle/>
          <a:p>
            <a:r>
              <a:rPr lang="en-US"/>
              <a:t>The Current TLDs</a:t>
            </a:r>
          </a:p>
        </p:txBody>
      </p:sp>
      <p:graphicFrame>
        <p:nvGraphicFramePr>
          <p:cNvPr id="15363" name="Object 3"/>
          <p:cNvGraphicFramePr>
            <a:graphicFrameLocks noGrp="1" noChangeAspect="1"/>
          </p:cNvGraphicFramePr>
          <p:nvPr>
            <p:ph type="dgm" idx="1"/>
          </p:nvPr>
        </p:nvGraphicFramePr>
        <p:xfrm>
          <a:off x="-2015" y="1600200"/>
          <a:ext cx="9146016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MS Org Chart" r:id="rId3" imgW="3206520" imgH="1485720" progId="">
                  <p:embed followColorScheme="full"/>
                </p:oleObj>
              </mc:Choice>
              <mc:Fallback>
                <p:oleObj name="MS Org Chart" r:id="rId3" imgW="3206520" imgH="1485720" progId="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15" y="1600200"/>
                        <a:ext cx="9146016" cy="423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696200" cy="914400"/>
          </a:xfrm>
        </p:spPr>
        <p:txBody>
          <a:bodyPr/>
          <a:lstStyle/>
          <a:p>
            <a:r>
              <a:rPr lang="en-US" dirty="0"/>
              <a:t>Hierarchy of name servers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4381500" cy="4876800"/>
          </a:xfrm>
        </p:spPr>
        <p:txBody>
          <a:bodyPr>
            <a:noAutofit/>
          </a:bodyPr>
          <a:lstStyle/>
          <a:p>
            <a:r>
              <a:rPr lang="en-US" sz="2400" dirty="0"/>
              <a:t>The resolution of the hierarchical name space is done by a hierarchy of name </a:t>
            </a:r>
            <a:r>
              <a:rPr lang="en-US" sz="2400" dirty="0" smtClean="0"/>
              <a:t>servers</a:t>
            </a:r>
            <a:endParaRPr lang="en-US" sz="2400" dirty="0"/>
          </a:p>
          <a:p>
            <a:r>
              <a:rPr lang="en-US" sz="2400" dirty="0"/>
              <a:t>Each server is responsible (authoritative) for a contiguous portion of the DNS namespace, called a </a:t>
            </a:r>
            <a:r>
              <a:rPr lang="en-US" sz="2400" dirty="0">
                <a:solidFill>
                  <a:schemeClr val="accent2"/>
                </a:solidFill>
              </a:rPr>
              <a:t>zone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Zone is a part of the </a:t>
            </a:r>
            <a:r>
              <a:rPr lang="en-US" sz="2400" dirty="0" err="1" smtClean="0"/>
              <a:t>subtree</a:t>
            </a:r>
            <a:endParaRPr lang="en-US" sz="2400" dirty="0"/>
          </a:p>
          <a:p>
            <a:r>
              <a:rPr lang="en-US" sz="2400" dirty="0"/>
              <a:t>DNS server answers queries about hosts in its zone</a:t>
            </a:r>
          </a:p>
        </p:txBody>
      </p:sp>
      <p:graphicFrame>
        <p:nvGraphicFramePr>
          <p:cNvPr id="1402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295400"/>
          <a:ext cx="40449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3518306" imgH="4568038" progId="">
                  <p:embed/>
                </p:oleObj>
              </mc:Choice>
              <mc:Fallback>
                <p:oleObj name="Visio" r:id="rId3" imgW="3518306" imgH="45680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404495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Authority and delegation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Authority for the root domain is with the Internet Corporation for Assigned Numbers and Names (ICANN)</a:t>
            </a:r>
          </a:p>
          <a:p>
            <a:r>
              <a:rPr lang="en-US"/>
              <a:t>ICANN delegates to accredited registrars (for gTLDs) and countries for country code top level domains (ccTLDs) </a:t>
            </a:r>
          </a:p>
          <a:p>
            <a:r>
              <a:rPr lang="en-US"/>
              <a:t>Authority can be delegated further</a:t>
            </a:r>
          </a:p>
          <a:p>
            <a:endParaRPr lang="en-US"/>
          </a:p>
          <a:p>
            <a:r>
              <a:rPr lang="en-US"/>
              <a:t>Chain of delegation can be obtained by reading domain name from right to left. </a:t>
            </a:r>
          </a:p>
          <a:p>
            <a:r>
              <a:rPr lang="en-US"/>
              <a:t>Unit of delegation is a “zone”.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domain and zones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495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Each zone is anchored at a specific domain node, but zones are not domains. </a:t>
            </a:r>
          </a:p>
          <a:p>
            <a:r>
              <a:rPr lang="en-US" sz="2400" i="1" dirty="0"/>
              <a:t>A DNS domain</a:t>
            </a:r>
            <a:r>
              <a:rPr lang="en-US" sz="2400" dirty="0"/>
              <a:t> is a branch of the namespace</a:t>
            </a:r>
          </a:p>
          <a:p>
            <a:r>
              <a:rPr lang="en-US" sz="2400" dirty="0"/>
              <a:t>A zone is a portion of the DNS namespace generally stored in a file (It could consists of multiple nodes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A server can divide part of its zone and </a:t>
            </a:r>
            <a:r>
              <a:rPr lang="en-US" sz="2400" dirty="0">
                <a:solidFill>
                  <a:schemeClr val="accent2"/>
                </a:solidFill>
              </a:rPr>
              <a:t>delegate</a:t>
            </a:r>
            <a:r>
              <a:rPr lang="en-US" sz="2400" dirty="0"/>
              <a:t> it to other servers</a:t>
            </a:r>
          </a:p>
        </p:txBody>
      </p:sp>
      <p:graphicFrame>
        <p:nvGraphicFramePr>
          <p:cNvPr id="1658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368800" y="1295400"/>
          <a:ext cx="46228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4351630" imgH="4446727" progId="">
                  <p:embed/>
                </p:oleObj>
              </mc:Choice>
              <mc:Fallback>
                <p:oleObj name="Visio" r:id="rId3" imgW="4351630" imgH="4446727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295400"/>
                        <a:ext cx="462280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Namespace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4350" y="1431925"/>
            <a:ext cx="7939088" cy="3038475"/>
            <a:chOff x="324" y="902"/>
            <a:chExt cx="5001" cy="1914"/>
          </a:xfrm>
        </p:grpSpPr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2952" y="1168"/>
              <a:ext cx="1657" cy="61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 flipH="1">
              <a:off x="865" y="1176"/>
              <a:ext cx="1755" cy="60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2804" y="1209"/>
              <a:ext cx="610" cy="56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3502" y="1916"/>
              <a:ext cx="228" cy="36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 flipH="1">
              <a:off x="2050" y="1209"/>
              <a:ext cx="732" cy="51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2017" y="2337"/>
              <a:ext cx="334" cy="3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560" y="2337"/>
              <a:ext cx="377" cy="40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2463" y="2337"/>
              <a:ext cx="0" cy="3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1777" y="2593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sz="1400" b="1">
                <a:solidFill>
                  <a:srgbClr val="FF9933"/>
                </a:solidFill>
                <a:latin typeface="Arial Narrow" pitchFamily="34" charset="0"/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2240" y="2593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2703" y="2593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2430" y="902"/>
              <a:ext cx="736" cy="421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bIns="320040" anchor="ctr"/>
            <a:lstStyle/>
            <a:p>
              <a:pPr algn="ctr" eaLnBrk="0" hangingPunct="0"/>
              <a:r>
                <a:rPr lang="en-US" sz="5400" b="1">
                  <a:latin typeface="Arial Narrow" pitchFamily="34" charset="0"/>
                </a:rPr>
                <a:t>.</a:t>
              </a:r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H="1">
              <a:off x="1562" y="1899"/>
              <a:ext cx="334" cy="3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2105" y="1899"/>
              <a:ext cx="377" cy="40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2008" y="1899"/>
              <a:ext cx="0" cy="3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1322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 Narrow" pitchFamily="34" charset="0"/>
                </a:rPr>
                <a:t>msn.com</a:t>
              </a:r>
              <a:endParaRPr lang="en-US" sz="1400">
                <a:solidFill>
                  <a:srgbClr val="FF9933"/>
                </a:solidFill>
                <a:latin typeface="Arial Narrow" pitchFamily="34" charset="0"/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1771" y="1681"/>
              <a:ext cx="475" cy="261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Arial Narrow" pitchFamily="34" charset="0"/>
                </a:rPr>
                <a:t>.com</a:t>
              </a: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642" y="2609"/>
              <a:ext cx="1522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  corp.microsoft.com.</a:t>
              </a: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1785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2248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2029" y="2168"/>
              <a:ext cx="1165" cy="19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latin typeface="Arial" charset="0"/>
                </a:rPr>
                <a:t>microsoft.com.</a:t>
              </a:r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3111" y="1916"/>
              <a:ext cx="228" cy="36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2968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 Narrow" pitchFamily="34" charset="0"/>
                </a:rPr>
                <a:t>mtu.edu</a:t>
              </a: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3174" y="1681"/>
              <a:ext cx="475" cy="261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pitchFamily="34" charset="0"/>
                </a:rPr>
                <a:t>.edu</a:t>
              </a: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3439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 Narrow" pitchFamily="34" charset="0"/>
                </a:rPr>
                <a:t>msu.edu</a:t>
              </a:r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>
              <a:off x="851" y="1916"/>
              <a:ext cx="228" cy="36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459" y="1916"/>
              <a:ext cx="228" cy="36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324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sz="1400" b="1">
                <a:latin typeface="Arial Narrow" pitchFamily="34" charset="0"/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0" y="1681"/>
              <a:ext cx="475" cy="261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pitchFamily="34" charset="0"/>
                </a:rPr>
                <a:t>.org</a:t>
              </a: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787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 Narrow" pitchFamily="34" charset="0"/>
                </a:rPr>
                <a:t>unicef.org</a:t>
              </a:r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H="1">
              <a:off x="4208" y="1899"/>
              <a:ext cx="334" cy="3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>
              <a:off x="4751" y="1899"/>
              <a:ext cx="377" cy="40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4654" y="1899"/>
              <a:ext cx="0" cy="3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3968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 Narrow" pitchFamily="34" charset="0"/>
                </a:rPr>
                <a:t>gov.au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4417" y="1681"/>
              <a:ext cx="475" cy="261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pitchFamily="34" charset="0"/>
                </a:rPr>
                <a:t>.au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4431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4894" y="2155"/>
              <a:ext cx="431" cy="223"/>
            </a:xfrm>
            <a:prstGeom prst="ellipse">
              <a:avLst/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Arial Narrow" pitchFamily="34" charset="0"/>
                </a:rPr>
                <a:t>com.au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365250" y="4859338"/>
            <a:ext cx="6159500" cy="1146175"/>
            <a:chOff x="827" y="3158"/>
            <a:chExt cx="3880" cy="722"/>
          </a:xfrm>
        </p:grpSpPr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3367" y="3432"/>
              <a:ext cx="0" cy="25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2572" y="3432"/>
              <a:ext cx="0" cy="25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80" name="Freeform 44"/>
            <p:cNvSpPr>
              <a:spLocks/>
            </p:cNvSpPr>
            <p:nvPr/>
          </p:nvSpPr>
          <p:spPr bwMode="auto">
            <a:xfrm flipH="1">
              <a:off x="3675" y="3326"/>
              <a:ext cx="819" cy="308"/>
            </a:xfrm>
            <a:custGeom>
              <a:avLst/>
              <a:gdLst/>
              <a:ahLst/>
              <a:cxnLst>
                <a:cxn ang="0">
                  <a:pos x="0" y="267"/>
                </a:cxn>
                <a:cxn ang="0">
                  <a:pos x="0" y="0"/>
                </a:cxn>
                <a:cxn ang="0">
                  <a:pos x="641" y="0"/>
                </a:cxn>
              </a:cxnLst>
              <a:rect l="0" t="0" r="r" b="b"/>
              <a:pathLst>
                <a:path w="641" h="267">
                  <a:moveTo>
                    <a:pt x="0" y="267"/>
                  </a:moveTo>
                  <a:lnTo>
                    <a:pt x="0" y="0"/>
                  </a:lnTo>
                  <a:lnTo>
                    <a:pt x="641" y="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827" y="3640"/>
              <a:ext cx="3880" cy="240"/>
              <a:chOff x="932" y="3632"/>
              <a:chExt cx="3880" cy="240"/>
            </a:xfrm>
          </p:grpSpPr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932" y="3632"/>
                <a:ext cx="749" cy="2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latin typeface="Arial Narrow" pitchFamily="34" charset="0"/>
                  </a:rPr>
                  <a:t>Subdomain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1762" y="3632"/>
                <a:ext cx="1333" cy="2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latin typeface="Arial Narrow" pitchFamily="34" charset="0"/>
                  </a:rPr>
                  <a:t>Second-Level Domain</a:t>
                </a:r>
              </a:p>
            </p:txBody>
          </p:sp>
          <p:sp>
            <p:nvSpPr>
              <p:cNvPr id="14384" name="AutoShape 48"/>
              <p:cNvSpPr>
                <a:spLocks noChangeArrowheads="1"/>
              </p:cNvSpPr>
              <p:nvPr/>
            </p:nvSpPr>
            <p:spPr bwMode="auto">
              <a:xfrm>
                <a:off x="3176" y="3632"/>
                <a:ext cx="1122" cy="2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latin typeface="Arial Narrow" pitchFamily="34" charset="0"/>
                  </a:rPr>
                  <a:t>Top-Level Domain</a:t>
                </a:r>
              </a:p>
            </p:txBody>
          </p:sp>
          <p:sp>
            <p:nvSpPr>
              <p:cNvPr id="14385" name="AutoShape 49"/>
              <p:cNvSpPr>
                <a:spLocks noChangeArrowheads="1"/>
              </p:cNvSpPr>
              <p:nvPr/>
            </p:nvSpPr>
            <p:spPr bwMode="auto">
              <a:xfrm>
                <a:off x="4380" y="3632"/>
                <a:ext cx="432" cy="240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latin typeface="Arial Narrow" pitchFamily="34" charset="0"/>
                  </a:rPr>
                  <a:t>Root</a:t>
                </a:r>
              </a:p>
            </p:txBody>
          </p:sp>
        </p:grpSp>
        <p:sp>
          <p:nvSpPr>
            <p:cNvPr id="14386" name="Freeform 50"/>
            <p:cNvSpPr>
              <a:spLocks/>
            </p:cNvSpPr>
            <p:nvPr/>
          </p:nvSpPr>
          <p:spPr bwMode="auto">
            <a:xfrm>
              <a:off x="1192" y="3326"/>
              <a:ext cx="690" cy="308"/>
            </a:xfrm>
            <a:custGeom>
              <a:avLst/>
              <a:gdLst/>
              <a:ahLst/>
              <a:cxnLst>
                <a:cxn ang="0">
                  <a:pos x="0" y="267"/>
                </a:cxn>
                <a:cxn ang="0">
                  <a:pos x="0" y="0"/>
                </a:cxn>
                <a:cxn ang="0">
                  <a:pos x="641" y="0"/>
                </a:cxn>
              </a:cxnLst>
              <a:rect l="0" t="0" r="r" b="b"/>
              <a:pathLst>
                <a:path w="641" h="267">
                  <a:moveTo>
                    <a:pt x="0" y="267"/>
                  </a:moveTo>
                  <a:lnTo>
                    <a:pt x="0" y="0"/>
                  </a:lnTo>
                  <a:lnTo>
                    <a:pt x="641" y="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1849" y="3158"/>
              <a:ext cx="1836" cy="271"/>
              <a:chOff x="1897" y="3158"/>
              <a:chExt cx="1771" cy="230"/>
            </a:xfrm>
          </p:grpSpPr>
          <p:sp>
            <p:nvSpPr>
              <p:cNvPr id="14388" name="Rectangle 52"/>
              <p:cNvSpPr>
                <a:spLocks noChangeArrowheads="1"/>
              </p:cNvSpPr>
              <p:nvPr/>
            </p:nvSpPr>
            <p:spPr bwMode="auto">
              <a:xfrm>
                <a:off x="1897" y="3158"/>
                <a:ext cx="473" cy="230"/>
              </a:xfrm>
              <a:prstGeom prst="rect">
                <a:avLst/>
              </a:prstGeom>
              <a:solidFill>
                <a:srgbClr val="DEE7F1"/>
              </a:solidFill>
              <a:ln w="31750" algn="ctr">
                <a:solidFill>
                  <a:srgbClr val="CC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Arial Narrow" pitchFamily="34" charset="0"/>
                  </a:rPr>
                  <a:t>corp.</a:t>
                </a:r>
              </a:p>
            </p:txBody>
          </p:sp>
          <p:sp>
            <p:nvSpPr>
              <p:cNvPr id="14389" name="Rectangle 53"/>
              <p:cNvSpPr>
                <a:spLocks noChangeArrowheads="1"/>
              </p:cNvSpPr>
              <p:nvPr/>
            </p:nvSpPr>
            <p:spPr bwMode="auto">
              <a:xfrm>
                <a:off x="2367" y="3158"/>
                <a:ext cx="805" cy="230"/>
              </a:xfrm>
              <a:prstGeom prst="rect">
                <a:avLst/>
              </a:prstGeom>
              <a:solidFill>
                <a:srgbClr val="DEE7F1"/>
              </a:solidFill>
              <a:ln w="31750" algn="ctr">
                <a:solidFill>
                  <a:srgbClr val="CC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Arial Narrow" pitchFamily="34" charset="0"/>
                  </a:rPr>
                  <a:t>microsoft.</a:t>
                </a:r>
              </a:p>
            </p:txBody>
          </p:sp>
          <p:sp>
            <p:nvSpPr>
              <p:cNvPr id="14390" name="Rectangle 54"/>
              <p:cNvSpPr>
                <a:spLocks noChangeArrowheads="1"/>
              </p:cNvSpPr>
              <p:nvPr/>
            </p:nvSpPr>
            <p:spPr bwMode="auto">
              <a:xfrm>
                <a:off x="3179" y="3158"/>
                <a:ext cx="384" cy="230"/>
              </a:xfrm>
              <a:prstGeom prst="rect">
                <a:avLst/>
              </a:prstGeom>
              <a:solidFill>
                <a:srgbClr val="DEE7F1"/>
              </a:solidFill>
              <a:ln w="31750" algn="ctr">
                <a:solidFill>
                  <a:srgbClr val="CC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Arial Narrow" pitchFamily="34" charset="0"/>
                  </a:rPr>
                  <a:t>com</a:t>
                </a:r>
              </a:p>
            </p:txBody>
          </p:sp>
          <p:sp>
            <p:nvSpPr>
              <p:cNvPr id="14391" name="Rectangle 55"/>
              <p:cNvSpPr>
                <a:spLocks noChangeArrowheads="1"/>
              </p:cNvSpPr>
              <p:nvPr/>
            </p:nvSpPr>
            <p:spPr bwMode="auto">
              <a:xfrm>
                <a:off x="3568" y="3158"/>
                <a:ext cx="100" cy="230"/>
              </a:xfrm>
              <a:prstGeom prst="rect">
                <a:avLst/>
              </a:prstGeom>
              <a:solidFill>
                <a:srgbClr val="DEE7F1"/>
              </a:solidFill>
              <a:ln w="31750" algn="ctr">
                <a:solidFill>
                  <a:srgbClr val="CC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Arial Narrow" pitchFamily="34" charset="0"/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914400"/>
          </a:xfrm>
        </p:spPr>
        <p:txBody>
          <a:bodyPr/>
          <a:lstStyle/>
          <a:p>
            <a:r>
              <a:rPr lang="en-US" sz="3600" b="0" dirty="0"/>
              <a:t>Primary and secondary name servers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371600"/>
            <a:ext cx="8001000" cy="4876800"/>
          </a:xfrm>
        </p:spPr>
        <p:txBody>
          <a:bodyPr>
            <a:noAutofit/>
          </a:bodyPr>
          <a:lstStyle/>
          <a:p>
            <a:r>
              <a:rPr lang="en-US" sz="2400" dirty="0"/>
              <a:t>For each zone, there must be a primary name server and a secondary name server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chemeClr val="accent2"/>
                </a:solidFill>
              </a:rPr>
              <a:t>primary server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2"/>
                </a:solidFill>
              </a:rPr>
              <a:t>master server</a:t>
            </a:r>
            <a:r>
              <a:rPr lang="en-US" sz="2400" dirty="0"/>
              <a:t>) maintains </a:t>
            </a:r>
            <a:r>
              <a:rPr lang="en-US" sz="2400" dirty="0">
                <a:solidFill>
                  <a:schemeClr val="accent2"/>
                </a:solidFill>
              </a:rPr>
              <a:t>a zone file</a:t>
            </a:r>
            <a:r>
              <a:rPr lang="en-US" sz="2400" dirty="0"/>
              <a:t> which has information about the zone. Updates are made to the primary server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>
                <a:solidFill>
                  <a:schemeClr val="accent2"/>
                </a:solidFill>
              </a:rPr>
              <a:t>secondary server</a:t>
            </a:r>
            <a:r>
              <a:rPr lang="en-US" sz="2400" dirty="0"/>
              <a:t> copies data stored at the primary server.</a:t>
            </a:r>
          </a:p>
          <a:p>
            <a:pPr lvl="1"/>
            <a:endParaRPr lang="en-US" sz="2400" dirty="0"/>
          </a:p>
          <a:p>
            <a:pPr>
              <a:buFontTx/>
              <a:buNone/>
            </a:pPr>
            <a:r>
              <a:rPr lang="en-US" sz="2400" b="1" dirty="0"/>
              <a:t>Adding a host:</a:t>
            </a:r>
          </a:p>
          <a:p>
            <a:r>
              <a:rPr lang="en-US" sz="2400" dirty="0"/>
              <a:t>When a new host is added (“gold.cs.virginia.edu”) to a zone, the administrator adds the IP information on the host (IP address and name) to a configuration file on the primary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name servers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2895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The root name servers know how to find the authoritative name servers for all top-level zones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There are only 13 root name </a:t>
            </a:r>
            <a:r>
              <a:rPr lang="en-US" sz="2400" dirty="0" smtClean="0"/>
              <a:t>servers</a:t>
            </a:r>
            <a:endParaRPr lang="en-US" sz="2400" dirty="0"/>
          </a:p>
          <a:p>
            <a:r>
              <a:rPr lang="en-US" sz="2400" dirty="0"/>
              <a:t>Root servers are critical for the proper functioning of name resolution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69988" name="Picture 4" descr="root-serv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933700" y="1295400"/>
            <a:ext cx="6286500" cy="47085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2001, Nominum, Inc.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Root Nameservers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Modification of the root zone file is pointless unless that zone file is published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root zone file is published on 13 servers, “A” through “M”, around the Internet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Root </a:t>
            </a:r>
            <a:r>
              <a:rPr lang="en-US" sz="2800" dirty="0"/>
              <a:t>name server operations currently provided by volunteer efforts by a very diverse set of </a:t>
            </a:r>
            <a:r>
              <a:rPr lang="en-US" sz="2800" dirty="0" smtClean="0"/>
              <a:t>organizations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2001, Nominum, Inc.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/>
              <a:t>Root Name Server Operators</a:t>
            </a:r>
          </a:p>
        </p:txBody>
      </p:sp>
      <p:graphicFrame>
        <p:nvGraphicFramePr>
          <p:cNvPr id="169029" name="Group 69"/>
          <p:cNvGraphicFramePr>
            <a:graphicFrameLocks noGrp="1"/>
          </p:cNvGraphicFramePr>
          <p:nvPr>
            <p:ph type="tbl" idx="1"/>
          </p:nvPr>
        </p:nvGraphicFramePr>
        <p:xfrm>
          <a:off x="1371601" y="1371600"/>
          <a:ext cx="7248523" cy="4937760"/>
        </p:xfrm>
        <a:graphic>
          <a:graphicData uri="http://schemas.openxmlformats.org/drawingml/2006/table">
            <a:tbl>
              <a:tblPr/>
              <a:tblGrid>
                <a:gridCol w="1367432"/>
                <a:gridCol w="4195168"/>
                <a:gridCol w="1685923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Nameserver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Operated by: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IP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Verisign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198.41.0.4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University of S. California –Information Sciences Institute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128.9.0.107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PSI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192.33.4.12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University of Maryland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128.8.10.90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NASA (Ames)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192.203.23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 Software Consortium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192.5.5.241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U. S. Dept. of Defense (ARL)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192.112.36.4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U. S. Dept. of Defense (DISA)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128.63.2.53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KTH (SE)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192.36.148.17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Verisign (US East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198.41.0.10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RIPE-NCC (UK)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193.0.14.129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ICANN (US West Coast)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198.32.64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WIDE (JP)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202.12.27.33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72400" cy="1143000"/>
          </a:xfrm>
        </p:spPr>
        <p:txBody>
          <a:bodyPr/>
          <a:lstStyle/>
          <a:p>
            <a:r>
              <a:rPr lang="en-US" dirty="0"/>
              <a:t>What is DNS?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8077200" cy="3505200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80000"/>
              </a:lnSpc>
            </a:pPr>
            <a:r>
              <a:rPr lang="en-US" sz="2800" dirty="0"/>
              <a:t>Domain Name Service/Domain Name </a:t>
            </a:r>
            <a:r>
              <a:rPr lang="en-US" sz="2800" dirty="0" smtClean="0"/>
              <a:t>System</a:t>
            </a:r>
          </a:p>
          <a:p>
            <a:pPr marL="228600" indent="-228600">
              <a:lnSpc>
                <a:spcPct val="80000"/>
              </a:lnSpc>
            </a:pPr>
            <a:endParaRPr lang="en-US" sz="2800" dirty="0" smtClean="0"/>
          </a:p>
          <a:p>
            <a:pPr marL="228600" indent="-228600">
              <a:lnSpc>
                <a:spcPct val="80000"/>
              </a:lnSpc>
            </a:pPr>
            <a:r>
              <a:rPr lang="en-US" sz="2800" dirty="0" smtClean="0"/>
              <a:t>Is an Internet-wide distributed database that translates between domain names and  IP addresses</a:t>
            </a:r>
          </a:p>
          <a:p>
            <a:pPr marL="228600" indent="-228600">
              <a:lnSpc>
                <a:spcPct val="80000"/>
              </a:lnSpc>
            </a:pPr>
            <a:endParaRPr lang="en-US" sz="2800" dirty="0"/>
          </a:p>
          <a:p>
            <a:pPr marL="228600" indent="-228600">
              <a:lnSpc>
                <a:spcPct val="80000"/>
              </a:lnSpc>
            </a:pPr>
            <a:r>
              <a:rPr lang="en-US" sz="2800" dirty="0"/>
              <a:t>Defines a hierarchical namespace where each level of the namespace is separated by a </a:t>
            </a:r>
            <a:r>
              <a:rPr lang="en-US" sz="2800" dirty="0" smtClean="0"/>
              <a:t>“.”</a:t>
            </a:r>
          </a:p>
          <a:p>
            <a:pPr marL="228600" indent="-228600">
              <a:lnSpc>
                <a:spcPct val="80000"/>
              </a:lnSpc>
            </a:pPr>
            <a:endParaRPr lang="en-US" sz="2800" dirty="0"/>
          </a:p>
          <a:p>
            <a:pPr marL="228600" indent="-228600">
              <a:lnSpc>
                <a:spcPct val="80000"/>
              </a:lnSpc>
            </a:pPr>
            <a:r>
              <a:rPr lang="en-US" sz="2800" dirty="0"/>
              <a:t>Provides resolution of names to IP addresses and resolution of IP addresses to </a:t>
            </a:r>
            <a:r>
              <a:rPr lang="en-US" sz="2800" dirty="0" smtClean="0"/>
              <a:t>names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name resolution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4381500" cy="4876800"/>
          </a:xfrm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2000" dirty="0"/>
              <a:t>User program issues a request for the IP address of a hostname</a:t>
            </a:r>
          </a:p>
          <a:p>
            <a:pPr marL="381000" indent="-381000">
              <a:buFontTx/>
              <a:buAutoNum type="arabicPeriod"/>
            </a:pPr>
            <a:r>
              <a:rPr lang="en-US" sz="2000" dirty="0"/>
              <a:t>Local resolver formulates a </a:t>
            </a:r>
            <a:r>
              <a:rPr lang="en-US" sz="2000" dirty="0">
                <a:solidFill>
                  <a:schemeClr val="accent2"/>
                </a:solidFill>
              </a:rPr>
              <a:t>DNS query</a:t>
            </a:r>
            <a:r>
              <a:rPr lang="en-US" sz="2000" dirty="0"/>
              <a:t> to the name server of the host</a:t>
            </a:r>
          </a:p>
          <a:p>
            <a:pPr marL="381000" indent="-381000">
              <a:buFontTx/>
              <a:buAutoNum type="arabicPeriod"/>
            </a:pPr>
            <a:r>
              <a:rPr lang="en-US" sz="2000" dirty="0"/>
              <a:t>Name server checks if it is authorized to answer the query. </a:t>
            </a:r>
          </a:p>
          <a:p>
            <a:pPr marL="838200" lvl="1" indent="-381000">
              <a:buFontTx/>
              <a:buAutoNum type="alphaLcParenR"/>
            </a:pPr>
            <a:r>
              <a:rPr lang="en-US" sz="2000" dirty="0"/>
              <a:t>If yes, it responds. </a:t>
            </a:r>
          </a:p>
          <a:p>
            <a:pPr marL="838200" lvl="1" indent="-381000">
              <a:buFontTx/>
              <a:buAutoNum type="alphaLcParenR"/>
            </a:pPr>
            <a:r>
              <a:rPr lang="en-US" sz="2000" dirty="0"/>
              <a:t>Otherwise,  it will query other name servers, starting at the root tree</a:t>
            </a:r>
          </a:p>
          <a:p>
            <a:pPr marL="381000" indent="-381000">
              <a:buFontTx/>
              <a:buAutoNum type="arabicPeriod"/>
            </a:pPr>
            <a:r>
              <a:rPr lang="en-US" sz="2000" dirty="0"/>
              <a:t>When the name server has the answer it sends it to the resolver. </a:t>
            </a:r>
          </a:p>
        </p:txBody>
      </p:sp>
      <p:graphicFrame>
        <p:nvGraphicFramePr>
          <p:cNvPr id="166933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4686300" y="1900238"/>
          <a:ext cx="4381500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4610100" imgH="4016350" progId="">
                  <p:embed/>
                </p:oleObj>
              </mc:Choice>
              <mc:Fallback>
                <p:oleObj name="Visio" r:id="rId3" imgW="4610100" imgH="40163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900238"/>
                        <a:ext cx="4381500" cy="3817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and Iterative Queries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There are two types of queries:</a:t>
            </a:r>
          </a:p>
          <a:p>
            <a:pPr lvl="1">
              <a:lnSpc>
                <a:spcPct val="90000"/>
              </a:lnSpc>
            </a:pPr>
            <a:r>
              <a:rPr lang="en-US"/>
              <a:t>Recursive queries </a:t>
            </a:r>
          </a:p>
          <a:p>
            <a:pPr lvl="1">
              <a:lnSpc>
                <a:spcPct val="90000"/>
              </a:lnSpc>
            </a:pPr>
            <a:r>
              <a:rPr lang="en-US"/>
              <a:t>Iterative (non-recursive) queries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type of query is determined by a bit in the DNS query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Recursive query: </a:t>
            </a:r>
            <a:r>
              <a:rPr lang="en-US"/>
              <a:t>When the name server of a host cannot resolve a query, the server issues a query to resolve the query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Iterative queries: </a:t>
            </a:r>
            <a:r>
              <a:rPr lang="en-US"/>
              <a:t>When the name server of a host cannot resolve a query, it sends a referral to another server to the resolver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sz="2400"/>
              <a:t>A query made from a client to a DNS server in which the server assumes the full workload</a:t>
            </a:r>
          </a:p>
          <a:p>
            <a:pPr marL="228600" indent="-228600"/>
            <a:r>
              <a:rPr lang="en-US" sz="2400"/>
              <a:t>DNS server returns either a complete answer or negative </a:t>
            </a:r>
          </a:p>
          <a:p>
            <a:pPr marL="228600" indent="-228600"/>
            <a:r>
              <a:rPr lang="en-US" sz="2400"/>
              <a:t>Issued by:</a:t>
            </a:r>
          </a:p>
          <a:p>
            <a:pPr marL="631825" lvl="1" indent="-174625"/>
            <a:r>
              <a:rPr lang="en-US" sz="2400"/>
              <a:t>Client computers</a:t>
            </a:r>
          </a:p>
          <a:p>
            <a:pPr marL="631825" lvl="1" indent="-174625"/>
            <a:r>
              <a:rPr lang="en-US" sz="2400"/>
              <a:t>DNS servers configured to use forwarder(s)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086600" cy="914400"/>
          </a:xfrm>
        </p:spPr>
        <p:txBody>
          <a:bodyPr/>
          <a:lstStyle/>
          <a:p>
            <a:r>
              <a:rPr lang="en-US" dirty="0"/>
              <a:t>Recursive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75114" name="Rectangle 1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 a recursive query, the resolver expects the response from the name server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If the server cannot supply the answer, it will send the query to the “closest known” authoritative name server (here: In the worst case, the closest known server is the root server)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The root sever sends a referral to the “edu” server. Querying this server yields a referral to the server of “virginia.edu” </a:t>
            </a:r>
          </a:p>
          <a:p>
            <a:pPr>
              <a:lnSpc>
                <a:spcPct val="90000"/>
              </a:lnSpc>
            </a:pPr>
            <a:r>
              <a:rPr lang="en-US" sz="2000"/>
              <a:t>… and so on</a:t>
            </a:r>
          </a:p>
        </p:txBody>
      </p:sp>
      <p:graphicFrame>
        <p:nvGraphicFramePr>
          <p:cNvPr id="17511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551238" y="914400"/>
          <a:ext cx="5491162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3" imgW="4331818" imgH="4568038" progId="">
                  <p:embed/>
                </p:oleObj>
              </mc:Choice>
              <mc:Fallback>
                <p:oleObj name="Visio" r:id="rId3" imgW="4331818" imgH="45680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914400"/>
                        <a:ext cx="5491162" cy="579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Queries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sz="2400"/>
              <a:t>Receiving server may return an answer, a negative response, or a referral to other DNS server(s)</a:t>
            </a:r>
          </a:p>
          <a:p>
            <a:pPr marL="228600" indent="-228600"/>
            <a:r>
              <a:rPr lang="en-US" sz="2400"/>
              <a:t>Typically issued by DNS servers not configured to use forwarders for resolution of queries</a:t>
            </a:r>
          </a:p>
          <a:p>
            <a:pPr marL="228600" indent="-228600"/>
            <a:r>
              <a:rPr lang="en-US" sz="2400"/>
              <a:t>“Walk” the DNS tree</a:t>
            </a:r>
          </a:p>
          <a:p>
            <a:pPr marL="228600" indent="-228600"/>
            <a:r>
              <a:rPr lang="en-US" sz="2400"/>
              <a:t>“Give me an answer or refer me to somebody else who can help me obtain resolution.”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934200" cy="914400"/>
          </a:xfrm>
        </p:spPr>
        <p:txBody>
          <a:bodyPr/>
          <a:lstStyle/>
          <a:p>
            <a:r>
              <a:rPr lang="en-US" dirty="0"/>
              <a:t>Iterative 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/>
              <a:t>In an iterative query, the name server  sends a closest known authoritative name server a referral to the root server. </a:t>
            </a:r>
          </a:p>
          <a:p>
            <a:endParaRPr lang="en-US" sz="2000" dirty="0"/>
          </a:p>
          <a:p>
            <a:r>
              <a:rPr lang="en-US" sz="2000" dirty="0"/>
              <a:t>This involves more work for the resolver</a:t>
            </a:r>
          </a:p>
        </p:txBody>
      </p:sp>
      <p:graphicFrame>
        <p:nvGraphicFramePr>
          <p:cNvPr id="1792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51238" y="914400"/>
          <a:ext cx="5489575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5116068" imgH="5394960" progId="">
                  <p:embed/>
                </p:oleObj>
              </mc:Choice>
              <mc:Fallback>
                <p:oleObj name="Visio" r:id="rId3" imgW="5116068" imgH="5394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914400"/>
                        <a:ext cx="5489575" cy="578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reduce DNS traffic, name servers caches information on domain name/IP address mappings</a:t>
            </a:r>
          </a:p>
          <a:p>
            <a:r>
              <a:rPr lang="en-US"/>
              <a:t>When an entry for a query is in the cache, the server does not contact other servers</a:t>
            </a:r>
          </a:p>
          <a:p>
            <a:r>
              <a:rPr lang="en-US"/>
              <a:t>Note: If an entry is sent from a cache, the reply from the server is marked as “unauthoritative”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How DNS Works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889000" y="1233488"/>
            <a:ext cx="7261225" cy="4991100"/>
          </a:xfrm>
          <a:prstGeom prst="roundRect">
            <a:avLst>
              <a:gd name="adj" fmla="val 2931"/>
            </a:avLst>
          </a:prstGeom>
          <a:gradFill rotWithShape="1">
            <a:gsLst>
              <a:gs pos="0">
                <a:srgbClr val="FFFFFF"/>
              </a:gs>
              <a:gs pos="100000">
                <a:srgbClr val="EEEFD7"/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82663" y="4489450"/>
            <a:ext cx="1436687" cy="1670050"/>
            <a:chOff x="603" y="2800"/>
            <a:chExt cx="970" cy="1128"/>
          </a:xfrm>
        </p:grpSpPr>
        <p:pic>
          <p:nvPicPr>
            <p:cNvPr id="26629" name="Picture 5" descr="UserWithDesktopComputer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" y="2800"/>
              <a:ext cx="970" cy="1128"/>
            </a:xfrm>
            <a:prstGeom prst="rect">
              <a:avLst/>
            </a:prstGeom>
            <a:noFill/>
          </p:spPr>
        </p:pic>
        <p:pic>
          <p:nvPicPr>
            <p:cNvPr id="26630" name="Picture 6" descr="IeLogo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8" y="2888"/>
              <a:ext cx="392" cy="414"/>
            </a:xfrm>
            <a:prstGeom prst="rect">
              <a:avLst/>
            </a:prstGeom>
            <a:noFill/>
          </p:spPr>
        </p:pic>
      </p:grp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465388" y="4935538"/>
            <a:ext cx="2652712" cy="32861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Preferred DNS Server: 10.1.1.1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04875" y="1254125"/>
            <a:ext cx="1066800" cy="1098550"/>
            <a:chOff x="570" y="790"/>
            <a:chExt cx="672" cy="692"/>
          </a:xfrm>
        </p:grpSpPr>
        <p:pic>
          <p:nvPicPr>
            <p:cNvPr id="26633" name="Picture 9" descr="Server0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4" y="790"/>
              <a:ext cx="588" cy="692"/>
            </a:xfrm>
            <a:prstGeom prst="rect">
              <a:avLst/>
            </a:prstGeom>
            <a:noFill/>
          </p:spPr>
        </p:pic>
        <p:sp>
          <p:nvSpPr>
            <p:cNvPr id="26634" name="AutoShape 10"/>
            <p:cNvSpPr>
              <a:spLocks noChangeArrowheads="1"/>
            </p:cNvSpPr>
            <p:nvPr/>
          </p:nvSpPr>
          <p:spPr bwMode="auto">
            <a:xfrm>
              <a:off x="570" y="1080"/>
              <a:ext cx="512" cy="1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10.1.1.1</a:t>
              </a:r>
            </a:p>
          </p:txBody>
        </p:sp>
      </p:grp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1403350" y="2574925"/>
            <a:ext cx="0" cy="16240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399213" y="1308100"/>
            <a:ext cx="1651000" cy="1176338"/>
            <a:chOff x="4031" y="824"/>
            <a:chExt cx="1040" cy="741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031" y="824"/>
              <a:ext cx="1040" cy="741"/>
              <a:chOff x="4315" y="824"/>
              <a:chExt cx="1040" cy="741"/>
            </a:xfrm>
          </p:grpSpPr>
          <p:pic>
            <p:nvPicPr>
              <p:cNvPr id="26638" name="Picture 14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15" y="824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639" name="Picture 15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99" y="913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640" name="Picture 16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91" y="1019"/>
                <a:ext cx="464" cy="546"/>
              </a:xfrm>
              <a:prstGeom prst="rect">
                <a:avLst/>
              </a:prstGeom>
              <a:noFill/>
            </p:spPr>
          </p:pic>
        </p:grpSp>
        <p:sp>
          <p:nvSpPr>
            <p:cNvPr id="26641" name="AutoShape 17"/>
            <p:cNvSpPr>
              <a:spLocks noChangeArrowheads="1"/>
            </p:cNvSpPr>
            <p:nvPr/>
          </p:nvSpPr>
          <p:spPr bwMode="auto">
            <a:xfrm>
              <a:off x="4163" y="1080"/>
              <a:ext cx="664" cy="1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Root Server</a:t>
              </a:r>
            </a:p>
          </p:txBody>
        </p:sp>
      </p:grp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1757363" y="5822950"/>
            <a:ext cx="2652712" cy="32861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http://server1.microsoft.com</a:t>
            </a:r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955675" y="4125913"/>
            <a:ext cx="3413125" cy="32861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Recursive Query: server1.microsoft.com.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2255838" y="1276350"/>
            <a:ext cx="1687512" cy="631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ctr">
              <a:lnSpc>
                <a:spcPct val="85000"/>
              </a:lnSpc>
            </a:pPr>
            <a:r>
              <a:rPr lang="en-US" sz="1600" b="1">
                <a:latin typeface="Arial Narrow" pitchFamily="34" charset="0"/>
              </a:rPr>
              <a:t>Is name in cache?</a:t>
            </a:r>
          </a:p>
        </p:txBody>
      </p:sp>
      <p:sp>
        <p:nvSpPr>
          <p:cNvPr id="26645" name="AutoShape 21"/>
          <p:cNvSpPr>
            <a:spLocks noChangeArrowheads="1"/>
          </p:cNvSpPr>
          <p:nvPr/>
        </p:nvSpPr>
        <p:spPr bwMode="auto">
          <a:xfrm>
            <a:off x="2860675" y="1587500"/>
            <a:ext cx="479425" cy="277813"/>
          </a:xfrm>
          <a:prstGeom prst="roundRect">
            <a:avLst>
              <a:gd name="adj" fmla="val 16667"/>
            </a:avLst>
          </a:prstGeom>
          <a:solidFill>
            <a:srgbClr val="EEEFD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No</a:t>
            </a:r>
          </a:p>
        </p:txBody>
      </p:sp>
      <p:sp>
        <p:nvSpPr>
          <p:cNvPr id="26646" name="AutoShape 22"/>
          <p:cNvSpPr>
            <a:spLocks noChangeArrowheads="1"/>
          </p:cNvSpPr>
          <p:nvPr/>
        </p:nvSpPr>
        <p:spPr bwMode="auto">
          <a:xfrm>
            <a:off x="2255838" y="1276350"/>
            <a:ext cx="1687512" cy="631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ctr">
              <a:lnSpc>
                <a:spcPct val="85000"/>
              </a:lnSpc>
            </a:pPr>
            <a:r>
              <a:rPr lang="en-US" sz="1600" b="1">
                <a:latin typeface="Arial Narrow" pitchFamily="34" charset="0"/>
              </a:rPr>
              <a:t>Am I authoritative?</a:t>
            </a:r>
          </a:p>
        </p:txBody>
      </p:sp>
      <p:sp>
        <p:nvSpPr>
          <p:cNvPr id="26647" name="AutoShape 23"/>
          <p:cNvSpPr>
            <a:spLocks noChangeArrowheads="1"/>
          </p:cNvSpPr>
          <p:nvPr/>
        </p:nvSpPr>
        <p:spPr bwMode="auto">
          <a:xfrm>
            <a:off x="2860675" y="1587500"/>
            <a:ext cx="479425" cy="277813"/>
          </a:xfrm>
          <a:prstGeom prst="roundRect">
            <a:avLst>
              <a:gd name="adj" fmla="val 16667"/>
            </a:avLst>
          </a:prstGeom>
          <a:solidFill>
            <a:srgbClr val="EEEFD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No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65313" y="1263650"/>
            <a:ext cx="2470150" cy="2795588"/>
            <a:chOff x="998" y="601"/>
            <a:chExt cx="1556" cy="1761"/>
          </a:xfrm>
        </p:grpSpPr>
        <p:sp>
          <p:nvSpPr>
            <p:cNvPr id="26649" name="AutoShape 25"/>
            <p:cNvSpPr>
              <a:spLocks noChangeArrowheads="1"/>
            </p:cNvSpPr>
            <p:nvPr/>
          </p:nvSpPr>
          <p:spPr bwMode="auto">
            <a:xfrm>
              <a:off x="998" y="601"/>
              <a:ext cx="1556" cy="1761"/>
            </a:xfrm>
            <a:prstGeom prst="roundRect">
              <a:avLst>
                <a:gd name="adj" fmla="val 4602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algn="ctr">
                <a:lnSpc>
                  <a:spcPct val="85000"/>
                </a:lnSpc>
              </a:pPr>
              <a:r>
                <a:rPr lang="en-US" sz="1600" b="1">
                  <a:latin typeface="Arial Narrow" pitchFamily="34" charset="0"/>
                </a:rPr>
                <a:t>Root Hints:</a:t>
              </a:r>
            </a:p>
          </p:txBody>
        </p: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1018" y="774"/>
              <a:ext cx="1535" cy="1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b.root-servers.net 	[128.9.0.107]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j.root-servers.net 	[198.41.0.10]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k.root-servers.net 	[193.0.14.129]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l.root-servers.net 	[198.32.64.12]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m.root-servers.net 	[202.12.27.33]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i.root-servers.net 	[192.36.148.17]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e.root-servers.net 	[192.203.230.10]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d.root-servers.net 	[128.8.10.90]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a.root-servers.net 	[198.41.0.4]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h.root-servers.net 	[128.63.2.53]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c.root-servers.net 	[192.33.4.12]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g.root-servers.net 	[192.112.36.4]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f.root-servers.net 	[192.5.5.241]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85975" y="1357313"/>
            <a:ext cx="4224338" cy="593725"/>
            <a:chOff x="1314" y="855"/>
            <a:chExt cx="2661" cy="374"/>
          </a:xfrm>
        </p:grpSpPr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1314" y="1063"/>
              <a:ext cx="266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1520" y="855"/>
              <a:ext cx="217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Iterative Query: server1.microsoft.com.</a:t>
              </a:r>
            </a:p>
            <a:p>
              <a:pPr>
                <a:spcBef>
                  <a:spcPct val="5000"/>
                </a:spcBef>
              </a:pPr>
              <a:r>
                <a:rPr lang="en-US" sz="1600" b="1">
                  <a:latin typeface="Arial Narrow" pitchFamily="34" charset="0"/>
                </a:rPr>
                <a:t>To: Root Servers</a:t>
              </a:r>
            </a:p>
          </p:txBody>
        </p:sp>
      </p:grpSp>
      <p:sp>
        <p:nvSpPr>
          <p:cNvPr id="26654" name="AutoShape 30"/>
          <p:cNvSpPr>
            <a:spLocks noChangeArrowheads="1"/>
          </p:cNvSpPr>
          <p:nvPr/>
        </p:nvSpPr>
        <p:spPr bwMode="auto">
          <a:xfrm>
            <a:off x="4227513" y="1827213"/>
            <a:ext cx="1687512" cy="631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ctr">
              <a:lnSpc>
                <a:spcPct val="85000"/>
              </a:lnSpc>
            </a:pPr>
            <a:r>
              <a:rPr lang="en-US" sz="1600" b="1">
                <a:latin typeface="Arial Narrow" pitchFamily="34" charset="0"/>
              </a:rPr>
              <a:t>Is name in cache?</a:t>
            </a:r>
          </a:p>
        </p:txBody>
      </p:sp>
      <p:sp>
        <p:nvSpPr>
          <p:cNvPr id="26655" name="AutoShape 31"/>
          <p:cNvSpPr>
            <a:spLocks noChangeArrowheads="1"/>
          </p:cNvSpPr>
          <p:nvPr/>
        </p:nvSpPr>
        <p:spPr bwMode="auto">
          <a:xfrm>
            <a:off x="4830763" y="2138363"/>
            <a:ext cx="479425" cy="277812"/>
          </a:xfrm>
          <a:prstGeom prst="roundRect">
            <a:avLst>
              <a:gd name="adj" fmla="val 16667"/>
            </a:avLst>
          </a:prstGeom>
          <a:solidFill>
            <a:srgbClr val="EEEFD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No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863975" y="1827213"/>
            <a:ext cx="2516188" cy="3105150"/>
            <a:chOff x="2888" y="1056"/>
            <a:chExt cx="1585" cy="1956"/>
          </a:xfrm>
        </p:grpSpPr>
        <p:sp>
          <p:nvSpPr>
            <p:cNvPr id="26657" name="AutoShape 33"/>
            <p:cNvSpPr>
              <a:spLocks noChangeArrowheads="1"/>
            </p:cNvSpPr>
            <p:nvPr/>
          </p:nvSpPr>
          <p:spPr bwMode="auto">
            <a:xfrm>
              <a:off x="2888" y="1056"/>
              <a:ext cx="1556" cy="1956"/>
            </a:xfrm>
            <a:prstGeom prst="roundRect">
              <a:avLst>
                <a:gd name="adj" fmla="val 4602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algn="ctr">
                <a:lnSpc>
                  <a:spcPct val="85000"/>
                </a:lnSpc>
              </a:pPr>
              <a:r>
                <a:rPr lang="en-US" sz="1600" b="1">
                  <a:latin typeface="Arial Narrow" pitchFamily="34" charset="0"/>
                </a:rPr>
                <a:t>Am I authoritative?</a:t>
              </a:r>
            </a:p>
            <a:p>
              <a:pPr algn="ctr" eaLnBrk="0" hangingPunct="0"/>
              <a:r>
                <a:rPr lang="en-US" sz="1800">
                  <a:latin typeface="Arial Narrow" pitchFamily="34" charset="0"/>
                </a:rPr>
                <a:t>Delegation:</a:t>
              </a:r>
            </a:p>
            <a:p>
              <a:pPr algn="ctr" eaLnBrk="0" hangingPunct="0"/>
              <a:r>
                <a:rPr lang="en-US" sz="1800">
                  <a:latin typeface="Arial Narrow" pitchFamily="34" charset="0"/>
                </a:rPr>
                <a:t> .com. =</a:t>
              </a: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2894" y="1552"/>
              <a:ext cx="1579" cy="14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a.gtld-servers.net 	[192.5.6.30]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g-gtld-servers.net 	[192.42.93.30]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c.gtld-servers.net 	[192.26.92.30]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i.gtld-servers.net 	[192.36.144.133]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b.gtld-servers.net 	[203.181.106.5]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d.gtld-servers.net 	[192.31.80.30]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l.gtld-servers.net 	[192.41.162.30]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f.gtld-servers.net 	[192.35.51.30]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j.gtld-servers.net	[210.132.100.101]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k.gtld-servers.net 	[213.177.194.5]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e.gtld-servers.net 	[192.12.94.30]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m.gtld-servers.net 	[202.153.114.101]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060575" y="1816100"/>
            <a:ext cx="4224338" cy="2825750"/>
            <a:chOff x="1314" y="1144"/>
            <a:chExt cx="2661" cy="1780"/>
          </a:xfrm>
        </p:grpSpPr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1840" y="1151"/>
              <a:ext cx="1579" cy="1773"/>
              <a:chOff x="2205" y="1086"/>
              <a:chExt cx="1579" cy="1773"/>
            </a:xfrm>
          </p:grpSpPr>
          <p:sp>
            <p:nvSpPr>
              <p:cNvPr id="26661" name="AutoShape 37"/>
              <p:cNvSpPr>
                <a:spLocks noChangeArrowheads="1"/>
              </p:cNvSpPr>
              <p:nvPr/>
            </p:nvSpPr>
            <p:spPr bwMode="auto">
              <a:xfrm>
                <a:off x="2206" y="1086"/>
                <a:ext cx="1556" cy="1728"/>
              </a:xfrm>
              <a:prstGeom prst="roundRect">
                <a:avLst>
                  <a:gd name="adj" fmla="val 4602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/>
              <a:lstStyle/>
              <a:p>
                <a:pPr algn="ctr"/>
                <a:r>
                  <a:rPr lang="en-US" sz="1600" b="1">
                    <a:latin typeface="Arial Narrow" pitchFamily="34" charset="0"/>
                  </a:rPr>
                  <a:t>I don’t know. Ask:</a:t>
                </a:r>
              </a:p>
            </p:txBody>
          </p:sp>
          <p:sp>
            <p:nvSpPr>
              <p:cNvPr id="26662" name="Text Box 38"/>
              <p:cNvSpPr txBox="1">
                <a:spLocks noChangeArrowheads="1"/>
              </p:cNvSpPr>
              <p:nvPr/>
            </p:nvSpPr>
            <p:spPr bwMode="auto">
              <a:xfrm>
                <a:off x="2205" y="1306"/>
                <a:ext cx="1579" cy="15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a.gtld-servers.net 	[192.5.6.30]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g-gtld-servers.net 	[192.42.93.30]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c.gtld-servers.net 	[192.26.92.30]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i.gtld-servers.net 	[192.36.144.133]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b.gtld-servers.net 	[203.181.106.5]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d.gtld-servers.net 	[192.31.80.30]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l.gtld-servers.net 	[192.41.162.30]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f.gtld-servers.net 	[192.35.51.30]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j.gtld-servers.net	[210.132.100.101]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k.gtld-servers.net 	[213.177.194.5]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e.gtld-servers.net 	[192.12.94.30]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m.gtld-servers.net 	[202.153.114.101]</a:t>
                </a:r>
              </a:p>
              <a:p>
                <a:pPr defTabSz="1309688" eaLnBrk="0" hangingPunct="0"/>
                <a:endParaRPr lang="en-US" sz="1200">
                  <a:latin typeface="Arial Narrow" pitchFamily="34" charset="0"/>
                </a:endParaRPr>
              </a:p>
            </p:txBody>
          </p:sp>
        </p:grp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 flipH="1">
              <a:off x="1314" y="1144"/>
              <a:ext cx="266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6664" name="AutoShape 40"/>
          <p:cNvSpPr>
            <a:spLocks noChangeArrowheads="1"/>
          </p:cNvSpPr>
          <p:nvPr/>
        </p:nvSpPr>
        <p:spPr bwMode="auto">
          <a:xfrm>
            <a:off x="958850" y="2330450"/>
            <a:ext cx="1341438" cy="27781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Cache response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399213" y="2673350"/>
            <a:ext cx="1651000" cy="1176338"/>
            <a:chOff x="4031" y="1684"/>
            <a:chExt cx="1040" cy="741"/>
          </a:xfrm>
        </p:grpSpPr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4031" y="1684"/>
              <a:ext cx="1040" cy="741"/>
              <a:chOff x="4315" y="1684"/>
              <a:chExt cx="1040" cy="741"/>
            </a:xfrm>
          </p:grpSpPr>
          <p:pic>
            <p:nvPicPr>
              <p:cNvPr id="26667" name="Picture 43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15" y="1684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668" name="Picture 44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99" y="1773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669" name="Picture 45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91" y="1879"/>
                <a:ext cx="464" cy="546"/>
              </a:xfrm>
              <a:prstGeom prst="rect">
                <a:avLst/>
              </a:prstGeom>
              <a:noFill/>
            </p:spPr>
          </p:pic>
        </p:grpSp>
        <p:sp>
          <p:nvSpPr>
            <p:cNvPr id="26670" name="AutoShape 46"/>
            <p:cNvSpPr>
              <a:spLocks noChangeArrowheads="1"/>
            </p:cNvSpPr>
            <p:nvPr/>
          </p:nvSpPr>
          <p:spPr bwMode="auto">
            <a:xfrm>
              <a:off x="4163" y="1981"/>
              <a:ext cx="664" cy="1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TLD Server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2081213" y="2008188"/>
            <a:ext cx="4243387" cy="815975"/>
            <a:chOff x="1311" y="1265"/>
            <a:chExt cx="2673" cy="514"/>
          </a:xfrm>
        </p:grpSpPr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1311" y="1265"/>
              <a:ext cx="2673" cy="5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73" name="Text Box 49"/>
            <p:cNvSpPr txBox="1">
              <a:spLocks noChangeArrowheads="1"/>
            </p:cNvSpPr>
            <p:nvPr/>
          </p:nvSpPr>
          <p:spPr bwMode="auto">
            <a:xfrm rot="589716">
              <a:off x="1373" y="1271"/>
              <a:ext cx="208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1600" b="1">
                  <a:latin typeface="Arial Narrow" pitchFamily="34" charset="0"/>
                </a:rPr>
                <a:t>Iterative Query: server1.microsoft.com.</a:t>
              </a:r>
            </a:p>
            <a:p>
              <a:pPr>
                <a:lnSpc>
                  <a:spcPct val="105000"/>
                </a:lnSpc>
              </a:pPr>
              <a:r>
                <a:rPr lang="en-US" sz="1600" b="1">
                  <a:latin typeface="Arial Narrow" pitchFamily="34" charset="0"/>
                </a:rPr>
                <a:t>To: TLD Servers</a:t>
              </a:r>
            </a:p>
          </p:txBody>
        </p:sp>
      </p:grpSp>
      <p:sp>
        <p:nvSpPr>
          <p:cNvPr id="26674" name="AutoShape 50"/>
          <p:cNvSpPr>
            <a:spLocks noChangeArrowheads="1"/>
          </p:cNvSpPr>
          <p:nvPr/>
        </p:nvSpPr>
        <p:spPr bwMode="auto">
          <a:xfrm>
            <a:off x="4252913" y="2881313"/>
            <a:ext cx="1687512" cy="631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ctr">
              <a:lnSpc>
                <a:spcPct val="85000"/>
              </a:lnSpc>
            </a:pPr>
            <a:r>
              <a:rPr lang="en-US" sz="1600" b="1">
                <a:latin typeface="Arial Narrow" pitchFamily="34" charset="0"/>
              </a:rPr>
              <a:t>Is name in cache?</a:t>
            </a:r>
          </a:p>
        </p:txBody>
      </p:sp>
      <p:sp>
        <p:nvSpPr>
          <p:cNvPr id="26675" name="AutoShape 51"/>
          <p:cNvSpPr>
            <a:spLocks noChangeArrowheads="1"/>
          </p:cNvSpPr>
          <p:nvPr/>
        </p:nvSpPr>
        <p:spPr bwMode="auto">
          <a:xfrm>
            <a:off x="4856163" y="3192463"/>
            <a:ext cx="479425" cy="277812"/>
          </a:xfrm>
          <a:prstGeom prst="roundRect">
            <a:avLst>
              <a:gd name="adj" fmla="val 16667"/>
            </a:avLst>
          </a:prstGeom>
          <a:solidFill>
            <a:srgbClr val="EEEFD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No</a:t>
            </a:r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3849688" y="2881313"/>
            <a:ext cx="2506662" cy="3105150"/>
            <a:chOff x="616" y="1783"/>
            <a:chExt cx="1579" cy="1956"/>
          </a:xfrm>
        </p:grpSpPr>
        <p:sp>
          <p:nvSpPr>
            <p:cNvPr id="26677" name="AutoShape 53"/>
            <p:cNvSpPr>
              <a:spLocks noChangeArrowheads="1"/>
            </p:cNvSpPr>
            <p:nvPr/>
          </p:nvSpPr>
          <p:spPr bwMode="auto">
            <a:xfrm>
              <a:off x="633" y="1783"/>
              <a:ext cx="1556" cy="1956"/>
            </a:xfrm>
            <a:prstGeom prst="roundRect">
              <a:avLst>
                <a:gd name="adj" fmla="val 4602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algn="ctr">
                <a:lnSpc>
                  <a:spcPct val="85000"/>
                </a:lnSpc>
              </a:pPr>
              <a:r>
                <a:rPr lang="en-US" sz="1600" b="1">
                  <a:latin typeface="Arial Narrow" pitchFamily="34" charset="0"/>
                </a:rPr>
                <a:t>Am I authoritative?</a:t>
              </a:r>
            </a:p>
            <a:p>
              <a:pPr algn="ctr" eaLnBrk="0" hangingPunct="0"/>
              <a:r>
                <a:rPr lang="en-US" sz="1800">
                  <a:latin typeface="Arial Narrow" pitchFamily="34" charset="0"/>
                </a:rPr>
                <a:t>Delegation:</a:t>
              </a:r>
            </a:p>
            <a:p>
              <a:pPr algn="ctr" eaLnBrk="0" hangingPunct="0"/>
              <a:r>
                <a:rPr lang="en-US" sz="1800">
                  <a:latin typeface="Arial Narrow" pitchFamily="34" charset="0"/>
                </a:rPr>
                <a:t> microsoft.com. =</a:t>
              </a: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26678" name="Text Box 54"/>
            <p:cNvSpPr txBox="1">
              <a:spLocks noChangeArrowheads="1"/>
            </p:cNvSpPr>
            <p:nvPr/>
          </p:nvSpPr>
          <p:spPr bwMode="auto">
            <a:xfrm>
              <a:off x="616" y="2360"/>
              <a:ext cx="1579" cy="1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dns2.cp.msft.net	[207.46.138.21]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dns1.cp.msft.net	[207.46.138.20]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dns1.tk.msft.net	[207.46.232.37]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dns2.tk.msft.net	[207.46.232.38]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dns3.uk.msft.net	[213.199.144.151]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dns4.uk.msft.net	[213.199.144.152]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dns3.jp.msft.net	[207.46.72.123]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dns4.jp.msft.net	[207.46.72.124]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dns1.dc.msft.net	[207.68.128.151]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dns2.dc.msft.net	[207.68.128.152]</a:t>
              </a:r>
            </a:p>
            <a:p>
              <a:pPr defTabSz="1309688" eaLnBrk="0" hangingPunct="0"/>
              <a:r>
                <a:rPr lang="en-US" sz="1200">
                  <a:latin typeface="Arial Narrow" pitchFamily="34" charset="0"/>
                </a:rPr>
                <a:t>dns1.sj.msft.net	[207.46.97.11]</a:t>
              </a:r>
            </a:p>
          </p:txBody>
        </p:sp>
      </p:grp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2060575" y="2236788"/>
            <a:ext cx="4243388" cy="3387725"/>
            <a:chOff x="1298" y="1409"/>
            <a:chExt cx="2673" cy="2134"/>
          </a:xfrm>
        </p:grpSpPr>
        <p:sp>
          <p:nvSpPr>
            <p:cNvPr id="26680" name="Line 56"/>
            <p:cNvSpPr>
              <a:spLocks noChangeShapeType="1"/>
            </p:cNvSpPr>
            <p:nvPr/>
          </p:nvSpPr>
          <p:spPr bwMode="auto">
            <a:xfrm>
              <a:off x="1298" y="1409"/>
              <a:ext cx="2673" cy="5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1576" y="1815"/>
              <a:ext cx="1579" cy="1728"/>
              <a:chOff x="2205" y="1086"/>
              <a:chExt cx="1579" cy="1728"/>
            </a:xfrm>
          </p:grpSpPr>
          <p:sp>
            <p:nvSpPr>
              <p:cNvPr id="26682" name="AutoShape 58"/>
              <p:cNvSpPr>
                <a:spLocks noChangeArrowheads="1"/>
              </p:cNvSpPr>
              <p:nvPr/>
            </p:nvSpPr>
            <p:spPr bwMode="auto">
              <a:xfrm>
                <a:off x="2206" y="1086"/>
                <a:ext cx="1556" cy="1728"/>
              </a:xfrm>
              <a:prstGeom prst="roundRect">
                <a:avLst>
                  <a:gd name="adj" fmla="val 4602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/>
              <a:lstStyle/>
              <a:p>
                <a:pPr algn="ctr"/>
                <a:r>
                  <a:rPr lang="en-US" sz="1600" b="1">
                    <a:latin typeface="Arial Narrow" pitchFamily="34" charset="0"/>
                  </a:rPr>
                  <a:t>I don’t know. Ask:</a:t>
                </a:r>
              </a:p>
            </p:txBody>
          </p:sp>
          <p:sp>
            <p:nvSpPr>
              <p:cNvPr id="26683" name="Text Box 59"/>
              <p:cNvSpPr txBox="1">
                <a:spLocks noChangeArrowheads="1"/>
              </p:cNvSpPr>
              <p:nvPr/>
            </p:nvSpPr>
            <p:spPr bwMode="auto">
              <a:xfrm>
                <a:off x="2205" y="1306"/>
                <a:ext cx="1579" cy="14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dns2.cp.msft.net	[207.46.138.21]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dns1.cp.msft.net	[207.46.138.20]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dns1.tk.msft.net	[207.46.232.37]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dns2.tk.msft.net	[207.46.232.38]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dns3.uk.msft.net	[213.199.144.151]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dns4.uk.msft.net	[213.199.144.152]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dns3.jp.msft.net	[207.46.72.123]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dns4.jp.msft.net	[207.46.72.124]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dns1.dc.msft.net	[207.68.128.151]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dns2.dc.msft.net	[207.68.128.152]</a:t>
                </a:r>
              </a:p>
              <a:p>
                <a:pPr defTabSz="1309688" eaLnBrk="0" hangingPunct="0"/>
                <a:r>
                  <a:rPr lang="en-US" sz="1200">
                    <a:latin typeface="Arial Narrow" pitchFamily="34" charset="0"/>
                  </a:rPr>
                  <a:t>dns1.sj.msft.net	[207.46.97.11]</a:t>
                </a:r>
              </a:p>
              <a:p>
                <a:pPr defTabSz="1309688" eaLnBrk="0" hangingPunct="0"/>
                <a:endParaRPr lang="en-US" sz="1200">
                  <a:latin typeface="Arial Narrow" pitchFamily="34" charset="0"/>
                </a:endParaRPr>
              </a:p>
            </p:txBody>
          </p:sp>
        </p:grp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6399213" y="3844925"/>
            <a:ext cx="1651000" cy="1176338"/>
            <a:chOff x="4031" y="2422"/>
            <a:chExt cx="1040" cy="741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4031" y="2422"/>
              <a:ext cx="1040" cy="741"/>
              <a:chOff x="4315" y="2422"/>
              <a:chExt cx="1040" cy="741"/>
            </a:xfrm>
          </p:grpSpPr>
          <p:pic>
            <p:nvPicPr>
              <p:cNvPr id="26686" name="Picture 62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15" y="2422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687" name="Picture 63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99" y="2511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688" name="Picture 64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91" y="2617"/>
                <a:ext cx="464" cy="546"/>
              </a:xfrm>
              <a:prstGeom prst="rect">
                <a:avLst/>
              </a:prstGeom>
              <a:noFill/>
            </p:spPr>
          </p:pic>
        </p:grpSp>
        <p:sp>
          <p:nvSpPr>
            <p:cNvPr id="26689" name="AutoShape 65"/>
            <p:cNvSpPr>
              <a:spLocks noChangeArrowheads="1"/>
            </p:cNvSpPr>
            <p:nvPr/>
          </p:nvSpPr>
          <p:spPr bwMode="auto">
            <a:xfrm>
              <a:off x="4098" y="2614"/>
              <a:ext cx="794" cy="30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microsoft.com </a:t>
              </a:r>
              <a:br>
                <a:rPr lang="en-US" sz="1600" b="1">
                  <a:latin typeface="Arial Narrow" pitchFamily="34" charset="0"/>
                </a:rPr>
              </a:br>
              <a:r>
                <a:rPr lang="en-US" sz="1600" b="1">
                  <a:latin typeface="Arial Narrow" pitchFamily="34" charset="0"/>
                </a:rPr>
                <a:t>DNS Servers</a:t>
              </a: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1860550" y="2279650"/>
            <a:ext cx="4451350" cy="1552575"/>
            <a:chOff x="1187" y="1404"/>
            <a:chExt cx="2804" cy="978"/>
          </a:xfrm>
        </p:grpSpPr>
        <p:sp>
          <p:nvSpPr>
            <p:cNvPr id="26691" name="Line 67"/>
            <p:cNvSpPr>
              <a:spLocks noChangeShapeType="1"/>
            </p:cNvSpPr>
            <p:nvPr/>
          </p:nvSpPr>
          <p:spPr bwMode="auto">
            <a:xfrm>
              <a:off x="1187" y="1404"/>
              <a:ext cx="2804" cy="97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92" name="Text Box 68"/>
            <p:cNvSpPr txBox="1">
              <a:spLocks noChangeArrowheads="1"/>
            </p:cNvSpPr>
            <p:nvPr/>
          </p:nvSpPr>
          <p:spPr bwMode="auto">
            <a:xfrm rot="1159854">
              <a:off x="1246" y="1594"/>
              <a:ext cx="2156" cy="3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1600" b="1">
                  <a:latin typeface="Arial Narrow" pitchFamily="34" charset="0"/>
                </a:rPr>
                <a:t>Iterative Query: server1.microsoft.com.</a:t>
              </a:r>
            </a:p>
            <a:p>
              <a:pPr>
                <a:lnSpc>
                  <a:spcPct val="105000"/>
                </a:lnSpc>
              </a:pPr>
              <a:r>
                <a:rPr lang="en-US" sz="1600" b="1">
                  <a:latin typeface="Arial Narrow" pitchFamily="34" charset="0"/>
                </a:rPr>
                <a:t>To: microsoft.com DNS servers</a:t>
              </a:r>
            </a:p>
          </p:txBody>
        </p:sp>
      </p:grpSp>
      <p:sp>
        <p:nvSpPr>
          <p:cNvPr id="26693" name="AutoShape 69"/>
          <p:cNvSpPr>
            <a:spLocks noChangeArrowheads="1"/>
          </p:cNvSpPr>
          <p:nvPr/>
        </p:nvSpPr>
        <p:spPr bwMode="auto">
          <a:xfrm>
            <a:off x="4573588" y="4097338"/>
            <a:ext cx="1687512" cy="631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ctr">
              <a:lnSpc>
                <a:spcPct val="85000"/>
              </a:lnSpc>
            </a:pPr>
            <a:r>
              <a:rPr lang="en-US" sz="1600" b="1">
                <a:latin typeface="Arial Narrow" pitchFamily="34" charset="0"/>
              </a:rPr>
              <a:t>Is name in cache?</a:t>
            </a:r>
          </a:p>
        </p:txBody>
      </p:sp>
      <p:sp>
        <p:nvSpPr>
          <p:cNvPr id="26694" name="AutoShape 70"/>
          <p:cNvSpPr>
            <a:spLocks noChangeArrowheads="1"/>
          </p:cNvSpPr>
          <p:nvPr/>
        </p:nvSpPr>
        <p:spPr bwMode="auto">
          <a:xfrm>
            <a:off x="5178425" y="4408488"/>
            <a:ext cx="479425" cy="277812"/>
          </a:xfrm>
          <a:prstGeom prst="roundRect">
            <a:avLst>
              <a:gd name="adj" fmla="val 16667"/>
            </a:avLst>
          </a:prstGeom>
          <a:solidFill>
            <a:srgbClr val="EEEFD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No</a:t>
            </a:r>
          </a:p>
        </p:txBody>
      </p:sp>
      <p:sp>
        <p:nvSpPr>
          <p:cNvPr id="26695" name="AutoShape 71"/>
          <p:cNvSpPr>
            <a:spLocks noChangeArrowheads="1"/>
          </p:cNvSpPr>
          <p:nvPr/>
        </p:nvSpPr>
        <p:spPr bwMode="auto">
          <a:xfrm>
            <a:off x="4573588" y="4097338"/>
            <a:ext cx="1687512" cy="631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algn="ctr">
              <a:lnSpc>
                <a:spcPct val="85000"/>
              </a:lnSpc>
            </a:pPr>
            <a:r>
              <a:rPr lang="en-US" sz="1600" b="1">
                <a:latin typeface="Arial Narrow" pitchFamily="34" charset="0"/>
              </a:rPr>
              <a:t>Am I authoritative?</a:t>
            </a:r>
          </a:p>
        </p:txBody>
      </p:sp>
      <p:sp>
        <p:nvSpPr>
          <p:cNvPr id="26696" name="AutoShape 72"/>
          <p:cNvSpPr>
            <a:spLocks noChangeArrowheads="1"/>
          </p:cNvSpPr>
          <p:nvPr/>
        </p:nvSpPr>
        <p:spPr bwMode="auto">
          <a:xfrm>
            <a:off x="5178425" y="4408488"/>
            <a:ext cx="479425" cy="277812"/>
          </a:xfrm>
          <a:prstGeom prst="roundRect">
            <a:avLst>
              <a:gd name="adj" fmla="val 16667"/>
            </a:avLst>
          </a:prstGeom>
          <a:solidFill>
            <a:srgbClr val="EEEFD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Yes</a:t>
            </a:r>
          </a:p>
        </p:txBody>
      </p: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1817688" y="2416175"/>
            <a:ext cx="4451350" cy="1552575"/>
            <a:chOff x="1088" y="1563"/>
            <a:chExt cx="2804" cy="978"/>
          </a:xfrm>
        </p:grpSpPr>
        <p:sp>
          <p:nvSpPr>
            <p:cNvPr id="26698" name="Line 74"/>
            <p:cNvSpPr>
              <a:spLocks noChangeShapeType="1"/>
            </p:cNvSpPr>
            <p:nvPr/>
          </p:nvSpPr>
          <p:spPr bwMode="auto">
            <a:xfrm>
              <a:off x="1088" y="1563"/>
              <a:ext cx="2804" cy="97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699" name="Text Box 75"/>
            <p:cNvSpPr txBox="1">
              <a:spLocks noChangeArrowheads="1"/>
            </p:cNvSpPr>
            <p:nvPr/>
          </p:nvSpPr>
          <p:spPr bwMode="auto">
            <a:xfrm rot="1127487">
              <a:off x="1232" y="1971"/>
              <a:ext cx="2074" cy="2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server1.microsoft.com=192.168.7.99</a:t>
              </a:r>
            </a:p>
          </p:txBody>
        </p: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1546225" y="2730500"/>
            <a:ext cx="3082925" cy="1636713"/>
            <a:chOff x="974" y="1622"/>
            <a:chExt cx="1942" cy="1031"/>
          </a:xfrm>
        </p:grpSpPr>
        <p:sp>
          <p:nvSpPr>
            <p:cNvPr id="26701" name="Text Box 77"/>
            <p:cNvSpPr txBox="1">
              <a:spLocks noChangeArrowheads="1"/>
            </p:cNvSpPr>
            <p:nvPr/>
          </p:nvSpPr>
          <p:spPr bwMode="auto">
            <a:xfrm>
              <a:off x="1008" y="2109"/>
              <a:ext cx="190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 Narrow" pitchFamily="34" charset="0"/>
                </a:rPr>
                <a:t>server1.microsoft.com=192.168.7.99</a:t>
              </a:r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>
              <a:off x="974" y="1622"/>
              <a:ext cx="0" cy="103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6703" name="AutoShape 79"/>
          <p:cNvSpPr>
            <a:spLocks noChangeArrowheads="1"/>
          </p:cNvSpPr>
          <p:nvPr/>
        </p:nvSpPr>
        <p:spPr bwMode="auto">
          <a:xfrm>
            <a:off x="2309813" y="4498975"/>
            <a:ext cx="1674812" cy="32861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1600" b="1">
                <a:latin typeface="Arial Narrow" pitchFamily="34" charset="0"/>
              </a:rPr>
              <a:t>Cache response</a:t>
            </a:r>
          </a:p>
        </p:txBody>
      </p:sp>
      <p:grpSp>
        <p:nvGrpSpPr>
          <p:cNvPr id="22" name="Group 80"/>
          <p:cNvGrpSpPr>
            <a:grpSpLocks/>
          </p:cNvGrpSpPr>
          <p:nvPr/>
        </p:nvGrpSpPr>
        <p:grpSpPr bwMode="auto">
          <a:xfrm>
            <a:off x="2125663" y="5080000"/>
            <a:ext cx="5500687" cy="1098550"/>
            <a:chOff x="1339" y="3200"/>
            <a:chExt cx="3465" cy="692"/>
          </a:xfrm>
        </p:grpSpPr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>
              <a:off x="1339" y="3626"/>
              <a:ext cx="264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06" name="Text Box 82"/>
            <p:cNvSpPr txBox="1">
              <a:spLocks noChangeArrowheads="1"/>
            </p:cNvSpPr>
            <p:nvPr/>
          </p:nvSpPr>
          <p:spPr bwMode="auto">
            <a:xfrm>
              <a:off x="2109" y="3408"/>
              <a:ext cx="159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 Narrow" pitchFamily="34" charset="0"/>
                </a:rPr>
                <a:t>http/tcp session- 192.168.7.99</a:t>
              </a:r>
            </a:p>
          </p:txBody>
        </p:sp>
        <p:grpSp>
          <p:nvGrpSpPr>
            <p:cNvPr id="23" name="Group 83"/>
            <p:cNvGrpSpPr>
              <a:grpSpLocks/>
            </p:cNvGrpSpPr>
            <p:nvPr/>
          </p:nvGrpSpPr>
          <p:grpSpPr bwMode="auto">
            <a:xfrm>
              <a:off x="4031" y="3200"/>
              <a:ext cx="773" cy="692"/>
              <a:chOff x="4031" y="3200"/>
              <a:chExt cx="773" cy="692"/>
            </a:xfrm>
          </p:grpSpPr>
          <p:pic>
            <p:nvPicPr>
              <p:cNvPr id="26708" name="Picture 84" descr="Server0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31" y="3200"/>
                <a:ext cx="588" cy="692"/>
              </a:xfrm>
              <a:prstGeom prst="rect">
                <a:avLst/>
              </a:prstGeom>
              <a:noFill/>
            </p:spPr>
          </p:pic>
          <p:sp>
            <p:nvSpPr>
              <p:cNvPr id="26709" name="AutoShape 85"/>
              <p:cNvSpPr>
                <a:spLocks noChangeArrowheads="1"/>
              </p:cNvSpPr>
              <p:nvPr/>
            </p:nvSpPr>
            <p:spPr bwMode="auto">
              <a:xfrm>
                <a:off x="4098" y="3506"/>
                <a:ext cx="706" cy="19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latin typeface="Arial Narrow" pitchFamily="34" charset="0"/>
                  </a:rPr>
                  <a:t>192.168.7.99</a:t>
                </a:r>
              </a:p>
            </p:txBody>
          </p:sp>
        </p:grpSp>
      </p:grpSp>
      <p:grpSp>
        <p:nvGrpSpPr>
          <p:cNvPr id="24" name="Group 86"/>
          <p:cNvGrpSpPr>
            <a:grpSpLocks/>
          </p:cNvGrpSpPr>
          <p:nvPr/>
        </p:nvGrpSpPr>
        <p:grpSpPr bwMode="auto">
          <a:xfrm>
            <a:off x="889000" y="1220788"/>
            <a:ext cx="7261225" cy="4991100"/>
            <a:chOff x="560" y="777"/>
            <a:chExt cx="4574" cy="3144"/>
          </a:xfrm>
        </p:grpSpPr>
        <p:sp>
          <p:nvSpPr>
            <p:cNvPr id="26711" name="AutoShape 87"/>
            <p:cNvSpPr>
              <a:spLocks noChangeArrowheads="1"/>
            </p:cNvSpPr>
            <p:nvPr/>
          </p:nvSpPr>
          <p:spPr bwMode="auto">
            <a:xfrm>
              <a:off x="560" y="777"/>
              <a:ext cx="4574" cy="3144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88"/>
            <p:cNvGrpSpPr>
              <a:grpSpLocks/>
            </p:cNvGrpSpPr>
            <p:nvPr/>
          </p:nvGrpSpPr>
          <p:grpSpPr bwMode="auto">
            <a:xfrm>
              <a:off x="4031" y="824"/>
              <a:ext cx="1040" cy="741"/>
              <a:chOff x="4315" y="824"/>
              <a:chExt cx="1040" cy="741"/>
            </a:xfrm>
          </p:grpSpPr>
          <p:pic>
            <p:nvPicPr>
              <p:cNvPr id="26713" name="Picture 89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15" y="824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714" name="Picture 90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99" y="913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715" name="Picture 91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91" y="1019"/>
                <a:ext cx="464" cy="54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92"/>
            <p:cNvGrpSpPr>
              <a:grpSpLocks/>
            </p:cNvGrpSpPr>
            <p:nvPr/>
          </p:nvGrpSpPr>
          <p:grpSpPr bwMode="auto">
            <a:xfrm>
              <a:off x="4031" y="1684"/>
              <a:ext cx="1040" cy="741"/>
              <a:chOff x="4315" y="1684"/>
              <a:chExt cx="1040" cy="741"/>
            </a:xfrm>
          </p:grpSpPr>
          <p:pic>
            <p:nvPicPr>
              <p:cNvPr id="26717" name="Picture 93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15" y="1684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718" name="Picture 94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99" y="1773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719" name="Picture 95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91" y="1879"/>
                <a:ext cx="464" cy="546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96"/>
            <p:cNvGrpSpPr>
              <a:grpSpLocks/>
            </p:cNvGrpSpPr>
            <p:nvPr/>
          </p:nvGrpSpPr>
          <p:grpSpPr bwMode="auto">
            <a:xfrm>
              <a:off x="4031" y="2422"/>
              <a:ext cx="1040" cy="741"/>
              <a:chOff x="4315" y="2422"/>
              <a:chExt cx="1040" cy="741"/>
            </a:xfrm>
          </p:grpSpPr>
          <p:pic>
            <p:nvPicPr>
              <p:cNvPr id="26721" name="Picture 97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15" y="2422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722" name="Picture 98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99" y="2511"/>
                <a:ext cx="464" cy="546"/>
              </a:xfrm>
              <a:prstGeom prst="rect">
                <a:avLst/>
              </a:prstGeom>
              <a:noFill/>
            </p:spPr>
          </p:pic>
          <p:pic>
            <p:nvPicPr>
              <p:cNvPr id="26723" name="Picture 99" descr="Server0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91" y="2617"/>
                <a:ext cx="464" cy="546"/>
              </a:xfrm>
              <a:prstGeom prst="rect">
                <a:avLst/>
              </a:prstGeom>
              <a:noFill/>
            </p:spPr>
          </p:pic>
        </p:grpSp>
        <p:pic>
          <p:nvPicPr>
            <p:cNvPr id="26724" name="Picture 100" descr="Server0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1" y="3200"/>
              <a:ext cx="588" cy="692"/>
            </a:xfrm>
            <a:prstGeom prst="rect">
              <a:avLst/>
            </a:prstGeom>
            <a:noFill/>
          </p:spPr>
        </p:pic>
        <p:pic>
          <p:nvPicPr>
            <p:cNvPr id="26725" name="Picture 101" descr="Server0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4" y="790"/>
              <a:ext cx="588" cy="692"/>
            </a:xfrm>
            <a:prstGeom prst="rect">
              <a:avLst/>
            </a:prstGeom>
            <a:noFill/>
          </p:spPr>
        </p:pic>
        <p:grpSp>
          <p:nvGrpSpPr>
            <p:cNvPr id="28" name="Group 102"/>
            <p:cNvGrpSpPr>
              <a:grpSpLocks/>
            </p:cNvGrpSpPr>
            <p:nvPr/>
          </p:nvGrpSpPr>
          <p:grpSpPr bwMode="auto">
            <a:xfrm>
              <a:off x="619" y="2828"/>
              <a:ext cx="905" cy="1052"/>
              <a:chOff x="603" y="2800"/>
              <a:chExt cx="970" cy="1128"/>
            </a:xfrm>
          </p:grpSpPr>
          <p:pic>
            <p:nvPicPr>
              <p:cNvPr id="26727" name="Picture 103" descr="UserWithDesktopComputer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3" y="2800"/>
                <a:ext cx="970" cy="1128"/>
              </a:xfrm>
              <a:prstGeom prst="rect">
                <a:avLst/>
              </a:prstGeom>
              <a:noFill/>
            </p:spPr>
          </p:pic>
          <p:pic>
            <p:nvPicPr>
              <p:cNvPr id="26728" name="Picture 104" descr="IeLogo0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08" y="2888"/>
                <a:ext cx="392" cy="414"/>
              </a:xfrm>
              <a:prstGeom prst="rect">
                <a:avLst/>
              </a:prstGeom>
              <a:noFill/>
            </p:spPr>
          </p:pic>
        </p:grpSp>
        <p:sp>
          <p:nvSpPr>
            <p:cNvPr id="26729" name="AutoShape 105"/>
            <p:cNvSpPr>
              <a:spLocks noChangeArrowheads="1"/>
            </p:cNvSpPr>
            <p:nvPr/>
          </p:nvSpPr>
          <p:spPr bwMode="auto">
            <a:xfrm>
              <a:off x="682" y="1080"/>
              <a:ext cx="512" cy="1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10.1.1.1</a:t>
              </a:r>
            </a:p>
          </p:txBody>
        </p:sp>
        <p:sp>
          <p:nvSpPr>
            <p:cNvPr id="26730" name="AutoShape 106"/>
            <p:cNvSpPr>
              <a:spLocks noChangeArrowheads="1"/>
            </p:cNvSpPr>
            <p:nvPr/>
          </p:nvSpPr>
          <p:spPr bwMode="auto">
            <a:xfrm>
              <a:off x="4163" y="1080"/>
              <a:ext cx="664" cy="1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Root Server</a:t>
              </a:r>
            </a:p>
          </p:txBody>
        </p:sp>
        <p:sp>
          <p:nvSpPr>
            <p:cNvPr id="26731" name="AutoShape 107"/>
            <p:cNvSpPr>
              <a:spLocks noChangeArrowheads="1"/>
            </p:cNvSpPr>
            <p:nvPr/>
          </p:nvSpPr>
          <p:spPr bwMode="auto">
            <a:xfrm>
              <a:off x="4163" y="1981"/>
              <a:ext cx="664" cy="1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TLD Server</a:t>
              </a:r>
            </a:p>
          </p:txBody>
        </p:sp>
        <p:sp>
          <p:nvSpPr>
            <p:cNvPr id="26732" name="AutoShape 108"/>
            <p:cNvSpPr>
              <a:spLocks noChangeArrowheads="1"/>
            </p:cNvSpPr>
            <p:nvPr/>
          </p:nvSpPr>
          <p:spPr bwMode="auto">
            <a:xfrm>
              <a:off x="4098" y="2614"/>
              <a:ext cx="794" cy="30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microsoft.com </a:t>
              </a:r>
              <a:br>
                <a:rPr lang="en-US" sz="1600" b="1">
                  <a:latin typeface="Arial Narrow" pitchFamily="34" charset="0"/>
                </a:rPr>
              </a:br>
              <a:r>
                <a:rPr lang="en-US" sz="1600" b="1">
                  <a:latin typeface="Arial Narrow" pitchFamily="34" charset="0"/>
                </a:rPr>
                <a:t>DNS Servers</a:t>
              </a:r>
            </a:p>
          </p:txBody>
        </p:sp>
        <p:sp>
          <p:nvSpPr>
            <p:cNvPr id="26733" name="AutoShape 109"/>
            <p:cNvSpPr>
              <a:spLocks noChangeArrowheads="1"/>
            </p:cNvSpPr>
            <p:nvPr/>
          </p:nvSpPr>
          <p:spPr bwMode="auto">
            <a:xfrm>
              <a:off x="4098" y="3506"/>
              <a:ext cx="706" cy="1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192.168.7.99</a:t>
              </a:r>
            </a:p>
          </p:txBody>
        </p:sp>
        <p:sp>
          <p:nvSpPr>
            <p:cNvPr id="26734" name="AutoShape 110"/>
            <p:cNvSpPr>
              <a:spLocks noChangeArrowheads="1"/>
            </p:cNvSpPr>
            <p:nvPr/>
          </p:nvSpPr>
          <p:spPr bwMode="auto">
            <a:xfrm>
              <a:off x="1107" y="3685"/>
              <a:ext cx="1671" cy="207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http://server1.microsoft.com</a:t>
              </a:r>
            </a:p>
          </p:txBody>
        </p:sp>
        <p:sp>
          <p:nvSpPr>
            <p:cNvPr id="26735" name="Line 111"/>
            <p:cNvSpPr>
              <a:spLocks noChangeShapeType="1"/>
            </p:cNvSpPr>
            <p:nvPr/>
          </p:nvSpPr>
          <p:spPr bwMode="auto">
            <a:xfrm>
              <a:off x="1339" y="3626"/>
              <a:ext cx="264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36" name="Text Box 112"/>
            <p:cNvSpPr txBox="1">
              <a:spLocks noChangeArrowheads="1"/>
            </p:cNvSpPr>
            <p:nvPr/>
          </p:nvSpPr>
          <p:spPr bwMode="auto">
            <a:xfrm>
              <a:off x="1226" y="2117"/>
              <a:ext cx="1908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 Narrow" pitchFamily="34" charset="0"/>
                </a:rPr>
                <a:t>server1.microsoft.com=192.168.7.99</a:t>
              </a:r>
            </a:p>
          </p:txBody>
        </p:sp>
        <p:sp>
          <p:nvSpPr>
            <p:cNvPr id="26737" name="Text Box 113"/>
            <p:cNvSpPr txBox="1">
              <a:spLocks noChangeArrowheads="1"/>
            </p:cNvSpPr>
            <p:nvPr/>
          </p:nvSpPr>
          <p:spPr bwMode="auto">
            <a:xfrm>
              <a:off x="2109" y="3408"/>
              <a:ext cx="159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latin typeface="Arial Narrow" pitchFamily="34" charset="0"/>
                </a:rPr>
                <a:t>http/tcp session- 192.168.7.99</a:t>
              </a:r>
            </a:p>
          </p:txBody>
        </p:sp>
        <p:sp>
          <p:nvSpPr>
            <p:cNvPr id="26738" name="Line 114"/>
            <p:cNvSpPr>
              <a:spLocks noChangeShapeType="1"/>
            </p:cNvSpPr>
            <p:nvPr/>
          </p:nvSpPr>
          <p:spPr bwMode="auto">
            <a:xfrm flipV="1">
              <a:off x="842" y="1622"/>
              <a:ext cx="0" cy="122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39" name="Line 115"/>
            <p:cNvSpPr>
              <a:spLocks noChangeShapeType="1"/>
            </p:cNvSpPr>
            <p:nvPr/>
          </p:nvSpPr>
          <p:spPr bwMode="auto">
            <a:xfrm>
              <a:off x="974" y="1562"/>
              <a:ext cx="0" cy="112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40" name="AutoShape 116"/>
            <p:cNvSpPr>
              <a:spLocks noChangeArrowheads="1"/>
            </p:cNvSpPr>
            <p:nvPr/>
          </p:nvSpPr>
          <p:spPr bwMode="auto">
            <a:xfrm>
              <a:off x="1094" y="2371"/>
              <a:ext cx="2150" cy="207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latin typeface="Arial Narrow" pitchFamily="34" charset="0"/>
                </a:rPr>
                <a:t>Recursive Query: server1.microsoft.com.</a:t>
              </a:r>
            </a:p>
          </p:txBody>
        </p:sp>
        <p:sp>
          <p:nvSpPr>
            <p:cNvPr id="26741" name="Oval 117"/>
            <p:cNvSpPr>
              <a:spLocks noChangeArrowheads="1"/>
            </p:cNvSpPr>
            <p:nvPr/>
          </p:nvSpPr>
          <p:spPr bwMode="auto">
            <a:xfrm>
              <a:off x="757" y="2398"/>
              <a:ext cx="162" cy="162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2" name="Oval 118"/>
            <p:cNvSpPr>
              <a:spLocks noChangeArrowheads="1"/>
            </p:cNvSpPr>
            <p:nvPr/>
          </p:nvSpPr>
          <p:spPr bwMode="auto">
            <a:xfrm>
              <a:off x="889" y="2154"/>
              <a:ext cx="162" cy="162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3" name="Line 119"/>
            <p:cNvSpPr>
              <a:spLocks noChangeShapeType="1"/>
            </p:cNvSpPr>
            <p:nvPr/>
          </p:nvSpPr>
          <p:spPr bwMode="auto">
            <a:xfrm>
              <a:off x="918" y="2484"/>
              <a:ext cx="198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44" name="Line 120"/>
            <p:cNvSpPr>
              <a:spLocks noChangeShapeType="1"/>
            </p:cNvSpPr>
            <p:nvPr/>
          </p:nvSpPr>
          <p:spPr bwMode="auto">
            <a:xfrm>
              <a:off x="1050" y="2234"/>
              <a:ext cx="198" cy="0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45" name="Line 121"/>
            <p:cNvSpPr>
              <a:spLocks noChangeShapeType="1"/>
            </p:cNvSpPr>
            <p:nvPr/>
          </p:nvSpPr>
          <p:spPr bwMode="auto">
            <a:xfrm>
              <a:off x="1282" y="1120"/>
              <a:ext cx="26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46" name="Line 122"/>
            <p:cNvSpPr>
              <a:spLocks noChangeShapeType="1"/>
            </p:cNvSpPr>
            <p:nvPr/>
          </p:nvSpPr>
          <p:spPr bwMode="auto">
            <a:xfrm>
              <a:off x="1274" y="1218"/>
              <a:ext cx="2692" cy="54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6747" name="Line 123"/>
            <p:cNvSpPr>
              <a:spLocks noChangeShapeType="1"/>
            </p:cNvSpPr>
            <p:nvPr/>
          </p:nvSpPr>
          <p:spPr bwMode="auto">
            <a:xfrm>
              <a:off x="1274" y="1348"/>
              <a:ext cx="2741" cy="105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9" name="Group 124"/>
          <p:cNvGrpSpPr>
            <a:grpSpLocks/>
          </p:cNvGrpSpPr>
          <p:nvPr/>
        </p:nvGrpSpPr>
        <p:grpSpPr bwMode="auto">
          <a:xfrm>
            <a:off x="609600" y="6051550"/>
            <a:ext cx="914400" cy="425450"/>
            <a:chOff x="384" y="3024"/>
            <a:chExt cx="720" cy="336"/>
          </a:xfrm>
        </p:grpSpPr>
        <p:sp>
          <p:nvSpPr>
            <p:cNvPr id="26749" name="Oval 125"/>
            <p:cNvSpPr>
              <a:spLocks noChangeArrowheads="1"/>
            </p:cNvSpPr>
            <p:nvPr/>
          </p:nvSpPr>
          <p:spPr bwMode="auto">
            <a:xfrm>
              <a:off x="384" y="3024"/>
              <a:ext cx="720" cy="336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1796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126"/>
            <p:cNvGrpSpPr>
              <a:grpSpLocks/>
            </p:cNvGrpSpPr>
            <p:nvPr/>
          </p:nvGrpSpPr>
          <p:grpSpPr bwMode="auto">
            <a:xfrm>
              <a:off x="480" y="3096"/>
              <a:ext cx="240" cy="192"/>
              <a:chOff x="480" y="3096"/>
              <a:chExt cx="240" cy="192"/>
            </a:xfrm>
          </p:grpSpPr>
          <p:sp>
            <p:nvSpPr>
              <p:cNvPr id="26751" name="Oval 127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240" cy="192"/>
              </a:xfrm>
              <a:prstGeom prst="ellipse">
                <a:avLst/>
              </a:prstGeom>
              <a:gradFill rotWithShape="0">
                <a:gsLst>
                  <a:gs pos="0">
                    <a:srgbClr val="666699"/>
                  </a:gs>
                  <a:gs pos="100000">
                    <a:srgbClr val="99CCFF"/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52" name="Freeform 128"/>
              <p:cNvSpPr>
                <a:spLocks/>
              </p:cNvSpPr>
              <p:nvPr/>
            </p:nvSpPr>
            <p:spPr bwMode="auto">
              <a:xfrm>
                <a:off x="539" y="3123"/>
                <a:ext cx="138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288"/>
                  </a:cxn>
                  <a:cxn ang="0">
                    <a:pos x="0" y="0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cubicBezTo>
                      <a:pt x="0" y="0"/>
                      <a:pt x="91" y="226"/>
                      <a:pt x="0" y="576"/>
                    </a:cubicBezTo>
                    <a:cubicBezTo>
                      <a:pt x="216" y="432"/>
                      <a:pt x="432" y="288"/>
                      <a:pt x="432" y="28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CC"/>
                  </a:gs>
                  <a:gs pos="100000">
                    <a:srgbClr val="FFCC66"/>
                  </a:gs>
                </a:gsLst>
                <a:lin ang="18900000" scaled="1"/>
              </a:gradFill>
              <a:ln w="9525" cap="flat" cmpd="sng">
                <a:solidFill>
                  <a:srgbClr val="66669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8100000" algn="ctr" rotWithShape="0">
                  <a:schemeClr val="tx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129"/>
          <p:cNvGrpSpPr>
            <a:grpSpLocks/>
          </p:cNvGrpSpPr>
          <p:nvPr/>
        </p:nvGrpSpPr>
        <p:grpSpPr bwMode="auto">
          <a:xfrm>
            <a:off x="1096963" y="6142038"/>
            <a:ext cx="304800" cy="244475"/>
            <a:chOff x="768" y="3096"/>
            <a:chExt cx="240" cy="192"/>
          </a:xfrm>
        </p:grpSpPr>
        <p:sp>
          <p:nvSpPr>
            <p:cNvPr id="26754" name="Oval 130"/>
            <p:cNvSpPr>
              <a:spLocks noChangeArrowheads="1"/>
            </p:cNvSpPr>
            <p:nvPr/>
          </p:nvSpPr>
          <p:spPr bwMode="auto">
            <a:xfrm>
              <a:off x="768" y="3096"/>
              <a:ext cx="240" cy="192"/>
            </a:xfrm>
            <a:prstGeom prst="ellipse">
              <a:avLst/>
            </a:prstGeom>
            <a:gradFill rotWithShape="0">
              <a:gsLst>
                <a:gs pos="0">
                  <a:srgbClr val="666699"/>
                </a:gs>
                <a:gs pos="100000">
                  <a:srgbClr val="99CCFF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5" name="Rectangle 131"/>
            <p:cNvSpPr>
              <a:spLocks noChangeArrowheads="1"/>
            </p:cNvSpPr>
            <p:nvPr/>
          </p:nvSpPr>
          <p:spPr bwMode="auto">
            <a:xfrm>
              <a:off x="840" y="3144"/>
              <a:ext cx="96" cy="96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CC66"/>
                </a:gs>
              </a:gsLst>
              <a:lin ang="18900000" scaled="1"/>
            </a:gradFill>
            <a:ln w="9525" algn="ctr">
              <a:solidFill>
                <a:srgbClr val="666699"/>
              </a:solidFill>
              <a:miter lim="800000"/>
              <a:headEnd/>
              <a:tailEnd/>
            </a:ln>
            <a:effectLst>
              <a:outerShdw dist="17961" dir="81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266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6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267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25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5" grpId="0" animBg="1"/>
      <p:bldP spid="26635" grpId="1" animBg="1"/>
      <p:bldP spid="26642" grpId="0"/>
      <p:bldP spid="26643" grpId="0"/>
      <p:bldP spid="26643" grpId="1"/>
      <p:bldP spid="26643" grpId="2"/>
      <p:bldP spid="26644" grpId="0" animBg="1"/>
      <p:bldP spid="26644" grpId="1" animBg="1"/>
      <p:bldP spid="26645" grpId="0" animBg="1"/>
      <p:bldP spid="26645" grpId="1" animBg="1"/>
      <p:bldP spid="26646" grpId="0" animBg="1"/>
      <p:bldP spid="26646" grpId="1" animBg="1"/>
      <p:bldP spid="26647" grpId="0" animBg="1"/>
      <p:bldP spid="26647" grpId="1" animBg="1"/>
      <p:bldP spid="26654" grpId="0" animBg="1"/>
      <p:bldP spid="26654" grpId="1" animBg="1"/>
      <p:bldP spid="26655" grpId="0" animBg="1"/>
      <p:bldP spid="26655" grpId="1" animBg="1"/>
      <p:bldP spid="26664" grpId="0"/>
      <p:bldP spid="26664" grpId="1"/>
      <p:bldP spid="26664" grpId="2"/>
      <p:bldP spid="26674" grpId="0" animBg="1"/>
      <p:bldP spid="26674" grpId="1" animBg="1"/>
      <p:bldP spid="26675" grpId="0" animBg="1"/>
      <p:bldP spid="26675" grpId="1" animBg="1"/>
      <p:bldP spid="26693" grpId="0" animBg="1"/>
      <p:bldP spid="26693" grpId="1" animBg="1"/>
      <p:bldP spid="26694" grpId="0" animBg="1"/>
      <p:bldP spid="26694" grpId="1" animBg="1"/>
      <p:bldP spid="26695" grpId="0" animBg="1"/>
      <p:bldP spid="26695" grpId="1" animBg="1"/>
      <p:bldP spid="26696" grpId="0" animBg="1"/>
      <p:bldP spid="26696" grpId="1" animBg="1"/>
      <p:bldP spid="26703" grpId="0"/>
      <p:bldP spid="26703" grpId="1"/>
      <p:bldP spid="2670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315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What does it mean to “register” a Domain Name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19200" y="1600200"/>
            <a:ext cx="7696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69863" indent="-169863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Times New Roman" pitchFamily="18" charset="0"/>
              </a:rPr>
              <a:t>The </a:t>
            </a:r>
            <a:r>
              <a:rPr lang="en-US" sz="2800" dirty="0">
                <a:latin typeface="Arial" charset="0"/>
                <a:cs typeface="Times New Roman" pitchFamily="18" charset="0"/>
              </a:rPr>
              <a:t>Internet domain name system (DNS) consists of a directory, organized hierarchically, of all the domain names and their corresponding computers registered to particular companies and persons using the Internet. </a:t>
            </a:r>
            <a:endParaRPr lang="en-US" sz="2800" dirty="0" smtClean="0">
              <a:latin typeface="Arial" charset="0"/>
              <a:cs typeface="Times New Roman" pitchFamily="18" charset="0"/>
            </a:endParaRPr>
          </a:p>
          <a:p>
            <a:pPr marL="169863" indent="-169863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Times New Roman" pitchFamily="18" charset="0"/>
              </a:rPr>
              <a:t>When </a:t>
            </a:r>
            <a:r>
              <a:rPr lang="en-US" sz="2800" dirty="0">
                <a:latin typeface="Arial" charset="0"/>
                <a:cs typeface="Times New Roman" pitchFamily="18" charset="0"/>
              </a:rPr>
              <a:t>you register a domain name, it will be associated with the computer on the Internet you designate during the period the registration is in effect. </a:t>
            </a: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DNS Server?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80000"/>
              </a:lnSpc>
            </a:pPr>
            <a:r>
              <a:rPr lang="en-US" sz="2800" dirty="0"/>
              <a:t>Computer running DNS service 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 dirty="0"/>
              <a:t>Can be:</a:t>
            </a:r>
          </a:p>
          <a:p>
            <a:pPr marL="631825" lvl="1" indent="-174625">
              <a:lnSpc>
                <a:spcPct val="90000"/>
              </a:lnSpc>
            </a:pPr>
            <a:r>
              <a:rPr lang="en-US" sz="2400" dirty="0"/>
              <a:t>Microsoft</a:t>
            </a:r>
            <a:r>
              <a:rPr lang="en-US" sz="1800" dirty="0"/>
              <a:t>®</a:t>
            </a:r>
            <a:r>
              <a:rPr lang="en-US" sz="2400" dirty="0"/>
              <a:t> Windows</a:t>
            </a:r>
            <a:r>
              <a:rPr lang="en-US" sz="1800" dirty="0"/>
              <a:t>®</a:t>
            </a:r>
            <a:r>
              <a:rPr lang="en-US" sz="2400" dirty="0"/>
              <a:t> .NET Server 2003</a:t>
            </a:r>
          </a:p>
          <a:p>
            <a:pPr marL="631825" lvl="1" indent="-174625">
              <a:lnSpc>
                <a:spcPct val="90000"/>
              </a:lnSpc>
            </a:pPr>
            <a:r>
              <a:rPr lang="en-US" sz="2400" dirty="0"/>
              <a:t>Windows 2000</a:t>
            </a:r>
          </a:p>
          <a:p>
            <a:pPr marL="631825" lvl="1" indent="-174625">
              <a:lnSpc>
                <a:spcPct val="90000"/>
              </a:lnSpc>
            </a:pPr>
            <a:r>
              <a:rPr lang="en-US" sz="2400" dirty="0"/>
              <a:t>Microsoft Windows</a:t>
            </a:r>
            <a:r>
              <a:rPr lang="en-US" sz="1800" dirty="0"/>
              <a:t>®</a:t>
            </a:r>
            <a:r>
              <a:rPr lang="en-US" sz="2400" dirty="0"/>
              <a:t> NT 4</a:t>
            </a:r>
          </a:p>
          <a:p>
            <a:pPr marL="631825" lvl="1" indent="-174625">
              <a:lnSpc>
                <a:spcPct val="90000"/>
              </a:lnSpc>
            </a:pPr>
            <a:r>
              <a:rPr lang="en-US" sz="2400" dirty="0"/>
              <a:t>UNIX</a:t>
            </a:r>
          </a:p>
          <a:p>
            <a:pPr marL="631825" lvl="1" indent="-174625">
              <a:lnSpc>
                <a:spcPct val="90000"/>
              </a:lnSpc>
            </a:pPr>
            <a:r>
              <a:rPr lang="en-US" sz="2400" dirty="0"/>
              <a:t>Linux</a:t>
            </a:r>
          </a:p>
          <a:p>
            <a:pPr marL="631825" lvl="1" indent="-174625">
              <a:lnSpc>
                <a:spcPct val="90000"/>
              </a:lnSpc>
            </a:pPr>
            <a:r>
              <a:rPr lang="en-US" sz="2400" dirty="0"/>
              <a:t>NetWare</a:t>
            </a:r>
          </a:p>
          <a:p>
            <a:pPr marL="631825" lvl="1" indent="-174625">
              <a:lnSpc>
                <a:spcPct val="90000"/>
              </a:lnSpc>
            </a:pPr>
            <a:r>
              <a:rPr lang="en-US" sz="2400" dirty="0"/>
              <a:t>Etc.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 dirty="0"/>
              <a:t>Capabilities vary by operating system and/or DNS server software 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DNS Resolution?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47800" y="1676400"/>
            <a:ext cx="7543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DNS Resolution is the procedure used to resolve a IP address from a domain name</a:t>
            </a:r>
            <a:r>
              <a:rPr lang="en-US" sz="2800" dirty="0" smtClean="0">
                <a:latin typeface="Arial" charset="0"/>
                <a:cs typeface="Times New Roman" pitchFamily="18" charset="0"/>
              </a:rPr>
              <a:t>.</a:t>
            </a:r>
            <a:endParaRPr lang="en-US" sz="28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This is very similar to how we get the phone number of a person we want to contact</a:t>
            </a:r>
            <a:r>
              <a:rPr lang="en-US" sz="2800" dirty="0" smtClean="0">
                <a:latin typeface="Arial" charset="0"/>
                <a:cs typeface="Times New Roman" pitchFamily="18" charset="0"/>
              </a:rPr>
              <a:t>.</a:t>
            </a:r>
            <a:endParaRPr lang="en-US" sz="28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It is all based on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315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DNS Resolution analogy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19200" y="1676400"/>
            <a:ext cx="84582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  <a:cs typeface="Times New Roman" pitchFamily="18" charset="0"/>
              </a:rPr>
              <a:t>Looking up a phone number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Get the phone book of the right city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People are listed by last name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Then narrow it down to a first name</a:t>
            </a:r>
            <a:r>
              <a:rPr lang="en-US" sz="2800" dirty="0" smtClean="0">
                <a:latin typeface="Arial" charset="0"/>
                <a:cs typeface="Times New Roman" pitchFamily="18" charset="0"/>
              </a:rPr>
              <a:t>.</a:t>
            </a:r>
            <a:endParaRPr lang="en-US" sz="28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  <a:cs typeface="Times New Roman" pitchFamily="18" charset="0"/>
              </a:rPr>
              <a:t>It is the phone number that allows you to communicate over the phone, not the person’s name.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800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DNS Foundation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All computers communicate by addressing each other using IP addresses.  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So every time you try to connect to a website, or send an e-mail, DNS resolution is occurring.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Arial" charset="0"/>
                <a:cs typeface="Times New Roman" pitchFamily="18" charset="0"/>
              </a:rPr>
              <a:t>Just like phone numbers, multiple domain names can resolve to the same IP address</a:t>
            </a:r>
            <a:r>
              <a:rPr lang="en-US" sz="2800" dirty="0" smtClean="0">
                <a:latin typeface="Arial" charset="0"/>
                <a:cs typeface="Times New Roman" pitchFamily="18" charset="0"/>
              </a:rPr>
              <a:t>. (just like multiple people can have the same phone number).</a:t>
            </a:r>
            <a:endParaRPr lang="en-US" sz="2800" dirty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there was DNS ….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…. there was the HOSTS.TXT file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Before DNS (until 1985), the name-to-IP address was done by downloading a single file (hosts.txt) from a central server with FTP. </a:t>
            </a:r>
          </a:p>
          <a:p>
            <a:pPr lvl="1"/>
            <a:r>
              <a:rPr lang="en-US" dirty="0"/>
              <a:t>Names in hosts.txt are not structured.</a:t>
            </a:r>
          </a:p>
          <a:p>
            <a:pPr lvl="1"/>
            <a:r>
              <a:rPr lang="en-US" dirty="0"/>
              <a:t>The hosts.txt file still works on most operating systems. It can be used to define local names.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265</TotalTime>
  <Words>2213</Words>
  <Application>Microsoft Office PowerPoint</Application>
  <PresentationFormat>On-screen Show (4:3)</PresentationFormat>
  <Paragraphs>415</Paragraphs>
  <Slides>37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Narrow</vt:lpstr>
      <vt:lpstr>Calibri</vt:lpstr>
      <vt:lpstr>Gill Sans MT</vt:lpstr>
      <vt:lpstr>Times New Roman</vt:lpstr>
      <vt:lpstr>Verdana</vt:lpstr>
      <vt:lpstr>Wingdings 2</vt:lpstr>
      <vt:lpstr>Solstice</vt:lpstr>
      <vt:lpstr>Visio</vt:lpstr>
      <vt:lpstr>MS Org Chart</vt:lpstr>
      <vt:lpstr>PowerPoint Presentation</vt:lpstr>
      <vt:lpstr>What is Domain Name ?</vt:lpstr>
      <vt:lpstr>What is DNS?</vt:lpstr>
      <vt:lpstr>What does it mean to “register” a Domain Name</vt:lpstr>
      <vt:lpstr>What is a DNS Server?</vt:lpstr>
      <vt:lpstr>What is DNS Resolution?</vt:lpstr>
      <vt:lpstr>DNS Resolution analogy</vt:lpstr>
      <vt:lpstr>DNS Foundation</vt:lpstr>
      <vt:lpstr>Before there was DNS ….</vt:lpstr>
      <vt:lpstr>Domain Names vs. URLs</vt:lpstr>
      <vt:lpstr>Resolver and name server</vt:lpstr>
      <vt:lpstr>Resolver</vt:lpstr>
      <vt:lpstr>Query and Lookup Types</vt:lpstr>
      <vt:lpstr>DNS Zone Types: Forward and Reverse Lookup</vt:lpstr>
      <vt:lpstr>Design principle of DNS</vt:lpstr>
      <vt:lpstr>DNS Name hierarchy</vt:lpstr>
      <vt:lpstr>Domain name system</vt:lpstr>
      <vt:lpstr>Domain names</vt:lpstr>
      <vt:lpstr>Top-level domains</vt:lpstr>
      <vt:lpstr>Organizational top-level domains</vt:lpstr>
      <vt:lpstr>The Current TLDs</vt:lpstr>
      <vt:lpstr>Hierarchy of name servers</vt:lpstr>
      <vt:lpstr>Authority and delegation</vt:lpstr>
      <vt:lpstr>DNS domain and zones</vt:lpstr>
      <vt:lpstr>DNS Namespace</vt:lpstr>
      <vt:lpstr>Primary and secondary name servers</vt:lpstr>
      <vt:lpstr>Root name servers</vt:lpstr>
      <vt:lpstr>The Root Nameservers</vt:lpstr>
      <vt:lpstr>Root Name Server Operators</vt:lpstr>
      <vt:lpstr>Domain name resolution</vt:lpstr>
      <vt:lpstr>Recursive and Iterative Queries</vt:lpstr>
      <vt:lpstr>Recursive Queries</vt:lpstr>
      <vt:lpstr>Recursive Queries</vt:lpstr>
      <vt:lpstr>Iterative Queries</vt:lpstr>
      <vt:lpstr>Iterative  Queries</vt:lpstr>
      <vt:lpstr>Caching</vt:lpstr>
      <vt:lpstr>How DNS 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IT2004 – Introduction to Data communication &amp; Networking</dc:title>
  <dc:creator>Nayomi Gamlath</dc:creator>
  <cp:lastModifiedBy>Acer</cp:lastModifiedBy>
  <cp:revision>26</cp:revision>
  <dcterms:created xsi:type="dcterms:W3CDTF">2011-10-16T13:11:57Z</dcterms:created>
  <dcterms:modified xsi:type="dcterms:W3CDTF">2015-12-12T19:12:34Z</dcterms:modified>
</cp:coreProperties>
</file>