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9" r:id="rId7"/>
    <p:sldId id="258" r:id="rId8"/>
    <p:sldId id="260" r:id="rId9"/>
    <p:sldId id="261" r:id="rId10"/>
    <p:sldId id="267" r:id="rId11"/>
    <p:sldId id="266" r:id="rId12"/>
    <p:sldId id="263" r:id="rId13"/>
    <p:sldId id="268" r:id="rId14"/>
    <p:sldId id="269" r:id="rId15"/>
    <p:sldId id="270" r:id="rId16"/>
    <p:sldId id="262"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6D429-8F66-4136-ADF2-A88FE8320860}" v="4" dt="2023-06-09T07:17:18.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1276978-55EB-4A9E-9B52-F61E4B452A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130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273192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575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040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4278430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893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9465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4859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65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153019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EA9671-3618-4D59-98B9-EC665FB9E497}" type="datetimeFigureOut">
              <a:rPr lang="en-IN" smtClean="0"/>
              <a:t>09-06-2023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325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7545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EA9671-3618-4D59-98B9-EC665FB9E497}" type="datetimeFigureOut">
              <a:rPr lang="en-IN" smtClean="0"/>
              <a:t>09-06-2023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276978-55EB-4A9E-9B52-F61E4B452A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728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EA9671-3618-4D59-98B9-EC665FB9E497}" type="datetimeFigureOut">
              <a:rPr lang="en-IN" smtClean="0"/>
              <a:t>09-06-2023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276978-55EB-4A9E-9B52-F61E4B452A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759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A9671-3618-4D59-98B9-EC665FB9E497}" type="datetimeFigureOut">
              <a:rPr lang="en-IN" smtClean="0"/>
              <a:t>09-06-2023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82085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833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EA9671-3618-4D59-98B9-EC665FB9E497}" type="datetimeFigureOut">
              <a:rPr lang="en-IN" smtClean="0"/>
              <a:t>09-06-2023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276978-55EB-4A9E-9B52-F61E4B452AC2}" type="slidenum">
              <a:rPr lang="en-IN" smtClean="0"/>
              <a:t>‹#›</a:t>
            </a:fld>
            <a:endParaRPr lang="en-IN"/>
          </a:p>
        </p:txBody>
      </p:sp>
    </p:spTree>
    <p:extLst>
      <p:ext uri="{BB962C8B-B14F-4D97-AF65-F5344CB8AC3E}">
        <p14:creationId xmlns:p14="http://schemas.microsoft.com/office/powerpoint/2010/main" val="3360124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EA9671-3618-4D59-98B9-EC665FB9E497}" type="datetimeFigureOut">
              <a:rPr lang="en-IN" smtClean="0"/>
              <a:t>09-06-2023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276978-55EB-4A9E-9B52-F61E4B452AC2}" type="slidenum">
              <a:rPr lang="en-IN" smtClean="0"/>
              <a:t>‹#›</a:t>
            </a:fld>
            <a:endParaRPr lang="en-IN"/>
          </a:p>
        </p:txBody>
      </p:sp>
    </p:spTree>
    <p:extLst>
      <p:ext uri="{BB962C8B-B14F-4D97-AF65-F5344CB8AC3E}">
        <p14:creationId xmlns:p14="http://schemas.microsoft.com/office/powerpoint/2010/main" val="573119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0BB2-1908-4BDD-93E4-FBC64B364EF3}"/>
              </a:ext>
            </a:extLst>
          </p:cNvPr>
          <p:cNvSpPr>
            <a:spLocks noGrp="1"/>
          </p:cNvSpPr>
          <p:nvPr>
            <p:ph type="ctrTitle"/>
          </p:nvPr>
        </p:nvSpPr>
        <p:spPr/>
        <p:txBody>
          <a:bodyPr/>
          <a:lstStyle/>
          <a:p>
            <a:r>
              <a:rPr lang="en-US" dirty="0"/>
              <a:t>GIT LEARNING </a:t>
            </a:r>
            <a:endParaRPr lang="en-IN" dirty="0"/>
          </a:p>
        </p:txBody>
      </p:sp>
      <p:sp>
        <p:nvSpPr>
          <p:cNvPr id="3" name="Subtitle 2">
            <a:extLst>
              <a:ext uri="{FF2B5EF4-FFF2-40B4-BE49-F238E27FC236}">
                <a16:creationId xmlns:a16="http://schemas.microsoft.com/office/drawing/2014/main" id="{75C5CD9E-505B-9169-2601-F0120F360CC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1332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0A3DE-F75B-FE30-FC04-28FDF0047093}"/>
              </a:ext>
            </a:extLst>
          </p:cNvPr>
          <p:cNvSpPr txBox="1"/>
          <p:nvPr/>
        </p:nvSpPr>
        <p:spPr>
          <a:xfrm>
            <a:off x="1139483" y="815926"/>
            <a:ext cx="9913034" cy="5724644"/>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Blobs:</a:t>
            </a:r>
          </a:p>
          <a:p>
            <a:pPr algn="just"/>
            <a:r>
              <a:rPr lang="en-US" sz="2400" b="0" i="0" dirty="0">
                <a:solidFill>
                  <a:srgbClr val="000000"/>
                </a:solidFill>
                <a:effectLst/>
                <a:latin typeface="+mj-lt"/>
              </a:rPr>
              <a:t>Blob stands for </a:t>
            </a:r>
            <a:r>
              <a:rPr lang="en-US" sz="2400" b="1" i="0" dirty="0">
                <a:solidFill>
                  <a:srgbClr val="000000"/>
                </a:solidFill>
                <a:effectLst/>
                <a:latin typeface="+mj-lt"/>
              </a:rPr>
              <a:t>B</a:t>
            </a:r>
            <a:r>
              <a:rPr lang="en-US" sz="2400" b="0" i="0" dirty="0">
                <a:solidFill>
                  <a:srgbClr val="000000"/>
                </a:solidFill>
                <a:effectLst/>
                <a:latin typeface="+mj-lt"/>
              </a:rPr>
              <a:t>inary </a:t>
            </a:r>
            <a:r>
              <a:rPr lang="en-US" sz="2400" b="1" i="0" dirty="0">
                <a:solidFill>
                  <a:srgbClr val="000000"/>
                </a:solidFill>
                <a:effectLst/>
                <a:latin typeface="+mj-lt"/>
              </a:rPr>
              <a:t>L</a:t>
            </a:r>
            <a:r>
              <a:rPr lang="en-US" sz="2400" b="0" i="0" dirty="0">
                <a:solidFill>
                  <a:srgbClr val="000000"/>
                </a:solidFill>
                <a:effectLst/>
                <a:latin typeface="+mj-lt"/>
              </a:rPr>
              <a:t>arge </a:t>
            </a:r>
            <a:r>
              <a:rPr lang="en-US" sz="2400" b="1" i="0" dirty="0">
                <a:solidFill>
                  <a:srgbClr val="000000"/>
                </a:solidFill>
                <a:effectLst/>
                <a:latin typeface="+mj-lt"/>
              </a:rPr>
              <a:t>Ob</a:t>
            </a:r>
            <a:r>
              <a:rPr lang="en-US" sz="2400" b="0" i="0" dirty="0">
                <a:solidFill>
                  <a:srgbClr val="000000"/>
                </a:solidFill>
                <a:effectLst/>
                <a:latin typeface="+mj-lt"/>
              </a:rPr>
              <a:t>ject. Each version of a file is represented by blob. A blob holds the file data but doesn’t contain any metadata about the file. It is a binary file, and in Git database, it is named as SHA1 hash of that file. In Git, files are not addressed by names. Everything is content-addressed.</a:t>
            </a:r>
          </a:p>
          <a:p>
            <a:pPr algn="l"/>
            <a:r>
              <a:rPr lang="en-US" sz="2800" b="1" i="0" dirty="0">
                <a:solidFill>
                  <a:srgbClr val="FF0000"/>
                </a:solidFill>
                <a:effectLst/>
                <a:latin typeface="+mj-lt"/>
                <a:cs typeface="Heebo" pitchFamily="2" charset="-79"/>
              </a:rPr>
              <a:t>Trees:</a:t>
            </a:r>
          </a:p>
          <a:p>
            <a:pPr algn="just"/>
            <a:r>
              <a:rPr lang="en-US" sz="2400" b="0" i="0" dirty="0">
                <a:solidFill>
                  <a:srgbClr val="000000"/>
                </a:solidFill>
                <a:effectLst/>
                <a:latin typeface="+mj-lt"/>
              </a:rPr>
              <a:t>Tree is an object, which represents a directory. It holds blobs as well as other sub-directories. A tree is a binary file that stores references to blobs and trees which are also named as </a:t>
            </a:r>
            <a:r>
              <a:rPr lang="en-US" sz="2400" b="1" i="0" dirty="0">
                <a:solidFill>
                  <a:srgbClr val="000000"/>
                </a:solidFill>
                <a:effectLst/>
                <a:latin typeface="+mj-lt"/>
              </a:rPr>
              <a:t>SHA1</a:t>
            </a:r>
            <a:r>
              <a:rPr lang="en-US" sz="2400" b="0" i="0" dirty="0">
                <a:solidFill>
                  <a:srgbClr val="000000"/>
                </a:solidFill>
                <a:effectLst/>
                <a:latin typeface="+mj-lt"/>
              </a:rPr>
              <a:t> hash of the tree object.</a:t>
            </a:r>
          </a:p>
          <a:p>
            <a:pPr algn="l"/>
            <a:r>
              <a:rPr lang="en-US" sz="2800" b="1" i="0" dirty="0">
                <a:solidFill>
                  <a:srgbClr val="FF0000"/>
                </a:solidFill>
                <a:effectLst/>
                <a:latin typeface="+mj-lt"/>
                <a:cs typeface="Heebo" pitchFamily="2" charset="-79"/>
              </a:rPr>
              <a:t>Commits:</a:t>
            </a:r>
          </a:p>
          <a:p>
            <a:pPr algn="just"/>
            <a:r>
              <a:rPr lang="en-US" sz="2400" b="0" i="0" dirty="0">
                <a:effectLst/>
                <a:latin typeface="+mj-lt"/>
              </a:rPr>
              <a:t>Commit holds the current state of the repository. A commit is also named by </a:t>
            </a:r>
            <a:r>
              <a:rPr lang="en-US" sz="2400" b="1" i="0" dirty="0">
                <a:effectLst/>
                <a:latin typeface="+mj-lt"/>
              </a:rPr>
              <a:t>SHA1</a:t>
            </a:r>
            <a:r>
              <a:rPr lang="en-US" sz="2400" b="0" i="0" dirty="0">
                <a:effectLst/>
                <a:latin typeface="+mj-lt"/>
              </a:rPr>
              <a:t> hash. You can consider a commit object as a node of the linked list. Every commit object has a pointer to the parent commit object.</a:t>
            </a:r>
          </a:p>
          <a:p>
            <a:pPr algn="just"/>
            <a:endParaRPr lang="en-US" sz="2400" b="0" i="0" dirty="0">
              <a:solidFill>
                <a:srgbClr val="000000"/>
              </a:solidFill>
              <a:effectLst/>
              <a:latin typeface="+mj-lt"/>
            </a:endParaRPr>
          </a:p>
          <a:p>
            <a:endParaRPr lang="en-IN" dirty="0"/>
          </a:p>
        </p:txBody>
      </p:sp>
    </p:spTree>
    <p:extLst>
      <p:ext uri="{BB962C8B-B14F-4D97-AF65-F5344CB8AC3E}">
        <p14:creationId xmlns:p14="http://schemas.microsoft.com/office/powerpoint/2010/main" val="362157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B4304-64C1-BFC6-5069-9DE49F7EDD03}"/>
              </a:ext>
            </a:extLst>
          </p:cNvPr>
          <p:cNvSpPr txBox="1"/>
          <p:nvPr/>
        </p:nvSpPr>
        <p:spPr>
          <a:xfrm>
            <a:off x="900332" y="566678"/>
            <a:ext cx="10072468" cy="5724644"/>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Branches:</a:t>
            </a:r>
          </a:p>
          <a:p>
            <a:pPr algn="just"/>
            <a:r>
              <a:rPr lang="en-US" sz="2400" b="0" i="0" dirty="0">
                <a:solidFill>
                  <a:srgbClr val="000000"/>
                </a:solidFill>
                <a:effectLst/>
                <a:latin typeface="+mj-lt"/>
              </a:rPr>
              <a:t>Branches are used to create another line of development. By default, Git has a master branch, which is same as trunk in Subversion. Usually, a branch is created to work on a new feature. Once the feature is completed, it is merged back with the master branch and we delete the branch.</a:t>
            </a:r>
          </a:p>
          <a:p>
            <a:pPr algn="l"/>
            <a:r>
              <a:rPr lang="en-US" sz="2800" b="1" i="0" dirty="0">
                <a:solidFill>
                  <a:srgbClr val="FF0000"/>
                </a:solidFill>
                <a:effectLst/>
                <a:latin typeface="+mj-lt"/>
                <a:cs typeface="Heebo" pitchFamily="2" charset="-79"/>
              </a:rPr>
              <a:t>Tags:</a:t>
            </a:r>
          </a:p>
          <a:p>
            <a:pPr algn="just"/>
            <a:r>
              <a:rPr lang="en-US" sz="2400" b="0" i="0" dirty="0">
                <a:solidFill>
                  <a:srgbClr val="000000"/>
                </a:solidFill>
                <a:effectLst/>
                <a:latin typeface="+mj-lt"/>
              </a:rPr>
              <a:t>Tag assigns a meaningful name with a specific version in the repository. Tags are very similar to branches, but the difference is that tags are immutable. It means, tag is a branch, which nobody intends to modify</a:t>
            </a:r>
            <a:r>
              <a:rPr lang="en-IN" sz="2400" b="0" i="0" dirty="0">
                <a:solidFill>
                  <a:srgbClr val="000000"/>
                </a:solidFill>
                <a:effectLst/>
                <a:latin typeface="+mj-lt"/>
              </a:rPr>
              <a:t>.</a:t>
            </a:r>
          </a:p>
          <a:p>
            <a:pPr algn="l"/>
            <a:r>
              <a:rPr lang="en-US" sz="2800" b="1" i="0" dirty="0">
                <a:solidFill>
                  <a:srgbClr val="FF0000"/>
                </a:solidFill>
                <a:effectLst/>
                <a:latin typeface="+mj-lt"/>
                <a:cs typeface="Heebo" pitchFamily="2" charset="-79"/>
              </a:rPr>
              <a:t>Clone:</a:t>
            </a:r>
          </a:p>
          <a:p>
            <a:pPr algn="just"/>
            <a:r>
              <a:rPr lang="en-US" sz="2400" b="0" i="0" dirty="0">
                <a:solidFill>
                  <a:srgbClr val="000000"/>
                </a:solidFill>
                <a:effectLst/>
                <a:latin typeface="+mj-lt"/>
              </a:rPr>
              <a:t>Clone operation creates the instance of the repository. Clone operation not only checks out the working copy, but it also mirrors the complete repository. Users can perform many operations with this local repository. The only time networking gets involved is when the repository instances are being synchronized.</a:t>
            </a:r>
          </a:p>
          <a:p>
            <a:pPr algn="just"/>
            <a:endParaRPr lang="en-US" b="0" i="0" dirty="0">
              <a:solidFill>
                <a:srgbClr val="000000"/>
              </a:solidFill>
              <a:effectLst/>
              <a:latin typeface="Nunito" pitchFamily="2" charset="0"/>
            </a:endParaRPr>
          </a:p>
        </p:txBody>
      </p:sp>
    </p:spTree>
    <p:extLst>
      <p:ext uri="{BB962C8B-B14F-4D97-AF65-F5344CB8AC3E}">
        <p14:creationId xmlns:p14="http://schemas.microsoft.com/office/powerpoint/2010/main" val="5759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7B8DF8-7FCE-6507-D292-13C5D2F5F1AD}"/>
              </a:ext>
            </a:extLst>
          </p:cNvPr>
          <p:cNvSpPr txBox="1"/>
          <p:nvPr/>
        </p:nvSpPr>
        <p:spPr>
          <a:xfrm>
            <a:off x="872197" y="900332"/>
            <a:ext cx="10325686" cy="4985980"/>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Pull:</a:t>
            </a:r>
          </a:p>
          <a:p>
            <a:pPr algn="just"/>
            <a:r>
              <a:rPr lang="en-US" sz="2400" b="0" i="0" dirty="0">
                <a:solidFill>
                  <a:srgbClr val="000000"/>
                </a:solidFill>
                <a:effectLst/>
                <a:latin typeface="+mj-lt"/>
              </a:rPr>
              <a:t>Pull operation copies the changes from a remote repository instance to a local one. The pull operation is used for synchronization between two repository instances. This is same as the update operation in Subversion.</a:t>
            </a:r>
          </a:p>
          <a:p>
            <a:pPr algn="l"/>
            <a:r>
              <a:rPr lang="en-US" sz="2800" b="1" i="0" dirty="0">
                <a:solidFill>
                  <a:srgbClr val="FF0000"/>
                </a:solidFill>
                <a:effectLst/>
                <a:latin typeface="+mj-lt"/>
                <a:cs typeface="Heebo" pitchFamily="2" charset="-79"/>
              </a:rPr>
              <a:t>Push:</a:t>
            </a:r>
          </a:p>
          <a:p>
            <a:pPr algn="just"/>
            <a:r>
              <a:rPr lang="en-US" sz="2400" b="0" i="0" dirty="0">
                <a:solidFill>
                  <a:srgbClr val="000000"/>
                </a:solidFill>
                <a:effectLst/>
                <a:latin typeface="+mj-lt"/>
              </a:rPr>
              <a:t>Push operation copies changes from a local repository instance to a remote one. This is used to store the changes permanently into the Git repository. This is same as the commit operation in Subversion.</a:t>
            </a:r>
          </a:p>
          <a:p>
            <a:pPr algn="l"/>
            <a:r>
              <a:rPr lang="en-US" sz="2800" b="1" i="0" dirty="0">
                <a:solidFill>
                  <a:srgbClr val="FF0000"/>
                </a:solidFill>
                <a:effectLst/>
                <a:latin typeface="+mj-lt"/>
                <a:cs typeface="Heebo" pitchFamily="2" charset="-79"/>
              </a:rPr>
              <a:t>HEAD:</a:t>
            </a:r>
          </a:p>
          <a:p>
            <a:pPr algn="just"/>
            <a:r>
              <a:rPr lang="en-US" sz="2400" b="0" i="0" dirty="0">
                <a:solidFill>
                  <a:srgbClr val="000000"/>
                </a:solidFill>
                <a:effectLst/>
                <a:latin typeface="+mj-lt"/>
              </a:rPr>
              <a:t>HEAD is a pointer, which always points to the latest commit in the branch. Whenever you make a commit, HEAD is updated with the latest commit. The heads of the branches are stored in </a:t>
            </a:r>
            <a:r>
              <a:rPr lang="en-US" sz="2400" b="1" i="0" dirty="0">
                <a:solidFill>
                  <a:srgbClr val="000000"/>
                </a:solidFill>
                <a:effectLst/>
                <a:latin typeface="+mj-lt"/>
              </a:rPr>
              <a:t>.git/refs/heads/</a:t>
            </a:r>
            <a:r>
              <a:rPr lang="en-US" sz="2400" b="0" i="0" dirty="0">
                <a:solidFill>
                  <a:srgbClr val="000000"/>
                </a:solidFill>
                <a:effectLst/>
                <a:latin typeface="+mj-lt"/>
              </a:rPr>
              <a:t> directory.</a:t>
            </a:r>
          </a:p>
          <a:p>
            <a:endParaRPr lang="en-IN" dirty="0"/>
          </a:p>
        </p:txBody>
      </p:sp>
    </p:spTree>
    <p:extLst>
      <p:ext uri="{BB962C8B-B14F-4D97-AF65-F5344CB8AC3E}">
        <p14:creationId xmlns:p14="http://schemas.microsoft.com/office/powerpoint/2010/main" val="80483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14B0-7DC0-5BF7-D6FB-B041DCD14B5D}"/>
              </a:ext>
            </a:extLst>
          </p:cNvPr>
          <p:cNvSpPr>
            <a:spLocks noGrp="1"/>
          </p:cNvSpPr>
          <p:nvPr>
            <p:ph type="title"/>
          </p:nvPr>
        </p:nvSpPr>
        <p:spPr/>
        <p:txBody>
          <a:bodyPr/>
          <a:lstStyle/>
          <a:p>
            <a:r>
              <a:rPr lang="en-US" dirty="0"/>
              <a:t>GIT Basic Commands</a:t>
            </a:r>
            <a:endParaRPr lang="en-IN" dirty="0"/>
          </a:p>
        </p:txBody>
      </p:sp>
      <p:sp>
        <p:nvSpPr>
          <p:cNvPr id="3" name="Content Placeholder 2">
            <a:extLst>
              <a:ext uri="{FF2B5EF4-FFF2-40B4-BE49-F238E27FC236}">
                <a16:creationId xmlns:a16="http://schemas.microsoft.com/office/drawing/2014/main" id="{C086778F-4372-3A8C-7CC2-5EC38351EE1E}"/>
              </a:ext>
            </a:extLst>
          </p:cNvPr>
          <p:cNvSpPr>
            <a:spLocks noGrp="1"/>
          </p:cNvSpPr>
          <p:nvPr>
            <p:ph idx="1"/>
          </p:nvPr>
        </p:nvSpPr>
        <p:spPr/>
        <p:txBody>
          <a:bodyPr>
            <a:normAutofit fontScale="92500" lnSpcReduction="20000"/>
          </a:bodyPr>
          <a:lstStyle/>
          <a:p>
            <a:r>
              <a:rPr lang="en-US" dirty="0"/>
              <a:t>Git </a:t>
            </a:r>
            <a:r>
              <a:rPr lang="en-US" dirty="0" err="1"/>
              <a:t>init</a:t>
            </a:r>
            <a:endParaRPr lang="en-US" dirty="0"/>
          </a:p>
          <a:p>
            <a:r>
              <a:rPr lang="en-US" dirty="0"/>
              <a:t>Git add &lt;filename&gt;/git add .</a:t>
            </a:r>
          </a:p>
          <a:p>
            <a:r>
              <a:rPr lang="en-US" dirty="0"/>
              <a:t>Git commit –m “commit message”</a:t>
            </a:r>
          </a:p>
          <a:p>
            <a:r>
              <a:rPr lang="en-US" dirty="0"/>
              <a:t>Git Status</a:t>
            </a:r>
          </a:p>
          <a:p>
            <a:r>
              <a:rPr lang="en-US" dirty="0"/>
              <a:t>Git log</a:t>
            </a:r>
          </a:p>
          <a:p>
            <a:r>
              <a:rPr lang="en-US" dirty="0"/>
              <a:t>Git diff</a:t>
            </a:r>
          </a:p>
          <a:p>
            <a:r>
              <a:rPr lang="en-US" dirty="0"/>
              <a:t>Git config -- global user.name “username”</a:t>
            </a:r>
          </a:p>
          <a:p>
            <a:r>
              <a:rPr lang="en-IN" dirty="0"/>
              <a:t>Git config – global </a:t>
            </a:r>
            <a:r>
              <a:rPr lang="en-IN" dirty="0" err="1"/>
              <a:t>user.email</a:t>
            </a:r>
            <a:r>
              <a:rPr lang="en-IN" dirty="0"/>
              <a:t> “usermail@mail.com”</a:t>
            </a:r>
          </a:p>
        </p:txBody>
      </p:sp>
    </p:spTree>
    <p:extLst>
      <p:ext uri="{BB962C8B-B14F-4D97-AF65-F5344CB8AC3E}">
        <p14:creationId xmlns:p14="http://schemas.microsoft.com/office/powerpoint/2010/main" val="154185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D873-DE62-3DE6-5D83-7479051D0CBD}"/>
              </a:ext>
            </a:extLst>
          </p:cNvPr>
          <p:cNvSpPr>
            <a:spLocks noGrp="1"/>
          </p:cNvSpPr>
          <p:nvPr>
            <p:ph type="title"/>
          </p:nvPr>
        </p:nvSpPr>
        <p:spPr/>
        <p:txBody>
          <a:bodyPr/>
          <a:lstStyle/>
          <a:p>
            <a:r>
              <a:rPr lang="en-US" dirty="0"/>
              <a:t>Git Commands using remote repository</a:t>
            </a:r>
            <a:endParaRPr lang="en-IN" dirty="0"/>
          </a:p>
        </p:txBody>
      </p:sp>
      <p:sp>
        <p:nvSpPr>
          <p:cNvPr id="3" name="Content Placeholder 2">
            <a:extLst>
              <a:ext uri="{FF2B5EF4-FFF2-40B4-BE49-F238E27FC236}">
                <a16:creationId xmlns:a16="http://schemas.microsoft.com/office/drawing/2014/main" id="{AF889BE0-BF71-0E68-BF6C-8EF035A95A49}"/>
              </a:ext>
            </a:extLst>
          </p:cNvPr>
          <p:cNvSpPr>
            <a:spLocks noGrp="1"/>
          </p:cNvSpPr>
          <p:nvPr>
            <p:ph idx="1"/>
          </p:nvPr>
        </p:nvSpPr>
        <p:spPr/>
        <p:txBody>
          <a:bodyPr>
            <a:normAutofit/>
          </a:bodyPr>
          <a:lstStyle/>
          <a:p>
            <a:r>
              <a:rPr lang="en-US" dirty="0"/>
              <a:t>Git remote add origin &lt;server&gt;</a:t>
            </a:r>
          </a:p>
          <a:p>
            <a:r>
              <a:rPr lang="en-US" dirty="0"/>
              <a:t>Git push origin &lt;</a:t>
            </a:r>
            <a:r>
              <a:rPr lang="en-US" dirty="0" err="1"/>
              <a:t>branchname</a:t>
            </a:r>
            <a:r>
              <a:rPr lang="en-US" dirty="0"/>
              <a:t>&gt;</a:t>
            </a:r>
          </a:p>
          <a:p>
            <a:r>
              <a:rPr lang="en-US" dirty="0"/>
              <a:t>Git pull origin &lt;</a:t>
            </a:r>
            <a:r>
              <a:rPr lang="en-US" dirty="0" err="1"/>
              <a:t>branchname</a:t>
            </a:r>
            <a:r>
              <a:rPr lang="en-US" dirty="0"/>
              <a:t>&gt; / git pull &lt;server&gt;</a:t>
            </a:r>
          </a:p>
          <a:p>
            <a:r>
              <a:rPr lang="en-US" dirty="0"/>
              <a:t>Git rebase</a:t>
            </a:r>
          </a:p>
          <a:p>
            <a:r>
              <a:rPr lang="en-US" dirty="0"/>
              <a:t>Git clone</a:t>
            </a:r>
          </a:p>
          <a:p>
            <a:r>
              <a:rPr lang="en-US" dirty="0"/>
              <a:t>Git fetch </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71966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B6FC-420B-D954-E775-C26A93A46520}"/>
              </a:ext>
            </a:extLst>
          </p:cNvPr>
          <p:cNvSpPr>
            <a:spLocks noGrp="1"/>
          </p:cNvSpPr>
          <p:nvPr>
            <p:ph type="title"/>
          </p:nvPr>
        </p:nvSpPr>
        <p:spPr/>
        <p:txBody>
          <a:bodyPr/>
          <a:lstStyle/>
          <a:p>
            <a:r>
              <a:rPr lang="en-US" dirty="0"/>
              <a:t>More Git Commands</a:t>
            </a:r>
            <a:endParaRPr lang="en-IN" dirty="0"/>
          </a:p>
        </p:txBody>
      </p:sp>
      <p:sp>
        <p:nvSpPr>
          <p:cNvPr id="3" name="Content Placeholder 2">
            <a:extLst>
              <a:ext uri="{FF2B5EF4-FFF2-40B4-BE49-F238E27FC236}">
                <a16:creationId xmlns:a16="http://schemas.microsoft.com/office/drawing/2014/main" id="{246E57AE-5F33-8783-AE5E-227B5D5D141C}"/>
              </a:ext>
            </a:extLst>
          </p:cNvPr>
          <p:cNvSpPr>
            <a:spLocks noGrp="1"/>
          </p:cNvSpPr>
          <p:nvPr>
            <p:ph idx="1"/>
          </p:nvPr>
        </p:nvSpPr>
        <p:spPr/>
        <p:txBody>
          <a:bodyPr/>
          <a:lstStyle/>
          <a:p>
            <a:r>
              <a:rPr lang="en-US" dirty="0"/>
              <a:t>Git branch &lt;</a:t>
            </a:r>
            <a:r>
              <a:rPr lang="en-US" dirty="0" err="1"/>
              <a:t>branchname</a:t>
            </a:r>
            <a:r>
              <a:rPr lang="en-US" dirty="0"/>
              <a:t>&gt;</a:t>
            </a:r>
          </a:p>
          <a:p>
            <a:r>
              <a:rPr lang="en-US" dirty="0"/>
              <a:t>Git checkout &lt;</a:t>
            </a:r>
            <a:r>
              <a:rPr lang="en-US" dirty="0" err="1"/>
              <a:t>branchname</a:t>
            </a:r>
            <a:r>
              <a:rPr lang="en-US" dirty="0"/>
              <a:t>&gt;</a:t>
            </a:r>
          </a:p>
          <a:p>
            <a:r>
              <a:rPr lang="en-US" dirty="0"/>
              <a:t>Git branch –d &lt;</a:t>
            </a:r>
            <a:r>
              <a:rPr lang="en-US" dirty="0" err="1"/>
              <a:t>branchname</a:t>
            </a:r>
            <a:r>
              <a:rPr lang="en-US" dirty="0"/>
              <a:t>&gt;</a:t>
            </a:r>
          </a:p>
          <a:p>
            <a:r>
              <a:rPr lang="en-US" dirty="0"/>
              <a:t>Git merge</a:t>
            </a:r>
          </a:p>
          <a:p>
            <a:r>
              <a:rPr lang="en-US" dirty="0"/>
              <a:t>Git revert</a:t>
            </a:r>
          </a:p>
          <a:p>
            <a:r>
              <a:rPr lang="en-US" dirty="0"/>
              <a:t>Git stash</a:t>
            </a:r>
          </a:p>
          <a:p>
            <a:endParaRPr lang="en-IN" dirty="0"/>
          </a:p>
        </p:txBody>
      </p:sp>
    </p:spTree>
    <p:extLst>
      <p:ext uri="{BB962C8B-B14F-4D97-AF65-F5344CB8AC3E}">
        <p14:creationId xmlns:p14="http://schemas.microsoft.com/office/powerpoint/2010/main" val="1424747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7A7B-1876-3952-FACB-D6DF72C4D619}"/>
              </a:ext>
            </a:extLst>
          </p:cNvPr>
          <p:cNvSpPr>
            <a:spLocks noGrp="1"/>
          </p:cNvSpPr>
          <p:nvPr>
            <p:ph type="title"/>
          </p:nvPr>
        </p:nvSpPr>
        <p:spPr/>
        <p:txBody>
          <a:bodyPr>
            <a:normAutofit fontScale="90000"/>
          </a:bodyPr>
          <a:lstStyle/>
          <a:p>
            <a:r>
              <a:rPr lang="en-IN" b="0" i="0" dirty="0">
                <a:solidFill>
                  <a:srgbClr val="000000"/>
                </a:solidFill>
                <a:effectLst/>
                <a:latin typeface="Heebo" panose="020F0502020204030204" pitchFamily="2" charset="-79"/>
                <a:cs typeface="Heebo" panose="020F0502020204030204" pitchFamily="2" charset="-79"/>
              </a:rPr>
              <a:t>Version Control System</a:t>
            </a:r>
            <a:br>
              <a:rPr lang="en-IN" b="0" i="0" dirty="0">
                <a:solidFill>
                  <a:srgbClr val="000000"/>
                </a:solidFill>
                <a:effectLst/>
                <a:latin typeface="Heebo" panose="020F0502020204030204" pitchFamily="2" charset="-79"/>
                <a:cs typeface="Heebo" panose="020F0502020204030204" pitchFamily="2" charset="-79"/>
              </a:rPr>
            </a:br>
            <a:endParaRPr lang="en-IN" dirty="0"/>
          </a:p>
        </p:txBody>
      </p:sp>
      <p:sp>
        <p:nvSpPr>
          <p:cNvPr id="3" name="Content Placeholder 2">
            <a:extLst>
              <a:ext uri="{FF2B5EF4-FFF2-40B4-BE49-F238E27FC236}">
                <a16:creationId xmlns:a16="http://schemas.microsoft.com/office/drawing/2014/main" id="{3A013024-B842-EF7C-0D6A-E69D4557FCCD}"/>
              </a:ext>
            </a:extLst>
          </p:cNvPr>
          <p:cNvSpPr>
            <a:spLocks noGrp="1"/>
          </p:cNvSpPr>
          <p:nvPr>
            <p:ph idx="1"/>
          </p:nvPr>
        </p:nvSpPr>
        <p:spPr/>
        <p:txBody>
          <a:bodyPr/>
          <a:lstStyle/>
          <a:p>
            <a:r>
              <a:rPr lang="en-US" b="1" i="0" dirty="0">
                <a:solidFill>
                  <a:srgbClr val="000000"/>
                </a:solidFill>
                <a:effectLst/>
                <a:latin typeface="Nunito" panose="020F0502020204030204" pitchFamily="2" charset="0"/>
              </a:rPr>
              <a:t>Version Control System (VCS)</a:t>
            </a:r>
            <a:r>
              <a:rPr lang="en-US" b="0" i="0" dirty="0">
                <a:solidFill>
                  <a:srgbClr val="000000"/>
                </a:solidFill>
                <a:effectLst/>
                <a:latin typeface="Nunito" panose="020F0502020204030204" pitchFamily="2" charset="0"/>
              </a:rPr>
              <a:t> is a software that helps software developers to work together and maintain a complete history of their work.</a:t>
            </a:r>
          </a:p>
          <a:p>
            <a:pPr algn="just"/>
            <a:r>
              <a:rPr lang="en-US" dirty="0">
                <a:solidFill>
                  <a:srgbClr val="000000"/>
                </a:solidFill>
                <a:latin typeface="Nunito" panose="020F0502020204030204" pitchFamily="2" charset="0"/>
              </a:rPr>
              <a:t>F</a:t>
            </a:r>
            <a:r>
              <a:rPr lang="en-US" b="0" i="0" dirty="0">
                <a:solidFill>
                  <a:srgbClr val="000000"/>
                </a:solidFill>
                <a:effectLst/>
                <a:latin typeface="Nunito" pitchFamily="2" charset="0"/>
              </a:rPr>
              <a:t>ollowing are the types of VCS −</a:t>
            </a:r>
          </a:p>
          <a:p>
            <a:pPr algn="l">
              <a:buFont typeface="Arial" panose="020B0604020202020204" pitchFamily="34" charset="0"/>
              <a:buChar char="•"/>
            </a:pPr>
            <a:r>
              <a:rPr lang="en-US" b="0" i="0" dirty="0">
                <a:solidFill>
                  <a:srgbClr val="000000"/>
                </a:solidFill>
                <a:effectLst/>
                <a:latin typeface="Nunito" pitchFamily="2" charset="0"/>
              </a:rPr>
              <a:t>Centralized version control system (CVCS).</a:t>
            </a:r>
          </a:p>
          <a:p>
            <a:pPr algn="l">
              <a:buFont typeface="Arial" panose="020B0604020202020204" pitchFamily="34" charset="0"/>
              <a:buChar char="•"/>
            </a:pPr>
            <a:r>
              <a:rPr lang="en-US" b="0" i="0" dirty="0">
                <a:solidFill>
                  <a:srgbClr val="000000"/>
                </a:solidFill>
                <a:effectLst/>
                <a:latin typeface="Nunito" pitchFamily="2" charset="0"/>
              </a:rPr>
              <a:t>Distributed/Decentralized version control system (DVCS).</a:t>
            </a:r>
          </a:p>
          <a:p>
            <a:endParaRPr lang="en-IN" dirty="0"/>
          </a:p>
        </p:txBody>
      </p:sp>
    </p:spTree>
    <p:extLst>
      <p:ext uri="{BB962C8B-B14F-4D97-AF65-F5344CB8AC3E}">
        <p14:creationId xmlns:p14="http://schemas.microsoft.com/office/powerpoint/2010/main" val="36628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CAB0-C2A5-85AC-6368-45CF5B28C41F}"/>
              </a:ext>
            </a:extLst>
          </p:cNvPr>
          <p:cNvSpPr>
            <a:spLocks noGrp="1"/>
          </p:cNvSpPr>
          <p:nvPr>
            <p:ph type="title"/>
          </p:nvPr>
        </p:nvSpPr>
        <p:spPr/>
        <p:txBody>
          <a:bodyPr/>
          <a:lstStyle/>
          <a:p>
            <a:r>
              <a:rPr lang="en-IN" b="0" i="0" dirty="0">
                <a:solidFill>
                  <a:srgbClr val="000000"/>
                </a:solidFill>
                <a:effectLst/>
                <a:latin typeface="Nunito" pitchFamily="2" charset="0"/>
              </a:rPr>
              <a:t>Centralized version control system</a:t>
            </a:r>
            <a:endParaRPr lang="en-IN" dirty="0"/>
          </a:p>
        </p:txBody>
      </p:sp>
      <p:sp>
        <p:nvSpPr>
          <p:cNvPr id="3" name="Content Placeholder 2">
            <a:extLst>
              <a:ext uri="{FF2B5EF4-FFF2-40B4-BE49-F238E27FC236}">
                <a16:creationId xmlns:a16="http://schemas.microsoft.com/office/drawing/2014/main" id="{FBBB2549-FE8F-5C10-DF79-838440EF142E}"/>
              </a:ext>
            </a:extLst>
          </p:cNvPr>
          <p:cNvSpPr>
            <a:spLocks noGrp="1"/>
          </p:cNvSpPr>
          <p:nvPr>
            <p:ph idx="1"/>
          </p:nvPr>
        </p:nvSpPr>
        <p:spPr/>
        <p:txBody>
          <a:bodyPr>
            <a:normAutofit/>
          </a:bodyPr>
          <a:lstStyle/>
          <a:p>
            <a:r>
              <a:rPr lang="en-US" b="0" i="0" dirty="0">
                <a:solidFill>
                  <a:srgbClr val="000000"/>
                </a:solidFill>
                <a:effectLst/>
                <a:latin typeface="Nunito" pitchFamily="2" charset="0"/>
              </a:rPr>
              <a:t>Centralized version control system (CVCS) uses a central server to store all files and enables team collaboration. </a:t>
            </a:r>
          </a:p>
          <a:p>
            <a:r>
              <a:rPr lang="en-US" dirty="0">
                <a:solidFill>
                  <a:srgbClr val="000000"/>
                </a:solidFill>
                <a:latin typeface="Nunito" pitchFamily="2" charset="0"/>
              </a:rPr>
              <a:t>M</a:t>
            </a:r>
            <a:r>
              <a:rPr lang="en-US" b="0" i="0" dirty="0">
                <a:solidFill>
                  <a:srgbClr val="000000"/>
                </a:solidFill>
                <a:effectLst/>
                <a:latin typeface="Nunito" pitchFamily="2" charset="0"/>
              </a:rPr>
              <a:t>ajor drawback of CVCS is its single point of failure, i.e., failure of the central server. Unfortunately, if the central server goes down for an hour, then during that hour, no one can collaborate at all.</a:t>
            </a:r>
          </a:p>
          <a:p>
            <a:r>
              <a:rPr lang="en-US" b="0" i="0" dirty="0">
                <a:solidFill>
                  <a:srgbClr val="000000"/>
                </a:solidFill>
                <a:effectLst/>
                <a:latin typeface="Nunito" pitchFamily="2" charset="0"/>
              </a:rPr>
              <a:t> And even in a worst case, if the disk of the central server gets corrupted and proper backup has not been taken, then you will lose the entire history of the project. </a:t>
            </a:r>
            <a:endParaRPr lang="en-IN" dirty="0"/>
          </a:p>
        </p:txBody>
      </p:sp>
    </p:spTree>
    <p:extLst>
      <p:ext uri="{BB962C8B-B14F-4D97-AF65-F5344CB8AC3E}">
        <p14:creationId xmlns:p14="http://schemas.microsoft.com/office/powerpoint/2010/main" val="22802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4753-814F-DB0F-8343-92B8E60D52AD}"/>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Distributed Version Control System</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DEA47FE-57F4-B7F6-0056-46C2F9B72BAB}"/>
              </a:ext>
            </a:extLst>
          </p:cNvPr>
          <p:cNvSpPr>
            <a:spLocks noGrp="1"/>
          </p:cNvSpPr>
          <p:nvPr>
            <p:ph idx="1"/>
          </p:nvPr>
        </p:nvSpPr>
        <p:spPr/>
        <p:txBody>
          <a:bodyPr>
            <a:normAutofit fontScale="92500" lnSpcReduction="20000"/>
          </a:bodyPr>
          <a:lstStyle/>
          <a:p>
            <a:r>
              <a:rPr lang="en-US" b="0" i="0" dirty="0">
                <a:solidFill>
                  <a:srgbClr val="000000"/>
                </a:solidFill>
                <a:effectLst/>
                <a:latin typeface="Nunito" pitchFamily="2" charset="0"/>
              </a:rPr>
              <a:t>DVCS clients not only check out the latest snapshot of the directory but they also fully mirror the repository.</a:t>
            </a:r>
          </a:p>
          <a:p>
            <a:r>
              <a:rPr lang="en-US" b="0" i="0" dirty="0">
                <a:solidFill>
                  <a:srgbClr val="000000"/>
                </a:solidFill>
                <a:effectLst/>
                <a:latin typeface="Nunito" pitchFamily="2" charset="0"/>
              </a:rPr>
              <a:t> If the server goes down, then the repository from any client can be copied back to the server to restore it. Every checkout is a full backup of the repository. </a:t>
            </a:r>
          </a:p>
          <a:p>
            <a:r>
              <a:rPr lang="en-US" b="0" i="0" dirty="0">
                <a:solidFill>
                  <a:srgbClr val="000000"/>
                </a:solidFill>
                <a:effectLst/>
                <a:latin typeface="Nunito" pitchFamily="2" charset="0"/>
              </a:rPr>
              <a:t>Git does not rely on the central server and that is why you can perform many operations when you are offline. </a:t>
            </a:r>
          </a:p>
          <a:p>
            <a:r>
              <a:rPr lang="en-US" b="0" i="0" dirty="0">
                <a:solidFill>
                  <a:srgbClr val="000000"/>
                </a:solidFill>
                <a:effectLst/>
                <a:latin typeface="Nunito" pitchFamily="2" charset="0"/>
              </a:rPr>
              <a:t>You can commit changes, create branches, view logs, and perform other operations when you are offline. You require network connection only to publish your changes and take the latest changes.</a:t>
            </a:r>
            <a:endParaRPr lang="en-IN" dirty="0"/>
          </a:p>
        </p:txBody>
      </p:sp>
    </p:spTree>
    <p:extLst>
      <p:ext uri="{BB962C8B-B14F-4D97-AF65-F5344CB8AC3E}">
        <p14:creationId xmlns:p14="http://schemas.microsoft.com/office/powerpoint/2010/main" val="36665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934D8-990C-AB99-46B6-DC57E4267018}"/>
              </a:ext>
            </a:extLst>
          </p:cNvPr>
          <p:cNvSpPr>
            <a:spLocks noGrp="1"/>
          </p:cNvSpPr>
          <p:nvPr>
            <p:ph type="title"/>
          </p:nvPr>
        </p:nvSpPr>
        <p:spPr/>
        <p:txBody>
          <a:bodyPr>
            <a:normAutofit fontScale="90000"/>
          </a:bodyPr>
          <a:lstStyle/>
          <a:p>
            <a:r>
              <a:rPr lang="en-IN" b="0" i="0" dirty="0">
                <a:solidFill>
                  <a:srgbClr val="000000"/>
                </a:solidFill>
                <a:effectLst/>
                <a:latin typeface="Heebo" pitchFamily="2" charset="-79"/>
                <a:cs typeface="Heebo" pitchFamily="2" charset="-79"/>
              </a:rPr>
              <a:t>Advantages of Git</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8CD7C8A8-EC69-DEB1-1EF5-860A47187F87}"/>
              </a:ext>
            </a:extLst>
          </p:cNvPr>
          <p:cNvSpPr>
            <a:spLocks noGrp="1"/>
          </p:cNvSpPr>
          <p:nvPr>
            <p:ph idx="1"/>
          </p:nvPr>
        </p:nvSpPr>
        <p:spPr/>
        <p:txBody>
          <a:bodyPr>
            <a:normAutofit/>
          </a:bodyPr>
          <a:lstStyle/>
          <a:p>
            <a:r>
              <a:rPr lang="en-IN" b="0" i="0" dirty="0">
                <a:effectLst/>
                <a:latin typeface="Heebo" pitchFamily="2" charset="-79"/>
                <a:cs typeface="Heebo" pitchFamily="2" charset="-79"/>
              </a:rPr>
              <a:t>Free and open source</a:t>
            </a:r>
          </a:p>
          <a:p>
            <a:r>
              <a:rPr lang="en-IN" b="0" i="0" dirty="0">
                <a:effectLst/>
                <a:latin typeface="Heebo" pitchFamily="2" charset="-79"/>
                <a:cs typeface="Heebo" pitchFamily="2" charset="-79"/>
              </a:rPr>
              <a:t>Fast and small</a:t>
            </a:r>
          </a:p>
          <a:p>
            <a:r>
              <a:rPr lang="en-IN" b="0" i="0" dirty="0">
                <a:effectLst/>
                <a:latin typeface="Heebo" pitchFamily="2" charset="-79"/>
                <a:cs typeface="Heebo" pitchFamily="2" charset="-79"/>
              </a:rPr>
              <a:t>Implicit backup</a:t>
            </a:r>
          </a:p>
          <a:p>
            <a:pPr algn="l"/>
            <a:r>
              <a:rPr lang="en-IN" b="0" i="0" dirty="0">
                <a:effectLst/>
                <a:latin typeface="Heebo" pitchFamily="2" charset="-79"/>
                <a:cs typeface="Heebo" pitchFamily="2" charset="-79"/>
              </a:rPr>
              <a:t>Security</a:t>
            </a:r>
          </a:p>
          <a:p>
            <a:pPr algn="l"/>
            <a:r>
              <a:rPr lang="en-US" b="0" i="0" dirty="0">
                <a:effectLst/>
                <a:latin typeface="Heebo" pitchFamily="2" charset="-79"/>
                <a:cs typeface="Heebo" pitchFamily="2" charset="-79"/>
              </a:rPr>
              <a:t>No need of powerful hardware</a:t>
            </a:r>
          </a:p>
          <a:p>
            <a:pPr algn="l"/>
            <a:r>
              <a:rPr lang="en-IN" b="0" i="0" dirty="0">
                <a:effectLst/>
                <a:latin typeface="Heebo" pitchFamily="2" charset="-79"/>
                <a:cs typeface="Heebo" pitchFamily="2" charset="-79"/>
              </a:rPr>
              <a:t>Easier branching and merging</a:t>
            </a:r>
          </a:p>
          <a:p>
            <a:endParaRPr lang="en-IN" dirty="0"/>
          </a:p>
        </p:txBody>
      </p:sp>
    </p:spTree>
    <p:extLst>
      <p:ext uri="{BB962C8B-B14F-4D97-AF65-F5344CB8AC3E}">
        <p14:creationId xmlns:p14="http://schemas.microsoft.com/office/powerpoint/2010/main" val="1330892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578C-6026-6649-2D42-D2AA74BE056A}"/>
              </a:ext>
            </a:extLst>
          </p:cNvPr>
          <p:cNvSpPr>
            <a:spLocks noGrp="1"/>
          </p:cNvSpPr>
          <p:nvPr>
            <p:ph type="title"/>
          </p:nvPr>
        </p:nvSpPr>
        <p:spPr/>
        <p:txBody>
          <a:bodyPr/>
          <a:lstStyle/>
          <a:p>
            <a:r>
              <a:rPr lang="en-IN" b="0" i="0" dirty="0">
                <a:solidFill>
                  <a:srgbClr val="000000"/>
                </a:solidFill>
                <a:effectLst/>
                <a:latin typeface="Garamond" panose="02020404030301010803" pitchFamily="18" charset="0"/>
                <a:cs typeface="Heebo" pitchFamily="2" charset="-79"/>
              </a:rPr>
              <a:t>DVCS Terminologies</a:t>
            </a:r>
          </a:p>
        </p:txBody>
      </p:sp>
      <p:sp>
        <p:nvSpPr>
          <p:cNvPr id="3" name="Content Placeholder 2">
            <a:extLst>
              <a:ext uri="{FF2B5EF4-FFF2-40B4-BE49-F238E27FC236}">
                <a16:creationId xmlns:a16="http://schemas.microsoft.com/office/drawing/2014/main" id="{5A529953-BF18-0DD5-D81B-15A56A772E24}"/>
              </a:ext>
            </a:extLst>
          </p:cNvPr>
          <p:cNvSpPr>
            <a:spLocks noGrp="1"/>
          </p:cNvSpPr>
          <p:nvPr>
            <p:ph idx="1"/>
          </p:nvPr>
        </p:nvSpPr>
        <p:spPr/>
        <p:txBody>
          <a:bodyPr>
            <a:normAutofit/>
          </a:bodyPr>
          <a:lstStyle/>
          <a:p>
            <a:pPr>
              <a:lnSpc>
                <a:spcPct val="110000"/>
              </a:lnSpc>
            </a:pPr>
            <a:r>
              <a:rPr lang="en-US" dirty="0"/>
              <a:t>Version Control System</a:t>
            </a:r>
          </a:p>
          <a:p>
            <a:pPr>
              <a:lnSpc>
                <a:spcPct val="110000"/>
              </a:lnSpc>
            </a:pPr>
            <a:r>
              <a:rPr lang="en-US" dirty="0"/>
              <a:t>Working directory </a:t>
            </a:r>
          </a:p>
          <a:p>
            <a:pPr>
              <a:lnSpc>
                <a:spcPct val="110000"/>
              </a:lnSpc>
            </a:pPr>
            <a:r>
              <a:rPr lang="en-US" dirty="0"/>
              <a:t>Staging area or index</a:t>
            </a:r>
          </a:p>
          <a:p>
            <a:pPr>
              <a:lnSpc>
                <a:spcPct val="110000"/>
              </a:lnSpc>
            </a:pPr>
            <a:r>
              <a:rPr lang="en-US" dirty="0"/>
              <a:t>Blobs</a:t>
            </a:r>
          </a:p>
          <a:p>
            <a:pPr>
              <a:lnSpc>
                <a:spcPct val="110000"/>
              </a:lnSpc>
            </a:pPr>
            <a:r>
              <a:rPr lang="en-US" dirty="0"/>
              <a:t>Trees</a:t>
            </a:r>
          </a:p>
          <a:p>
            <a:pPr>
              <a:lnSpc>
                <a:spcPct val="110000"/>
              </a:lnSpc>
            </a:pPr>
            <a:r>
              <a:rPr lang="en-US" dirty="0"/>
              <a:t>Commits</a:t>
            </a:r>
          </a:p>
        </p:txBody>
      </p:sp>
    </p:spTree>
    <p:extLst>
      <p:ext uri="{BB962C8B-B14F-4D97-AF65-F5344CB8AC3E}">
        <p14:creationId xmlns:p14="http://schemas.microsoft.com/office/powerpoint/2010/main" val="134276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84FE-B5E4-91B0-CBD8-EA57B1D9D593}"/>
              </a:ext>
            </a:extLst>
          </p:cNvPr>
          <p:cNvSpPr>
            <a:spLocks noGrp="1"/>
          </p:cNvSpPr>
          <p:nvPr>
            <p:ph type="title"/>
          </p:nvPr>
        </p:nvSpPr>
        <p:spPr/>
        <p:txBody>
          <a:bodyPr/>
          <a:lstStyle/>
          <a:p>
            <a:r>
              <a:rPr lang="en-US" dirty="0"/>
              <a:t>DVCS Terminologies</a:t>
            </a:r>
            <a:endParaRPr lang="en-IN" dirty="0"/>
          </a:p>
        </p:txBody>
      </p:sp>
      <p:sp>
        <p:nvSpPr>
          <p:cNvPr id="3" name="Content Placeholder 2">
            <a:extLst>
              <a:ext uri="{FF2B5EF4-FFF2-40B4-BE49-F238E27FC236}">
                <a16:creationId xmlns:a16="http://schemas.microsoft.com/office/drawing/2014/main" id="{2D91DB21-A17B-CB49-2DA7-484221189C94}"/>
              </a:ext>
            </a:extLst>
          </p:cNvPr>
          <p:cNvSpPr>
            <a:spLocks noGrp="1"/>
          </p:cNvSpPr>
          <p:nvPr>
            <p:ph idx="1"/>
          </p:nvPr>
        </p:nvSpPr>
        <p:spPr/>
        <p:txBody>
          <a:bodyPr>
            <a:normAutofit lnSpcReduction="10000"/>
          </a:bodyPr>
          <a:lstStyle/>
          <a:p>
            <a:pPr>
              <a:lnSpc>
                <a:spcPct val="110000"/>
              </a:lnSpc>
            </a:pPr>
            <a:r>
              <a:rPr lang="en-US" sz="2400" dirty="0"/>
              <a:t>Branches</a:t>
            </a:r>
          </a:p>
          <a:p>
            <a:pPr>
              <a:lnSpc>
                <a:spcPct val="110000"/>
              </a:lnSpc>
            </a:pPr>
            <a:r>
              <a:rPr lang="en-US" sz="2400" dirty="0"/>
              <a:t>Tags</a:t>
            </a:r>
          </a:p>
          <a:p>
            <a:pPr>
              <a:lnSpc>
                <a:spcPct val="110000"/>
              </a:lnSpc>
            </a:pPr>
            <a:r>
              <a:rPr lang="en-IN" sz="2400" dirty="0"/>
              <a:t>Clone</a:t>
            </a:r>
          </a:p>
          <a:p>
            <a:pPr>
              <a:lnSpc>
                <a:spcPct val="110000"/>
              </a:lnSpc>
            </a:pPr>
            <a:r>
              <a:rPr lang="en-IN" sz="2400" dirty="0"/>
              <a:t>Pull</a:t>
            </a:r>
          </a:p>
          <a:p>
            <a:pPr>
              <a:lnSpc>
                <a:spcPct val="110000"/>
              </a:lnSpc>
            </a:pPr>
            <a:r>
              <a:rPr lang="en-IN" sz="2400" dirty="0"/>
              <a:t>Push</a:t>
            </a:r>
          </a:p>
          <a:p>
            <a:pPr>
              <a:lnSpc>
                <a:spcPct val="110000"/>
              </a:lnSpc>
            </a:pPr>
            <a:r>
              <a:rPr lang="en-IN" sz="2400" dirty="0"/>
              <a:t>Head</a:t>
            </a:r>
          </a:p>
          <a:p>
            <a:endParaRPr lang="en-IN" dirty="0"/>
          </a:p>
        </p:txBody>
      </p:sp>
    </p:spTree>
    <p:extLst>
      <p:ext uri="{BB962C8B-B14F-4D97-AF65-F5344CB8AC3E}">
        <p14:creationId xmlns:p14="http://schemas.microsoft.com/office/powerpoint/2010/main" val="313161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C41BF0-33F9-3552-CF7C-B429E7900B9C}"/>
              </a:ext>
            </a:extLst>
          </p:cNvPr>
          <p:cNvSpPr txBox="1"/>
          <p:nvPr/>
        </p:nvSpPr>
        <p:spPr>
          <a:xfrm>
            <a:off x="801857" y="942535"/>
            <a:ext cx="10410093" cy="4247317"/>
          </a:xfrm>
          <a:prstGeom prst="rect">
            <a:avLst/>
          </a:prstGeom>
          <a:noFill/>
        </p:spPr>
        <p:txBody>
          <a:bodyPr wrap="square" rtlCol="0">
            <a:spAutoFit/>
          </a:bodyPr>
          <a:lstStyle/>
          <a:p>
            <a:pPr algn="l"/>
            <a:r>
              <a:rPr lang="en-US" sz="2800" b="1" i="0" dirty="0">
                <a:solidFill>
                  <a:srgbClr val="FF0000"/>
                </a:solidFill>
                <a:effectLst/>
                <a:latin typeface="+mj-lt"/>
                <a:cs typeface="Heebo" pitchFamily="2" charset="-79"/>
              </a:rPr>
              <a:t>Version Control System:</a:t>
            </a:r>
          </a:p>
          <a:p>
            <a:pPr algn="l"/>
            <a:r>
              <a:rPr lang="en-US" sz="2400" i="0" dirty="0">
                <a:effectLst/>
                <a:latin typeface="+mj-lt"/>
                <a:cs typeface="Heebo" pitchFamily="2" charset="-79"/>
              </a:rPr>
              <a:t>A VCS allows you to revert back to a previous state, revert the entire project back to a previous state, review changes made over time, see who last modified something that might be causing a problem, who introduced an issue and when, and more.</a:t>
            </a:r>
          </a:p>
          <a:p>
            <a:pPr algn="l"/>
            <a:r>
              <a:rPr lang="en-US" sz="2800" b="1" i="0" dirty="0">
                <a:solidFill>
                  <a:srgbClr val="FF0000"/>
                </a:solidFill>
                <a:effectLst/>
                <a:latin typeface="+mj-lt"/>
                <a:cs typeface="Heebo" pitchFamily="2" charset="-79"/>
              </a:rPr>
              <a:t>Working Directory:</a:t>
            </a:r>
          </a:p>
          <a:p>
            <a:pPr algn="l"/>
            <a:r>
              <a:rPr lang="en-US" sz="2400" b="0" i="0" dirty="0">
                <a:solidFill>
                  <a:srgbClr val="000000"/>
                </a:solidFill>
                <a:effectLst/>
                <a:latin typeface="+mj-lt"/>
              </a:rPr>
              <a:t>The files that you see in your computer’s file system. </a:t>
            </a:r>
            <a:r>
              <a:rPr lang="en-US" sz="2400" dirty="0">
                <a:solidFill>
                  <a:srgbClr val="000000"/>
                </a:solidFill>
                <a:latin typeface="+mj-lt"/>
              </a:rPr>
              <a:t>When you open your project files up on a code editor, you’re working with files in the Working directory.</a:t>
            </a:r>
            <a:endParaRPr lang="en-US" sz="2400" b="0" i="0" dirty="0">
              <a:solidFill>
                <a:srgbClr val="000000"/>
              </a:solidFill>
              <a:effectLst/>
              <a:latin typeface="+mj-lt"/>
            </a:endParaRPr>
          </a:p>
          <a:p>
            <a:pPr algn="just"/>
            <a:r>
              <a:rPr lang="en-US" sz="2800" b="1" i="0" dirty="0">
                <a:solidFill>
                  <a:srgbClr val="FF0000"/>
                </a:solidFill>
                <a:effectLst/>
                <a:latin typeface="+mj-lt"/>
                <a:cs typeface="Heebo" pitchFamily="2" charset="-79"/>
              </a:rPr>
              <a:t>Staging Area or Index:</a:t>
            </a:r>
          </a:p>
          <a:p>
            <a:pPr algn="just"/>
            <a:r>
              <a:rPr lang="en-US" sz="2400" b="0" i="0" dirty="0">
                <a:solidFill>
                  <a:srgbClr val="000000"/>
                </a:solidFill>
                <a:effectLst/>
                <a:latin typeface="+mj-lt"/>
              </a:rPr>
              <a:t>You can think of the staging area as a prep table where Git will take the next commit. Files on the Staging area are poised to be added to the repository.</a:t>
            </a:r>
          </a:p>
          <a:p>
            <a:endParaRPr lang="en-IN" dirty="0"/>
          </a:p>
        </p:txBody>
      </p:sp>
    </p:spTree>
    <p:extLst>
      <p:ext uri="{BB962C8B-B14F-4D97-AF65-F5344CB8AC3E}">
        <p14:creationId xmlns:p14="http://schemas.microsoft.com/office/powerpoint/2010/main" val="324932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665D08-F81F-9AF5-1828-8304427B63F7}"/>
              </a:ext>
            </a:extLst>
          </p:cNvPr>
          <p:cNvSpPr/>
          <p:nvPr/>
        </p:nvSpPr>
        <p:spPr>
          <a:xfrm>
            <a:off x="3530991" y="1223889"/>
            <a:ext cx="407963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Working Directory</a:t>
            </a:r>
            <a:endParaRPr lang="en-IN" dirty="0"/>
          </a:p>
        </p:txBody>
      </p:sp>
      <p:sp>
        <p:nvSpPr>
          <p:cNvPr id="7" name="Rectangle 6">
            <a:extLst>
              <a:ext uri="{FF2B5EF4-FFF2-40B4-BE49-F238E27FC236}">
                <a16:creationId xmlns:a16="http://schemas.microsoft.com/office/drawing/2014/main" id="{2ECB8FA0-449A-7DD6-3967-F9143332163F}"/>
              </a:ext>
            </a:extLst>
          </p:cNvPr>
          <p:cNvSpPr/>
          <p:nvPr/>
        </p:nvSpPr>
        <p:spPr>
          <a:xfrm>
            <a:off x="3559124" y="2686929"/>
            <a:ext cx="407963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Staging Area</a:t>
            </a:r>
            <a:endParaRPr lang="en-IN" dirty="0"/>
          </a:p>
        </p:txBody>
      </p:sp>
      <p:sp>
        <p:nvSpPr>
          <p:cNvPr id="8" name="Rectangle 7">
            <a:extLst>
              <a:ext uri="{FF2B5EF4-FFF2-40B4-BE49-F238E27FC236}">
                <a16:creationId xmlns:a16="http://schemas.microsoft.com/office/drawing/2014/main" id="{B9B9514D-3CCB-9D13-B61D-7DC87D0367DB}"/>
              </a:ext>
            </a:extLst>
          </p:cNvPr>
          <p:cNvSpPr/>
          <p:nvPr/>
        </p:nvSpPr>
        <p:spPr>
          <a:xfrm>
            <a:off x="3559124" y="4149969"/>
            <a:ext cx="4079631" cy="5908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Git Repository</a:t>
            </a:r>
            <a:endParaRPr lang="en-IN" dirty="0"/>
          </a:p>
        </p:txBody>
      </p:sp>
      <p:cxnSp>
        <p:nvCxnSpPr>
          <p:cNvPr id="10" name="Straight Arrow Connector 9">
            <a:extLst>
              <a:ext uri="{FF2B5EF4-FFF2-40B4-BE49-F238E27FC236}">
                <a16:creationId xmlns:a16="http://schemas.microsoft.com/office/drawing/2014/main" id="{990EB6A5-56B0-989C-86A1-CA230A354409}"/>
              </a:ext>
            </a:extLst>
          </p:cNvPr>
          <p:cNvCxnSpPr>
            <a:stCxn id="6" idx="2"/>
            <a:endCxn id="7" idx="0"/>
          </p:cNvCxnSpPr>
          <p:nvPr/>
        </p:nvCxnSpPr>
        <p:spPr>
          <a:xfrm>
            <a:off x="5570807" y="1814732"/>
            <a:ext cx="28133" cy="8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BDE33C-60D9-0EF4-1FEC-9DE58724ABD7}"/>
              </a:ext>
            </a:extLst>
          </p:cNvPr>
          <p:cNvCxnSpPr>
            <a:stCxn id="7" idx="2"/>
            <a:endCxn id="8" idx="0"/>
          </p:cNvCxnSpPr>
          <p:nvPr/>
        </p:nvCxnSpPr>
        <p:spPr>
          <a:xfrm>
            <a:off x="5598940" y="3277772"/>
            <a:ext cx="0" cy="87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1197A4-2B66-47D0-FE83-7C49ECFEFA69}"/>
              </a:ext>
            </a:extLst>
          </p:cNvPr>
          <p:cNvSpPr txBox="1"/>
          <p:nvPr/>
        </p:nvSpPr>
        <p:spPr>
          <a:xfrm>
            <a:off x="6096000" y="2032781"/>
            <a:ext cx="1950725" cy="369332"/>
          </a:xfrm>
          <a:prstGeom prst="rect">
            <a:avLst/>
          </a:prstGeom>
          <a:noFill/>
        </p:spPr>
        <p:txBody>
          <a:bodyPr wrap="square" rtlCol="0">
            <a:spAutoFit/>
          </a:bodyPr>
          <a:lstStyle/>
          <a:p>
            <a:r>
              <a:rPr lang="en-US" dirty="0"/>
              <a:t>Git add operation</a:t>
            </a:r>
            <a:endParaRPr lang="en-IN" dirty="0"/>
          </a:p>
        </p:txBody>
      </p:sp>
      <p:sp>
        <p:nvSpPr>
          <p:cNvPr id="22" name="TextBox 21">
            <a:extLst>
              <a:ext uri="{FF2B5EF4-FFF2-40B4-BE49-F238E27FC236}">
                <a16:creationId xmlns:a16="http://schemas.microsoft.com/office/drawing/2014/main" id="{C6ACBEBA-BC95-8447-9A1D-67AEB1B64049}"/>
              </a:ext>
            </a:extLst>
          </p:cNvPr>
          <p:cNvSpPr txBox="1"/>
          <p:nvPr/>
        </p:nvSpPr>
        <p:spPr>
          <a:xfrm>
            <a:off x="6095999" y="3562588"/>
            <a:ext cx="2541565" cy="369332"/>
          </a:xfrm>
          <a:prstGeom prst="rect">
            <a:avLst/>
          </a:prstGeom>
          <a:noFill/>
        </p:spPr>
        <p:txBody>
          <a:bodyPr wrap="square" rtlCol="0">
            <a:spAutoFit/>
          </a:bodyPr>
          <a:lstStyle/>
          <a:p>
            <a:r>
              <a:rPr lang="en-US" dirty="0"/>
              <a:t>Git commit operation</a:t>
            </a:r>
            <a:endParaRPr lang="en-IN" dirty="0"/>
          </a:p>
        </p:txBody>
      </p:sp>
      <p:sp>
        <p:nvSpPr>
          <p:cNvPr id="25" name="TextBox 24">
            <a:extLst>
              <a:ext uri="{FF2B5EF4-FFF2-40B4-BE49-F238E27FC236}">
                <a16:creationId xmlns:a16="http://schemas.microsoft.com/office/drawing/2014/main" id="{C7A867A9-C2C5-D18E-7263-5724CD60E1AF}"/>
              </a:ext>
            </a:extLst>
          </p:cNvPr>
          <p:cNvSpPr txBox="1"/>
          <p:nvPr/>
        </p:nvSpPr>
        <p:spPr>
          <a:xfrm>
            <a:off x="3819377" y="5243677"/>
            <a:ext cx="3502857" cy="369332"/>
          </a:xfrm>
          <a:prstGeom prst="rect">
            <a:avLst/>
          </a:prstGeom>
          <a:noFill/>
        </p:spPr>
        <p:txBody>
          <a:bodyPr wrap="square" rtlCol="0">
            <a:spAutoFit/>
          </a:bodyPr>
          <a:lstStyle/>
          <a:p>
            <a:pPr algn="ctr"/>
            <a:r>
              <a:rPr lang="en-US" dirty="0"/>
              <a:t>Fig: Git Workflow</a:t>
            </a:r>
            <a:endParaRPr lang="en-IN" dirty="0"/>
          </a:p>
        </p:txBody>
      </p:sp>
    </p:spTree>
    <p:extLst>
      <p:ext uri="{BB962C8B-B14F-4D97-AF65-F5344CB8AC3E}">
        <p14:creationId xmlns:p14="http://schemas.microsoft.com/office/powerpoint/2010/main" val="14295318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f4d282c-8b2f-40d4-8826-e7c7672b44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77E7C65B2FFD14DA3B9A24CA5CFA79C" ma:contentTypeVersion="7" ma:contentTypeDescription="Create a new document." ma:contentTypeScope="" ma:versionID="22a8d2f106f62a0e9b1776a3b39283de">
  <xsd:schema xmlns:xsd="http://www.w3.org/2001/XMLSchema" xmlns:xs="http://www.w3.org/2001/XMLSchema" xmlns:p="http://schemas.microsoft.com/office/2006/metadata/properties" xmlns:ns3="5d4a2cc3-019b-4c06-8b9c-8f5f2096322f" xmlns:ns4="5f4d282c-8b2f-40d4-8826-e7c7672b44f1" targetNamespace="http://schemas.microsoft.com/office/2006/metadata/properties" ma:root="true" ma:fieldsID="2295b97b395db9a97ffadb1cfbd32a5e" ns3:_="" ns4:_="">
    <xsd:import namespace="5d4a2cc3-019b-4c06-8b9c-8f5f2096322f"/>
    <xsd:import namespace="5f4d282c-8b2f-40d4-8826-e7c7672b44f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4a2cc3-019b-4c06-8b9c-8f5f209632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d282c-8b2f-40d4-8826-e7c7672b44f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7C286F-D59B-4014-8DB2-E7C875C37156}">
  <ds:schemaRefs>
    <ds:schemaRef ds:uri="http://schemas.microsoft.com/office/2006/metadata/properties"/>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www.w3.org/XML/1998/namespace"/>
    <ds:schemaRef ds:uri="http://purl.org/dc/terms/"/>
    <ds:schemaRef ds:uri="5f4d282c-8b2f-40d4-8826-e7c7672b44f1"/>
    <ds:schemaRef ds:uri="5d4a2cc3-019b-4c06-8b9c-8f5f2096322f"/>
    <ds:schemaRef ds:uri="http://purl.org/dc/dcmitype/"/>
  </ds:schemaRefs>
</ds:datastoreItem>
</file>

<file path=customXml/itemProps2.xml><?xml version="1.0" encoding="utf-8"?>
<ds:datastoreItem xmlns:ds="http://schemas.openxmlformats.org/officeDocument/2006/customXml" ds:itemID="{AA64300E-E6E8-4902-97D9-331FCE57B3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4a2cc3-019b-4c06-8b9c-8f5f2096322f"/>
    <ds:schemaRef ds:uri="5f4d282c-8b2f-40d4-8826-e7c7672b44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43D4AD-9F9A-411E-8A74-A701878CB3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218</TotalTime>
  <Words>1025</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Garamond</vt:lpstr>
      <vt:lpstr>Heebo</vt:lpstr>
      <vt:lpstr>Nunito</vt:lpstr>
      <vt:lpstr>Organic</vt:lpstr>
      <vt:lpstr>GIT LEARNING </vt:lpstr>
      <vt:lpstr>Version Control System </vt:lpstr>
      <vt:lpstr>Centralized version control system</vt:lpstr>
      <vt:lpstr>Distributed Version Control System </vt:lpstr>
      <vt:lpstr>Advantages of Git </vt:lpstr>
      <vt:lpstr>DVCS Terminologies</vt:lpstr>
      <vt:lpstr>DVCS Terminologies</vt:lpstr>
      <vt:lpstr>PowerPoint Presentation</vt:lpstr>
      <vt:lpstr>PowerPoint Presentation</vt:lpstr>
      <vt:lpstr>PowerPoint Presentation</vt:lpstr>
      <vt:lpstr>PowerPoint Presentation</vt:lpstr>
      <vt:lpstr>PowerPoint Presentation</vt:lpstr>
      <vt:lpstr>GIT Basic Commands</vt:lpstr>
      <vt:lpstr>Git Commands using remote repository</vt:lpstr>
      <vt:lpstr>More Git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LEARNING</dc:title>
  <dc:creator>Rameshwara Yellepeddi</dc:creator>
  <cp:lastModifiedBy>Rameshwara Yellepeddi</cp:lastModifiedBy>
  <cp:revision>3</cp:revision>
  <dcterms:created xsi:type="dcterms:W3CDTF">2023-06-09T06:47:15Z</dcterms:created>
  <dcterms:modified xsi:type="dcterms:W3CDTF">2023-06-09T10:33:30Z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0x010100C77E7C65B2FFD14DA3B9A24CA5CFA79C</vt:lpwstr>
  </property>
</Properties>
</file>