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059" autoAdjust="0"/>
    <p:restoredTop sz="94660"/>
  </p:normalViewPr>
  <p:slideViewPr>
    <p:cSldViewPr snapToGrid="0">
      <p:cViewPr varScale="1">
        <p:scale>
          <a:sx n="89" d="100"/>
          <a:sy n="89" d="100"/>
        </p:scale>
        <p:origin x="6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1CE96-755A-B383-A071-230C92782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D115EE-F89B-CB60-C164-DE70C3C10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D0F1A-5437-1397-BC2E-A7FEB6072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57B5-30F1-46D4-82F3-C10D1BC6B5EA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991E4-74FF-E4C3-189E-A4DEEE30E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D3E9B-7148-A361-B7E0-84738F28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FF5D9-9C11-4422-BC75-A2352E34F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972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E0DE1-03D7-D11C-7931-1F2185A93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1F66B0-5BD9-0126-5D64-0B0A479AC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5FEFF-9522-1A6E-8FFA-AE1A9C5C2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57B5-30F1-46D4-82F3-C10D1BC6B5EA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39766-D3DC-AC11-2BEF-DA6FFD737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4DB7A-B372-A407-6290-AFD006289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FF5D9-9C11-4422-BC75-A2352E34F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718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BEE1C9-7F2E-31C5-28C3-A28143A924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80CDA-7DFF-0897-B5E5-C788CFBC7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D933E-D20A-29DB-3A3F-0EF811B27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57B5-30F1-46D4-82F3-C10D1BC6B5EA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323E0-FB58-E303-6C42-EB88464E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0DF0D-8B25-E97D-9D58-BEEE5A269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FF5D9-9C11-4422-BC75-A2352E34F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51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B791E-6901-D6BB-9E02-7303B1833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C6E88-3CA4-B4CE-BB57-2921CB057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050BC-F7F8-5A69-E582-27F5E5D3E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57B5-30F1-46D4-82F3-C10D1BC6B5EA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622B8-7E9E-1ED4-D173-E993CF940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555E5-3CC0-41EC-F565-AC08BFC73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FF5D9-9C11-4422-BC75-A2352E34F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344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19B39-1377-8FEB-DA35-C50DFB123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164BA-BF12-5C01-5FC9-594840E6B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43961-70DD-4AAA-2170-EC5EEB0E5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57B5-30F1-46D4-82F3-C10D1BC6B5EA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AF7AA-0A1C-5E6D-83B9-C1096A127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77AD0-ED71-9A94-303F-52DD01642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FF5D9-9C11-4422-BC75-A2352E34F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843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DED76-671B-62F9-26C6-712072A70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4C385-4346-67B1-DEAC-093EACE35E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0346A5-2A04-B8FF-7E79-B5365923A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C1676-FD29-9854-865C-C1B491B73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57B5-30F1-46D4-82F3-C10D1BC6B5EA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328A2-5F9E-1BED-70FB-171391CE9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725A5-38BC-4C5C-5C1A-37EC52E2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FF5D9-9C11-4422-BC75-A2352E34F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00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A0D6B-9B47-F1A9-20A3-9E1BB9F4B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16A1F-CD14-2276-C49A-4D151B061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0F114-BB29-98B6-A681-C2CFF104E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BAE8EC-65B1-FC71-EB0E-5AA7F867F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DF2392-DE00-B1C8-C2C0-3D5F3AEF08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E8F297-3E30-49AA-A05A-CDB27CACF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57B5-30F1-46D4-82F3-C10D1BC6B5EA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A20C04-B423-94E8-A2EA-628BF572A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A5CE05-0640-F1B3-4946-E9380B36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FF5D9-9C11-4422-BC75-A2352E34F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959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91932-715F-91A2-2664-1CB499272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8D70A4-A4BD-577A-9246-1CA6510C0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57B5-30F1-46D4-82F3-C10D1BC6B5EA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49D824-96FC-4090-7864-BB232F267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2928B7-EEB5-7B30-7A52-49B16373C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FF5D9-9C11-4422-BC75-A2352E34F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291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9B051F-D94F-4134-BAA4-0CCAD521F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57B5-30F1-46D4-82F3-C10D1BC6B5EA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999BB7-D2CF-985B-4395-DFB29698A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681F3-E1BB-27CD-06D8-0827E02F3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FF5D9-9C11-4422-BC75-A2352E34F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063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ED7F-A282-2F25-E143-AD29A638A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6810B-A22B-619A-FB9C-8F4F5D4F3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925EBB-1841-EDC9-7E64-2B7AFCFDC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B46D6-EE91-4040-6D9D-E1696355A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57B5-30F1-46D4-82F3-C10D1BC6B5EA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C8A9A-B7F2-15F7-8346-D22F4AD2D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32E87C-4DA3-D149-FFED-1F7288E9E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FF5D9-9C11-4422-BC75-A2352E34F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429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AFE8B-D32A-A69A-799A-D83535DAB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EAC88B-3040-56AC-E5C7-7316218DB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43B349-A039-78CE-C6AA-0C3902C1D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933FE-D72B-7B4A-C95A-8D91BFF60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57B5-30F1-46D4-82F3-C10D1BC6B5EA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36E9F-041C-08AE-86F8-C127CB570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F1D2E-82A5-95C5-7BB6-F0976AEFB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FF5D9-9C11-4422-BC75-A2352E34F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38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CA9928-4FEB-E7F8-2E3B-FBA717E1C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D3CDE-1D65-4199-306C-E5042C239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F5083-84E7-6A32-876F-4D3BF015B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357B5-30F1-46D4-82F3-C10D1BC6B5EA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602DF-99C8-1463-8930-AE1BB416E6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4EADC-DC49-BD70-1D4B-06A5ECD80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FF5D9-9C11-4422-BC75-A2352E34F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808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07A5E-4150-350B-709B-C05528D69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0142" y="2550980"/>
            <a:ext cx="9144000" cy="1533894"/>
          </a:xfrm>
        </p:spPr>
        <p:txBody>
          <a:bodyPr>
            <a:normAutofit fontScale="90000"/>
          </a:bodyPr>
          <a:lstStyle/>
          <a:p>
            <a:r>
              <a:rPr lang="en-US" dirty="0"/>
              <a:t>Binary Segmentation of Medical Surgical Tool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AF4864-AF0E-C312-AC7C-607396BB4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0142" y="4618893"/>
            <a:ext cx="9144000" cy="130857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i="1" dirty="0"/>
              <a:t>Consent By:-                                                                                          Consent To :-                                            </a:t>
            </a:r>
          </a:p>
          <a:p>
            <a:pPr algn="l"/>
            <a:r>
              <a:rPr lang="en-US" i="1" dirty="0"/>
              <a:t>Rameshwar Singh                                                                                Er. Urooj Khan</a:t>
            </a:r>
          </a:p>
          <a:p>
            <a:pPr algn="l"/>
            <a:r>
              <a:rPr lang="en-US" i="1" dirty="0"/>
              <a:t>							Data Science Trainer</a:t>
            </a:r>
            <a:r>
              <a:rPr lang="en-US" dirty="0"/>
              <a:t>						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C514F3-39B4-C445-9134-9CAE7C81B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077" y="124300"/>
            <a:ext cx="2107154" cy="207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457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F3CD9-A0A1-9303-08FA-89AC78D05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14" y="1583140"/>
            <a:ext cx="10748749" cy="3466532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def </a:t>
            </a:r>
            <a:r>
              <a:rPr lang="en-IN" dirty="0" err="1"/>
              <a:t>jaccard_distance_loss</a:t>
            </a:r>
            <a:r>
              <a:rPr lang="en-IN" dirty="0"/>
              <a:t>(</a:t>
            </a:r>
            <a:r>
              <a:rPr lang="en-IN" dirty="0" err="1"/>
              <a:t>y_true</a:t>
            </a:r>
            <a:r>
              <a:rPr lang="en-IN" dirty="0"/>
              <a:t>, </a:t>
            </a:r>
            <a:r>
              <a:rPr lang="en-IN" dirty="0" err="1"/>
              <a:t>y_pred,smooth</a:t>
            </a:r>
            <a:r>
              <a:rPr lang="en-IN" dirty="0"/>
              <a:t> = 100):    intersection = </a:t>
            </a:r>
            <a:r>
              <a:rPr lang="en-IN" dirty="0" err="1"/>
              <a:t>K.sum</a:t>
            </a:r>
            <a:r>
              <a:rPr lang="en-IN" dirty="0"/>
              <a:t>(</a:t>
            </a:r>
            <a:r>
              <a:rPr lang="en-IN" dirty="0" err="1"/>
              <a:t>K.abs</a:t>
            </a:r>
            <a:r>
              <a:rPr lang="en-IN" dirty="0"/>
              <a:t>(</a:t>
            </a:r>
            <a:r>
              <a:rPr lang="en-IN" dirty="0" err="1"/>
              <a:t>y_true</a:t>
            </a:r>
            <a:r>
              <a:rPr lang="en-IN" dirty="0"/>
              <a:t> * </a:t>
            </a:r>
            <a:r>
              <a:rPr lang="en-IN" dirty="0" err="1"/>
              <a:t>y_pred</a:t>
            </a:r>
            <a:r>
              <a:rPr lang="en-IN" dirty="0"/>
              <a:t>), axis=-1)    sum_ = </a:t>
            </a:r>
            <a:r>
              <a:rPr lang="en-IN" dirty="0" err="1"/>
              <a:t>K.sum</a:t>
            </a:r>
            <a:r>
              <a:rPr lang="en-IN" dirty="0"/>
              <a:t>(</a:t>
            </a:r>
            <a:r>
              <a:rPr lang="en-IN" dirty="0" err="1"/>
              <a:t>K.abs</a:t>
            </a:r>
            <a:r>
              <a:rPr lang="en-IN" dirty="0"/>
              <a:t>(</a:t>
            </a:r>
            <a:r>
              <a:rPr lang="en-IN" dirty="0" err="1"/>
              <a:t>y_true</a:t>
            </a:r>
            <a:r>
              <a:rPr lang="en-IN" dirty="0"/>
              <a:t>) + </a:t>
            </a:r>
            <a:r>
              <a:rPr lang="en-IN" dirty="0" err="1"/>
              <a:t>K.abs</a:t>
            </a:r>
            <a:r>
              <a:rPr lang="en-IN" dirty="0"/>
              <a:t>(</a:t>
            </a:r>
            <a:r>
              <a:rPr lang="en-IN" dirty="0" err="1"/>
              <a:t>y_pred</a:t>
            </a:r>
            <a:r>
              <a:rPr lang="en-IN" dirty="0"/>
              <a:t>), axis=-1)    </a:t>
            </a:r>
            <a:r>
              <a:rPr lang="en-IN" dirty="0" err="1"/>
              <a:t>jac</a:t>
            </a:r>
            <a:r>
              <a:rPr lang="en-IN" dirty="0"/>
              <a:t> = (intersection + smooth) / (sum_ - intersection + smooth)    return (1 - </a:t>
            </a:r>
            <a:r>
              <a:rPr lang="en-IN" dirty="0" err="1"/>
              <a:t>jac</a:t>
            </a:r>
            <a:r>
              <a:rPr lang="en-IN" dirty="0"/>
              <a:t>) * smooth</a:t>
            </a:r>
          </a:p>
          <a:p>
            <a:endParaRPr lang="en-IN" dirty="0"/>
          </a:p>
          <a:p>
            <a:r>
              <a:rPr lang="en-IN" dirty="0"/>
              <a:t>def </a:t>
            </a:r>
            <a:r>
              <a:rPr lang="en-IN" dirty="0" err="1"/>
              <a:t>dice_coef</a:t>
            </a:r>
            <a:r>
              <a:rPr lang="en-IN" dirty="0"/>
              <a:t>(</a:t>
            </a:r>
            <a:r>
              <a:rPr lang="en-IN" dirty="0" err="1"/>
              <a:t>y_true</a:t>
            </a:r>
            <a:r>
              <a:rPr lang="en-IN" dirty="0"/>
              <a:t>, </a:t>
            </a:r>
            <a:r>
              <a:rPr lang="en-IN" dirty="0" err="1"/>
              <a:t>y_pred</a:t>
            </a:r>
            <a:r>
              <a:rPr lang="en-IN" dirty="0"/>
              <a:t>):    </a:t>
            </a:r>
            <a:r>
              <a:rPr lang="en-IN" dirty="0" err="1"/>
              <a:t>y_true_f</a:t>
            </a:r>
            <a:r>
              <a:rPr lang="en-IN" dirty="0"/>
              <a:t> = </a:t>
            </a:r>
            <a:r>
              <a:rPr lang="en-IN" dirty="0" err="1"/>
              <a:t>K.flatten</a:t>
            </a:r>
            <a:r>
              <a:rPr lang="en-IN" dirty="0"/>
              <a:t>(</a:t>
            </a:r>
            <a:r>
              <a:rPr lang="en-IN" dirty="0" err="1"/>
              <a:t>y_true</a:t>
            </a:r>
            <a:r>
              <a:rPr lang="en-IN" dirty="0"/>
              <a:t>)    </a:t>
            </a:r>
            <a:r>
              <a:rPr lang="en-IN" dirty="0" err="1"/>
              <a:t>y_pred_f</a:t>
            </a:r>
            <a:r>
              <a:rPr lang="en-IN" dirty="0"/>
              <a:t> = </a:t>
            </a:r>
            <a:r>
              <a:rPr lang="en-IN" dirty="0" err="1"/>
              <a:t>K.flatten</a:t>
            </a:r>
            <a:r>
              <a:rPr lang="en-IN" dirty="0"/>
              <a:t>(</a:t>
            </a:r>
            <a:r>
              <a:rPr lang="en-IN" dirty="0" err="1"/>
              <a:t>y_pred</a:t>
            </a:r>
            <a:r>
              <a:rPr lang="en-IN" dirty="0"/>
              <a:t>)    intersection = </a:t>
            </a:r>
            <a:r>
              <a:rPr lang="en-IN" dirty="0" err="1"/>
              <a:t>K.sum</a:t>
            </a:r>
            <a:r>
              <a:rPr lang="en-IN" dirty="0"/>
              <a:t>(</a:t>
            </a:r>
            <a:r>
              <a:rPr lang="en-IN" dirty="0" err="1"/>
              <a:t>y_true_f</a:t>
            </a:r>
            <a:r>
              <a:rPr lang="en-IN" dirty="0"/>
              <a:t> * </a:t>
            </a:r>
            <a:r>
              <a:rPr lang="en-IN" dirty="0" err="1"/>
              <a:t>y_pred_f</a:t>
            </a:r>
            <a:r>
              <a:rPr lang="en-IN" dirty="0"/>
              <a:t>)    return (2. * intersection + </a:t>
            </a:r>
            <a:r>
              <a:rPr lang="en-IN" dirty="0" err="1"/>
              <a:t>K.epsilon</a:t>
            </a:r>
            <a:r>
              <a:rPr lang="en-IN" dirty="0"/>
              <a:t>()) / (</a:t>
            </a:r>
            <a:r>
              <a:rPr lang="en-IN" dirty="0" err="1"/>
              <a:t>K.sum</a:t>
            </a:r>
            <a:r>
              <a:rPr lang="en-IN" dirty="0"/>
              <a:t>(</a:t>
            </a:r>
            <a:r>
              <a:rPr lang="en-IN" dirty="0" err="1"/>
              <a:t>y_true_f</a:t>
            </a:r>
            <a:r>
              <a:rPr lang="en-IN" dirty="0"/>
              <a:t>) + </a:t>
            </a:r>
            <a:r>
              <a:rPr lang="en-IN" dirty="0" err="1"/>
              <a:t>K.sum</a:t>
            </a:r>
            <a:r>
              <a:rPr lang="en-IN" dirty="0"/>
              <a:t>(</a:t>
            </a:r>
            <a:r>
              <a:rPr lang="en-IN" dirty="0" err="1"/>
              <a:t>y_pred_f</a:t>
            </a:r>
            <a:r>
              <a:rPr lang="en-IN" dirty="0"/>
              <a:t>) + </a:t>
            </a:r>
            <a:r>
              <a:rPr lang="en-IN" dirty="0" err="1"/>
              <a:t>K.epsilon</a:t>
            </a:r>
            <a:r>
              <a:rPr lang="en-IN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606208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2FEF5-BACD-2F96-042F-5C719BDAF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356" y="382555"/>
            <a:ext cx="10515600" cy="4908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 </a:t>
            </a:r>
            <a:r>
              <a:rPr lang="en-US" i="1" u="sng" dirty="0" err="1"/>
              <a:t>Dice_coef</a:t>
            </a:r>
            <a:r>
              <a:rPr lang="en-US" i="1" u="sng" dirty="0"/>
              <a:t> &amp; Accuracy </a:t>
            </a:r>
            <a:endParaRPr lang="en-IN" i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D347B5-7D28-3645-65C5-14617FDB8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41" y="1567444"/>
            <a:ext cx="5278596" cy="37976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258C8B-F091-7C66-7A68-042EFB45D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263" y="1567445"/>
            <a:ext cx="5278596" cy="379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283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B62721-C8E3-8436-2271-2759D0641B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045" y="134075"/>
            <a:ext cx="3943891" cy="384048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0D7E7D-7225-FADE-7220-0F6A0015A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604" y="-1"/>
            <a:ext cx="4038340" cy="39745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9D9FFD-1B10-F14A-17B3-457E8CB1D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6944" y="7870"/>
            <a:ext cx="3975056" cy="39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757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5D7FF-1D05-B818-A1FF-5B40E90B8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982" y="2936202"/>
            <a:ext cx="10515600" cy="1325563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5703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A9A08-98D7-54FE-CB3A-E29648092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7694D-0F59-C82E-6D05-1A9759E30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8734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A0AAF-E7A8-81DA-EBF9-76C52656E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614" y="1460310"/>
            <a:ext cx="10912522" cy="349382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i="1" dirty="0"/>
              <a:t>Contents</a:t>
            </a:r>
            <a:endParaRPr lang="en-US" dirty="0"/>
          </a:p>
          <a:p>
            <a:pPr marL="0" indent="0">
              <a:buNone/>
            </a:pPr>
            <a:r>
              <a:rPr lang="en-US" i="1" u="sng" dirty="0"/>
              <a:t>Unet Architecture.</a:t>
            </a:r>
          </a:p>
          <a:p>
            <a:pPr marL="0" indent="0">
              <a:buNone/>
            </a:pPr>
            <a:r>
              <a:rPr lang="en-US" i="1" u="sng" dirty="0"/>
              <a:t>Preprocessing.</a:t>
            </a:r>
          </a:p>
          <a:p>
            <a:pPr marL="0" indent="0">
              <a:buNone/>
            </a:pPr>
            <a:r>
              <a:rPr lang="en-US" i="1" u="sng" dirty="0"/>
              <a:t>Dataset.</a:t>
            </a:r>
          </a:p>
          <a:p>
            <a:pPr marL="0" indent="0">
              <a:buNone/>
            </a:pPr>
            <a:r>
              <a:rPr lang="en-US" i="1" u="sng" dirty="0"/>
              <a:t>Code Snippets.</a:t>
            </a:r>
          </a:p>
          <a:p>
            <a:pPr marL="0" indent="0">
              <a:buNone/>
            </a:pPr>
            <a:r>
              <a:rPr lang="en-US" i="1" u="sng" dirty="0"/>
              <a:t>Outputs.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8593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D7576-4840-E3DB-8180-3FCD88AA7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346" y="146950"/>
            <a:ext cx="10967114" cy="4070208"/>
          </a:xfrm>
        </p:spPr>
        <p:txBody>
          <a:bodyPr/>
          <a:lstStyle/>
          <a:p>
            <a:r>
              <a:rPr lang="en-US" dirty="0"/>
              <a:t>Unet Architecture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E2B2B1-19F2-DF4C-A0FB-AED256E10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10" y="1037230"/>
            <a:ext cx="10803341" cy="522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742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23859-30F9-1436-F5E0-01578CFCA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443" y="1225122"/>
            <a:ext cx="10967113" cy="3063687"/>
          </a:xfrm>
        </p:spPr>
        <p:txBody>
          <a:bodyPr/>
          <a:lstStyle/>
          <a:p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U-Net is a convolutional neural network (CNN) architecture that was developed in 2015 for biomedical image segmentation.</a:t>
            </a:r>
          </a:p>
          <a:p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 It is a U-shaped encoder-decoder network architecture that consists of four encoder blocks and four decoder blocks. </a:t>
            </a:r>
          </a:p>
          <a:p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The encoder network (contracting path) halves the spatial dimensions and doubles the number of filters at each encoder block.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0461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786D2-4592-BB3F-1628-E82AC6096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1456898"/>
            <a:ext cx="10810733" cy="3944203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Preprocessing.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Preprocessing Include application of Image Processing Techniques including </a:t>
            </a:r>
          </a:p>
          <a:p>
            <a:pPr marL="0" indent="0">
              <a:buNone/>
            </a:pPr>
            <a:r>
              <a:rPr lang="en-IN" i="1" dirty="0">
                <a:effectLst/>
                <a:latin typeface="Söhne"/>
              </a:rPr>
              <a:t>Image Acquisition</a:t>
            </a:r>
            <a:r>
              <a:rPr lang="en-IN" i="0" dirty="0">
                <a:effectLst/>
                <a:latin typeface="Söhne"/>
              </a:rPr>
              <a:t>, </a:t>
            </a:r>
            <a:r>
              <a:rPr lang="en-IN" i="1" dirty="0">
                <a:effectLst/>
                <a:latin typeface="Söhne"/>
              </a:rPr>
              <a:t>Image Enhancement, Image Filtering, Geometric Transformations, Colour Processing, Image Restoration, Morphological Operations, Feature Extraction</a:t>
            </a:r>
            <a:r>
              <a:rPr lang="en-IN" i="1" dirty="0">
                <a:latin typeface="Söhne"/>
              </a:rPr>
              <a:t> over the Dataset.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3000698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BFCCD-1304-A1AD-B892-0BBAA4A28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607" y="324373"/>
            <a:ext cx="10953465" cy="4351338"/>
          </a:xfrm>
        </p:spPr>
        <p:txBody>
          <a:bodyPr/>
          <a:lstStyle/>
          <a:p>
            <a:pPr marL="0" indent="0">
              <a:buNone/>
            </a:pPr>
            <a:r>
              <a:rPr lang="en-US" i="1" u="sng" dirty="0"/>
              <a:t>DATASET.</a:t>
            </a:r>
          </a:p>
          <a:p>
            <a:pPr marL="0" indent="0">
              <a:buNone/>
            </a:pPr>
            <a:endParaRPr lang="en-US" i="1" u="sng" dirty="0"/>
          </a:p>
          <a:p>
            <a:pPr marL="0" indent="0">
              <a:buNone/>
            </a:pPr>
            <a:r>
              <a:rPr lang="en-US" i="1" u="sng" dirty="0"/>
              <a:t>I have used 512 x 512 size of  imaging tiles of Surgical Tool. With their Respected  binary segmented map </a:t>
            </a:r>
            <a:endParaRPr lang="en-IN" i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8BE1CF-845F-CFA5-235E-1E7C2CB52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743" y="2500042"/>
            <a:ext cx="8188657" cy="394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58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B896D-7CFE-7023-4054-444585F0E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078" y="723331"/>
            <a:ext cx="11813844" cy="567746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0" b="1" u="sng" dirty="0">
                <a:cs typeface="Arial" panose="020B0604020202020204" pitchFamily="34" charset="0"/>
              </a:rPr>
              <a:t>model</a:t>
            </a:r>
          </a:p>
          <a:p>
            <a:pPr marL="0" indent="0">
              <a:buNone/>
            </a:pPr>
            <a:endParaRPr lang="en-US" sz="7000" b="1" u="sng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 def </a:t>
            </a:r>
            <a:r>
              <a:rPr lang="en-US" sz="4200" b="1" dirty="0" err="1">
                <a:latin typeface="Arial" panose="020B0604020202020204" pitchFamily="34" charset="0"/>
                <a:cs typeface="Arial" panose="020B0604020202020204" pitchFamily="34" charset="0"/>
              </a:rPr>
              <a:t>conv_block</a:t>
            </a:r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(tensor, </a:t>
            </a:r>
            <a:r>
              <a:rPr lang="en-US" sz="4200" b="1" dirty="0" err="1">
                <a:latin typeface="Arial" panose="020B0604020202020204" pitchFamily="34" charset="0"/>
                <a:cs typeface="Arial" panose="020B0604020202020204" pitchFamily="34" charset="0"/>
              </a:rPr>
              <a:t>nfilters</a:t>
            </a:r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, size=3, padding='same', initializer="</a:t>
            </a:r>
            <a:r>
              <a:rPr lang="en-US" sz="4200" b="1" dirty="0" err="1">
                <a:latin typeface="Arial" panose="020B0604020202020204" pitchFamily="34" charset="0"/>
                <a:cs typeface="Arial" panose="020B0604020202020204" pitchFamily="34" charset="0"/>
              </a:rPr>
              <a:t>he_normal</a:t>
            </a:r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"):</a:t>
            </a:r>
          </a:p>
          <a:p>
            <a:pPr marL="0" indent="0">
              <a:buNone/>
            </a:pPr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   x = Conv2D(filters=</a:t>
            </a:r>
            <a:r>
              <a:rPr lang="en-US" sz="4200" b="1" dirty="0" err="1">
                <a:latin typeface="Arial" panose="020B0604020202020204" pitchFamily="34" charset="0"/>
                <a:cs typeface="Arial" panose="020B0604020202020204" pitchFamily="34" charset="0"/>
              </a:rPr>
              <a:t>nfilters</a:t>
            </a:r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200" b="1" dirty="0" err="1">
                <a:latin typeface="Arial" panose="020B0604020202020204" pitchFamily="34" charset="0"/>
                <a:cs typeface="Arial" panose="020B0604020202020204" pitchFamily="34" charset="0"/>
              </a:rPr>
              <a:t>kernel_size</a:t>
            </a:r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=(size, size), padding=padding,   </a:t>
            </a:r>
            <a:r>
              <a:rPr lang="en-US" sz="4200" b="1" dirty="0" err="1">
                <a:latin typeface="Arial" panose="020B0604020202020204" pitchFamily="34" charset="0"/>
                <a:cs typeface="Arial" panose="020B0604020202020204" pitchFamily="34" charset="0"/>
              </a:rPr>
              <a:t>kernel_initializer</a:t>
            </a:r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=initializer)(tensor)</a:t>
            </a:r>
          </a:p>
          <a:p>
            <a:pPr marL="0" indent="0">
              <a:buNone/>
            </a:pPr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    x = </a:t>
            </a:r>
            <a:r>
              <a:rPr lang="en-US" sz="4200" b="1" dirty="0" err="1">
                <a:latin typeface="Arial" panose="020B0604020202020204" pitchFamily="34" charset="0"/>
                <a:cs typeface="Arial" panose="020B0604020202020204" pitchFamily="34" charset="0"/>
              </a:rPr>
              <a:t>BatchNormalization</a:t>
            </a:r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()(x)</a:t>
            </a:r>
          </a:p>
          <a:p>
            <a:pPr marL="0" indent="0">
              <a:buNone/>
            </a:pPr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    x = Activation("</a:t>
            </a:r>
            <a:r>
              <a:rPr lang="en-US" sz="4200" b="1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")(x)</a:t>
            </a:r>
          </a:p>
          <a:p>
            <a:pPr marL="0" indent="0">
              <a:buNone/>
            </a:pPr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    x = Conv2D(filters=</a:t>
            </a:r>
            <a:r>
              <a:rPr lang="en-US" sz="4200" b="1" dirty="0" err="1">
                <a:latin typeface="Arial" panose="020B0604020202020204" pitchFamily="34" charset="0"/>
                <a:cs typeface="Arial" panose="020B0604020202020204" pitchFamily="34" charset="0"/>
              </a:rPr>
              <a:t>nfilters</a:t>
            </a:r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200" b="1" dirty="0" err="1">
                <a:latin typeface="Arial" panose="020B0604020202020204" pitchFamily="34" charset="0"/>
                <a:cs typeface="Arial" panose="020B0604020202020204" pitchFamily="34" charset="0"/>
              </a:rPr>
              <a:t>kernel_size</a:t>
            </a:r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=(size, size), padding=padding, </a:t>
            </a:r>
            <a:r>
              <a:rPr lang="en-US" sz="4200" b="1" dirty="0" err="1">
                <a:latin typeface="Arial" panose="020B0604020202020204" pitchFamily="34" charset="0"/>
                <a:cs typeface="Arial" panose="020B0604020202020204" pitchFamily="34" charset="0"/>
              </a:rPr>
              <a:t>kernel_initializer</a:t>
            </a:r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=initializer)(x)</a:t>
            </a:r>
          </a:p>
          <a:p>
            <a:pPr marL="0" indent="0">
              <a:buNone/>
            </a:pPr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    x = </a:t>
            </a:r>
            <a:r>
              <a:rPr lang="en-US" sz="4200" b="1" dirty="0" err="1">
                <a:latin typeface="Arial" panose="020B0604020202020204" pitchFamily="34" charset="0"/>
                <a:cs typeface="Arial" panose="020B0604020202020204" pitchFamily="34" charset="0"/>
              </a:rPr>
              <a:t>BatchNormalization</a:t>
            </a:r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()(x)</a:t>
            </a:r>
          </a:p>
          <a:p>
            <a:pPr marL="0" indent="0">
              <a:buNone/>
            </a:pPr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    x = Activation("</a:t>
            </a:r>
            <a:r>
              <a:rPr lang="en-US" sz="4200" b="1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")(x)</a:t>
            </a:r>
          </a:p>
          <a:p>
            <a:pPr marL="0" indent="0">
              <a:buNone/>
            </a:pPr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    return x</a:t>
            </a:r>
          </a:p>
          <a:p>
            <a:pPr marL="0" indent="0">
              <a:buNone/>
            </a:pPr>
            <a:endParaRPr lang="en-US" sz="4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4200" b="1" i="1" dirty="0">
                <a:latin typeface="Arial" panose="020B0604020202020204" pitchFamily="34" charset="0"/>
                <a:cs typeface="Arial" panose="020B0604020202020204" pitchFamily="34" charset="0"/>
              </a:rPr>
              <a:t>def </a:t>
            </a:r>
            <a:r>
              <a:rPr lang="en-US" sz="4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deconv_block</a:t>
            </a:r>
            <a:r>
              <a:rPr lang="en-US" sz="4200" b="1" i="1" dirty="0">
                <a:latin typeface="Arial" panose="020B0604020202020204" pitchFamily="34" charset="0"/>
                <a:cs typeface="Arial" panose="020B0604020202020204" pitchFamily="34" charset="0"/>
              </a:rPr>
              <a:t>(tensor, residual, </a:t>
            </a:r>
            <a:r>
              <a:rPr lang="en-US" sz="4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nfilters</a:t>
            </a:r>
            <a:r>
              <a:rPr lang="en-US" sz="4200" b="1" i="1" dirty="0">
                <a:latin typeface="Arial" panose="020B0604020202020204" pitchFamily="34" charset="0"/>
                <a:cs typeface="Arial" panose="020B0604020202020204" pitchFamily="34" charset="0"/>
              </a:rPr>
              <a:t>, size=3, padding='same', strides=(2, 2)):</a:t>
            </a:r>
          </a:p>
          <a:p>
            <a:pPr marL="0" indent="0">
              <a:buNone/>
            </a:pPr>
            <a:r>
              <a:rPr lang="en-US" sz="4200" b="1" i="1" dirty="0">
                <a:latin typeface="Arial" panose="020B0604020202020204" pitchFamily="34" charset="0"/>
                <a:cs typeface="Arial" panose="020B0604020202020204" pitchFamily="34" charset="0"/>
              </a:rPr>
              <a:t>    y = Conv2DTranspose(</a:t>
            </a:r>
            <a:r>
              <a:rPr lang="en-US" sz="4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nfilters</a:t>
            </a:r>
            <a:r>
              <a:rPr lang="en-US" sz="4200" b="1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kernel_size</a:t>
            </a:r>
            <a:r>
              <a:rPr lang="en-US" sz="4200" b="1" i="1" dirty="0">
                <a:latin typeface="Arial" panose="020B0604020202020204" pitchFamily="34" charset="0"/>
                <a:cs typeface="Arial" panose="020B0604020202020204" pitchFamily="34" charset="0"/>
              </a:rPr>
              <a:t>=(size, size), strides=strides, padding=padding)(tensor)</a:t>
            </a:r>
          </a:p>
          <a:p>
            <a:pPr marL="0" indent="0">
              <a:buNone/>
            </a:pPr>
            <a:r>
              <a:rPr lang="en-US" sz="4200" b="1" i="1" dirty="0">
                <a:latin typeface="Arial" panose="020B0604020202020204" pitchFamily="34" charset="0"/>
                <a:cs typeface="Arial" panose="020B0604020202020204" pitchFamily="34" charset="0"/>
              </a:rPr>
              <a:t>    y = concatenate([y, residual], axis=3)</a:t>
            </a:r>
          </a:p>
          <a:p>
            <a:pPr marL="0" indent="0">
              <a:buNone/>
            </a:pPr>
            <a:r>
              <a:rPr lang="en-US" sz="4200" b="1" i="1" dirty="0">
                <a:latin typeface="Arial" panose="020B0604020202020204" pitchFamily="34" charset="0"/>
                <a:cs typeface="Arial" panose="020B0604020202020204" pitchFamily="34" charset="0"/>
              </a:rPr>
              <a:t>    y = </a:t>
            </a:r>
            <a:r>
              <a:rPr lang="en-US" sz="4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conv_block</a:t>
            </a:r>
            <a:r>
              <a:rPr lang="en-US" sz="4200" b="1" i="1" dirty="0">
                <a:latin typeface="Arial" panose="020B0604020202020204" pitchFamily="34" charset="0"/>
                <a:cs typeface="Arial" panose="020B0604020202020204" pitchFamily="34" charset="0"/>
              </a:rPr>
              <a:t>(y, </a:t>
            </a:r>
            <a:r>
              <a:rPr lang="en-US" sz="4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nfilters</a:t>
            </a:r>
            <a:r>
              <a:rPr lang="en-US" sz="4200" b="1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4200" b="1" i="1" dirty="0">
                <a:latin typeface="Arial" panose="020B0604020202020204" pitchFamily="34" charset="0"/>
                <a:cs typeface="Arial" panose="020B0604020202020204" pitchFamily="34" charset="0"/>
              </a:rPr>
              <a:t>    return y</a:t>
            </a:r>
          </a:p>
          <a:p>
            <a:pPr marL="0" indent="0">
              <a:buNone/>
            </a:pPr>
            <a:r>
              <a:rPr lang="en-US" sz="4200" i="1" dirty="0"/>
              <a:t> </a:t>
            </a:r>
            <a:endParaRPr lang="en-US" sz="4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5314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BF9C7-3841-8A02-D3E1-EFB22D88D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386" y="341196"/>
            <a:ext cx="11130887" cy="526803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b="1" i="1" dirty="0"/>
              <a:t>def Unet(h, w, filters):</a:t>
            </a:r>
          </a:p>
          <a:p>
            <a:pPr marL="0" indent="0">
              <a:buNone/>
            </a:pPr>
            <a:endParaRPr lang="en-US" sz="8000" b="1" i="1" dirty="0"/>
          </a:p>
          <a:p>
            <a:pPr marL="0" indent="0">
              <a:buNone/>
            </a:pPr>
            <a:r>
              <a:rPr lang="en-US" sz="8000" b="1" i="1" dirty="0"/>
              <a:t># down</a:t>
            </a:r>
          </a:p>
          <a:p>
            <a:pPr marL="0" indent="0">
              <a:buNone/>
            </a:pPr>
            <a:r>
              <a:rPr lang="en-US" sz="8000" b="1" i="1" dirty="0"/>
              <a:t>    </a:t>
            </a:r>
            <a:r>
              <a:rPr lang="en-US" sz="8000" b="1" i="1" dirty="0" err="1"/>
              <a:t>input_layer</a:t>
            </a:r>
            <a:r>
              <a:rPr lang="en-US" sz="8000" b="1" i="1" dirty="0"/>
              <a:t> = Input(shape=(h, w, 3), name='</a:t>
            </a:r>
            <a:r>
              <a:rPr lang="en-US" sz="8000" b="1" i="1" dirty="0" err="1"/>
              <a:t>image_input</a:t>
            </a:r>
            <a:r>
              <a:rPr lang="en-US" sz="8000" b="1" i="1" dirty="0"/>
              <a:t>')</a:t>
            </a:r>
          </a:p>
          <a:p>
            <a:pPr marL="0" indent="0">
              <a:buNone/>
            </a:pPr>
            <a:r>
              <a:rPr lang="en-US" sz="8000" b="1" i="1" dirty="0"/>
              <a:t>    conv1 = </a:t>
            </a:r>
            <a:r>
              <a:rPr lang="en-US" sz="8000" b="1" i="1" dirty="0" err="1"/>
              <a:t>conv_block</a:t>
            </a:r>
            <a:r>
              <a:rPr lang="en-US" sz="8000" b="1" i="1" dirty="0"/>
              <a:t>(</a:t>
            </a:r>
            <a:r>
              <a:rPr lang="en-US" sz="8000" b="1" i="1" dirty="0" err="1"/>
              <a:t>input_layer</a:t>
            </a:r>
            <a:r>
              <a:rPr lang="en-US" sz="8000" b="1" i="1" dirty="0"/>
              <a:t>, </a:t>
            </a:r>
            <a:r>
              <a:rPr lang="en-US" sz="8000" b="1" i="1" dirty="0" err="1"/>
              <a:t>nfilters</a:t>
            </a:r>
            <a:r>
              <a:rPr lang="en-US" sz="8000" b="1" i="1" dirty="0"/>
              <a:t>=filters)</a:t>
            </a:r>
          </a:p>
          <a:p>
            <a:pPr marL="0" indent="0">
              <a:buNone/>
            </a:pPr>
            <a:r>
              <a:rPr lang="en-US" sz="8000" b="1" i="1" dirty="0"/>
              <a:t>    conv1_out = MaxPooling2D(</a:t>
            </a:r>
            <a:r>
              <a:rPr lang="en-US" sz="8000" b="1" i="1" dirty="0" err="1"/>
              <a:t>pool_size</a:t>
            </a:r>
            <a:r>
              <a:rPr lang="en-US" sz="8000" b="1" i="1" dirty="0"/>
              <a:t>=(2, 2))(conv1)</a:t>
            </a:r>
          </a:p>
          <a:p>
            <a:pPr marL="0" indent="0">
              <a:buNone/>
            </a:pPr>
            <a:r>
              <a:rPr lang="en-US" sz="8000" b="1" i="1" dirty="0"/>
              <a:t>    conv2 = </a:t>
            </a:r>
            <a:r>
              <a:rPr lang="en-US" sz="8000" b="1" i="1" dirty="0" err="1"/>
              <a:t>conv_block</a:t>
            </a:r>
            <a:r>
              <a:rPr lang="en-US" sz="8000" b="1" i="1" dirty="0"/>
              <a:t>(conv1_out, </a:t>
            </a:r>
            <a:r>
              <a:rPr lang="en-US" sz="8000" b="1" i="1" dirty="0" err="1"/>
              <a:t>nfilters</a:t>
            </a:r>
            <a:r>
              <a:rPr lang="en-US" sz="8000" b="1" i="1" dirty="0"/>
              <a:t>=filters*2)</a:t>
            </a:r>
          </a:p>
          <a:p>
            <a:pPr marL="0" indent="0">
              <a:buNone/>
            </a:pPr>
            <a:r>
              <a:rPr lang="en-US" sz="8000" b="1" i="1" dirty="0"/>
              <a:t>    conv2_out = MaxPooling2D(</a:t>
            </a:r>
            <a:r>
              <a:rPr lang="en-US" sz="8000" b="1" i="1" dirty="0" err="1"/>
              <a:t>pool_size</a:t>
            </a:r>
            <a:r>
              <a:rPr lang="en-US" sz="8000" b="1" i="1" dirty="0"/>
              <a:t>=(2, 2))(conv2)</a:t>
            </a:r>
          </a:p>
          <a:p>
            <a:pPr marL="0" indent="0">
              <a:buNone/>
            </a:pPr>
            <a:r>
              <a:rPr lang="en-US" sz="8000" b="1" i="1" dirty="0"/>
              <a:t>    conv3 = </a:t>
            </a:r>
            <a:r>
              <a:rPr lang="en-US" sz="8000" b="1" i="1" dirty="0" err="1"/>
              <a:t>conv_block</a:t>
            </a:r>
            <a:r>
              <a:rPr lang="en-US" sz="8000" b="1" i="1" dirty="0"/>
              <a:t>(conv2_out, </a:t>
            </a:r>
            <a:r>
              <a:rPr lang="en-US" sz="8000" b="1" i="1" dirty="0" err="1"/>
              <a:t>nfilters</a:t>
            </a:r>
            <a:r>
              <a:rPr lang="en-US" sz="8000" b="1" i="1" dirty="0"/>
              <a:t>=filters*4)</a:t>
            </a:r>
          </a:p>
          <a:p>
            <a:pPr marL="0" indent="0">
              <a:buNone/>
            </a:pPr>
            <a:r>
              <a:rPr lang="en-US" sz="8000" b="1" i="1" dirty="0"/>
              <a:t>    conv3_out = MaxPooling2D(</a:t>
            </a:r>
            <a:r>
              <a:rPr lang="en-US" sz="8000" b="1" i="1" dirty="0" err="1"/>
              <a:t>pool_size</a:t>
            </a:r>
            <a:r>
              <a:rPr lang="en-US" sz="8000" b="1" i="1" dirty="0"/>
              <a:t>=(2, 2))(conv3)</a:t>
            </a:r>
          </a:p>
          <a:p>
            <a:pPr marL="0" indent="0">
              <a:buNone/>
            </a:pPr>
            <a:r>
              <a:rPr lang="en-US" sz="8000" b="1" i="1" dirty="0"/>
              <a:t>    conv4 = </a:t>
            </a:r>
            <a:r>
              <a:rPr lang="en-US" sz="8000" b="1" i="1" dirty="0" err="1"/>
              <a:t>conv_block</a:t>
            </a:r>
            <a:r>
              <a:rPr lang="en-US" sz="8000" b="1" i="1" dirty="0"/>
              <a:t>(conv3_out, </a:t>
            </a:r>
            <a:r>
              <a:rPr lang="en-US" sz="8000" b="1" i="1" dirty="0" err="1"/>
              <a:t>nfilters</a:t>
            </a:r>
            <a:r>
              <a:rPr lang="en-US" sz="8000" b="1" i="1" dirty="0"/>
              <a:t>=filters*8)</a:t>
            </a:r>
          </a:p>
          <a:p>
            <a:pPr marL="0" indent="0">
              <a:buNone/>
            </a:pPr>
            <a:r>
              <a:rPr lang="en-US" sz="8000" b="1" i="1" dirty="0"/>
              <a:t>    conv4_out = MaxPooling2D(</a:t>
            </a:r>
            <a:r>
              <a:rPr lang="en-US" sz="8000" b="1" i="1" dirty="0" err="1"/>
              <a:t>pool_size</a:t>
            </a:r>
            <a:r>
              <a:rPr lang="en-US" sz="8000" b="1" i="1" dirty="0"/>
              <a:t>=(2, 2))(conv4)</a:t>
            </a:r>
          </a:p>
          <a:p>
            <a:pPr marL="0" indent="0">
              <a:buNone/>
            </a:pPr>
            <a:r>
              <a:rPr lang="en-US" sz="8000" b="1" i="1" dirty="0"/>
              <a:t>    conv4_out = Dropout(0.5)(conv4_out)</a:t>
            </a:r>
          </a:p>
          <a:p>
            <a:pPr marL="0" indent="0">
              <a:buNone/>
            </a:pPr>
            <a:r>
              <a:rPr lang="en-US" sz="8000" b="1" i="1" dirty="0"/>
              <a:t>    conv5 = </a:t>
            </a:r>
            <a:r>
              <a:rPr lang="en-US" sz="8000" b="1" i="1" dirty="0" err="1"/>
              <a:t>conv_block</a:t>
            </a:r>
            <a:r>
              <a:rPr lang="en-US" sz="8000" b="1" i="1" dirty="0"/>
              <a:t>(conv4_out, </a:t>
            </a:r>
            <a:r>
              <a:rPr lang="en-US" sz="8000" b="1" i="1" dirty="0" err="1"/>
              <a:t>nfilters</a:t>
            </a:r>
            <a:r>
              <a:rPr lang="en-US" sz="8000" b="1" i="1" dirty="0"/>
              <a:t>=filters*16)</a:t>
            </a:r>
          </a:p>
          <a:p>
            <a:pPr marL="0" indent="0">
              <a:buNone/>
            </a:pPr>
            <a:r>
              <a:rPr lang="en-US" sz="8000" b="1" i="1" dirty="0"/>
              <a:t>    conv5 = Dropout(0.5)(conv5)</a:t>
            </a:r>
            <a:endParaRPr lang="en-IN" sz="8000" b="1" i="1" dirty="0"/>
          </a:p>
        </p:txBody>
      </p:sp>
    </p:spTree>
    <p:extLst>
      <p:ext uri="{BB962C8B-B14F-4D97-AF65-F5344CB8AC3E}">
        <p14:creationId xmlns:p14="http://schemas.microsoft.com/office/powerpoint/2010/main" val="2270019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684E8-5CAC-D3D4-F93D-6238DE35E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709" y="1009933"/>
            <a:ext cx="11444785" cy="43263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    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deconv6 = </a:t>
            </a:r>
            <a:r>
              <a:rPr lang="en-US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deconv_block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(conv5, residual=conv4, </a:t>
            </a:r>
            <a:r>
              <a:rPr lang="en-US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nfilters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=filters*8)</a:t>
            </a:r>
          </a:p>
          <a:p>
            <a:pPr marL="0" indent="0">
              <a:buNone/>
            </a:pP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    deconv6 = Dropout(0.5)(deconv6)</a:t>
            </a:r>
          </a:p>
          <a:p>
            <a:pPr marL="0" indent="0">
              <a:buNone/>
            </a:pP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    deconv7 = </a:t>
            </a:r>
            <a:r>
              <a:rPr lang="en-US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deconv_block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(deconv6, residual=conv3, </a:t>
            </a:r>
            <a:r>
              <a:rPr lang="en-US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nfilters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=filters*4)</a:t>
            </a:r>
          </a:p>
          <a:p>
            <a:pPr marL="0" indent="0">
              <a:buNone/>
            </a:pP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    deconv7 = Dropout(0.5)(deconv7) </a:t>
            </a:r>
          </a:p>
          <a:p>
            <a:pPr marL="0" indent="0">
              <a:buNone/>
            </a:pP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    deconv8 = </a:t>
            </a:r>
            <a:r>
              <a:rPr lang="en-US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deconv_block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(deconv7, residual=conv2, </a:t>
            </a:r>
            <a:r>
              <a:rPr lang="en-US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nfilters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=filters*2)</a:t>
            </a:r>
          </a:p>
          <a:p>
            <a:pPr marL="0" indent="0">
              <a:buNone/>
            </a:pP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    deconv9 = </a:t>
            </a:r>
            <a:r>
              <a:rPr lang="en-US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deconv_block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(deconv8, residual=conv1, </a:t>
            </a:r>
            <a:r>
              <a:rPr lang="en-US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nfilters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=filters)</a:t>
            </a:r>
          </a:p>
          <a:p>
            <a:pPr marL="0" indent="0">
              <a:buNone/>
            </a:pP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output_layer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 = Conv2D(filters=1, </a:t>
            </a:r>
            <a:r>
              <a:rPr lang="en-US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kernel_size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=(1, 1), activation='sigmoid')(deconv9)</a:t>
            </a:r>
          </a:p>
          <a:p>
            <a:pPr marL="0" indent="0">
              <a:buNone/>
            </a:pP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    # using sigmoid activation for binary classification</a:t>
            </a:r>
          </a:p>
          <a:p>
            <a:pPr marL="0" indent="0">
              <a:buNone/>
            </a:pP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    model = Model(inputs=</a:t>
            </a:r>
            <a:r>
              <a:rPr lang="en-US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, outputs=</a:t>
            </a:r>
            <a:r>
              <a:rPr lang="en-US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output_layer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, name='Unet')</a:t>
            </a:r>
          </a:p>
          <a:p>
            <a:pPr marL="0" indent="0">
              <a:buNone/>
            </a:pP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    return model</a:t>
            </a:r>
            <a:endParaRPr lang="en-IN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044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920</Words>
  <Application>Microsoft Office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Google Sans</vt:lpstr>
      <vt:lpstr>Söhne</vt:lpstr>
      <vt:lpstr>Office Theme</vt:lpstr>
      <vt:lpstr>Binary Segmentation of Medical Surgical Tool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Segmentation of Medical Surgical Tool</dc:title>
  <dc:creator>Rameshwar Singh</dc:creator>
  <cp:lastModifiedBy>Rameshwar Singh</cp:lastModifiedBy>
  <cp:revision>8</cp:revision>
  <dcterms:created xsi:type="dcterms:W3CDTF">2024-01-30T11:07:11Z</dcterms:created>
  <dcterms:modified xsi:type="dcterms:W3CDTF">2024-01-30T14:21:55Z</dcterms:modified>
</cp:coreProperties>
</file>