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7"/>
  </p:notesMasterIdLst>
  <p:sldIdLst>
    <p:sldId id="256" r:id="rId3"/>
    <p:sldId id="257" r:id="rId4"/>
    <p:sldId id="259" r:id="rId5"/>
    <p:sldId id="258" r:id="rId6"/>
  </p:sldIdLst>
  <p:sldSz cx="7772400" cy="10058400"/>
  <p:notesSz cx="6858000" cy="9144000"/>
  <p:embeddedFontLst>
    <p:embeddedFont>
      <p:font typeface="DM Sans" pitchFamily="2" charset="0"/>
      <p:regular r:id="rId8"/>
      <p:bold r:id="rId9"/>
      <p:italic r:id="rId10"/>
      <p:boldItalic r:id="rId11"/>
    </p:embeddedFont>
    <p:embeddedFont>
      <p:font typeface="Karla" pitchFamily="2"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D5AADA-89EB-4F4C-99E3-A4359D1FB61C}">
  <a:tblStyle styleId="{7ED5AADA-89EB-4F4C-99E3-A4359D1FB6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41CE3E-A90F-4697-8655-83D58143997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770" y="-111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059c2fad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059c2fa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61c7562ba_1_123:notes"/>
          <p:cNvSpPr>
            <a:spLocks noGrp="1" noRot="1" noChangeAspect="1"/>
          </p:cNvSpPr>
          <p:nvPr>
            <p:ph type="sldImg" idx="2"/>
          </p:nvPr>
        </p:nvSpPr>
        <p:spPr>
          <a:xfrm>
            <a:off x="2104462"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61c7562b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aplty.co"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85"/>
        <p:cNvGrpSpPr/>
        <p:nvPr/>
      </p:nvGrpSpPr>
      <p:grpSpPr>
        <a:xfrm>
          <a:off x="0" y="0"/>
          <a:ext cx="0" cy="0"/>
          <a:chOff x="0" y="0"/>
          <a:chExt cx="0" cy="0"/>
        </a:xfrm>
      </p:grpSpPr>
      <p:pic>
        <p:nvPicPr>
          <p:cNvPr id="86" name="Google Shape;86;p11"/>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87" name="Google Shape;87;p11"/>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of the customer journey using the target audience you developed for your selected business</a:t>
            </a:r>
            <a:endParaRPr>
              <a:solidFill>
                <a:srgbClr val="21A8B0"/>
              </a:solidFill>
              <a:latin typeface="DM Sans"/>
              <a:ea typeface="DM Sans"/>
              <a:cs typeface="DM Sans"/>
              <a:sym typeface="DM Sans"/>
            </a:endParaRPr>
          </a:p>
        </p:txBody>
      </p:sp>
      <p:sp>
        <p:nvSpPr>
          <p:cNvPr id="89" name="Google Shape;89;p11"/>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91" name="Google Shape;91;p11"/>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92" name="Google Shape;92;p11"/>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93" name="Google Shape;93;p11"/>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94" name="Google Shape;94;p11"/>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95" name="Google Shape;95;p11"/>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96" name="Google Shape;96;p11"/>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7" name="Google Shape;97;p11"/>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8" name="Google Shape;98;p11"/>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9" name="Google Shape;99;p11"/>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100" name="Google Shape;100;p11"/>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1" name="Google Shape;101;p11"/>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2" name="Google Shape;102;p11"/>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103" name="Google Shape;103;p11"/>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104" name="Google Shape;104;p11"/>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105" name="Google Shape;105;p11"/>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106" name="Google Shape;106;p11"/>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107" name="Google Shape;107;p11"/>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8" name="Google Shape;108;p11"/>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9" name="Google Shape;109;p11"/>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0" name="Google Shape;110;p11"/>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1" name="Google Shape;111;p11"/>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2" name="Google Shape;112;p1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113"/>
        <p:cNvGrpSpPr/>
        <p:nvPr/>
      </p:nvGrpSpPr>
      <p:grpSpPr>
        <a:xfrm>
          <a:off x="0" y="0"/>
          <a:ext cx="0" cy="0"/>
          <a:chOff x="0" y="0"/>
          <a:chExt cx="0" cy="0"/>
        </a:xfrm>
      </p:grpSpPr>
      <p:sp>
        <p:nvSpPr>
          <p:cNvPr id="114" name="Google Shape;114;p12"/>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15" name="Google Shape;115;p12"/>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6" name="Google Shape;116;p12"/>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117" name="Google Shape;117;p12"/>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8" name="Google Shape;118;p12"/>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119" name="Google Shape;119;p12"/>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0" name="Google Shape;120;p12"/>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a:spcBef>
                <a:spcPts val="0"/>
              </a:spcBef>
              <a:spcAft>
                <a:spcPts val="0"/>
              </a:spcAft>
              <a:buSzPts val="2800"/>
              <a:buFont typeface="DM Sans"/>
              <a:buNone/>
              <a:defRPr>
                <a:latin typeface="DM Sans"/>
                <a:ea typeface="DM Sans"/>
                <a:cs typeface="DM Sans"/>
                <a:sym typeface="DM Sans"/>
              </a:defRPr>
            </a:lvl2pPr>
            <a:lvl3pPr lvl="2">
              <a:spcBef>
                <a:spcPts val="0"/>
              </a:spcBef>
              <a:spcAft>
                <a:spcPts val="0"/>
              </a:spcAft>
              <a:buSzPts val="2800"/>
              <a:buFont typeface="DM Sans"/>
              <a:buNone/>
              <a:defRPr>
                <a:latin typeface="DM Sans"/>
                <a:ea typeface="DM Sans"/>
                <a:cs typeface="DM Sans"/>
                <a:sym typeface="DM Sans"/>
              </a:defRPr>
            </a:lvl3pPr>
            <a:lvl4pPr lvl="3">
              <a:spcBef>
                <a:spcPts val="0"/>
              </a:spcBef>
              <a:spcAft>
                <a:spcPts val="0"/>
              </a:spcAft>
              <a:buSzPts val="2800"/>
              <a:buFont typeface="DM Sans"/>
              <a:buNone/>
              <a:defRPr>
                <a:latin typeface="DM Sans"/>
                <a:ea typeface="DM Sans"/>
                <a:cs typeface="DM Sans"/>
                <a:sym typeface="DM Sans"/>
              </a:defRPr>
            </a:lvl4pPr>
            <a:lvl5pPr lvl="4">
              <a:spcBef>
                <a:spcPts val="0"/>
              </a:spcBef>
              <a:spcAft>
                <a:spcPts val="0"/>
              </a:spcAft>
              <a:buSzPts val="2800"/>
              <a:buFont typeface="DM Sans"/>
              <a:buNone/>
              <a:defRPr>
                <a:latin typeface="DM Sans"/>
                <a:ea typeface="DM Sans"/>
                <a:cs typeface="DM Sans"/>
                <a:sym typeface="DM Sans"/>
              </a:defRPr>
            </a:lvl5pPr>
            <a:lvl6pPr lvl="5">
              <a:spcBef>
                <a:spcPts val="0"/>
              </a:spcBef>
              <a:spcAft>
                <a:spcPts val="0"/>
              </a:spcAft>
              <a:buSzPts val="2800"/>
              <a:buFont typeface="DM Sans"/>
              <a:buNone/>
              <a:defRPr>
                <a:latin typeface="DM Sans"/>
                <a:ea typeface="DM Sans"/>
                <a:cs typeface="DM Sans"/>
                <a:sym typeface="DM Sans"/>
              </a:defRPr>
            </a:lvl6pPr>
            <a:lvl7pPr lvl="6">
              <a:spcBef>
                <a:spcPts val="0"/>
              </a:spcBef>
              <a:spcAft>
                <a:spcPts val="0"/>
              </a:spcAft>
              <a:buSzPts val="2800"/>
              <a:buFont typeface="DM Sans"/>
              <a:buNone/>
              <a:defRPr>
                <a:latin typeface="DM Sans"/>
                <a:ea typeface="DM Sans"/>
                <a:cs typeface="DM Sans"/>
                <a:sym typeface="DM Sans"/>
              </a:defRPr>
            </a:lvl7pPr>
            <a:lvl8pPr lvl="7">
              <a:spcBef>
                <a:spcPts val="0"/>
              </a:spcBef>
              <a:spcAft>
                <a:spcPts val="0"/>
              </a:spcAft>
              <a:buSzPts val="2800"/>
              <a:buFont typeface="DM Sans"/>
              <a:buNone/>
              <a:defRPr>
                <a:latin typeface="DM Sans"/>
                <a:ea typeface="DM Sans"/>
                <a:cs typeface="DM Sans"/>
                <a:sym typeface="DM Sans"/>
              </a:defRPr>
            </a:lvl8pPr>
            <a:lvl9pPr lvl="8">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121"/>
        <p:cNvGrpSpPr/>
        <p:nvPr/>
      </p:nvGrpSpPr>
      <p:grpSpPr>
        <a:xfrm>
          <a:off x="0" y="0"/>
          <a:ext cx="0" cy="0"/>
          <a:chOff x="0" y="0"/>
          <a:chExt cx="0" cy="0"/>
        </a:xfrm>
      </p:grpSpPr>
      <p:pic>
        <p:nvPicPr>
          <p:cNvPr id="122" name="Google Shape;122;p13"/>
          <p:cNvPicPr preferRelativeResize="0"/>
          <p:nvPr/>
        </p:nvPicPr>
        <p:blipFill>
          <a:blip r:embed="rId2">
            <a:alphaModFix/>
          </a:blip>
          <a:stretch>
            <a:fillRect/>
          </a:stretch>
        </p:blipFill>
        <p:spPr>
          <a:xfrm rot="10800000" flipH="1">
            <a:off x="-1440650" y="920179"/>
            <a:ext cx="6626651" cy="144050"/>
          </a:xfrm>
          <a:prstGeom prst="rect">
            <a:avLst/>
          </a:prstGeom>
          <a:noFill/>
          <a:ln>
            <a:noFill/>
          </a:ln>
        </p:spPr>
      </p:pic>
      <p:sp>
        <p:nvSpPr>
          <p:cNvPr id="123" name="Google Shape;123;p13"/>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125" name="Google Shape;125;p13"/>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 (two to three sentences) </a:t>
            </a:r>
            <a:endParaRPr sz="1600" b="1">
              <a:solidFill>
                <a:srgbClr val="0A004A"/>
              </a:solidFill>
              <a:latin typeface="DM Sans"/>
              <a:ea typeface="DM Sans"/>
              <a:cs typeface="DM Sans"/>
              <a:sym typeface="DM Sans"/>
            </a:endParaRPr>
          </a:p>
        </p:txBody>
      </p:sp>
      <p:sp>
        <p:nvSpPr>
          <p:cNvPr id="126" name="Google Shape;126;p13"/>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127" name="Google Shape;127;p1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Short 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of your selected business</a:t>
            </a:r>
            <a:endParaRPr>
              <a:solidFill>
                <a:srgbClr val="21A8B0"/>
              </a:solidFill>
              <a:latin typeface="DM Sans"/>
              <a:ea typeface="DM Sans"/>
              <a:cs typeface="DM Sans"/>
              <a:sym typeface="DM Sans"/>
            </a:endParaRPr>
          </a:p>
        </p:txBody>
      </p:sp>
      <p:sp>
        <p:nvSpPr>
          <p:cNvPr id="128" name="Google Shape;128;p1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3"/>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130" name="Google Shape;130;p13"/>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131" name="Google Shape;131;p13"/>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33" name="Google Shape;133;p1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36"/>
        <p:cNvGrpSpPr/>
        <p:nvPr/>
      </p:nvGrpSpPr>
      <p:grpSpPr>
        <a:xfrm>
          <a:off x="0" y="0"/>
          <a:ext cx="0" cy="0"/>
          <a:chOff x="0" y="0"/>
          <a:chExt cx="0" cy="0"/>
        </a:xfrm>
      </p:grpSpPr>
      <p:sp>
        <p:nvSpPr>
          <p:cNvPr id="137" name="Google Shape;137;p15"/>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38" name="Google Shape;138;p15"/>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9" name="Google Shape;139;p15"/>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15"/>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1" name="Google Shape;141;p15"/>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142" name="Google Shape;142;p15"/>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143" name="Google Shape;143;p15"/>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144" name="Google Shape;144;p15"/>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5" name="Google Shape;145;p15"/>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6" name="Google Shape;146;p15"/>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147"/>
        <p:cNvGrpSpPr/>
        <p:nvPr/>
      </p:nvGrpSpPr>
      <p:grpSpPr>
        <a:xfrm>
          <a:off x="0" y="0"/>
          <a:ext cx="0" cy="0"/>
          <a:chOff x="0" y="0"/>
          <a:chExt cx="0" cy="0"/>
        </a:xfrm>
      </p:grpSpPr>
      <p:pic>
        <p:nvPicPr>
          <p:cNvPr id="148" name="Google Shape;148;p16"/>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149" name="Google Shape;149;p16"/>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0" name="Google Shape;150;p16"/>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1" name="Google Shape;151;p16"/>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2" name="Google Shape;152;p16"/>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3" name="Google Shape;153;p16"/>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4" name="Google Shape;154;p16"/>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5" name="Google Shape;155;p16"/>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156" name="Google Shape;156;p16"/>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157" name="Google Shape;157;p16"/>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158" name="Google Shape;158;p16"/>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Draft three KPIs for your selected business based on your SMART goal for your selected business</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159" name="Google Shape;159;p16"/>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160" name="Google Shape;160;p16"/>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161" name="Google Shape;161;p16"/>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162" name="Google Shape;162;p16"/>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4"/>
        <p:cNvGrpSpPr/>
        <p:nvPr/>
      </p:nvGrpSpPr>
      <p:grpSpPr>
        <a:xfrm>
          <a:off x="0" y="0"/>
          <a:ext cx="0" cy="0"/>
          <a:chOff x="0" y="0"/>
          <a:chExt cx="0" cy="0"/>
        </a:xfrm>
      </p:grpSpPr>
      <p:pic>
        <p:nvPicPr>
          <p:cNvPr id="165" name="Google Shape;165;p17"/>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166" name="Google Shape;166;p17"/>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168" name="Google Shape;168;p17"/>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69" name="Google Shape;169;p17"/>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your selected business</a:t>
            </a:r>
            <a:endParaRPr>
              <a:solidFill>
                <a:srgbClr val="21A8B0"/>
              </a:solidFill>
              <a:latin typeface="DM Sans"/>
              <a:ea typeface="DM Sans"/>
              <a:cs typeface="DM Sans"/>
              <a:sym typeface="DM Sans"/>
            </a:endParaRPr>
          </a:p>
        </p:txBody>
      </p:sp>
      <p:sp>
        <p:nvSpPr>
          <p:cNvPr id="171" name="Google Shape;171;p17"/>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177"/>
        <p:cNvGrpSpPr/>
        <p:nvPr/>
      </p:nvGrpSpPr>
      <p:grpSpPr>
        <a:xfrm>
          <a:off x="0" y="0"/>
          <a:ext cx="0" cy="0"/>
          <a:chOff x="0" y="0"/>
          <a:chExt cx="0" cy="0"/>
        </a:xfrm>
      </p:grpSpPr>
      <p:sp>
        <p:nvSpPr>
          <p:cNvPr id="178" name="Google Shape;178;p18"/>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179" name="Google Shape;179;p18"/>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180" name="Google Shape;180;p18"/>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181" name="Google Shape;181;p18"/>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2" name="Google Shape;182;p18"/>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7"/>
        <p:cNvGrpSpPr/>
        <p:nvPr/>
      </p:nvGrpSpPr>
      <p:grpSpPr>
        <a:xfrm>
          <a:off x="0" y="0"/>
          <a:ext cx="0" cy="0"/>
          <a:chOff x="0" y="0"/>
          <a:chExt cx="0" cy="0"/>
        </a:xfrm>
      </p:grpSpPr>
      <p:sp>
        <p:nvSpPr>
          <p:cNvPr id="188" name="Google Shape;188;p20"/>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9" name="Google Shape;189;p20"/>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0" name="Google Shape;190;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91"/>
        <p:cNvGrpSpPr/>
        <p:nvPr/>
      </p:nvGrpSpPr>
      <p:grpSpPr>
        <a:xfrm>
          <a:off x="0" y="0"/>
          <a:ext cx="0" cy="0"/>
          <a:chOff x="0" y="0"/>
          <a:chExt cx="0" cy="0"/>
        </a:xfrm>
      </p:grpSpPr>
      <p:pic>
        <p:nvPicPr>
          <p:cNvPr id="192" name="Google Shape;192;p21"/>
          <p:cNvPicPr preferRelativeResize="0"/>
          <p:nvPr/>
        </p:nvPicPr>
        <p:blipFill>
          <a:blip r:embed="rId2">
            <a:alphaModFix/>
          </a:blip>
          <a:stretch>
            <a:fillRect/>
          </a:stretch>
        </p:blipFill>
        <p:spPr>
          <a:xfrm>
            <a:off x="-2021350" y="2875725"/>
            <a:ext cx="7467601" cy="235594"/>
          </a:xfrm>
          <a:prstGeom prst="rect">
            <a:avLst/>
          </a:prstGeom>
          <a:noFill/>
          <a:ln>
            <a:noFill/>
          </a:ln>
        </p:spPr>
      </p:pic>
      <p:pic>
        <p:nvPicPr>
          <p:cNvPr id="193" name="Google Shape;193;p21"/>
          <p:cNvPicPr preferRelativeResize="0"/>
          <p:nvPr/>
        </p:nvPicPr>
        <p:blipFill>
          <a:blip r:embed="rId2">
            <a:alphaModFix/>
          </a:blip>
          <a:stretch>
            <a:fillRect/>
          </a:stretch>
        </p:blipFill>
        <p:spPr>
          <a:xfrm>
            <a:off x="-104525" y="3745225"/>
            <a:ext cx="7467601" cy="235594"/>
          </a:xfrm>
          <a:prstGeom prst="rect">
            <a:avLst/>
          </a:prstGeom>
          <a:noFill/>
          <a:ln>
            <a:noFill/>
          </a:ln>
        </p:spPr>
      </p:pic>
      <p:sp>
        <p:nvSpPr>
          <p:cNvPr id="194" name="Google Shape;194;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21"/>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900" b="1">
                <a:solidFill>
                  <a:srgbClr val="0A004A"/>
                </a:solidFill>
                <a:latin typeface="DM Sans"/>
                <a:ea typeface="DM Sans"/>
                <a:cs typeface="DM Sans"/>
                <a:sym typeface="DM Sans"/>
              </a:rPr>
              <a:t>Create a Post on Facebook or Instagram</a:t>
            </a:r>
            <a:endParaRPr sz="4900" b="1">
              <a:solidFill>
                <a:srgbClr val="0A004A"/>
              </a:solidFill>
              <a:latin typeface="DM Sans"/>
              <a:ea typeface="DM Sans"/>
              <a:cs typeface="DM Sans"/>
              <a:sym typeface="DM Sans"/>
            </a:endParaRPr>
          </a:p>
        </p:txBody>
      </p:sp>
      <p:sp>
        <p:nvSpPr>
          <p:cNvPr id="196" name="Google Shape;196;p21"/>
          <p:cNvSpPr txBox="1"/>
          <p:nvPr/>
        </p:nvSpPr>
        <p:spPr>
          <a:xfrm>
            <a:off x="363700" y="429425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Templates</a:t>
            </a:r>
            <a:endParaRPr sz="3200">
              <a:solidFill>
                <a:srgbClr val="21A8B0"/>
              </a:solidFill>
              <a:latin typeface="DM Sans"/>
              <a:ea typeface="DM Sans"/>
              <a:cs typeface="DM Sans"/>
              <a:sym typeface="DM Sans"/>
            </a:endParaRPr>
          </a:p>
        </p:txBody>
      </p:sp>
      <p:pic>
        <p:nvPicPr>
          <p:cNvPr id="197" name="Google Shape;197;p21"/>
          <p:cNvPicPr preferRelativeResize="0"/>
          <p:nvPr/>
        </p:nvPicPr>
        <p:blipFill>
          <a:blip r:embed="rId3">
            <a:alphaModFix/>
          </a:blip>
          <a:stretch>
            <a:fillRect/>
          </a:stretch>
        </p:blipFill>
        <p:spPr>
          <a:xfrm>
            <a:off x="-1426625" y="5950555"/>
            <a:ext cx="2803100" cy="2803100"/>
          </a:xfrm>
          <a:prstGeom prst="rect">
            <a:avLst/>
          </a:prstGeom>
          <a:noFill/>
          <a:ln>
            <a:noFill/>
          </a:ln>
        </p:spPr>
      </p:pic>
      <p:pic>
        <p:nvPicPr>
          <p:cNvPr id="198" name="Google Shape;198;p21"/>
          <p:cNvPicPr preferRelativeResize="0"/>
          <p:nvPr/>
        </p:nvPicPr>
        <p:blipFill>
          <a:blip r:embed="rId4">
            <a:alphaModFix/>
          </a:blip>
          <a:stretch>
            <a:fillRect/>
          </a:stretch>
        </p:blipFill>
        <p:spPr>
          <a:xfrm>
            <a:off x="6082950" y="1443075"/>
            <a:ext cx="861875" cy="859075"/>
          </a:xfrm>
          <a:prstGeom prst="rect">
            <a:avLst/>
          </a:prstGeom>
          <a:noFill/>
          <a:ln>
            <a:noFill/>
          </a:ln>
        </p:spPr>
      </p:pic>
      <p:sp>
        <p:nvSpPr>
          <p:cNvPr id="199" name="Google Shape;199;p21"/>
          <p:cNvSpPr/>
          <p:nvPr/>
        </p:nvSpPr>
        <p:spPr>
          <a:xfrm>
            <a:off x="1628925" y="186445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21"/>
          <p:cNvSpPr/>
          <p:nvPr/>
        </p:nvSpPr>
        <p:spPr>
          <a:xfrm>
            <a:off x="4708600" y="7285825"/>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4763775" y="8003453"/>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25723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7778550" y="-69175"/>
            <a:ext cx="2566200" cy="125280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rot="5400000">
            <a:off x="3657600" y="-5684700"/>
            <a:ext cx="457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5400000">
            <a:off x="2354100" y="6137275"/>
            <a:ext cx="3064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1"/>
          <p:cNvPicPr preferRelativeResize="0"/>
          <p:nvPr/>
        </p:nvPicPr>
        <p:blipFill>
          <a:blip r:embed="rId5">
            <a:alphaModFix/>
          </a:blip>
          <a:stretch>
            <a:fillRect/>
          </a:stretch>
        </p:blipFill>
        <p:spPr>
          <a:xfrm>
            <a:off x="5827395" y="9195075"/>
            <a:ext cx="1647806" cy="396000"/>
          </a:xfrm>
          <a:prstGeom prst="rect">
            <a:avLst/>
          </a:prstGeom>
          <a:noFill/>
          <a:ln>
            <a:noFill/>
          </a:ln>
        </p:spPr>
      </p:pic>
      <p:pic>
        <p:nvPicPr>
          <p:cNvPr id="207" name="Google Shape;207;p21"/>
          <p:cNvPicPr preferRelativeResize="0"/>
          <p:nvPr/>
        </p:nvPicPr>
        <p:blipFill>
          <a:blip r:embed="rId6">
            <a:alphaModFix/>
          </a:blip>
          <a:stretch>
            <a:fillRect/>
          </a:stretch>
        </p:blipFill>
        <p:spPr>
          <a:xfrm rot="1200043">
            <a:off x="5445039" y="4484476"/>
            <a:ext cx="598122" cy="941499"/>
          </a:xfrm>
          <a:prstGeom prst="rect">
            <a:avLst/>
          </a:prstGeom>
          <a:noFill/>
          <a:ln>
            <a:noFill/>
          </a:ln>
        </p:spPr>
      </p:pic>
      <p:pic>
        <p:nvPicPr>
          <p:cNvPr id="208" name="Google Shape;208;p21"/>
          <p:cNvPicPr preferRelativeResize="0"/>
          <p:nvPr/>
        </p:nvPicPr>
        <p:blipFill>
          <a:blip r:embed="rId7">
            <a:alphaModFix/>
          </a:blip>
          <a:stretch>
            <a:fillRect/>
          </a:stretch>
        </p:blipFill>
        <p:spPr>
          <a:xfrm rot="660008">
            <a:off x="481823" y="1057653"/>
            <a:ext cx="1068106" cy="930871"/>
          </a:xfrm>
          <a:prstGeom prst="rect">
            <a:avLst/>
          </a:prstGeom>
          <a:noFill/>
          <a:ln>
            <a:noFill/>
          </a:ln>
        </p:spPr>
      </p:pic>
      <p:sp>
        <p:nvSpPr>
          <p:cNvPr id="209" name="Google Shape;209;p21"/>
          <p:cNvSpPr/>
          <p:nvPr/>
        </p:nvSpPr>
        <p:spPr>
          <a:xfrm>
            <a:off x="4763775" y="44992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15" name="Google Shape;15;p3"/>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16" name="Google Shape;16;p3"/>
          <p:cNvPicPr preferRelativeResize="0"/>
          <p:nvPr/>
        </p:nvPicPr>
        <p:blipFill>
          <a:blip r:embed="rId4">
            <a:alphaModFix/>
          </a:blip>
          <a:stretch>
            <a:fillRect/>
          </a:stretch>
        </p:blipFill>
        <p:spPr>
          <a:xfrm>
            <a:off x="-3907300" y="2932875"/>
            <a:ext cx="7467601" cy="235594"/>
          </a:xfrm>
          <a:prstGeom prst="rect">
            <a:avLst/>
          </a:prstGeom>
          <a:noFill/>
          <a:ln>
            <a:noFill/>
          </a:ln>
        </p:spPr>
      </p:pic>
      <p:pic>
        <p:nvPicPr>
          <p:cNvPr id="17" name="Google Shape;17;p3"/>
          <p:cNvPicPr preferRelativeResize="0"/>
          <p:nvPr/>
        </p:nvPicPr>
        <p:blipFill>
          <a:blip r:embed="rId4">
            <a:alphaModFix/>
          </a:blip>
          <a:stretch>
            <a:fillRect/>
          </a:stretch>
        </p:blipFill>
        <p:spPr>
          <a:xfrm>
            <a:off x="-583275" y="3922850"/>
            <a:ext cx="7899175" cy="235600"/>
          </a:xfrm>
          <a:prstGeom prst="rect">
            <a:avLst/>
          </a:prstGeom>
          <a:noFill/>
          <a:ln>
            <a:noFill/>
          </a:ln>
        </p:spPr>
      </p:pic>
      <p:sp>
        <p:nvSpPr>
          <p:cNvPr id="18" name="Google Shape;18;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Map Your</a:t>
            </a:r>
            <a:endParaRPr sz="5600" b="1">
              <a:solidFill>
                <a:srgbClr val="0A004A"/>
              </a:solidFill>
              <a:latin typeface="DM Sans"/>
              <a:ea typeface="DM Sans"/>
              <a:cs typeface="DM Sans"/>
              <a:sym typeface="DM Sans"/>
            </a:endParaRPr>
          </a:p>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Customer’s Journey</a:t>
            </a:r>
            <a:endParaRPr sz="5600" b="1">
              <a:solidFill>
                <a:srgbClr val="0A004A"/>
              </a:solidFill>
              <a:latin typeface="DM Sans"/>
              <a:ea typeface="DM Sans"/>
              <a:cs typeface="DM Sans"/>
              <a:sym typeface="DM Sans"/>
            </a:endParaRPr>
          </a:p>
        </p:txBody>
      </p:sp>
      <p:sp>
        <p:nvSpPr>
          <p:cNvPr id="20" name="Google Shape;20;p3"/>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a:t>
            </a:r>
            <a:endParaRPr sz="3200">
              <a:solidFill>
                <a:srgbClr val="21A8B0"/>
              </a:solidFill>
              <a:latin typeface="DM Sans"/>
              <a:ea typeface="DM Sans"/>
              <a:cs typeface="DM Sans"/>
              <a:sym typeface="DM Sans"/>
            </a:endParaRPr>
          </a:p>
        </p:txBody>
      </p:sp>
      <p:sp>
        <p:nvSpPr>
          <p:cNvPr id="21" name="Google Shape;21;p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3"/>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5" name="Google Shape;25;p3"/>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3"/>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8" name="Google Shape;28;p3"/>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29" name="Google Shape;29;p3"/>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3" name="Google Shape;213;p2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7" name="Google Shape;217;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4"/>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1" name="Google Shape;221;p24"/>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2" name="Google Shape;222;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264945" y="1086507"/>
            <a:ext cx="2386800" cy="147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8" name="Google Shape;228;p2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9" name="Google Shape;229;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416713" y="880293"/>
            <a:ext cx="5412600" cy="8000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2" name="Google Shape;232;p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3"/>
        <p:cNvGrpSpPr/>
        <p:nvPr/>
      </p:nvGrpSpPr>
      <p:grpSpPr>
        <a:xfrm>
          <a:off x="0" y="0"/>
          <a:ext cx="0" cy="0"/>
          <a:chOff x="0" y="0"/>
          <a:chExt cx="0" cy="0"/>
        </a:xfrm>
      </p:grpSpPr>
      <p:sp>
        <p:nvSpPr>
          <p:cNvPr id="234" name="Google Shape;234;p2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6" name="Google Shape;236;p2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2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8" name="Google Shape;238;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9"/>
        <p:cNvGrpSpPr/>
        <p:nvPr/>
      </p:nvGrpSpPr>
      <p:grpSpPr>
        <a:xfrm>
          <a:off x="0" y="0"/>
          <a:ext cx="0" cy="0"/>
          <a:chOff x="0" y="0"/>
          <a:chExt cx="0" cy="0"/>
        </a:xfrm>
      </p:grpSpPr>
      <p:sp>
        <p:nvSpPr>
          <p:cNvPr id="240" name="Google Shape;240;p2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41" name="Google Shape;241;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2"/>
        <p:cNvGrpSpPr/>
        <p:nvPr/>
      </p:nvGrpSpPr>
      <p:grpSpPr>
        <a:xfrm>
          <a:off x="0" y="0"/>
          <a:ext cx="0" cy="0"/>
          <a:chOff x="0" y="0"/>
          <a:chExt cx="0" cy="0"/>
        </a:xfrm>
      </p:grpSpPr>
      <p:sp>
        <p:nvSpPr>
          <p:cNvPr id="243" name="Google Shape;243;p3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4" name="Google Shape;244;p3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5" name="Google Shape;245;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acebook_Business_Page" type="blank">
  <p:cSld name="BLANK">
    <p:spTree>
      <p:nvGrpSpPr>
        <p:cNvPr id="1" name="Shape 246"/>
        <p:cNvGrpSpPr/>
        <p:nvPr/>
      </p:nvGrpSpPr>
      <p:grpSpPr>
        <a:xfrm>
          <a:off x="0" y="0"/>
          <a:ext cx="0" cy="0"/>
          <a:chOff x="0" y="0"/>
          <a:chExt cx="0" cy="0"/>
        </a:xfrm>
      </p:grpSpPr>
      <p:pic>
        <p:nvPicPr>
          <p:cNvPr id="247" name="Google Shape;247;p31"/>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48" name="Google Shape;248;p31"/>
          <p:cNvPicPr preferRelativeResize="0"/>
          <p:nvPr/>
        </p:nvPicPr>
        <p:blipFill rotWithShape="1">
          <a:blip r:embed="rId3">
            <a:alphaModFix/>
          </a:blip>
          <a:srcRect l="79" r="69"/>
          <a:stretch/>
        </p:blipFill>
        <p:spPr>
          <a:xfrm>
            <a:off x="1539145" y="817848"/>
            <a:ext cx="4647204" cy="8265886"/>
          </a:xfrm>
          <a:prstGeom prst="rect">
            <a:avLst/>
          </a:prstGeom>
          <a:noFill/>
          <a:ln w="9525" cap="flat" cmpd="sng">
            <a:solidFill>
              <a:schemeClr val="lt2"/>
            </a:solidFill>
            <a:prstDash val="solid"/>
            <a:round/>
            <a:headEnd type="none" w="sm" len="sm"/>
            <a:tailEnd type="none" w="sm" len="sm"/>
          </a:ln>
        </p:spPr>
      </p:pic>
      <p:sp>
        <p:nvSpPr>
          <p:cNvPr id="249" name="Google Shape;249;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0" name="Google Shape;250;p31"/>
          <p:cNvPicPr preferRelativeResize="0"/>
          <p:nvPr/>
        </p:nvPicPr>
        <p:blipFill>
          <a:blip r:embed="rId4">
            <a:alphaModFix/>
          </a:blip>
          <a:stretch>
            <a:fillRect/>
          </a:stretch>
        </p:blipFill>
        <p:spPr>
          <a:xfrm>
            <a:off x="1539150" y="6259674"/>
            <a:ext cx="4647201" cy="1722564"/>
          </a:xfrm>
          <a:prstGeom prst="rect">
            <a:avLst/>
          </a:prstGeom>
          <a:noFill/>
          <a:ln>
            <a:noFill/>
          </a:ln>
        </p:spPr>
      </p:pic>
      <p:sp>
        <p:nvSpPr>
          <p:cNvPr id="251" name="Google Shape;251;p31"/>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acebook_Business_Page 1">
  <p:cSld name="BLANK_1">
    <p:spTree>
      <p:nvGrpSpPr>
        <p:cNvPr id="1" name="Shape 252"/>
        <p:cNvGrpSpPr/>
        <p:nvPr/>
      </p:nvGrpSpPr>
      <p:grpSpPr>
        <a:xfrm>
          <a:off x="0" y="0"/>
          <a:ext cx="0" cy="0"/>
          <a:chOff x="0" y="0"/>
          <a:chExt cx="0" cy="0"/>
        </a:xfrm>
      </p:grpSpPr>
      <p:pic>
        <p:nvPicPr>
          <p:cNvPr id="253" name="Google Shape;253;p32"/>
          <p:cNvPicPr preferRelativeResize="0"/>
          <p:nvPr/>
        </p:nvPicPr>
        <p:blipFill rotWithShape="1">
          <a:blip r:embed="rId2">
            <a:alphaModFix/>
          </a:blip>
          <a:srcRect l="1243" r="1583" b="901"/>
          <a:stretch/>
        </p:blipFill>
        <p:spPr>
          <a:xfrm>
            <a:off x="1459650" y="1073050"/>
            <a:ext cx="4883250" cy="7326650"/>
          </a:xfrm>
          <a:prstGeom prst="rect">
            <a:avLst/>
          </a:prstGeom>
          <a:noFill/>
          <a:ln>
            <a:noFill/>
          </a:ln>
        </p:spPr>
      </p:pic>
      <p:sp>
        <p:nvSpPr>
          <p:cNvPr id="254" name="Google Shape;254;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5" name="Google Shape;255;p32"/>
          <p:cNvSpPr/>
          <p:nvPr/>
        </p:nvSpPr>
        <p:spPr>
          <a:xfrm>
            <a:off x="-238850" y="2428350"/>
            <a:ext cx="1380000" cy="1220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2049950" y="1758025"/>
            <a:ext cx="1380000" cy="192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523950" y="1174200"/>
            <a:ext cx="466500" cy="45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58" name="Google Shape;258;p32"/>
          <p:cNvSpPr txBox="1"/>
          <p:nvPr/>
        </p:nvSpPr>
        <p:spPr>
          <a:xfrm>
            <a:off x="1523950" y="1214100"/>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59" name="Google Shape;259;p32"/>
          <p:cNvSpPr/>
          <p:nvPr/>
        </p:nvSpPr>
        <p:spPr>
          <a:xfrm>
            <a:off x="1459725" y="3317425"/>
            <a:ext cx="4883100" cy="208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Add an image to your post</a:t>
            </a:r>
            <a:endParaRPr/>
          </a:p>
        </p:txBody>
      </p:sp>
      <p:sp>
        <p:nvSpPr>
          <p:cNvPr id="260" name="Google Shape;260;p32"/>
          <p:cNvSpPr txBox="1"/>
          <p:nvPr/>
        </p:nvSpPr>
        <p:spPr>
          <a:xfrm>
            <a:off x="674650" y="2361725"/>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61" name="Google Shape;261;p32"/>
          <p:cNvSpPr/>
          <p:nvPr/>
        </p:nvSpPr>
        <p:spPr>
          <a:xfrm>
            <a:off x="1523950" y="7842025"/>
            <a:ext cx="406800" cy="30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62" name="Google Shape;262;p3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stagram_Business_Page">
  <p:cSld name="CUSTOM">
    <p:spTree>
      <p:nvGrpSpPr>
        <p:cNvPr id="1" name="Shape 263"/>
        <p:cNvGrpSpPr/>
        <p:nvPr/>
      </p:nvGrpSpPr>
      <p:grpSpPr>
        <a:xfrm>
          <a:off x="0" y="0"/>
          <a:ext cx="0" cy="0"/>
          <a:chOff x="0" y="0"/>
          <a:chExt cx="0" cy="0"/>
        </a:xfrm>
      </p:grpSpPr>
      <p:pic>
        <p:nvPicPr>
          <p:cNvPr id="264" name="Google Shape;264;p33"/>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65" name="Google Shape;265;p33"/>
          <p:cNvPicPr preferRelativeResize="0"/>
          <p:nvPr/>
        </p:nvPicPr>
        <p:blipFill rotWithShape="1">
          <a:blip r:embed="rId3">
            <a:alphaModFix/>
          </a:blip>
          <a:srcRect/>
          <a:stretch/>
        </p:blipFill>
        <p:spPr>
          <a:xfrm>
            <a:off x="1539145" y="817848"/>
            <a:ext cx="4647204" cy="8265884"/>
          </a:xfrm>
          <a:prstGeom prst="rect">
            <a:avLst/>
          </a:prstGeom>
          <a:noFill/>
          <a:ln w="9525" cap="flat" cmpd="sng">
            <a:solidFill>
              <a:schemeClr val="lt2"/>
            </a:solidFill>
            <a:prstDash val="solid"/>
            <a:round/>
            <a:headEnd type="none" w="sm" len="sm"/>
            <a:tailEnd type="none" w="sm" len="sm"/>
          </a:ln>
        </p:spPr>
      </p:pic>
      <p:pic>
        <p:nvPicPr>
          <p:cNvPr id="266" name="Google Shape;266;p33"/>
          <p:cNvPicPr preferRelativeResize="0"/>
          <p:nvPr/>
        </p:nvPicPr>
        <p:blipFill>
          <a:blip r:embed="rId4">
            <a:alphaModFix/>
          </a:blip>
          <a:stretch>
            <a:fillRect/>
          </a:stretch>
        </p:blipFill>
        <p:spPr>
          <a:xfrm>
            <a:off x="1539150" y="6116100"/>
            <a:ext cx="4647201" cy="632008"/>
          </a:xfrm>
          <a:prstGeom prst="rect">
            <a:avLst/>
          </a:prstGeom>
          <a:noFill/>
          <a:ln>
            <a:noFill/>
          </a:ln>
        </p:spPr>
      </p:pic>
      <p:sp>
        <p:nvSpPr>
          <p:cNvPr id="267" name="Google Shape;267;p33"/>
          <p:cNvSpPr/>
          <p:nvPr/>
        </p:nvSpPr>
        <p:spPr>
          <a:xfrm>
            <a:off x="1530125" y="2279775"/>
            <a:ext cx="4657800" cy="37680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a:ea typeface="DM Sans"/>
                <a:cs typeface="DM Sans"/>
                <a:sym typeface="DM Sans"/>
              </a:rPr>
              <a:t>Your post image</a:t>
            </a:r>
            <a:endParaRPr>
              <a:latin typeface="DM Sans"/>
              <a:ea typeface="DM Sans"/>
              <a:cs typeface="DM Sans"/>
              <a:sym typeface="DM Sans"/>
            </a:endParaRPr>
          </a:p>
        </p:txBody>
      </p:sp>
      <p:sp>
        <p:nvSpPr>
          <p:cNvPr id="268" name="Google Shape;268;p33"/>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9"/>
        <p:cNvGrpSpPr/>
        <p:nvPr/>
      </p:nvGrpSpPr>
      <p:grpSpPr>
        <a:xfrm>
          <a:off x="0" y="0"/>
          <a:ext cx="0" cy="0"/>
          <a:chOff x="0" y="0"/>
          <a:chExt cx="0" cy="0"/>
        </a:xfrm>
      </p:grpSpPr>
      <p:sp>
        <p:nvSpPr>
          <p:cNvPr id="270" name="Google Shape;270;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1" name="Google Shape;271;p34"/>
          <p:cNvSpPr/>
          <p:nvPr/>
        </p:nvSpPr>
        <p:spPr>
          <a:xfrm rot="5400000">
            <a:off x="3471600" y="5019775"/>
            <a:ext cx="829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6"/>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6"/>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 name="Google Shape;46;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47"/>
        <p:cNvGrpSpPr/>
        <p:nvPr/>
      </p:nvGrpSpPr>
      <p:grpSpPr>
        <a:xfrm>
          <a:off x="0" y="0"/>
          <a:ext cx="0" cy="0"/>
          <a:chOff x="0" y="0"/>
          <a:chExt cx="0" cy="0"/>
        </a:xfrm>
      </p:grpSpPr>
      <p:sp>
        <p:nvSpPr>
          <p:cNvPr id="48" name="Google Shape;48;p8"/>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49" name="Google Shape;49;p8"/>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50" name="Google Shape;50;p8"/>
          <p:cNvGraphicFramePr/>
          <p:nvPr/>
        </p:nvGraphicFramePr>
        <p:xfrm>
          <a:off x="679050" y="1990175"/>
          <a:ext cx="3000000" cy="3000000"/>
        </p:xfrm>
        <a:graphic>
          <a:graphicData uri="http://schemas.openxmlformats.org/drawingml/2006/table">
            <a:tbl>
              <a:tblPr>
                <a:noFill/>
                <a:tableStyleId>{7ED5AADA-89EB-4F4C-99E3-A4359D1FB61C}</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1" name="Google Shape;51;p8"/>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52" name="Google Shape;52;p8"/>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3" name="Google Shape;53;p8"/>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4" name="Google Shape;54;p8"/>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5" name="Google Shape;55;p8"/>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58" name="Google Shape;58;p9"/>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0" name="Google Shape;60;p9"/>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1" name="Google Shape;61;p9"/>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2" name="Google Shape;62;p9"/>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your selected business</a:t>
            </a:r>
            <a:endParaRPr>
              <a:solidFill>
                <a:srgbClr val="21A8B0"/>
              </a:solidFill>
              <a:latin typeface="DM Sans"/>
              <a:ea typeface="DM Sans"/>
              <a:cs typeface="DM Sans"/>
              <a:sym typeface="DM Sans"/>
            </a:endParaRPr>
          </a:p>
        </p:txBody>
      </p:sp>
      <p:sp>
        <p:nvSpPr>
          <p:cNvPr id="63" name="Google Shape;63;p9"/>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9"/>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5" name="Google Shape;65;p9"/>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6" name="Google Shape;66;p9"/>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67" name="Google Shape;67;p9"/>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68" name="Google Shape;68;p9"/>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69" name="Google Shape;69;p9"/>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70" name="Google Shape;70;p9"/>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71" name="Google Shape;71;p9"/>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72" name="Google Shape;72;p9"/>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73" name="Google Shape;73;p9"/>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74" name="Google Shape;74;p9"/>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75" name="Google Shape;75;p9"/>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76" name="Google Shape;76;p9"/>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77"/>
        <p:cNvGrpSpPr/>
        <p:nvPr/>
      </p:nvGrpSpPr>
      <p:grpSpPr>
        <a:xfrm>
          <a:off x="0" y="0"/>
          <a:ext cx="0" cy="0"/>
          <a:chOff x="0" y="0"/>
          <a:chExt cx="0" cy="0"/>
        </a:xfrm>
      </p:grpSpPr>
      <p:sp>
        <p:nvSpPr>
          <p:cNvPr id="78" name="Google Shape;78;p10"/>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79" name="Google Shape;79;p10"/>
          <p:cNvGraphicFramePr/>
          <p:nvPr/>
        </p:nvGraphicFramePr>
        <p:xfrm>
          <a:off x="446388" y="2196900"/>
          <a:ext cx="3000000" cy="3000000"/>
        </p:xfrm>
        <a:graphic>
          <a:graphicData uri="http://schemas.openxmlformats.org/drawingml/2006/table">
            <a:tbl>
              <a:tblPr>
                <a:noFill/>
                <a:tableStyleId>{E641CE3E-A90F-4697-8655-83D58143997F}</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0" name="Google Shape;80;p10"/>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1" name="Google Shape;81;p10"/>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2" name="Google Shape;82;p10"/>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3" name="Google Shape;83;p10"/>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4" name="Google Shape;84;p10"/>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264945" y="870271"/>
            <a:ext cx="7242600" cy="112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185" name="Google Shape;185;p19"/>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186" name="Google Shape;186;p1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aptly.co"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200" b="0" i="0" dirty="0">
                <a:solidFill>
                  <a:schemeClr val="tx1"/>
                </a:solidFill>
                <a:effectLst/>
                <a:latin typeface="Söhne"/>
              </a:rPr>
              <a:t>The target audience is receptive during leisure hours, evenings, and weekends for content exploration. Key decision times include evenings and weekends, with peak social media times effective for advocacy.</a:t>
            </a:r>
            <a:endParaRPr sz="1200" dirty="0">
              <a:solidFill>
                <a:schemeClr val="tx1"/>
              </a:solidFill>
              <a:latin typeface="DM Sans" pitchFamily="2" charset="0"/>
            </a:endParaRPr>
          </a:p>
        </p:txBody>
      </p:sp>
      <p:sp>
        <p:nvSpPr>
          <p:cNvPr id="281" name="Google Shape;281;p36"/>
          <p:cNvSpPr txBox="1">
            <a:spLocks noGrp="1"/>
          </p:cNvSpPr>
          <p:nvPr>
            <p:ph type="body" idx="2"/>
          </p:nvPr>
        </p:nvSpPr>
        <p:spPr>
          <a:xfrm>
            <a:off x="1930175" y="4124302"/>
            <a:ext cx="5352300" cy="103455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200" b="0" i="0" dirty="0">
                <a:solidFill>
                  <a:schemeClr val="tx1"/>
                </a:solidFill>
                <a:effectLst/>
                <a:latin typeface="Times New Roman" panose="02020603050405020304" pitchFamily="18" charset="0"/>
                <a:cs typeface="Times New Roman" panose="02020603050405020304" pitchFamily="18" charset="0"/>
              </a:rPr>
              <a:t>Align product's unique features with your target audience's specific needs and preferences. Showcase how your product addresses their challenges or desires, emphasizing its benefits. Use tailored messaging and visuals to create a direct connection between your product and fulfilling their needs.</a:t>
            </a:r>
            <a:endParaRPr sz="1200" dirty="0">
              <a:solidFill>
                <a:schemeClr val="tx1"/>
              </a:solidFill>
              <a:latin typeface="Times New Roman" panose="02020603050405020304" pitchFamily="18" charset="0"/>
              <a:cs typeface="Times New Roman" panose="02020603050405020304" pitchFamily="18" charset="0"/>
            </a:endParaRPr>
          </a:p>
        </p:txBody>
      </p:sp>
      <p:sp>
        <p:nvSpPr>
          <p:cNvPr id="282" name="Google Shape;282;p36"/>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b="0" i="0" dirty="0">
                <a:solidFill>
                  <a:schemeClr val="tx1"/>
                </a:solidFill>
                <a:effectLst/>
                <a:latin typeface="Times New Roman" panose="02020603050405020304" pitchFamily="18" charset="0"/>
                <a:cs typeface="Times New Roman" panose="02020603050405020304" pitchFamily="18" charset="0"/>
              </a:rPr>
              <a:t>Illustrate product's seamless integration into daily routines with relatable scenarios, user-generated content, and before-after comparisons. Engage in interactive conversations and share testimonials to solidify the genuine value your product offers in enhancing their lives.</a:t>
            </a:r>
            <a:endParaRPr sz="1200" dirty="0">
              <a:solidFill>
                <a:schemeClr val="tx1"/>
              </a:solidFill>
              <a:latin typeface="Times New Roman" panose="02020603050405020304" pitchFamily="18" charset="0"/>
              <a:cs typeface="Times New Roman" panose="02020603050405020304" pitchFamily="18" charset="0"/>
            </a:endParaRPr>
          </a:p>
        </p:txBody>
      </p:sp>
      <p:sp>
        <p:nvSpPr>
          <p:cNvPr id="283" name="Google Shape;283;p36"/>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b="0" i="0" dirty="0">
                <a:solidFill>
                  <a:schemeClr val="tx1"/>
                </a:solidFill>
                <a:effectLst/>
                <a:latin typeface="Times New Roman" panose="02020603050405020304" pitchFamily="18" charset="0"/>
                <a:cs typeface="Times New Roman" panose="02020603050405020304" pitchFamily="18" charset="0"/>
              </a:rPr>
              <a:t>Motivating your target by highlighting the immediate benefits and solving their pain points with your product. Craft clear and compelling calls-to-action that emphasize urgency, exclusivity, or limited-time offers. Leverage persuasive storytelling, captivating visuals, and social proof to install confidence and inspire action.</a:t>
            </a:r>
            <a:endParaRPr sz="1200" dirty="0">
              <a:solidFill>
                <a:schemeClr val="tx1"/>
              </a:solidFill>
              <a:latin typeface="Times New Roman" panose="02020603050405020304" pitchFamily="18" charset="0"/>
              <a:cs typeface="Times New Roman" panose="02020603050405020304" pitchFamily="18" charset="0"/>
            </a:endParaRPr>
          </a:p>
        </p:txBody>
      </p:sp>
      <p:sp>
        <p:nvSpPr>
          <p:cNvPr id="284" name="Google Shape;284;p36"/>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solidFill>
                  <a:schemeClr val="tx1"/>
                </a:solidFill>
                <a:latin typeface="Times New Roman" panose="02020603050405020304" pitchFamily="18" charset="0"/>
                <a:cs typeface="Times New Roman" panose="02020603050405020304" pitchFamily="18" charset="0"/>
              </a:rPr>
              <a:t>By </a:t>
            </a:r>
            <a:r>
              <a:rPr lang="en-GB" sz="1200" b="0" i="0" dirty="0">
                <a:solidFill>
                  <a:schemeClr val="tx1"/>
                </a:solidFill>
                <a:effectLst/>
                <a:latin typeface="Times New Roman" panose="02020603050405020304" pitchFamily="18" charset="0"/>
                <a:cs typeface="Times New Roman" panose="02020603050405020304" pitchFamily="18" charset="0"/>
              </a:rPr>
              <a:t>Turning satisfied customers into advocates by incentivizing social media sharing and referrals. Spotlight their stories and foster a supportive community where they feel valued and inspired to promote your brand.</a:t>
            </a:r>
            <a:endParaRPr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046A-A699-C847-9DF4-07481204C6C6}"/>
              </a:ext>
            </a:extLst>
          </p:cNvPr>
          <p:cNvSpPr>
            <a:spLocks noGrp="1"/>
          </p:cNvSpPr>
          <p:nvPr>
            <p:ph type="title"/>
          </p:nvPr>
        </p:nvSpPr>
        <p:spPr>
          <a:xfrm>
            <a:off x="264945" y="696036"/>
            <a:ext cx="7242600" cy="9048465"/>
          </a:xfrm>
        </p:spPr>
        <p:txBody>
          <a:bodyPr/>
          <a:lstStyle/>
          <a:p>
            <a:pPr algn="l"/>
            <a:r>
              <a:rPr lang="en-GB" sz="1600" b="0" i="0" dirty="0">
                <a:solidFill>
                  <a:schemeClr val="tx1"/>
                </a:solidFill>
                <a:effectLst/>
                <a:latin typeface="Söhne"/>
              </a:rPr>
              <a:t>Mapping the customer journey involves understanding the various stages a customer goes through from initial awareness to making a purchase and becoming a loyal advocate. Identifying when the target audience is most receptive is crucial for effective engagement and conversion. Here's a simplified map of the customer journey and when the target audience is most receptive:</a:t>
            </a:r>
            <a:br>
              <a:rPr lang="en-GB" sz="1600" b="0" i="0" dirty="0">
                <a:solidFill>
                  <a:schemeClr val="tx1"/>
                </a:solidFill>
                <a:effectLst/>
                <a:latin typeface="Söhne"/>
              </a:rPr>
            </a:br>
            <a:br>
              <a:rPr lang="en-GB" sz="1600" b="0" i="0" dirty="0">
                <a:solidFill>
                  <a:schemeClr val="tx1"/>
                </a:solidFill>
                <a:effectLst/>
                <a:latin typeface="Söhne"/>
              </a:rPr>
            </a:br>
            <a:r>
              <a:rPr lang="en-GB" sz="1600" b="1" i="0" dirty="0">
                <a:solidFill>
                  <a:schemeClr val="tx1"/>
                </a:solidFill>
                <a:effectLst/>
                <a:latin typeface="Söhne"/>
              </a:rPr>
              <a:t>Awareness Stage:</a:t>
            </a:r>
            <a:r>
              <a:rPr lang="en-GB" sz="1600" dirty="0">
                <a:solidFill>
                  <a:schemeClr val="tx1"/>
                </a:solidFill>
                <a:latin typeface="Söhne"/>
              </a:rPr>
              <a:t> </a:t>
            </a:r>
            <a:r>
              <a:rPr lang="en-GB" sz="1600" b="0" i="0" dirty="0">
                <a:solidFill>
                  <a:schemeClr val="tx1"/>
                </a:solidFill>
                <a:effectLst/>
                <a:latin typeface="Söhne"/>
              </a:rPr>
              <a:t>Target is introduced to Handcrafted Haven through social media posts, online ads, or word-of-mouth. Target is most receptive during leisure hours, when browsing social media or exploring new interests online.</a:t>
            </a:r>
            <a:br>
              <a:rPr lang="en-GB" sz="1600" b="0" i="0" dirty="0">
                <a:solidFill>
                  <a:schemeClr val="tx1"/>
                </a:solidFill>
                <a:effectLst/>
                <a:latin typeface="Söhne"/>
              </a:rPr>
            </a:br>
            <a:br>
              <a:rPr lang="en-GB" sz="1600" b="0" i="0" dirty="0">
                <a:solidFill>
                  <a:schemeClr val="tx1"/>
                </a:solidFill>
                <a:effectLst/>
                <a:latin typeface="Söhne"/>
              </a:rPr>
            </a:br>
            <a:r>
              <a:rPr lang="en-GB" sz="1600" b="1" i="0" dirty="0">
                <a:solidFill>
                  <a:schemeClr val="tx1"/>
                </a:solidFill>
                <a:effectLst/>
                <a:latin typeface="Söhne"/>
              </a:rPr>
              <a:t>Interest and Consideration Stage:</a:t>
            </a:r>
            <a:r>
              <a:rPr lang="en-GB" sz="1600" dirty="0">
                <a:solidFill>
                  <a:schemeClr val="tx1"/>
                </a:solidFill>
                <a:latin typeface="Söhne"/>
              </a:rPr>
              <a:t> </a:t>
            </a:r>
            <a:r>
              <a:rPr lang="en-GB" sz="1600" b="0" i="0" dirty="0">
                <a:solidFill>
                  <a:schemeClr val="tx1"/>
                </a:solidFill>
                <a:effectLst/>
                <a:latin typeface="Söhne"/>
              </a:rPr>
              <a:t>Target engages with captivating social media content showcasing unique handcrafted products. Target is most receptive in the evenings or weekends when they have more time to explore and consider purchasing options.</a:t>
            </a:r>
            <a:br>
              <a:rPr lang="en-GB" sz="1600" b="0" i="0" dirty="0">
                <a:solidFill>
                  <a:schemeClr val="tx1"/>
                </a:solidFill>
                <a:effectLst/>
                <a:latin typeface="Söhne"/>
              </a:rPr>
            </a:br>
            <a:br>
              <a:rPr lang="en-GB" sz="1600" b="0" i="0" dirty="0">
                <a:solidFill>
                  <a:schemeClr val="tx1"/>
                </a:solidFill>
                <a:effectLst/>
                <a:latin typeface="Söhne"/>
              </a:rPr>
            </a:br>
            <a:r>
              <a:rPr lang="en-GB" sz="1600" b="1" i="0" dirty="0">
                <a:solidFill>
                  <a:schemeClr val="tx1"/>
                </a:solidFill>
                <a:effectLst/>
                <a:latin typeface="Söhne"/>
              </a:rPr>
              <a:t>Decision Stage:</a:t>
            </a:r>
            <a:r>
              <a:rPr lang="en-GB" sz="1600" dirty="0">
                <a:solidFill>
                  <a:schemeClr val="tx1"/>
                </a:solidFill>
                <a:latin typeface="Söhne"/>
              </a:rPr>
              <a:t> </a:t>
            </a:r>
            <a:r>
              <a:rPr lang="en-GB" sz="1600" b="0" i="0" dirty="0">
                <a:solidFill>
                  <a:schemeClr val="tx1"/>
                </a:solidFill>
                <a:effectLst/>
                <a:latin typeface="Söhne"/>
              </a:rPr>
              <a:t>Target visits the Handcrafted Haven website, explores product categories, and reads product descriptions.</a:t>
            </a:r>
            <a:r>
              <a:rPr lang="en-GB" sz="1600" dirty="0">
                <a:solidFill>
                  <a:schemeClr val="tx1"/>
                </a:solidFill>
                <a:latin typeface="Söhne"/>
              </a:rPr>
              <a:t> </a:t>
            </a:r>
            <a:r>
              <a:rPr lang="en-GB" sz="1600" b="0" i="0" dirty="0">
                <a:solidFill>
                  <a:schemeClr val="tx1"/>
                </a:solidFill>
                <a:effectLst/>
                <a:latin typeface="Söhne"/>
              </a:rPr>
              <a:t>Target is most receptive during weekdays, especially after work hours, as they make informed decisions.</a:t>
            </a:r>
            <a:br>
              <a:rPr lang="en-GB" sz="1600" b="0" i="0" dirty="0">
                <a:solidFill>
                  <a:schemeClr val="tx1"/>
                </a:solidFill>
                <a:effectLst/>
                <a:latin typeface="Söhne"/>
              </a:rPr>
            </a:br>
            <a:br>
              <a:rPr lang="en-GB" sz="1600" b="0" i="0" dirty="0">
                <a:solidFill>
                  <a:schemeClr val="tx1"/>
                </a:solidFill>
                <a:effectLst/>
                <a:latin typeface="Söhne"/>
              </a:rPr>
            </a:br>
            <a:r>
              <a:rPr lang="en-GB" sz="1600" b="1" i="0" dirty="0">
                <a:solidFill>
                  <a:schemeClr val="tx1"/>
                </a:solidFill>
                <a:effectLst/>
                <a:latin typeface="Söhne"/>
              </a:rPr>
              <a:t>Purchase Stage:</a:t>
            </a:r>
            <a:r>
              <a:rPr lang="en-GB" sz="1600" dirty="0">
                <a:solidFill>
                  <a:schemeClr val="tx1"/>
                </a:solidFill>
                <a:latin typeface="Söhne"/>
              </a:rPr>
              <a:t> </a:t>
            </a:r>
            <a:r>
              <a:rPr lang="en-GB" sz="1600" b="0" i="0" dirty="0">
                <a:solidFill>
                  <a:schemeClr val="tx1"/>
                </a:solidFill>
                <a:effectLst/>
                <a:latin typeface="Söhne"/>
              </a:rPr>
              <a:t>Target adds products to the cart, proceeds to checkout, and completes the purchase. Target is most receptive during convenient times, such as lunch breaks or evenings, when they can focus on completing the transaction.</a:t>
            </a:r>
            <a:br>
              <a:rPr lang="en-GB" sz="1600" b="0" i="0" dirty="0">
                <a:solidFill>
                  <a:schemeClr val="tx1"/>
                </a:solidFill>
                <a:effectLst/>
                <a:latin typeface="Söhne"/>
              </a:rPr>
            </a:br>
            <a:br>
              <a:rPr lang="en-GB" sz="1600" b="0" i="0" dirty="0">
                <a:solidFill>
                  <a:schemeClr val="tx1"/>
                </a:solidFill>
                <a:effectLst/>
                <a:latin typeface="Söhne"/>
              </a:rPr>
            </a:br>
            <a:r>
              <a:rPr lang="en-GB" sz="1600" b="1" i="0" dirty="0">
                <a:solidFill>
                  <a:schemeClr val="tx1"/>
                </a:solidFill>
                <a:effectLst/>
                <a:latin typeface="Söhne"/>
              </a:rPr>
              <a:t>Post-Purchase Stage:</a:t>
            </a:r>
            <a:r>
              <a:rPr lang="en-GB" sz="1600" dirty="0">
                <a:solidFill>
                  <a:schemeClr val="tx1"/>
                </a:solidFill>
                <a:latin typeface="Söhne"/>
              </a:rPr>
              <a:t> </a:t>
            </a:r>
            <a:r>
              <a:rPr lang="en-GB" sz="1600" b="0" i="0" dirty="0">
                <a:solidFill>
                  <a:schemeClr val="tx1"/>
                </a:solidFill>
                <a:effectLst/>
                <a:latin typeface="Söhne"/>
              </a:rPr>
              <a:t>Target receives order confirmation and shipping updates. Target is most receptive to follow-up emails or social media updates showcasing related products or sharing customer testimonials.</a:t>
            </a:r>
            <a:br>
              <a:rPr lang="en-GB" sz="1600" b="0" i="0" dirty="0">
                <a:solidFill>
                  <a:schemeClr val="tx1"/>
                </a:solidFill>
                <a:effectLst/>
                <a:latin typeface="Söhne"/>
              </a:rPr>
            </a:br>
            <a:br>
              <a:rPr lang="en-GB" sz="1600" b="0" i="0" dirty="0">
                <a:solidFill>
                  <a:schemeClr val="tx1"/>
                </a:solidFill>
                <a:effectLst/>
                <a:latin typeface="Söhne"/>
              </a:rPr>
            </a:br>
            <a:r>
              <a:rPr lang="en-GB" sz="1600" b="1" i="0" dirty="0">
                <a:solidFill>
                  <a:schemeClr val="tx1"/>
                </a:solidFill>
                <a:effectLst/>
                <a:latin typeface="Söhne"/>
              </a:rPr>
              <a:t>Advocacy Stage:</a:t>
            </a:r>
            <a:r>
              <a:rPr lang="en-GB" sz="1600" dirty="0">
                <a:solidFill>
                  <a:schemeClr val="tx1"/>
                </a:solidFill>
                <a:latin typeface="Söhne"/>
              </a:rPr>
              <a:t> </a:t>
            </a:r>
            <a:r>
              <a:rPr lang="en-GB" sz="1600" b="0" i="0" dirty="0">
                <a:solidFill>
                  <a:schemeClr val="tx1"/>
                </a:solidFill>
                <a:effectLst/>
                <a:latin typeface="Söhne"/>
              </a:rPr>
              <a:t>Satisfied customers leave positive reviews, share their purchases on social media, and recommend Handcrafted Haven to friends. Target is most receptive to engaging with referral programs or incentives to become brand advocates during peak engagement times. By understanding the customer journey and identifying when the target audience is most receptive at each stage, Handcrafted Haven can tailor its marketing efforts and engagement strategies to maximize effectiveness and conversion rates.</a:t>
            </a:r>
            <a:br>
              <a:rPr lang="en-GB" sz="1600" b="0" i="0" dirty="0">
                <a:solidFill>
                  <a:schemeClr val="tx1"/>
                </a:solidFill>
                <a:effectLst/>
                <a:latin typeface="Söhne"/>
              </a:rPr>
            </a:br>
            <a:endParaRPr lang="en-GB" sz="1600" dirty="0">
              <a:solidFill>
                <a:schemeClr val="tx1"/>
              </a:solidFill>
            </a:endParaRPr>
          </a:p>
        </p:txBody>
      </p:sp>
    </p:spTree>
    <p:extLst>
      <p:ext uri="{BB962C8B-B14F-4D97-AF65-F5344CB8AC3E}">
        <p14:creationId xmlns:p14="http://schemas.microsoft.com/office/powerpoint/2010/main" val="89596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7">
            <a:hlinkClick r:id="rId3"/>
          </p:cNvPr>
          <p:cNvPicPr preferRelativeResize="0"/>
          <p:nvPr/>
        </p:nvPicPr>
        <p:blipFill>
          <a:blip r:embed="rId4">
            <a:alphaModFix/>
          </a:blip>
          <a:stretch>
            <a:fillRect/>
          </a:stretch>
        </p:blipFill>
        <p:spPr>
          <a:xfrm>
            <a:off x="1945450" y="4562199"/>
            <a:ext cx="3881478" cy="934000"/>
          </a:xfrm>
          <a:prstGeom prst="rect">
            <a:avLst/>
          </a:prstGeom>
          <a:noFill/>
          <a:ln>
            <a:noFill/>
          </a:ln>
        </p:spPr>
      </p:pic>
      <p:sp>
        <p:nvSpPr>
          <p:cNvPr id="290" name="Google Shape;290;p37"/>
          <p:cNvSpPr txBox="1"/>
          <p:nvPr/>
        </p:nvSpPr>
        <p:spPr>
          <a:xfrm>
            <a:off x="4741625" y="9494525"/>
            <a:ext cx="2861700" cy="346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50">
                <a:solidFill>
                  <a:srgbClr val="666666"/>
                </a:solidFill>
                <a:latin typeface="DM Sans"/>
                <a:ea typeface="DM Sans"/>
                <a:cs typeface="DM Sans"/>
                <a:sym typeface="DM Sans"/>
              </a:rPr>
              <a:t>© 2020 Aptly. All rights reserved.</a:t>
            </a:r>
            <a:endParaRPr sz="1050" b="1">
              <a:solidFill>
                <a:srgbClr val="666666"/>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Custom</PresentationFormat>
  <Paragraphs>7</Paragraphs>
  <Slides>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Times New Roman</vt:lpstr>
      <vt:lpstr>Karla</vt:lpstr>
      <vt:lpstr>Arial</vt:lpstr>
      <vt:lpstr>DM Sans</vt:lpstr>
      <vt:lpstr>Söhne</vt:lpstr>
      <vt:lpstr>Montserrat</vt:lpstr>
      <vt:lpstr>Roboto</vt:lpstr>
      <vt:lpstr>Simple Light</vt:lpstr>
      <vt:lpstr>Simple Light</vt:lpstr>
      <vt:lpstr>PowerPoint Presentation</vt:lpstr>
      <vt:lpstr>PowerPoint Presentation</vt:lpstr>
      <vt:lpstr>Mapping the customer journey involves understanding the various stages a customer goes through from initial awareness to making a purchase and becoming a loyal advocate. Identifying when the target audience is most receptive is crucial for effective engagement and conversion. Here's a simplified map of the customer journey and when the target audience is most receptive:  Awareness Stage: Target is introduced to Handcrafted Haven through social media posts, online ads, or word-of-mouth. Target is most receptive during leisure hours, when browsing social media or exploring new interests online.  Interest and Consideration Stage: Target engages with captivating social media content showcasing unique handcrafted products. Target is most receptive in the evenings or weekends when they have more time to explore and consider purchasing options.  Decision Stage: Target visits the Handcrafted Haven website, explores product categories, and reads product descriptions. Target is most receptive during weekdays, especially after work hours, as they make informed decisions.  Purchase Stage: Target adds products to the cart, proceeds to checkout, and completes the purchase. Target is most receptive during convenient times, such as lunch breaks or evenings, when they can focus on completing the transaction.  Post-Purchase Stage: Target receives order confirmation and shipping updates. Target is most receptive to follow-up emails or social media updates showcasing related products or sharing customer testimonials.  Advocacy Stage: Satisfied customers leave positive reviews, share their purchases on social media, and recommend Handcrafted Haven to friends. Target is most receptive to engaging with referral programs or incentives to become brand advocates during peak engagement times. By understanding the customer journey and identifying when the target audience is most receptive at each stage, Handcrafted Haven can tailor its marketing efforts and engagement strategies to maximize effectiveness and conversion rates.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Rameshwor Nepal</dc:creator>
  <cp:lastModifiedBy>Rameshwor Nepal</cp:lastModifiedBy>
  <cp:revision>1</cp:revision>
  <dcterms:modified xsi:type="dcterms:W3CDTF">2023-08-03T07:59:38Z</dcterms:modified>
</cp:coreProperties>
</file>