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81" r:id="rId8"/>
    <p:sldId id="263" r:id="rId9"/>
    <p:sldId id="282" r:id="rId10"/>
    <p:sldId id="265" r:id="rId11"/>
    <p:sldId id="283" r:id="rId12"/>
    <p:sldId id="267" r:id="rId13"/>
    <p:sldId id="268" r:id="rId14"/>
    <p:sldId id="277" r:id="rId15"/>
    <p:sldId id="278" r:id="rId16"/>
    <p:sldId id="279" r:id="rId17"/>
    <p:sldId id="280" r:id="rId18"/>
    <p:sldId id="273" r:id="rId19"/>
    <p:sldId id="274" r:id="rId20"/>
    <p:sldId id="28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p:scale>
          <a:sx n="75" d="100"/>
          <a:sy n="75" d="100"/>
        </p:scale>
        <p:origin x="450"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jacksoncrow/stock-market-dataset"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https://pandas.pydata.org/" TargetMode="External" /><Relationship Id="rId7" Type="http://schemas.openxmlformats.org/officeDocument/2006/relationships/hyperlink" Target="https://www.kaggle.com/datasets/jacksoncrow/stock-market-dataset" TargetMode="External" /><Relationship Id="rId2" Type="http://schemas.openxmlformats.org/officeDocument/2006/relationships/hyperlink" Target="https://numpy.org/" TargetMode="External" /><Relationship Id="rId1" Type="http://schemas.openxmlformats.org/officeDocument/2006/relationships/slideLayout" Target="../slideLayouts/slideLayout7.xml" /><Relationship Id="rId6" Type="http://schemas.openxmlformats.org/officeDocument/2006/relationships/hyperlink" Target="https://www.tensorflow.org/" TargetMode="External" /><Relationship Id="rId5" Type="http://schemas.openxmlformats.org/officeDocument/2006/relationships/hyperlink" Target="https://seaborn.pydata.org/" TargetMode="External" /><Relationship Id="rId4" Type="http://schemas.openxmlformats.org/officeDocument/2006/relationships/hyperlink" Target="https://matplotlib.org/" TargetMode="Externa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5856" y="1622738"/>
            <a:ext cx="7766936" cy="1725769"/>
          </a:xfrm>
        </p:spPr>
        <p:txBody>
          <a:bodyPr/>
          <a:lstStyle/>
          <a:p>
            <a:pPr algn="ctr"/>
            <a:r>
              <a:rPr lang="en-US" sz="4400" b="1" dirty="0">
                <a:solidFill>
                  <a:schemeClr val="tx1"/>
                </a:solidFill>
                <a:latin typeface="Arial" panose="020B0604020202020204" pitchFamily="34" charset="0"/>
                <a:cs typeface="Arial" panose="020B0604020202020204" pitchFamily="34" charset="0"/>
              </a:rPr>
              <a:t>Stock Market Prediction using RNN</a:t>
            </a:r>
          </a:p>
        </p:txBody>
      </p:sp>
      <p:sp>
        <p:nvSpPr>
          <p:cNvPr id="5" name="Subtitle 4"/>
          <p:cNvSpPr>
            <a:spLocks noGrp="1"/>
          </p:cNvSpPr>
          <p:nvPr>
            <p:ph type="subTitle" idx="1"/>
          </p:nvPr>
        </p:nvSpPr>
        <p:spPr>
          <a:xfrm>
            <a:off x="1494188" y="4185634"/>
            <a:ext cx="7766936" cy="2215165"/>
          </a:xfrm>
        </p:spPr>
        <p:txBody>
          <a:bodyPr>
            <a:noAutofit/>
          </a:bodyPr>
          <a:lstStyle/>
          <a:p>
            <a:pPr>
              <a:lnSpc>
                <a:spcPct val="150000"/>
              </a:lnSpc>
            </a:pPr>
            <a:r>
              <a:rPr lang="en-US" sz="1200" dirty="0">
                <a:solidFill>
                  <a:schemeClr val="tx1"/>
                </a:solidFill>
                <a:latin typeface="Arial" panose="020B0604020202020204" pitchFamily="34" charset="0"/>
                <a:cs typeface="Arial" panose="020B0604020202020204" pitchFamily="34" charset="0"/>
              </a:rPr>
              <a:t>CREATED BY</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YAMINI.R</a:t>
            </a:r>
          </a:p>
          <a:p>
            <a:pPr>
              <a:lnSpc>
                <a:spcPct val="150000"/>
              </a:lnSpc>
            </a:pPr>
            <a:r>
              <a:rPr lang="en-US" sz="1200" dirty="0">
                <a:solidFill>
                  <a:schemeClr val="tx1"/>
                </a:solidFill>
                <a:latin typeface="Arial" panose="020B0604020202020204" pitchFamily="34" charset="0"/>
                <a:cs typeface="Arial" panose="020B0604020202020204" pitchFamily="34" charset="0"/>
              </a:rPr>
              <a:t>REG.NO:912321104054</a:t>
            </a:r>
          </a:p>
          <a:p>
            <a:pPr>
              <a:lnSpc>
                <a:spcPct val="150000"/>
              </a:lnSpc>
            </a:pPr>
            <a:r>
              <a:rPr lang="en-US" sz="1200" dirty="0">
                <a:solidFill>
                  <a:schemeClr val="tx1"/>
                </a:solidFill>
                <a:latin typeface="Arial" panose="020B0604020202020204" pitchFamily="34" charset="0"/>
                <a:cs typeface="Arial" panose="020B0604020202020204" pitchFamily="34" charset="0"/>
              </a:rPr>
              <a:t>III RD YEAR-CSE</a:t>
            </a:r>
          </a:p>
          <a:p>
            <a:pPr>
              <a:lnSpc>
                <a:spcPct val="150000"/>
              </a:lnSpc>
            </a:pPr>
            <a:r>
              <a:rPr lang="en-US" sz="1200" dirty="0">
                <a:solidFill>
                  <a:schemeClr val="tx1"/>
                </a:solidFill>
                <a:latin typeface="Arial" panose="020B0604020202020204" pitchFamily="34" charset="0"/>
                <a:cs typeface="Arial" panose="020B0604020202020204" pitchFamily="34" charset="0"/>
              </a:rPr>
              <a:t>SACS M.A.V.M.M. ENGINEERING COLLEGE</a:t>
            </a:r>
          </a:p>
          <a:p>
            <a:pPr>
              <a:lnSpc>
                <a:spcPct val="150000"/>
              </a:lnSpc>
            </a:pPr>
            <a:r>
              <a:rPr lang="en-US" sz="1200" dirty="0">
                <a:solidFill>
                  <a:schemeClr val="tx1"/>
                </a:solidFill>
                <a:latin typeface="Arial" panose="020B0604020202020204" pitchFamily="34" charset="0"/>
                <a:cs typeface="Arial" panose="020B0604020202020204" pitchFamily="34" charset="0"/>
              </a:rPr>
              <a:t>ALAGAR KOVIL,MADURAI. </a:t>
            </a:r>
          </a:p>
          <a:p>
            <a:pPr>
              <a:lnSpc>
                <a:spcPct val="150000"/>
              </a:lnSpc>
            </a:pPr>
            <a:endParaRPr lang="en-US" sz="1200" dirty="0"/>
          </a:p>
        </p:txBody>
      </p:sp>
    </p:spTree>
    <p:extLst>
      <p:ext uri="{BB962C8B-B14F-4D97-AF65-F5344CB8AC3E}">
        <p14:creationId xmlns:p14="http://schemas.microsoft.com/office/powerpoint/2010/main" val="314905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3" y="158839"/>
            <a:ext cx="8596668" cy="639651"/>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Algorithm And Deployment</a:t>
            </a:r>
          </a:p>
        </p:txBody>
      </p:sp>
      <p:sp>
        <p:nvSpPr>
          <p:cNvPr id="3" name="Content Placeholder 2"/>
          <p:cNvSpPr>
            <a:spLocks noGrp="1"/>
          </p:cNvSpPr>
          <p:nvPr>
            <p:ph idx="1"/>
          </p:nvPr>
        </p:nvSpPr>
        <p:spPr>
          <a:xfrm>
            <a:off x="715971" y="1181795"/>
            <a:ext cx="8596668" cy="5219006"/>
          </a:xfrm>
        </p:spPr>
        <p:txBody>
          <a:bodyPr>
            <a:normAutofit/>
          </a:bodyPr>
          <a:lstStyle/>
          <a:p>
            <a:pPr marL="0" indent="0">
              <a:buNone/>
            </a:pPr>
            <a:r>
              <a:rPr lang="en-US" sz="2400" dirty="0">
                <a:solidFill>
                  <a:schemeClr val="tx1"/>
                </a:solidFill>
                <a:latin typeface="Arial" panose="020B0604020202020204" pitchFamily="34" charset="0"/>
                <a:cs typeface="Arial" panose="020B0604020202020204" pitchFamily="34" charset="0"/>
              </a:rPr>
              <a:t>Algorithm Overview:</a:t>
            </a: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Data Collection: Gather historical stock market data, including prices, volumes, and any relevant indicators.</a:t>
            </a:r>
          </a:p>
          <a:p>
            <a:pPr>
              <a:buClr>
                <a:schemeClr val="tx1"/>
              </a:buClr>
              <a:buSzPct val="8500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Data Preprocessing: Clean the data by handling missing values, normalizing the values, and splitting the data into training, validation, and testing sets.</a:t>
            </a:r>
          </a:p>
          <a:p>
            <a:pPr>
              <a:buClr>
                <a:schemeClr val="tx1"/>
              </a:buClr>
              <a:buSzPct val="8500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Feature Selection/Engineering: Choose or create features that are relevant for predicting stock prices, such as moving averages, technical indicators, or sentiment analysis scores.</a:t>
            </a:r>
          </a:p>
          <a:p>
            <a:pPr>
              <a:buClr>
                <a:schemeClr val="tx1"/>
              </a:buClr>
              <a:buSzPct val="8500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Model Selection: Select an appropriate RNN architecture for your prediction task, such as Long Short-Term Memory (LSTM) or Gated Recurrent Unit (GRU).</a:t>
            </a:r>
          </a:p>
        </p:txBody>
      </p:sp>
    </p:spTree>
    <p:extLst>
      <p:ext uri="{BB962C8B-B14F-4D97-AF65-F5344CB8AC3E}">
        <p14:creationId xmlns:p14="http://schemas.microsoft.com/office/powerpoint/2010/main" val="155155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34" y="241300"/>
            <a:ext cx="8596668" cy="698500"/>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Algorithm Overview(</a:t>
            </a:r>
            <a:r>
              <a:rPr lang="en-IN" sz="2800" dirty="0">
                <a:solidFill>
                  <a:schemeClr val="tx1"/>
                </a:solidFill>
                <a:latin typeface="Arial" panose="020B0604020202020204" pitchFamily="34" charset="0"/>
                <a:cs typeface="Arial" panose="020B0604020202020204" pitchFamily="34" charset="0"/>
              </a:rPr>
              <a:t>Contd...)</a:t>
            </a:r>
            <a:endParaRPr lang="en-US" sz="28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1134" y="1373189"/>
            <a:ext cx="8596668" cy="5205411"/>
          </a:xfrm>
        </p:spPr>
        <p:txBody>
          <a:bodyPr/>
          <a:lstStyle/>
          <a:p>
            <a:pPr>
              <a:buClr>
                <a:schemeClr val="tx1"/>
              </a:buClr>
              <a:buFont typeface="Wingdings" panose="05000000000000000000" pitchFamily="2" charset="2"/>
              <a:buChar char="v"/>
            </a:pPr>
            <a:r>
              <a:rPr lang="en-US" dirty="0">
                <a:latin typeface="Arial" panose="020B0604020202020204" pitchFamily="34" charset="0"/>
                <a:cs typeface="Arial" panose="020B0604020202020204" pitchFamily="34" charset="0"/>
              </a:rPr>
              <a:t>Model Training: Train the RNN model using the training data, optimizing it to minimize prediction errors using techniques like </a:t>
            </a:r>
            <a:r>
              <a:rPr lang="en-US" dirty="0" err="1">
                <a:latin typeface="Arial" panose="020B0604020202020204" pitchFamily="34" charset="0"/>
                <a:cs typeface="Arial" panose="020B0604020202020204" pitchFamily="34" charset="0"/>
              </a:rPr>
              <a:t>backpropagation</a:t>
            </a:r>
            <a:r>
              <a:rPr lang="en-US" dirty="0">
                <a:latin typeface="Arial" panose="020B0604020202020204" pitchFamily="34" charset="0"/>
                <a:cs typeface="Arial" panose="020B0604020202020204" pitchFamily="34" charset="0"/>
              </a:rPr>
              <a:t> and gradient descent.</a:t>
            </a:r>
          </a:p>
          <a:p>
            <a:endParaRPr lang="en-US" dirty="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v"/>
            </a:pPr>
            <a:r>
              <a:rPr lang="en-US" dirty="0">
                <a:latin typeface="Arial" panose="020B0604020202020204" pitchFamily="34" charset="0"/>
                <a:cs typeface="Arial" panose="020B0604020202020204" pitchFamily="34" charset="0"/>
              </a:rPr>
              <a:t>Model Evaluation: Evaluate the trained model using the validation set to assess its performance and make any necessary adjustments, such as </a:t>
            </a:r>
            <a:r>
              <a:rPr lang="en-US" dirty="0" err="1">
                <a:latin typeface="Arial" panose="020B0604020202020204" pitchFamily="34" charset="0"/>
                <a:cs typeface="Arial" panose="020B0604020202020204" pitchFamily="34" charset="0"/>
              </a:rPr>
              <a:t>hyperparameter</a:t>
            </a:r>
            <a:r>
              <a:rPr lang="en-US" dirty="0">
                <a:latin typeface="Arial" panose="020B0604020202020204" pitchFamily="34" charset="0"/>
                <a:cs typeface="Arial" panose="020B0604020202020204" pitchFamily="34" charset="0"/>
              </a:rPr>
              <a:t> Tuning.</a:t>
            </a:r>
          </a:p>
          <a:p>
            <a:endParaRPr lang="en-US" dirty="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v"/>
            </a:pPr>
            <a:r>
              <a:rPr lang="en-US" dirty="0">
                <a:latin typeface="Arial" panose="020B0604020202020204" pitchFamily="34" charset="0"/>
                <a:cs typeface="Arial" panose="020B0604020202020204" pitchFamily="34" charset="0"/>
              </a:rPr>
              <a:t>Prediction: Use the trained and validated model to make predictions on new or unseen data from the testing set.</a:t>
            </a:r>
          </a:p>
          <a:p>
            <a:pPr marL="0" indent="0">
              <a:buNone/>
            </a:pPr>
            <a:endParaRPr lang="en-US" dirty="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v"/>
            </a:pPr>
            <a:r>
              <a:rPr lang="en-US" dirty="0">
                <a:latin typeface="Arial" panose="020B0604020202020204" pitchFamily="34" charset="0"/>
                <a:cs typeface="Arial" panose="020B0604020202020204" pitchFamily="34" charset="0"/>
              </a:rPr>
              <a:t>Deployment: Deploy the trained model into a production environment, where it can be used to make real-time stock market predictions</a:t>
            </a:r>
            <a:endParaRPr lang="en-US" dirty="0"/>
          </a:p>
        </p:txBody>
      </p:sp>
    </p:spTree>
    <p:extLst>
      <p:ext uri="{BB962C8B-B14F-4D97-AF65-F5344CB8AC3E}">
        <p14:creationId xmlns:p14="http://schemas.microsoft.com/office/powerpoint/2010/main" val="399930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16" y="184599"/>
            <a:ext cx="8596668" cy="716924"/>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Algorithm And Deployment</a:t>
            </a:r>
          </a:p>
        </p:txBody>
      </p:sp>
      <p:sp>
        <p:nvSpPr>
          <p:cNvPr id="3" name="Content Placeholder 2"/>
          <p:cNvSpPr>
            <a:spLocks noGrp="1"/>
          </p:cNvSpPr>
          <p:nvPr>
            <p:ph idx="1"/>
          </p:nvPr>
        </p:nvSpPr>
        <p:spPr>
          <a:xfrm>
            <a:off x="728849" y="1004552"/>
            <a:ext cx="8596668" cy="5853448"/>
          </a:xfrm>
        </p:spPr>
        <p:txBody>
          <a:bodyPr>
            <a:normAutofit/>
          </a:bodyPr>
          <a:lstStyle/>
          <a:p>
            <a:pPr marL="0" indent="0">
              <a:buNone/>
            </a:pPr>
            <a:r>
              <a:rPr lang="en-US" sz="2400" dirty="0">
                <a:solidFill>
                  <a:schemeClr val="tx1"/>
                </a:solidFill>
                <a:latin typeface="Arial" panose="020B0604020202020204" pitchFamily="34" charset="0"/>
                <a:cs typeface="Arial" panose="020B0604020202020204" pitchFamily="34" charset="0"/>
              </a:rPr>
              <a:t>Deployment:</a:t>
            </a: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Model Serialization: Serialize your trained RNN model into a format that can be saved and loaded later. Common serialization formats include JSON or HDF5 for </a:t>
            </a:r>
            <a:r>
              <a:rPr lang="en-US" dirty="0" err="1">
                <a:solidFill>
                  <a:schemeClr val="tx1"/>
                </a:solidFill>
                <a:latin typeface="Arial" panose="020B0604020202020204" pitchFamily="34" charset="0"/>
                <a:cs typeface="Arial" panose="020B0604020202020204" pitchFamily="34" charset="0"/>
              </a:rPr>
              <a:t>Keras</a:t>
            </a:r>
            <a:r>
              <a:rPr lang="en-US" dirty="0">
                <a:solidFill>
                  <a:schemeClr val="tx1"/>
                </a:solidFill>
                <a:latin typeface="Arial" panose="020B0604020202020204" pitchFamily="34" charset="0"/>
                <a:cs typeface="Arial" panose="020B0604020202020204" pitchFamily="34" charset="0"/>
              </a:rPr>
              <a:t> models.</a:t>
            </a:r>
          </a:p>
          <a:p>
            <a:pPr marL="0" indent="0">
              <a:buNone/>
            </a:pPr>
            <a:endParaRPr lang="en-US" dirty="0">
              <a:solidFill>
                <a:schemeClr val="tx1"/>
              </a:solidFill>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API Development: Create an API (Application Programming Interface) for your model. This API will serve as the interface through which other applications can interact with your prediction model.</a:t>
            </a:r>
          </a:p>
          <a:p>
            <a:pPr marL="0" indent="0">
              <a:buNone/>
            </a:pPr>
            <a:endParaRPr lang="en-US" dirty="0">
              <a:solidFill>
                <a:schemeClr val="tx1"/>
              </a:solidFill>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Backend Setup: Set up a backend server to host your API. You can use frameworks like Flask or </a:t>
            </a:r>
            <a:r>
              <a:rPr lang="en-US" dirty="0" err="1">
                <a:solidFill>
                  <a:schemeClr val="tx1"/>
                </a:solidFill>
                <a:latin typeface="Arial" panose="020B0604020202020204" pitchFamily="34" charset="0"/>
                <a:cs typeface="Arial" panose="020B0604020202020204" pitchFamily="34" charset="0"/>
              </a:rPr>
              <a:t>Django</a:t>
            </a:r>
            <a:r>
              <a:rPr lang="en-US" dirty="0">
                <a:solidFill>
                  <a:schemeClr val="tx1"/>
                </a:solidFill>
                <a:latin typeface="Arial" panose="020B0604020202020204" pitchFamily="34" charset="0"/>
                <a:cs typeface="Arial" panose="020B0604020202020204" pitchFamily="34" charset="0"/>
              </a:rPr>
              <a:t> in Python to create a </a:t>
            </a:r>
            <a:r>
              <a:rPr lang="en-US" dirty="0" err="1">
                <a:solidFill>
                  <a:schemeClr val="tx1"/>
                </a:solidFill>
                <a:latin typeface="Arial" panose="020B0604020202020204" pitchFamily="34" charset="0"/>
                <a:cs typeface="Arial" panose="020B0604020202020204" pitchFamily="34" charset="0"/>
              </a:rPr>
              <a:t>RESTful</a:t>
            </a:r>
            <a:r>
              <a:rPr lang="en-US" dirty="0">
                <a:solidFill>
                  <a:schemeClr val="tx1"/>
                </a:solidFill>
                <a:latin typeface="Arial" panose="020B0604020202020204" pitchFamily="34" charset="0"/>
                <a:cs typeface="Arial" panose="020B0604020202020204" pitchFamily="34" charset="0"/>
              </a:rPr>
              <a:t> API.</a:t>
            </a:r>
          </a:p>
          <a:p>
            <a:pPr marL="0" indent="0">
              <a:buNone/>
            </a:pPr>
            <a:endParaRPr lang="en-US" dirty="0">
              <a:solidFill>
                <a:schemeClr val="tx1"/>
              </a:solidFill>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API Endpoint for Prediction: Define an endpoint in your API that receives input data (e.g., historical stock market data) and returns the predicted output (e.g., future stock prices).</a:t>
            </a:r>
          </a:p>
        </p:txBody>
      </p:sp>
    </p:spTree>
    <p:extLst>
      <p:ext uri="{BB962C8B-B14F-4D97-AF65-F5344CB8AC3E}">
        <p14:creationId xmlns:p14="http://schemas.microsoft.com/office/powerpoint/2010/main" val="332019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536" y="175528"/>
            <a:ext cx="8530106" cy="4678204"/>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Deployment(</a:t>
            </a:r>
            <a:r>
              <a:rPr lang="en-IN" sz="2800" dirty="0">
                <a:latin typeface="Arial" panose="020B0604020202020204" pitchFamily="34" charset="0"/>
                <a:cs typeface="Arial" panose="020B0604020202020204" pitchFamily="34" charset="0"/>
              </a:rPr>
              <a:t>Contd...)</a:t>
            </a:r>
            <a:endParaRPr lang="en-US" sz="2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Deployment Environment: Choose a deployment environment for your API, such as a cloud platform like AWS (Amazon Web Services), Google Cloud Platform, or Microsoft Azure. </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Security Considerations: Implement security measures such as authentication, authorization, and data encryption to protect your API and data.</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Testing: Test your deployed API to ensure that it works correctly and provides accurate predictions. Use sample input data to validate the predictions against expected results.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Monitoring and Maintenance: Set up monitoring tools to track the performance of your deployed model and handle any issues or errors that may arise. </a:t>
            </a:r>
          </a:p>
        </p:txBody>
      </p:sp>
    </p:spTree>
    <p:extLst>
      <p:ext uri="{BB962C8B-B14F-4D97-AF65-F5344CB8AC3E}">
        <p14:creationId xmlns:p14="http://schemas.microsoft.com/office/powerpoint/2010/main" val="262737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2" y="442174"/>
            <a:ext cx="8596668" cy="819955"/>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Data Set State</a:t>
            </a:r>
          </a:p>
        </p:txBody>
      </p:sp>
      <p:sp>
        <p:nvSpPr>
          <p:cNvPr id="3" name="Content Placeholder 2"/>
          <p:cNvSpPr>
            <a:spLocks noGrp="1"/>
          </p:cNvSpPr>
          <p:nvPr>
            <p:ph idx="1"/>
          </p:nvPr>
        </p:nvSpPr>
        <p:spPr>
          <a:xfrm>
            <a:off x="741728" y="1761344"/>
            <a:ext cx="8596668" cy="3880773"/>
          </a:xfrm>
        </p:spPr>
        <p:txBody>
          <a:bodyPr/>
          <a:lstStyle/>
          <a:p>
            <a:pPr marL="0" indent="0">
              <a:buNone/>
            </a:pPr>
            <a:r>
              <a:rPr lang="en-US" dirty="0">
                <a:latin typeface="Arial" panose="020B0604020202020204" pitchFamily="34" charset="0"/>
                <a:cs typeface="Arial" panose="020B0604020202020204" pitchFamily="34" charset="0"/>
              </a:rPr>
              <a:t>Stock Market Prediction Using RNN in Kaggle.com</a:t>
            </a:r>
          </a:p>
          <a:p>
            <a:pPr marL="0" indent="0">
              <a:buNone/>
            </a:pPr>
            <a:r>
              <a:rPr lang="en-US" dirty="0">
                <a:latin typeface="Arial" panose="020B0604020202020204" pitchFamily="34" charset="0"/>
                <a:cs typeface="Arial" panose="020B0604020202020204" pitchFamily="34" charset="0"/>
                <a:hlinkClick r:id="rId2"/>
              </a:rPr>
              <a:t>https://www.kaggle.com/datasets/jacksoncrow/stock-market-dataset</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992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37" y="171718"/>
            <a:ext cx="8596668" cy="665409"/>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Implementation</a:t>
            </a:r>
          </a:p>
        </p:txBody>
      </p:sp>
      <p:sp>
        <p:nvSpPr>
          <p:cNvPr id="3" name="Content Placeholder 2"/>
          <p:cNvSpPr>
            <a:spLocks noGrp="1"/>
          </p:cNvSpPr>
          <p:nvPr>
            <p:ph sz="half" idx="1"/>
          </p:nvPr>
        </p:nvSpPr>
        <p:spPr>
          <a:xfrm>
            <a:off x="548545" y="1030310"/>
            <a:ext cx="4184035" cy="5827690"/>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dirty="0">
                <a:solidFill>
                  <a:schemeClr val="tx1"/>
                </a:solidFill>
                <a:latin typeface="Arial" panose="020B0604020202020204" pitchFamily="34" charset="0"/>
                <a:cs typeface="Arial" panose="020B0604020202020204" pitchFamily="34" charset="0"/>
              </a:rPr>
              <a:t>import pandas as </a:t>
            </a:r>
            <a:r>
              <a:rPr lang="en-US" dirty="0" err="1">
                <a:solidFill>
                  <a:schemeClr val="tx1"/>
                </a:solidFill>
                <a:latin typeface="Arial" panose="020B0604020202020204" pitchFamily="34" charset="0"/>
                <a:cs typeface="Arial" panose="020B0604020202020204" pitchFamily="34" charset="0"/>
              </a:rPr>
              <a:t>pd</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import </a:t>
            </a:r>
            <a:r>
              <a:rPr lang="en-US" dirty="0" err="1">
                <a:solidFill>
                  <a:schemeClr val="tx1"/>
                </a:solidFill>
                <a:latin typeface="Arial" panose="020B0604020202020204" pitchFamily="34" charset="0"/>
                <a:cs typeface="Arial" panose="020B0604020202020204" pitchFamily="34" charset="0"/>
              </a:rPr>
              <a:t>numpy</a:t>
            </a:r>
            <a:r>
              <a:rPr lang="en-US" dirty="0">
                <a:solidFill>
                  <a:schemeClr val="tx1"/>
                </a:solidFill>
                <a:latin typeface="Arial" panose="020B0604020202020204" pitchFamily="34" charset="0"/>
                <a:cs typeface="Arial" panose="020B0604020202020204" pitchFamily="34" charset="0"/>
              </a:rPr>
              <a:t> as </a:t>
            </a:r>
            <a:r>
              <a:rPr lang="en-US" dirty="0" err="1">
                <a:solidFill>
                  <a:schemeClr val="tx1"/>
                </a:solidFill>
                <a:latin typeface="Arial" panose="020B0604020202020204" pitchFamily="34" charset="0"/>
                <a:cs typeface="Arial" panose="020B0604020202020204" pitchFamily="34" charset="0"/>
              </a:rPr>
              <a:t>np</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import </a:t>
            </a:r>
            <a:r>
              <a:rPr lang="en-US" dirty="0" err="1">
                <a:solidFill>
                  <a:schemeClr val="tx1"/>
                </a:solidFill>
                <a:latin typeface="Arial" panose="020B0604020202020204" pitchFamily="34" charset="0"/>
                <a:cs typeface="Arial" panose="020B0604020202020204" pitchFamily="34" charset="0"/>
              </a:rPr>
              <a:t>matplotlib.pyplot</a:t>
            </a:r>
            <a:r>
              <a:rPr lang="en-US" dirty="0">
                <a:solidFill>
                  <a:schemeClr val="tx1"/>
                </a:solidFill>
                <a:latin typeface="Arial" panose="020B0604020202020204" pitchFamily="34" charset="0"/>
                <a:cs typeface="Arial" panose="020B0604020202020204" pitchFamily="34" charset="0"/>
              </a:rPr>
              <a:t> as </a:t>
            </a:r>
            <a:r>
              <a:rPr lang="en-US" dirty="0" err="1">
                <a:solidFill>
                  <a:schemeClr val="tx1"/>
                </a:solidFill>
                <a:latin typeface="Arial" panose="020B0604020202020204" pitchFamily="34" charset="0"/>
                <a:cs typeface="Arial" panose="020B0604020202020204" pitchFamily="34" charset="0"/>
              </a:rPr>
              <a:t>plt</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import </a:t>
            </a:r>
            <a:r>
              <a:rPr lang="en-US" dirty="0" err="1">
                <a:solidFill>
                  <a:schemeClr val="tx1"/>
                </a:solidFill>
                <a:latin typeface="Arial" panose="020B0604020202020204" pitchFamily="34" charset="0"/>
                <a:cs typeface="Arial" panose="020B0604020202020204" pitchFamily="34" charset="0"/>
              </a:rPr>
              <a:t>seaborn</a:t>
            </a:r>
            <a:r>
              <a:rPr lang="en-US" dirty="0">
                <a:solidFill>
                  <a:schemeClr val="tx1"/>
                </a:solidFill>
                <a:latin typeface="Arial" panose="020B0604020202020204" pitchFamily="34" charset="0"/>
                <a:cs typeface="Arial" panose="020B0604020202020204" pitchFamily="34" charset="0"/>
              </a:rPr>
              <a:t> as </a:t>
            </a:r>
            <a:r>
              <a:rPr lang="en-US" dirty="0" err="1">
                <a:solidFill>
                  <a:schemeClr val="tx1"/>
                </a:solidFill>
                <a:latin typeface="Arial" panose="020B0604020202020204" pitchFamily="34" charset="0"/>
                <a:cs typeface="Arial" panose="020B0604020202020204" pitchFamily="34" charset="0"/>
              </a:rPr>
              <a:t>snssns.set_style</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whitegrid</a:t>
            </a:r>
            <a:r>
              <a:rPr lang="en-US" dirty="0">
                <a:solidFill>
                  <a:schemeClr val="tx1"/>
                </a:solidFill>
                <a:latin typeface="Arial" panose="020B0604020202020204" pitchFamily="34" charset="0"/>
                <a:cs typeface="Arial" panose="020B0604020202020204" pitchFamily="34" charset="0"/>
              </a:rPr>
              <a:t>')</a:t>
            </a:r>
          </a:p>
          <a:p>
            <a:pPr marL="0" indent="0">
              <a:buNone/>
            </a:pPr>
            <a:r>
              <a:rPr lang="en-US" dirty="0" err="1">
                <a:solidFill>
                  <a:schemeClr val="tx1"/>
                </a:solidFill>
                <a:latin typeface="Arial" panose="020B0604020202020204" pitchFamily="34" charset="0"/>
                <a:cs typeface="Arial" panose="020B0604020202020204" pitchFamily="34" charset="0"/>
              </a:rPr>
              <a:t>plt.style.use</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fivethirtyeight</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matplotlib</a:t>
            </a:r>
            <a:r>
              <a:rPr lang="en-US" dirty="0">
                <a:solidFill>
                  <a:schemeClr val="tx1"/>
                </a:solidFill>
                <a:latin typeface="Arial" panose="020B0604020202020204" pitchFamily="34" charset="0"/>
                <a:cs typeface="Arial" panose="020B0604020202020204" pitchFamily="34" charset="0"/>
              </a:rPr>
              <a:t> inline</a:t>
            </a:r>
          </a:p>
          <a:p>
            <a:pPr marL="0" indent="0">
              <a:buNone/>
            </a:pPr>
            <a:r>
              <a:rPr lang="en-US" dirty="0">
                <a:solidFill>
                  <a:schemeClr val="tx1"/>
                </a:solidFill>
                <a:latin typeface="Arial" panose="020B0604020202020204" pitchFamily="34" charset="0"/>
                <a:cs typeface="Arial" panose="020B0604020202020204" pitchFamily="34" charset="0"/>
              </a:rPr>
              <a:t>from </a:t>
            </a:r>
            <a:r>
              <a:rPr lang="en-US" dirty="0" err="1">
                <a:solidFill>
                  <a:schemeClr val="tx1"/>
                </a:solidFill>
                <a:latin typeface="Arial" panose="020B0604020202020204" pitchFamily="34" charset="0"/>
                <a:cs typeface="Arial" panose="020B0604020202020204" pitchFamily="34" charset="0"/>
              </a:rPr>
              <a:t>pandas_datareader.data</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import </a:t>
            </a:r>
            <a:r>
              <a:rPr lang="en-US" dirty="0" err="1">
                <a:solidFill>
                  <a:schemeClr val="tx1"/>
                </a:solidFill>
                <a:latin typeface="Arial" panose="020B0604020202020204" pitchFamily="34" charset="0"/>
                <a:cs typeface="Arial" panose="020B0604020202020204" pitchFamily="34" charset="0"/>
              </a:rPr>
              <a:t>DataReader</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import </a:t>
            </a:r>
            <a:r>
              <a:rPr lang="en-US" dirty="0" err="1">
                <a:solidFill>
                  <a:schemeClr val="tx1"/>
                </a:solidFill>
                <a:latin typeface="Arial" panose="020B0604020202020204" pitchFamily="34" charset="0"/>
                <a:cs typeface="Arial" panose="020B0604020202020204" pitchFamily="34" charset="0"/>
              </a:rPr>
              <a:t>yfinance</a:t>
            </a:r>
            <a:r>
              <a:rPr lang="en-US" dirty="0">
                <a:solidFill>
                  <a:schemeClr val="tx1"/>
                </a:solidFill>
                <a:latin typeface="Arial" panose="020B0604020202020204" pitchFamily="34" charset="0"/>
                <a:cs typeface="Arial" panose="020B0604020202020204" pitchFamily="34" charset="0"/>
              </a:rPr>
              <a:t> as </a:t>
            </a:r>
            <a:r>
              <a:rPr lang="en-US" dirty="0" err="1">
                <a:solidFill>
                  <a:schemeClr val="tx1"/>
                </a:solidFill>
                <a:latin typeface="Arial" panose="020B0604020202020204" pitchFamily="34" charset="0"/>
                <a:cs typeface="Arial" panose="020B0604020202020204" pitchFamily="34" charset="0"/>
              </a:rPr>
              <a:t>yf</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from </a:t>
            </a:r>
            <a:r>
              <a:rPr lang="en-US" dirty="0" err="1">
                <a:solidFill>
                  <a:schemeClr val="tx1"/>
                </a:solidFill>
                <a:latin typeface="Arial" panose="020B0604020202020204" pitchFamily="34" charset="0"/>
                <a:cs typeface="Arial" panose="020B0604020202020204" pitchFamily="34" charset="0"/>
              </a:rPr>
              <a:t>pandas_datareader</a:t>
            </a:r>
            <a:r>
              <a:rPr lang="en-US" dirty="0">
                <a:solidFill>
                  <a:schemeClr val="tx1"/>
                </a:solidFill>
                <a:latin typeface="Arial" panose="020B0604020202020204" pitchFamily="34" charset="0"/>
                <a:cs typeface="Arial" panose="020B0604020202020204" pitchFamily="34" charset="0"/>
              </a:rPr>
              <a:t> </a:t>
            </a:r>
          </a:p>
          <a:p>
            <a:pPr marL="0" indent="0">
              <a:buNone/>
            </a:pPr>
            <a:r>
              <a:rPr lang="en-US" dirty="0">
                <a:solidFill>
                  <a:schemeClr val="tx1"/>
                </a:solidFill>
                <a:latin typeface="Arial" panose="020B0604020202020204" pitchFamily="34" charset="0"/>
                <a:cs typeface="Arial" panose="020B0604020202020204" pitchFamily="34" charset="0"/>
              </a:rPr>
              <a:t>import data as </a:t>
            </a:r>
            <a:r>
              <a:rPr lang="en-US" dirty="0" err="1">
                <a:solidFill>
                  <a:schemeClr val="tx1"/>
                </a:solidFill>
                <a:latin typeface="Arial" panose="020B0604020202020204" pitchFamily="34" charset="0"/>
                <a:cs typeface="Arial" panose="020B0604020202020204" pitchFamily="34" charset="0"/>
              </a:rPr>
              <a:t>pdryf.pdr_override</a:t>
            </a:r>
            <a:r>
              <a:rPr lang="en-US" dirty="0">
                <a:solidFill>
                  <a:schemeClr val="tx1"/>
                </a:solidFill>
                <a:latin typeface="Arial" panose="020B0604020202020204" pitchFamily="34" charset="0"/>
                <a:cs typeface="Arial" panose="020B0604020202020204" pitchFamily="34" charset="0"/>
              </a:rPr>
              <a:t>()</a:t>
            </a:r>
          </a:p>
          <a:p>
            <a:pPr marL="0" indent="0">
              <a:buNone/>
            </a:pPr>
            <a:r>
              <a:rPr lang="en-US" dirty="0">
                <a:solidFill>
                  <a:schemeClr val="tx1"/>
                </a:solidFill>
                <a:latin typeface="Arial" panose="020B0604020202020204" pitchFamily="34" charset="0"/>
                <a:cs typeface="Arial" panose="020B0604020202020204" pitchFamily="34" charset="0"/>
              </a:rPr>
              <a:t>from </a:t>
            </a:r>
            <a:r>
              <a:rPr lang="en-US" dirty="0" err="1">
                <a:solidFill>
                  <a:schemeClr val="tx1"/>
                </a:solidFill>
                <a:latin typeface="Arial" panose="020B0604020202020204" pitchFamily="34" charset="0"/>
                <a:cs typeface="Arial" panose="020B0604020202020204" pitchFamily="34" charset="0"/>
              </a:rPr>
              <a:t>datetime</a:t>
            </a:r>
            <a:r>
              <a:rPr lang="en-US" dirty="0">
                <a:solidFill>
                  <a:schemeClr val="tx1"/>
                </a:solidFill>
                <a:latin typeface="Arial" panose="020B0604020202020204" pitchFamily="34" charset="0"/>
                <a:cs typeface="Arial" panose="020B0604020202020204" pitchFamily="34" charset="0"/>
              </a:rPr>
              <a:t> import </a:t>
            </a:r>
            <a:r>
              <a:rPr lang="en-US" dirty="0" err="1">
                <a:solidFill>
                  <a:schemeClr val="tx1"/>
                </a:solidFill>
                <a:latin typeface="Arial" panose="020B0604020202020204" pitchFamily="34" charset="0"/>
                <a:cs typeface="Arial" panose="020B0604020202020204" pitchFamily="34" charset="0"/>
              </a:rPr>
              <a:t>datetime</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err="1">
                <a:solidFill>
                  <a:schemeClr val="tx1"/>
                </a:solidFill>
                <a:latin typeface="Arial" panose="020B0604020202020204" pitchFamily="34" charset="0"/>
                <a:cs typeface="Arial" panose="020B0604020202020204" pitchFamily="34" charset="0"/>
              </a:rPr>
              <a:t>tech_list</a:t>
            </a:r>
            <a:r>
              <a:rPr lang="en-US" dirty="0">
                <a:solidFill>
                  <a:schemeClr val="tx1"/>
                </a:solidFill>
                <a:latin typeface="Arial" panose="020B0604020202020204" pitchFamily="34" charset="0"/>
                <a:cs typeface="Arial" panose="020B0604020202020204" pitchFamily="34" charset="0"/>
              </a:rPr>
              <a:t> = ['AAPL', 'GOOG', 'MSFT', 'AMZN']</a:t>
            </a:r>
          </a:p>
          <a:p>
            <a:pPr marL="0" indent="0">
              <a:buNone/>
            </a:pPr>
            <a:r>
              <a:rPr lang="en-US" dirty="0">
                <a:solidFill>
                  <a:schemeClr val="tx1"/>
                </a:solidFill>
                <a:latin typeface="Arial" panose="020B0604020202020204" pitchFamily="34" charset="0"/>
                <a:cs typeface="Arial" panose="020B0604020202020204" pitchFamily="34" charset="0"/>
              </a:rPr>
              <a:t>for data </a:t>
            </a:r>
            <a:r>
              <a:rPr lang="en-US" dirty="0" err="1">
                <a:solidFill>
                  <a:schemeClr val="tx1"/>
                </a:solidFill>
                <a:latin typeface="Arial" panose="020B0604020202020204" pitchFamily="34" charset="0"/>
                <a:cs typeface="Arial" panose="020B0604020202020204" pitchFamily="34" charset="0"/>
              </a:rPr>
              <a:t>grabtech_list</a:t>
            </a:r>
            <a:r>
              <a:rPr lang="en-US" dirty="0">
                <a:solidFill>
                  <a:schemeClr val="tx1"/>
                </a:solidFill>
                <a:latin typeface="Arial" panose="020B0604020202020204" pitchFamily="34" charset="0"/>
                <a:cs typeface="Arial" panose="020B0604020202020204" pitchFamily="34" charset="0"/>
              </a:rPr>
              <a:t> = ['AAPL', 'GOOG', 'MSFT', 'AMZN']</a:t>
            </a:r>
          </a:p>
          <a:p>
            <a:pPr marL="0" indent="0">
              <a:buNone/>
            </a:pPr>
            <a:r>
              <a:rPr lang="en-US" dirty="0">
                <a:solidFill>
                  <a:schemeClr val="tx1"/>
                </a:solidFill>
                <a:latin typeface="Arial" panose="020B0604020202020204" pitchFamily="34" charset="0"/>
                <a:cs typeface="Arial" panose="020B0604020202020204" pitchFamily="34" charset="0"/>
              </a:rPr>
              <a:t>end = </a:t>
            </a:r>
            <a:r>
              <a:rPr lang="en-US" dirty="0" err="1">
                <a:solidFill>
                  <a:schemeClr val="tx1"/>
                </a:solidFill>
                <a:latin typeface="Arial" panose="020B0604020202020204" pitchFamily="34" charset="0"/>
                <a:cs typeface="Arial" panose="020B0604020202020204" pitchFamily="34" charset="0"/>
              </a:rPr>
              <a:t>datetime.now</a:t>
            </a:r>
            <a:r>
              <a:rPr lang="en-US" dirty="0">
                <a:solidFill>
                  <a:schemeClr val="tx1"/>
                </a:solidFill>
                <a:latin typeface="Arial" panose="020B0604020202020204" pitchFamily="34" charset="0"/>
                <a:cs typeface="Arial" panose="020B0604020202020204" pitchFamily="34" charset="0"/>
              </a:rPr>
              <a:t>()start = </a:t>
            </a:r>
            <a:r>
              <a:rPr lang="en-US" dirty="0" err="1">
                <a:solidFill>
                  <a:schemeClr val="tx1"/>
                </a:solidFill>
                <a:latin typeface="Arial" panose="020B0604020202020204" pitchFamily="34" charset="0"/>
                <a:cs typeface="Arial" panose="020B0604020202020204" pitchFamily="34" charset="0"/>
              </a:rPr>
              <a:t>datetime</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end.year</a:t>
            </a:r>
            <a:r>
              <a:rPr lang="en-US" dirty="0">
                <a:solidFill>
                  <a:schemeClr val="tx1"/>
                </a:solidFill>
                <a:latin typeface="Arial" panose="020B0604020202020204" pitchFamily="34" charset="0"/>
                <a:cs typeface="Arial" panose="020B0604020202020204" pitchFamily="34" charset="0"/>
              </a:rPr>
              <a:t> - 1, </a:t>
            </a:r>
            <a:r>
              <a:rPr lang="en-US" dirty="0" err="1">
                <a:solidFill>
                  <a:schemeClr val="tx1"/>
                </a:solidFill>
                <a:latin typeface="Arial" panose="020B0604020202020204" pitchFamily="34" charset="0"/>
                <a:cs typeface="Arial" panose="020B0604020202020204" pitchFamily="34" charset="0"/>
              </a:rPr>
              <a:t>end.month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end.day</a:t>
            </a:r>
            <a:r>
              <a:rPr lang="en-US" dirty="0">
                <a:solidFill>
                  <a:schemeClr val="tx1"/>
                </a:solidFill>
                <a:latin typeface="Arial" panose="020B0604020202020204" pitchFamily="34" charset="0"/>
                <a:cs typeface="Arial" panose="020B0604020202020204" pitchFamily="34" charset="0"/>
              </a:rPr>
              <a:t>)</a:t>
            </a:r>
          </a:p>
          <a:p>
            <a:pPr marL="0" indent="0">
              <a:buNone/>
            </a:pPr>
            <a:r>
              <a:rPr lang="en-US" dirty="0">
                <a:solidFill>
                  <a:schemeClr val="tx1"/>
                </a:solidFill>
                <a:latin typeface="Arial" panose="020B0604020202020204" pitchFamily="34" charset="0"/>
                <a:cs typeface="Arial" panose="020B0604020202020204" pitchFamily="34" charset="0"/>
              </a:rPr>
              <a:t>for stock in </a:t>
            </a:r>
            <a:r>
              <a:rPr lang="en-US" dirty="0" err="1">
                <a:solidFill>
                  <a:schemeClr val="tx1"/>
                </a:solidFill>
                <a:latin typeface="Arial" panose="020B0604020202020204" pitchFamily="34" charset="0"/>
                <a:cs typeface="Arial" panose="020B0604020202020204" pitchFamily="34" charset="0"/>
              </a:rPr>
              <a:t>tech_list</a:t>
            </a:r>
            <a:r>
              <a:rPr lang="en-US" dirty="0">
                <a:solidFill>
                  <a:schemeClr val="tx1"/>
                </a:solidFill>
                <a:latin typeface="Arial" panose="020B0604020202020204" pitchFamily="34" charset="0"/>
                <a:cs typeface="Arial" panose="020B0604020202020204" pitchFamily="34" charset="0"/>
              </a:rPr>
              <a:t>:    </a:t>
            </a:r>
          </a:p>
          <a:p>
            <a:pPr marL="0" indent="0">
              <a:buNone/>
            </a:pPr>
            <a:r>
              <a:rPr lang="en-US" dirty="0" err="1">
                <a:solidFill>
                  <a:schemeClr val="tx1"/>
                </a:solidFill>
                <a:latin typeface="Arial" panose="020B0604020202020204" pitchFamily="34" charset="0"/>
                <a:cs typeface="Arial" panose="020B0604020202020204" pitchFamily="34" charset="0"/>
              </a:rPr>
              <a:t>globals</a:t>
            </a:r>
            <a:r>
              <a:rPr lang="en-US" dirty="0">
                <a:solidFill>
                  <a:schemeClr val="tx1"/>
                </a:solidFill>
                <a:latin typeface="Arial" panose="020B0604020202020204" pitchFamily="34" charset="0"/>
                <a:cs typeface="Arial" panose="020B0604020202020204" pitchFamily="34" charset="0"/>
              </a:rPr>
              <a:t>()[stock] = </a:t>
            </a:r>
            <a:r>
              <a:rPr lang="en-US" dirty="0" err="1">
                <a:solidFill>
                  <a:schemeClr val="tx1"/>
                </a:solidFill>
                <a:latin typeface="Arial" panose="020B0604020202020204" pitchFamily="34" charset="0"/>
                <a:cs typeface="Arial" panose="020B0604020202020204" pitchFamily="34" charset="0"/>
              </a:rPr>
              <a:t>yf.download</a:t>
            </a:r>
            <a:r>
              <a:rPr lang="en-US" dirty="0">
                <a:solidFill>
                  <a:schemeClr val="tx1"/>
                </a:solidFill>
                <a:latin typeface="Arial" panose="020B0604020202020204" pitchFamily="34" charset="0"/>
                <a:cs typeface="Arial" panose="020B0604020202020204" pitchFamily="34" charset="0"/>
              </a:rPr>
              <a:t>(stock, start, end)</a:t>
            </a:r>
          </a:p>
        </p:txBody>
      </p:sp>
      <p:sp>
        <p:nvSpPr>
          <p:cNvPr id="4" name="Content Placeholder 3"/>
          <p:cNvSpPr>
            <a:spLocks noGrp="1"/>
          </p:cNvSpPr>
          <p:nvPr>
            <p:ph sz="half" idx="2"/>
          </p:nvPr>
        </p:nvSpPr>
        <p:spPr>
          <a:xfrm>
            <a:off x="5128607" y="1030310"/>
            <a:ext cx="4184034" cy="5827690"/>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dirty="0" err="1"/>
              <a:t>company_list</a:t>
            </a:r>
            <a:r>
              <a:rPr lang="en-US" dirty="0"/>
              <a:t> = [AAPL, GOOG, MSFT, AMZN]</a:t>
            </a:r>
          </a:p>
          <a:p>
            <a:pPr marL="0" indent="0">
              <a:buNone/>
            </a:pPr>
            <a:r>
              <a:rPr lang="en-US" dirty="0" err="1"/>
              <a:t>company_name</a:t>
            </a:r>
            <a:r>
              <a:rPr lang="en-US" dirty="0"/>
              <a:t> = ["APPLE", "GOOGLE", "MICROSOFT", "AMAZON"]</a:t>
            </a:r>
          </a:p>
          <a:p>
            <a:pPr marL="0" indent="0">
              <a:buNone/>
            </a:pPr>
            <a:r>
              <a:rPr lang="en-US" dirty="0"/>
              <a:t>for company, </a:t>
            </a:r>
            <a:r>
              <a:rPr lang="en-US" dirty="0" err="1"/>
              <a:t>com_name</a:t>
            </a:r>
            <a:r>
              <a:rPr lang="en-US" dirty="0"/>
              <a:t> in zip(</a:t>
            </a:r>
            <a:r>
              <a:rPr lang="en-US" dirty="0" err="1"/>
              <a:t>company_list</a:t>
            </a:r>
            <a:r>
              <a:rPr lang="en-US" dirty="0"/>
              <a:t>, </a:t>
            </a:r>
            <a:r>
              <a:rPr lang="en-US" dirty="0" err="1"/>
              <a:t>company_name</a:t>
            </a:r>
            <a:r>
              <a:rPr lang="en-US" dirty="0"/>
              <a:t>):    </a:t>
            </a:r>
          </a:p>
          <a:p>
            <a:pPr marL="0" indent="0">
              <a:buNone/>
            </a:pPr>
            <a:r>
              <a:rPr lang="en-US" dirty="0"/>
              <a:t>company["</a:t>
            </a:r>
            <a:r>
              <a:rPr lang="en-US" dirty="0" err="1"/>
              <a:t>company_name</a:t>
            </a:r>
            <a:r>
              <a:rPr lang="en-US" dirty="0"/>
              <a:t>"] = </a:t>
            </a:r>
            <a:r>
              <a:rPr lang="en-US" dirty="0" err="1"/>
              <a:t>com_name</a:t>
            </a:r>
            <a:r>
              <a:rPr lang="en-US" dirty="0"/>
              <a:t>    </a:t>
            </a:r>
            <a:r>
              <a:rPr lang="en-US" dirty="0" err="1"/>
              <a:t>df</a:t>
            </a:r>
            <a:r>
              <a:rPr lang="en-US" dirty="0"/>
              <a:t> = </a:t>
            </a:r>
            <a:r>
              <a:rPr lang="en-US" dirty="0" err="1"/>
              <a:t>pd.concat</a:t>
            </a:r>
            <a:r>
              <a:rPr lang="en-US" dirty="0"/>
              <a:t>(</a:t>
            </a:r>
            <a:r>
              <a:rPr lang="en-US" dirty="0" err="1"/>
              <a:t>company_list</a:t>
            </a:r>
            <a:r>
              <a:rPr lang="en-US" dirty="0"/>
              <a:t>, axis=0)</a:t>
            </a:r>
          </a:p>
          <a:p>
            <a:pPr marL="0" indent="0">
              <a:buNone/>
            </a:pPr>
            <a:r>
              <a:rPr lang="en-US" dirty="0" err="1"/>
              <a:t>df.tail</a:t>
            </a:r>
            <a:r>
              <a:rPr lang="en-US" dirty="0"/>
              <a:t>(10)</a:t>
            </a:r>
            <a:r>
              <a:rPr lang="en-US" dirty="0" err="1"/>
              <a:t>AAPL.describe</a:t>
            </a:r>
            <a:r>
              <a:rPr lang="en-US" dirty="0"/>
              <a:t>()AAPL.info()</a:t>
            </a:r>
          </a:p>
          <a:p>
            <a:pPr marL="0" indent="0">
              <a:buNone/>
            </a:pPr>
            <a:r>
              <a:rPr lang="en-US" dirty="0" err="1"/>
              <a:t>plt.figure</a:t>
            </a:r>
            <a:r>
              <a:rPr lang="en-US" dirty="0"/>
              <a:t>(</a:t>
            </a:r>
            <a:r>
              <a:rPr lang="en-US" dirty="0" err="1"/>
              <a:t>figsize</a:t>
            </a:r>
            <a:r>
              <a:rPr lang="en-US" dirty="0"/>
              <a:t>=(15, 10))</a:t>
            </a:r>
          </a:p>
          <a:p>
            <a:pPr marL="0" indent="0">
              <a:buNone/>
            </a:pPr>
            <a:r>
              <a:rPr lang="en-US" dirty="0" err="1"/>
              <a:t>plt.subplots_adjust</a:t>
            </a:r>
            <a:r>
              <a:rPr lang="en-US" dirty="0"/>
              <a:t>(top=1.25, bottom=1.2)</a:t>
            </a:r>
          </a:p>
          <a:p>
            <a:pPr marL="0" indent="0">
              <a:buNone/>
            </a:pPr>
            <a:r>
              <a:rPr lang="en-US" dirty="0"/>
              <a:t>for </a:t>
            </a:r>
            <a:r>
              <a:rPr lang="en-US" dirty="0" err="1"/>
              <a:t>i</a:t>
            </a:r>
            <a:r>
              <a:rPr lang="en-US" dirty="0"/>
              <a:t>, company in enumerate(</a:t>
            </a:r>
            <a:r>
              <a:rPr lang="en-US" dirty="0" err="1"/>
              <a:t>company_list</a:t>
            </a:r>
            <a:r>
              <a:rPr lang="en-US" dirty="0"/>
              <a:t>, 1):   </a:t>
            </a:r>
          </a:p>
          <a:p>
            <a:pPr marL="0" indent="0">
              <a:buNone/>
            </a:pPr>
            <a:r>
              <a:rPr lang="en-US" dirty="0" err="1"/>
              <a:t>plt.subplot</a:t>
            </a:r>
            <a:r>
              <a:rPr lang="en-US" dirty="0"/>
              <a:t>(2, 2, </a:t>
            </a:r>
            <a:r>
              <a:rPr lang="en-US" dirty="0" err="1"/>
              <a:t>i</a:t>
            </a:r>
            <a:r>
              <a:rPr lang="en-US" dirty="0"/>
              <a:t>)    </a:t>
            </a:r>
          </a:p>
          <a:p>
            <a:pPr marL="0" indent="0">
              <a:buNone/>
            </a:pPr>
            <a:r>
              <a:rPr lang="en-US" dirty="0"/>
              <a:t>company['</a:t>
            </a:r>
            <a:r>
              <a:rPr lang="en-US" dirty="0" err="1"/>
              <a:t>Adj</a:t>
            </a:r>
            <a:r>
              <a:rPr lang="en-US" dirty="0"/>
              <a:t> Close'].plot()    </a:t>
            </a:r>
          </a:p>
          <a:p>
            <a:pPr marL="0" indent="0">
              <a:buNone/>
            </a:pPr>
            <a:r>
              <a:rPr lang="en-US" dirty="0" err="1"/>
              <a:t>plt.ylabel</a:t>
            </a:r>
            <a:r>
              <a:rPr lang="en-US" dirty="0"/>
              <a:t>('</a:t>
            </a:r>
            <a:r>
              <a:rPr lang="en-US" dirty="0" err="1"/>
              <a:t>Adj</a:t>
            </a:r>
            <a:r>
              <a:rPr lang="en-US" dirty="0"/>
              <a:t> Close')    </a:t>
            </a:r>
          </a:p>
          <a:p>
            <a:pPr marL="0" indent="0">
              <a:buNone/>
            </a:pPr>
            <a:r>
              <a:rPr lang="en-US" dirty="0" err="1"/>
              <a:t>plt.xlabel</a:t>
            </a:r>
            <a:r>
              <a:rPr lang="en-US" dirty="0"/>
              <a:t>(None)    </a:t>
            </a:r>
          </a:p>
          <a:p>
            <a:pPr marL="0" indent="0">
              <a:buNone/>
            </a:pPr>
            <a:r>
              <a:rPr lang="en-US" dirty="0" err="1"/>
              <a:t>plt.title</a:t>
            </a:r>
            <a:r>
              <a:rPr lang="en-US" dirty="0"/>
              <a:t>(</a:t>
            </a:r>
            <a:r>
              <a:rPr lang="en-US" dirty="0" err="1"/>
              <a:t>f"Closing</a:t>
            </a:r>
            <a:r>
              <a:rPr lang="en-US" dirty="0"/>
              <a:t> Price of {</a:t>
            </a:r>
            <a:r>
              <a:rPr lang="en-US" dirty="0" err="1"/>
              <a:t>tech_list</a:t>
            </a:r>
            <a:r>
              <a:rPr lang="en-US" dirty="0"/>
              <a:t>[</a:t>
            </a:r>
            <a:r>
              <a:rPr lang="en-US" dirty="0" err="1"/>
              <a:t>i</a:t>
            </a:r>
            <a:r>
              <a:rPr lang="en-US" dirty="0"/>
              <a:t> - 1]}")    </a:t>
            </a:r>
          </a:p>
          <a:p>
            <a:pPr marL="0" indent="0">
              <a:buNone/>
            </a:pPr>
            <a:r>
              <a:rPr lang="en-US" dirty="0" err="1"/>
              <a:t>plt.tight_layout</a:t>
            </a:r>
            <a:r>
              <a:rPr lang="en-US" dirty="0"/>
              <a:t>()</a:t>
            </a:r>
          </a:p>
          <a:p>
            <a:pPr marL="0" indent="0">
              <a:buNone/>
            </a:pPr>
            <a:r>
              <a:rPr lang="en-US" dirty="0" err="1"/>
              <a:t>plt.figure</a:t>
            </a:r>
            <a:r>
              <a:rPr lang="en-US" dirty="0"/>
              <a:t>(</a:t>
            </a:r>
            <a:r>
              <a:rPr lang="en-US" dirty="0" err="1"/>
              <a:t>figsize</a:t>
            </a:r>
            <a:r>
              <a:rPr lang="en-US" dirty="0"/>
              <a:t>=(15, 10))</a:t>
            </a:r>
          </a:p>
        </p:txBody>
      </p:sp>
    </p:spTree>
    <p:extLst>
      <p:ext uri="{BB962C8B-B14F-4D97-AF65-F5344CB8AC3E}">
        <p14:creationId xmlns:p14="http://schemas.microsoft.com/office/powerpoint/2010/main" val="285493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90152"/>
            <a:ext cx="9158092" cy="643944"/>
          </a:xfrm>
        </p:spPr>
        <p:txBody>
          <a:bodyPr>
            <a:noAutofit/>
          </a:bodyPr>
          <a:lstStyle/>
          <a:p>
            <a:r>
              <a:rPr lang="en-IN" sz="2800" dirty="0">
                <a:solidFill>
                  <a:schemeClr val="tx1"/>
                </a:solidFill>
                <a:latin typeface="Arial" panose="020B0604020202020204" pitchFamily="34" charset="0"/>
                <a:cs typeface="Arial" panose="020B0604020202020204" pitchFamily="34" charset="0"/>
              </a:rPr>
              <a:t>Implementation(contd...)</a:t>
            </a:r>
            <a:endParaRPr lang="en-US" sz="28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15155" y="978793"/>
            <a:ext cx="4307577" cy="5892085"/>
          </a:xfrm>
        </p:spPr>
        <p:style>
          <a:lnRef idx="2">
            <a:schemeClr val="dk1"/>
          </a:lnRef>
          <a:fillRef idx="1">
            <a:schemeClr val="lt1"/>
          </a:fillRef>
          <a:effectRef idx="0">
            <a:schemeClr val="dk1"/>
          </a:effectRef>
          <a:fontRef idx="minor">
            <a:schemeClr val="dk1"/>
          </a:fontRef>
        </p:style>
        <p:txBody>
          <a:bodyPr>
            <a:normAutofit fontScale="92500"/>
          </a:bodyPr>
          <a:lstStyle/>
          <a:p>
            <a:pPr marL="0" indent="0">
              <a:buNone/>
            </a:pPr>
            <a:r>
              <a:rPr lang="en-US" dirty="0" err="1">
                <a:solidFill>
                  <a:schemeClr val="tx1"/>
                </a:solidFill>
                <a:latin typeface="Arial" panose="020B0604020202020204" pitchFamily="34" charset="0"/>
                <a:cs typeface="Arial" panose="020B0604020202020204" pitchFamily="34" charset="0"/>
              </a:rPr>
              <a:t>plt.subplots_adjust</a:t>
            </a:r>
            <a:r>
              <a:rPr lang="en-US" dirty="0">
                <a:solidFill>
                  <a:schemeClr val="tx1"/>
                </a:solidFill>
                <a:latin typeface="Arial" panose="020B0604020202020204" pitchFamily="34" charset="0"/>
                <a:cs typeface="Arial" panose="020B0604020202020204" pitchFamily="34" charset="0"/>
              </a:rPr>
              <a:t>(top=1.25, bottom=1.2)</a:t>
            </a:r>
          </a:p>
          <a:p>
            <a:pPr marL="0" indent="0">
              <a:buNone/>
            </a:pPr>
            <a:r>
              <a:rPr lang="en-US" dirty="0">
                <a:solidFill>
                  <a:schemeClr val="tx1"/>
                </a:solidFill>
                <a:latin typeface="Arial" panose="020B0604020202020204" pitchFamily="34" charset="0"/>
                <a:cs typeface="Arial" panose="020B0604020202020204" pitchFamily="34" charset="0"/>
              </a:rPr>
              <a:t>for </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 company in enumerate(</a:t>
            </a:r>
            <a:r>
              <a:rPr lang="en-US" dirty="0" err="1">
                <a:solidFill>
                  <a:schemeClr val="tx1"/>
                </a:solidFill>
                <a:latin typeface="Arial" panose="020B0604020202020204" pitchFamily="34" charset="0"/>
                <a:cs typeface="Arial" panose="020B0604020202020204" pitchFamily="34" charset="0"/>
              </a:rPr>
              <a:t>company_list</a:t>
            </a:r>
            <a:r>
              <a:rPr lang="en-US" dirty="0">
                <a:solidFill>
                  <a:schemeClr val="tx1"/>
                </a:solidFill>
                <a:latin typeface="Arial" panose="020B0604020202020204" pitchFamily="34" charset="0"/>
                <a:cs typeface="Arial" panose="020B0604020202020204" pitchFamily="34" charset="0"/>
              </a:rPr>
              <a:t>, 1):    </a:t>
            </a:r>
          </a:p>
          <a:p>
            <a:pPr marL="0" indent="0">
              <a:buNone/>
            </a:pPr>
            <a:r>
              <a:rPr lang="en-US" dirty="0" err="1">
                <a:solidFill>
                  <a:schemeClr val="tx1"/>
                </a:solidFill>
                <a:latin typeface="Arial" panose="020B0604020202020204" pitchFamily="34" charset="0"/>
                <a:cs typeface="Arial" panose="020B0604020202020204" pitchFamily="34" charset="0"/>
              </a:rPr>
              <a:t>plt.subplot</a:t>
            </a:r>
            <a:r>
              <a:rPr lang="en-US" dirty="0">
                <a:solidFill>
                  <a:schemeClr val="tx1"/>
                </a:solidFill>
                <a:latin typeface="Arial" panose="020B0604020202020204" pitchFamily="34" charset="0"/>
                <a:cs typeface="Arial" panose="020B0604020202020204" pitchFamily="34" charset="0"/>
              </a:rPr>
              <a:t>(2, 2, </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    company['Volume'].plot()    </a:t>
            </a:r>
          </a:p>
          <a:p>
            <a:pPr marL="0" indent="0">
              <a:buNone/>
            </a:pPr>
            <a:r>
              <a:rPr lang="en-US" dirty="0" err="1">
                <a:solidFill>
                  <a:schemeClr val="tx1"/>
                </a:solidFill>
                <a:latin typeface="Arial" panose="020B0604020202020204" pitchFamily="34" charset="0"/>
                <a:cs typeface="Arial" panose="020B0604020202020204" pitchFamily="34" charset="0"/>
              </a:rPr>
              <a:t>plt.ylabel</a:t>
            </a:r>
            <a:r>
              <a:rPr lang="en-US" dirty="0">
                <a:solidFill>
                  <a:schemeClr val="tx1"/>
                </a:solidFill>
                <a:latin typeface="Arial" panose="020B0604020202020204" pitchFamily="34" charset="0"/>
                <a:cs typeface="Arial" panose="020B0604020202020204" pitchFamily="34" charset="0"/>
              </a:rPr>
              <a:t>('Volume')    </a:t>
            </a:r>
          </a:p>
          <a:p>
            <a:pPr marL="0" indent="0">
              <a:buNone/>
            </a:pPr>
            <a:r>
              <a:rPr lang="en-US" dirty="0" err="1">
                <a:solidFill>
                  <a:schemeClr val="tx1"/>
                </a:solidFill>
                <a:latin typeface="Arial" panose="020B0604020202020204" pitchFamily="34" charset="0"/>
                <a:cs typeface="Arial" panose="020B0604020202020204" pitchFamily="34" charset="0"/>
              </a:rPr>
              <a:t>plt.xlabel</a:t>
            </a:r>
            <a:r>
              <a:rPr lang="en-US" dirty="0">
                <a:solidFill>
                  <a:schemeClr val="tx1"/>
                </a:solidFill>
                <a:latin typeface="Arial" panose="020B0604020202020204" pitchFamily="34" charset="0"/>
                <a:cs typeface="Arial" panose="020B0604020202020204" pitchFamily="34" charset="0"/>
              </a:rPr>
              <a:t>(None)    </a:t>
            </a:r>
          </a:p>
          <a:p>
            <a:pPr marL="0" indent="0">
              <a:buNone/>
            </a:pPr>
            <a:r>
              <a:rPr lang="en-US" dirty="0" err="1">
                <a:solidFill>
                  <a:schemeClr val="tx1"/>
                </a:solidFill>
                <a:latin typeface="Arial" panose="020B0604020202020204" pitchFamily="34" charset="0"/>
                <a:cs typeface="Arial" panose="020B0604020202020204" pitchFamily="34" charset="0"/>
              </a:rPr>
              <a:t>plt.title</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f"Sales</a:t>
            </a:r>
            <a:r>
              <a:rPr lang="en-US" dirty="0">
                <a:solidFill>
                  <a:schemeClr val="tx1"/>
                </a:solidFill>
                <a:latin typeface="Arial" panose="020B0604020202020204" pitchFamily="34" charset="0"/>
                <a:cs typeface="Arial" panose="020B0604020202020204" pitchFamily="34" charset="0"/>
              </a:rPr>
              <a:t> Volume for {</a:t>
            </a:r>
            <a:r>
              <a:rPr lang="en-US" dirty="0" err="1">
                <a:solidFill>
                  <a:schemeClr val="tx1"/>
                </a:solidFill>
                <a:latin typeface="Arial" panose="020B0604020202020204" pitchFamily="34" charset="0"/>
                <a:cs typeface="Arial" panose="020B0604020202020204" pitchFamily="34" charset="0"/>
              </a:rPr>
              <a:t>tech_list</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i</a:t>
            </a:r>
            <a:r>
              <a:rPr lang="en-US" dirty="0">
                <a:solidFill>
                  <a:schemeClr val="tx1"/>
                </a:solidFill>
                <a:latin typeface="Arial" panose="020B0604020202020204" pitchFamily="34" charset="0"/>
                <a:cs typeface="Arial" panose="020B0604020202020204" pitchFamily="34" charset="0"/>
              </a:rPr>
              <a:t> - 1]}")    </a:t>
            </a:r>
            <a:r>
              <a:rPr lang="en-US" dirty="0" err="1">
                <a:solidFill>
                  <a:schemeClr val="tx1"/>
                </a:solidFill>
                <a:latin typeface="Arial" panose="020B0604020202020204" pitchFamily="34" charset="0"/>
                <a:cs typeface="Arial" panose="020B0604020202020204" pitchFamily="34" charset="0"/>
              </a:rPr>
              <a:t>plt.tight_layout</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ma_day</a:t>
            </a:r>
            <a:r>
              <a:rPr lang="en-US" dirty="0">
                <a:solidFill>
                  <a:schemeClr val="tx1"/>
                </a:solidFill>
                <a:latin typeface="Arial" panose="020B0604020202020204" pitchFamily="34" charset="0"/>
                <a:cs typeface="Arial" panose="020B0604020202020204" pitchFamily="34" charset="0"/>
              </a:rPr>
              <a:t> = [10, 20, 50]for ma in </a:t>
            </a:r>
            <a:r>
              <a:rPr lang="en-US" dirty="0" err="1">
                <a:solidFill>
                  <a:schemeClr val="tx1"/>
                </a:solidFill>
                <a:latin typeface="Arial" panose="020B0604020202020204" pitchFamily="34" charset="0"/>
                <a:cs typeface="Arial" panose="020B0604020202020204" pitchFamily="34" charset="0"/>
              </a:rPr>
              <a:t>ma_day</a:t>
            </a:r>
            <a:r>
              <a:rPr lang="en-US" dirty="0">
                <a:solidFill>
                  <a:schemeClr val="tx1"/>
                </a:solidFill>
                <a:latin typeface="Arial" panose="020B0604020202020204" pitchFamily="34" charset="0"/>
                <a:cs typeface="Arial" panose="020B0604020202020204" pitchFamily="34" charset="0"/>
              </a:rPr>
              <a:t>:    </a:t>
            </a:r>
          </a:p>
          <a:p>
            <a:pPr marL="0" indent="0">
              <a:buNone/>
            </a:pPr>
            <a:r>
              <a:rPr lang="en-US" dirty="0">
                <a:solidFill>
                  <a:schemeClr val="tx1"/>
                </a:solidFill>
                <a:latin typeface="Arial" panose="020B0604020202020204" pitchFamily="34" charset="0"/>
                <a:cs typeface="Arial" panose="020B0604020202020204" pitchFamily="34" charset="0"/>
              </a:rPr>
              <a:t>for company in </a:t>
            </a:r>
            <a:r>
              <a:rPr lang="en-US" dirty="0" err="1">
                <a:solidFill>
                  <a:schemeClr val="tx1"/>
                </a:solidFill>
                <a:latin typeface="Arial" panose="020B0604020202020204" pitchFamily="34" charset="0"/>
                <a:cs typeface="Arial" panose="020B0604020202020204" pitchFamily="34" charset="0"/>
              </a:rPr>
              <a:t>company_list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column_name</a:t>
            </a:r>
            <a:r>
              <a:rPr lang="en-US" dirty="0">
                <a:solidFill>
                  <a:schemeClr val="tx1"/>
                </a:solidFill>
                <a:latin typeface="Arial" panose="020B0604020202020204" pitchFamily="34" charset="0"/>
                <a:cs typeface="Arial" panose="020B0604020202020204" pitchFamily="34" charset="0"/>
              </a:rPr>
              <a:t> = </a:t>
            </a:r>
            <a:r>
              <a:rPr lang="en-US" dirty="0" err="1">
                <a:solidFill>
                  <a:schemeClr val="tx1"/>
                </a:solidFill>
                <a:latin typeface="Arial" panose="020B0604020202020204" pitchFamily="34" charset="0"/>
                <a:cs typeface="Arial" panose="020B0604020202020204" pitchFamily="34" charset="0"/>
              </a:rPr>
              <a:t>f"MA</a:t>
            </a:r>
            <a:r>
              <a:rPr lang="en-US" dirty="0">
                <a:solidFill>
                  <a:schemeClr val="tx1"/>
                </a:solidFill>
                <a:latin typeface="Arial" panose="020B0604020202020204" pitchFamily="34" charset="0"/>
                <a:cs typeface="Arial" panose="020B0604020202020204" pitchFamily="34" charset="0"/>
              </a:rPr>
              <a:t> for {ma} days"        company[</a:t>
            </a:r>
            <a:r>
              <a:rPr lang="en-US" dirty="0" err="1">
                <a:solidFill>
                  <a:schemeClr val="tx1"/>
                </a:solidFill>
                <a:latin typeface="Arial" panose="020B0604020202020204" pitchFamily="34" charset="0"/>
                <a:cs typeface="Arial" panose="020B0604020202020204" pitchFamily="34" charset="0"/>
              </a:rPr>
              <a:t>column_name</a:t>
            </a:r>
            <a:r>
              <a:rPr lang="en-US" dirty="0">
                <a:solidFill>
                  <a:schemeClr val="tx1"/>
                </a:solidFill>
                <a:latin typeface="Arial" panose="020B0604020202020204" pitchFamily="34" charset="0"/>
                <a:cs typeface="Arial" panose="020B0604020202020204" pitchFamily="34" charset="0"/>
              </a:rPr>
              <a:t>] = company['</a:t>
            </a:r>
            <a:r>
              <a:rPr lang="en-US" dirty="0" err="1">
                <a:solidFill>
                  <a:schemeClr val="tx1"/>
                </a:solidFill>
                <a:latin typeface="Arial" panose="020B0604020202020204" pitchFamily="34" charset="0"/>
                <a:cs typeface="Arial" panose="020B0604020202020204" pitchFamily="34" charset="0"/>
              </a:rPr>
              <a:t>Adj</a:t>
            </a:r>
            <a:r>
              <a:rPr lang="en-US" dirty="0">
                <a:solidFill>
                  <a:schemeClr val="tx1"/>
                </a:solidFill>
                <a:latin typeface="Arial" panose="020B0604020202020204" pitchFamily="34" charset="0"/>
                <a:cs typeface="Arial" panose="020B0604020202020204" pitchFamily="34" charset="0"/>
              </a:rPr>
              <a:t> Close'].rolling(ma).mean()        </a:t>
            </a:r>
          </a:p>
          <a:p>
            <a:pPr marL="0" indent="0">
              <a:buNone/>
            </a:pPr>
            <a:r>
              <a:rPr lang="en-US" dirty="0">
                <a:solidFill>
                  <a:schemeClr val="tx1"/>
                </a:solidFill>
                <a:latin typeface="Arial" panose="020B0604020202020204" pitchFamily="34" charset="0"/>
                <a:cs typeface="Arial" panose="020B0604020202020204" pitchFamily="34" charset="0"/>
              </a:rPr>
              <a:t>fig, axes = </a:t>
            </a:r>
            <a:r>
              <a:rPr lang="en-US" dirty="0" err="1">
                <a:solidFill>
                  <a:schemeClr val="tx1"/>
                </a:solidFill>
                <a:latin typeface="Arial" panose="020B0604020202020204" pitchFamily="34" charset="0"/>
                <a:cs typeface="Arial" panose="020B0604020202020204" pitchFamily="34" charset="0"/>
              </a:rPr>
              <a:t>plt.subplots</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nrows</a:t>
            </a:r>
            <a:r>
              <a:rPr lang="en-US" dirty="0">
                <a:solidFill>
                  <a:schemeClr val="tx1"/>
                </a:solidFill>
                <a:latin typeface="Arial" panose="020B0604020202020204" pitchFamily="34" charset="0"/>
                <a:cs typeface="Arial" panose="020B0604020202020204" pitchFamily="34" charset="0"/>
              </a:rPr>
              <a:t>=2, </a:t>
            </a:r>
            <a:r>
              <a:rPr lang="en-US" dirty="0" err="1">
                <a:solidFill>
                  <a:schemeClr val="tx1"/>
                </a:solidFill>
                <a:latin typeface="Arial" panose="020B0604020202020204" pitchFamily="34" charset="0"/>
                <a:cs typeface="Arial" panose="020B0604020202020204" pitchFamily="34" charset="0"/>
              </a:rPr>
              <a:t>ncols</a:t>
            </a:r>
            <a:r>
              <a:rPr lang="en-US" dirty="0">
                <a:solidFill>
                  <a:schemeClr val="tx1"/>
                </a:solidFill>
                <a:latin typeface="Arial" panose="020B0604020202020204" pitchFamily="34" charset="0"/>
                <a:cs typeface="Arial" panose="020B0604020202020204" pitchFamily="34" charset="0"/>
              </a:rPr>
              <a:t>=2)</a:t>
            </a:r>
          </a:p>
          <a:p>
            <a:pPr marL="0" indent="0">
              <a:buNone/>
            </a:pPr>
            <a:r>
              <a:rPr lang="en-US" dirty="0" err="1">
                <a:solidFill>
                  <a:schemeClr val="tx1"/>
                </a:solidFill>
                <a:latin typeface="Arial" panose="020B0604020202020204" pitchFamily="34" charset="0"/>
                <a:cs typeface="Arial" panose="020B0604020202020204" pitchFamily="34" charset="0"/>
              </a:rPr>
              <a:t>fig.set_figheight</a:t>
            </a:r>
            <a:r>
              <a:rPr lang="en-US" dirty="0">
                <a:solidFill>
                  <a:schemeClr val="tx1"/>
                </a:solidFill>
                <a:latin typeface="Arial" panose="020B0604020202020204" pitchFamily="34" charset="0"/>
                <a:cs typeface="Arial" panose="020B0604020202020204" pitchFamily="34" charset="0"/>
              </a:rPr>
              <a:t>(10)</a:t>
            </a:r>
          </a:p>
          <a:p>
            <a:pPr marL="0" indent="0">
              <a:buNone/>
            </a:pPr>
            <a:r>
              <a:rPr lang="en-US" dirty="0" err="1">
                <a:solidFill>
                  <a:schemeClr val="tx1"/>
                </a:solidFill>
                <a:latin typeface="Arial" panose="020B0604020202020204" pitchFamily="34" charset="0"/>
                <a:cs typeface="Arial" panose="020B0604020202020204" pitchFamily="34" charset="0"/>
              </a:rPr>
              <a:t>fig.set_figwidth</a:t>
            </a:r>
            <a:r>
              <a:rPr lang="en-US" dirty="0">
                <a:solidFill>
                  <a:schemeClr val="tx1"/>
                </a:solidFill>
                <a:latin typeface="Arial" panose="020B0604020202020204" pitchFamily="34" charset="0"/>
                <a:cs typeface="Arial" panose="020B0604020202020204" pitchFamily="34" charset="0"/>
              </a:rPr>
              <a:t>(15)</a:t>
            </a:r>
          </a:p>
        </p:txBody>
      </p:sp>
      <p:sp>
        <p:nvSpPr>
          <p:cNvPr id="4" name="Content Placeholder 3"/>
          <p:cNvSpPr>
            <a:spLocks noGrp="1"/>
          </p:cNvSpPr>
          <p:nvPr>
            <p:ph sz="half" idx="2"/>
          </p:nvPr>
        </p:nvSpPr>
        <p:spPr>
          <a:xfrm>
            <a:off x="5089968" y="978793"/>
            <a:ext cx="4184034" cy="5879207"/>
          </a:xfrm>
        </p:spPr>
        <p:style>
          <a:lnRef idx="2">
            <a:schemeClr val="dk1"/>
          </a:lnRef>
          <a:fillRef idx="1">
            <a:schemeClr val="lt1"/>
          </a:fillRef>
          <a:effectRef idx="0">
            <a:schemeClr val="dk1"/>
          </a:effectRef>
          <a:fontRef idx="minor">
            <a:schemeClr val="dk1"/>
          </a:fontRef>
        </p:style>
        <p:txBody>
          <a:bodyPr>
            <a:normAutofit fontScale="92500"/>
          </a:bodyPr>
          <a:lstStyle/>
          <a:p>
            <a:pPr marL="0" indent="0">
              <a:buNone/>
            </a:pPr>
            <a:r>
              <a:rPr lang="en-US" dirty="0">
                <a:solidFill>
                  <a:schemeClr val="tx1"/>
                </a:solidFill>
                <a:latin typeface="Arial" panose="020B0604020202020204" pitchFamily="34" charset="0"/>
                <a:cs typeface="Arial" panose="020B0604020202020204" pitchFamily="34" charset="0"/>
              </a:rPr>
              <a:t>AAPL[['</a:t>
            </a:r>
            <a:r>
              <a:rPr lang="en-US" dirty="0" err="1">
                <a:solidFill>
                  <a:schemeClr val="tx1"/>
                </a:solidFill>
                <a:latin typeface="Arial" panose="020B0604020202020204" pitchFamily="34" charset="0"/>
                <a:cs typeface="Arial" panose="020B0604020202020204" pitchFamily="34" charset="0"/>
              </a:rPr>
              <a:t>Adj</a:t>
            </a:r>
            <a:r>
              <a:rPr lang="en-US" dirty="0">
                <a:solidFill>
                  <a:schemeClr val="tx1"/>
                </a:solidFill>
                <a:latin typeface="Arial" panose="020B0604020202020204" pitchFamily="34" charset="0"/>
                <a:cs typeface="Arial" panose="020B0604020202020204" pitchFamily="34" charset="0"/>
              </a:rPr>
              <a:t> Close', 'MA for 10 days', 'MA for 20 days', 'MA for 50 days']].plot(ax=axes[0,0])axes[0,0].</a:t>
            </a:r>
            <a:r>
              <a:rPr lang="en-US" dirty="0" err="1">
                <a:solidFill>
                  <a:schemeClr val="tx1"/>
                </a:solidFill>
                <a:latin typeface="Arial" panose="020B0604020202020204" pitchFamily="34" charset="0"/>
                <a:cs typeface="Arial" panose="020B0604020202020204" pitchFamily="34" charset="0"/>
              </a:rPr>
              <a:t>set_title</a:t>
            </a:r>
            <a:r>
              <a:rPr lang="en-US" dirty="0">
                <a:solidFill>
                  <a:schemeClr val="tx1"/>
                </a:solidFill>
                <a:latin typeface="Arial" panose="020B0604020202020204" pitchFamily="34" charset="0"/>
                <a:cs typeface="Arial" panose="020B0604020202020204" pitchFamily="34" charset="0"/>
              </a:rPr>
              <a:t>('APPLE')</a:t>
            </a:r>
          </a:p>
          <a:p>
            <a:pPr marL="0" indent="0">
              <a:buNone/>
            </a:pPr>
            <a:r>
              <a:rPr lang="en-US" dirty="0">
                <a:solidFill>
                  <a:schemeClr val="tx1"/>
                </a:solidFill>
                <a:latin typeface="Arial" panose="020B0604020202020204" pitchFamily="34" charset="0"/>
                <a:cs typeface="Arial" panose="020B0604020202020204" pitchFamily="34" charset="0"/>
              </a:rPr>
              <a:t>GOOG[['</a:t>
            </a:r>
            <a:r>
              <a:rPr lang="en-US" dirty="0" err="1">
                <a:solidFill>
                  <a:schemeClr val="tx1"/>
                </a:solidFill>
                <a:latin typeface="Arial" panose="020B0604020202020204" pitchFamily="34" charset="0"/>
                <a:cs typeface="Arial" panose="020B0604020202020204" pitchFamily="34" charset="0"/>
              </a:rPr>
              <a:t>Adj</a:t>
            </a:r>
            <a:r>
              <a:rPr lang="en-US" dirty="0">
                <a:solidFill>
                  <a:schemeClr val="tx1"/>
                </a:solidFill>
                <a:latin typeface="Arial" panose="020B0604020202020204" pitchFamily="34" charset="0"/>
                <a:cs typeface="Arial" panose="020B0604020202020204" pitchFamily="34" charset="0"/>
              </a:rPr>
              <a:t> Close', 'MA for 10 days', 'MA for 20 days', 'MA for 50 days']].plot(ax=axes[0,1])axes[0,1].</a:t>
            </a:r>
            <a:r>
              <a:rPr lang="en-US" dirty="0" err="1">
                <a:solidFill>
                  <a:schemeClr val="tx1"/>
                </a:solidFill>
                <a:latin typeface="Arial" panose="020B0604020202020204" pitchFamily="34" charset="0"/>
                <a:cs typeface="Arial" panose="020B0604020202020204" pitchFamily="34" charset="0"/>
              </a:rPr>
              <a:t>set_title</a:t>
            </a:r>
            <a:r>
              <a:rPr lang="en-US" dirty="0">
                <a:solidFill>
                  <a:schemeClr val="tx1"/>
                </a:solidFill>
                <a:latin typeface="Arial" panose="020B0604020202020204" pitchFamily="34" charset="0"/>
                <a:cs typeface="Arial" panose="020B0604020202020204" pitchFamily="34" charset="0"/>
              </a:rPr>
              <a:t>('GOOGLE')</a:t>
            </a:r>
          </a:p>
          <a:p>
            <a:pPr marL="0" indent="0">
              <a:buNone/>
            </a:pPr>
            <a:r>
              <a:rPr lang="en-US" dirty="0">
                <a:solidFill>
                  <a:schemeClr val="tx1"/>
                </a:solidFill>
                <a:latin typeface="Arial" panose="020B0604020202020204" pitchFamily="34" charset="0"/>
                <a:cs typeface="Arial" panose="020B0604020202020204" pitchFamily="34" charset="0"/>
              </a:rPr>
              <a:t>MSFT[['</a:t>
            </a:r>
            <a:r>
              <a:rPr lang="en-US" dirty="0" err="1">
                <a:solidFill>
                  <a:schemeClr val="tx1"/>
                </a:solidFill>
                <a:latin typeface="Arial" panose="020B0604020202020204" pitchFamily="34" charset="0"/>
                <a:cs typeface="Arial" panose="020B0604020202020204" pitchFamily="34" charset="0"/>
              </a:rPr>
              <a:t>Adj</a:t>
            </a:r>
            <a:r>
              <a:rPr lang="en-US" dirty="0">
                <a:solidFill>
                  <a:schemeClr val="tx1"/>
                </a:solidFill>
                <a:latin typeface="Arial" panose="020B0604020202020204" pitchFamily="34" charset="0"/>
                <a:cs typeface="Arial" panose="020B0604020202020204" pitchFamily="34" charset="0"/>
              </a:rPr>
              <a:t> Close', 'MA for 10 days', 'MA for 20 days', 'MA for 50 days']].plot(ax=axes[1,0])axes[1,0].</a:t>
            </a:r>
            <a:r>
              <a:rPr lang="en-US" dirty="0" err="1">
                <a:solidFill>
                  <a:schemeClr val="tx1"/>
                </a:solidFill>
                <a:latin typeface="Arial" panose="020B0604020202020204" pitchFamily="34" charset="0"/>
                <a:cs typeface="Arial" panose="020B0604020202020204" pitchFamily="34" charset="0"/>
              </a:rPr>
              <a:t>set_title</a:t>
            </a:r>
            <a:r>
              <a:rPr lang="en-US" dirty="0">
                <a:solidFill>
                  <a:schemeClr val="tx1"/>
                </a:solidFill>
                <a:latin typeface="Arial" panose="020B0604020202020204" pitchFamily="34" charset="0"/>
                <a:cs typeface="Arial" panose="020B0604020202020204" pitchFamily="34" charset="0"/>
              </a:rPr>
              <a:t>('MICROSOFT')</a:t>
            </a:r>
          </a:p>
          <a:p>
            <a:pPr marL="0" indent="0">
              <a:buNone/>
            </a:pPr>
            <a:r>
              <a:rPr lang="en-US" dirty="0">
                <a:solidFill>
                  <a:schemeClr val="tx1"/>
                </a:solidFill>
                <a:latin typeface="Arial" panose="020B0604020202020204" pitchFamily="34" charset="0"/>
                <a:cs typeface="Arial" panose="020B0604020202020204" pitchFamily="34" charset="0"/>
              </a:rPr>
              <a:t>AMZN[['</a:t>
            </a:r>
            <a:r>
              <a:rPr lang="en-US" dirty="0" err="1">
                <a:solidFill>
                  <a:schemeClr val="tx1"/>
                </a:solidFill>
                <a:latin typeface="Arial" panose="020B0604020202020204" pitchFamily="34" charset="0"/>
                <a:cs typeface="Arial" panose="020B0604020202020204" pitchFamily="34" charset="0"/>
              </a:rPr>
              <a:t>Adj</a:t>
            </a:r>
            <a:r>
              <a:rPr lang="en-US" dirty="0">
                <a:solidFill>
                  <a:schemeClr val="tx1"/>
                </a:solidFill>
                <a:latin typeface="Arial" panose="020B0604020202020204" pitchFamily="34" charset="0"/>
                <a:cs typeface="Arial" panose="020B0604020202020204" pitchFamily="34" charset="0"/>
              </a:rPr>
              <a:t> Close', 'MA for 10 days', 'MA for 20 days', 'MA for 50 days']].plot(ax=axes[1,1])axes[1,1].</a:t>
            </a:r>
            <a:r>
              <a:rPr lang="en-US" dirty="0" err="1">
                <a:solidFill>
                  <a:schemeClr val="tx1"/>
                </a:solidFill>
                <a:latin typeface="Arial" panose="020B0604020202020204" pitchFamily="34" charset="0"/>
                <a:cs typeface="Arial" panose="020B0604020202020204" pitchFamily="34" charset="0"/>
              </a:rPr>
              <a:t>set_title</a:t>
            </a:r>
            <a:r>
              <a:rPr lang="en-US" dirty="0">
                <a:solidFill>
                  <a:schemeClr val="tx1"/>
                </a:solidFill>
                <a:latin typeface="Arial" panose="020B0604020202020204" pitchFamily="34" charset="0"/>
                <a:cs typeface="Arial" panose="020B0604020202020204" pitchFamily="34" charset="0"/>
              </a:rPr>
              <a:t>('AMAZON')</a:t>
            </a:r>
          </a:p>
          <a:p>
            <a:pPr marL="0" indent="0">
              <a:buNone/>
            </a:pPr>
            <a:r>
              <a:rPr lang="en-US" dirty="0" err="1">
                <a:solidFill>
                  <a:schemeClr val="tx1"/>
                </a:solidFill>
                <a:latin typeface="Arial" panose="020B0604020202020204" pitchFamily="34" charset="0"/>
                <a:cs typeface="Arial" panose="020B0604020202020204" pitchFamily="34" charset="0"/>
              </a:rPr>
              <a:t>fig.tight_layout</a:t>
            </a:r>
            <a:r>
              <a:rPr lang="en-US"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844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69" y="386903"/>
            <a:ext cx="8596668" cy="626772"/>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Result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7280" y="1748464"/>
            <a:ext cx="2331076" cy="388143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92556" y="2118452"/>
            <a:ext cx="4184650" cy="2935398"/>
          </a:xfrm>
        </p:spPr>
      </p:pic>
    </p:spTree>
    <p:extLst>
      <p:ext uri="{BB962C8B-B14F-4D97-AF65-F5344CB8AC3E}">
        <p14:creationId xmlns:p14="http://schemas.microsoft.com/office/powerpoint/2010/main" val="392622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16" y="590997"/>
            <a:ext cx="8596668" cy="613893"/>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Result(</a:t>
            </a:r>
            <a:r>
              <a:rPr lang="en-IN" sz="2800" dirty="0">
                <a:solidFill>
                  <a:schemeClr val="tx1"/>
                </a:solidFill>
                <a:latin typeface="Arial" panose="020B0604020202020204" pitchFamily="34" charset="0"/>
                <a:cs typeface="Arial" panose="020B0604020202020204" pitchFamily="34" charset="0"/>
              </a:rPr>
              <a:t>Contd...)</a:t>
            </a:r>
            <a:endParaRPr lang="en-US" sz="2800" dirty="0">
              <a:solidFill>
                <a:schemeClr val="tx1"/>
              </a:solidFill>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9403" y="1925811"/>
            <a:ext cx="2660761" cy="388143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525" y="2160588"/>
            <a:ext cx="4184650" cy="3411884"/>
          </a:xfrm>
        </p:spPr>
      </p:pic>
    </p:spTree>
    <p:extLst>
      <p:ext uri="{BB962C8B-B14F-4D97-AF65-F5344CB8AC3E}">
        <p14:creationId xmlns:p14="http://schemas.microsoft.com/office/powerpoint/2010/main" val="177694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00" y="565776"/>
            <a:ext cx="8596668" cy="575256"/>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Result(</a:t>
            </a:r>
            <a:r>
              <a:rPr lang="en-IN" sz="2800" dirty="0">
                <a:solidFill>
                  <a:schemeClr val="tx1"/>
                </a:solidFill>
                <a:latin typeface="Arial" panose="020B0604020202020204" pitchFamily="34" charset="0"/>
                <a:cs typeface="Arial" panose="020B0604020202020204" pitchFamily="34" charset="0"/>
              </a:rPr>
              <a:t>Contd...)</a:t>
            </a:r>
            <a:endParaRPr lang="en-US" sz="2800" dirty="0">
              <a:solidFill>
                <a:schemeClr val="tx1"/>
              </a:solidFill>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833243" y="1960856"/>
            <a:ext cx="4184650" cy="3087586"/>
          </a:xfrm>
        </p:spPr>
      </p:pic>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4242" y="1960856"/>
            <a:ext cx="4183062" cy="3087586"/>
          </a:xfrm>
        </p:spPr>
      </p:pic>
    </p:spTree>
    <p:extLst>
      <p:ext uri="{BB962C8B-B14F-4D97-AF65-F5344CB8AC3E}">
        <p14:creationId xmlns:p14="http://schemas.microsoft.com/office/powerpoint/2010/main" val="61672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677334" y="1787102"/>
            <a:ext cx="8596668" cy="3880773"/>
          </a:xfrm>
        </p:spPr>
        <p:txBody>
          <a:bodyPr>
            <a:normAutofit/>
          </a:bodyPr>
          <a:lstStyle/>
          <a:p>
            <a:pPr lvl="2" indent="-342900">
              <a:buClr>
                <a:schemeClr val="tx1"/>
              </a:buClr>
              <a:buSzPct val="89000"/>
              <a:buFont typeface="Wingdings" panose="05000000000000000000" pitchFamily="2" charset="2"/>
              <a:buChar char="ü"/>
            </a:pPr>
            <a:r>
              <a:rPr lang="en-US" sz="2000" dirty="0">
                <a:solidFill>
                  <a:schemeClr val="tx1"/>
                </a:solidFill>
                <a:latin typeface="Arial" panose="020B0604020202020204" pitchFamily="34" charset="0"/>
                <a:cs typeface="Arial" panose="020B0604020202020204" pitchFamily="34" charset="0"/>
              </a:rPr>
              <a:t>Problem statement</a:t>
            </a:r>
          </a:p>
          <a:p>
            <a:pPr lvl="2" indent="-342900">
              <a:buClr>
                <a:schemeClr val="tx1"/>
              </a:buClr>
              <a:buSzPct val="89000"/>
              <a:buFont typeface="Wingdings" panose="05000000000000000000" pitchFamily="2" charset="2"/>
              <a:buChar char="ü"/>
            </a:pPr>
            <a:r>
              <a:rPr lang="en-US" sz="2000" dirty="0">
                <a:solidFill>
                  <a:schemeClr val="tx1"/>
                </a:solidFill>
                <a:latin typeface="Arial" panose="020B0604020202020204" pitchFamily="34" charset="0"/>
                <a:cs typeface="Arial" panose="020B0604020202020204" pitchFamily="34" charset="0"/>
              </a:rPr>
              <a:t>Proposed system\solution</a:t>
            </a:r>
          </a:p>
          <a:p>
            <a:pPr lvl="2" indent="-342900">
              <a:buClr>
                <a:schemeClr val="tx1"/>
              </a:buClr>
              <a:buSzPct val="89000"/>
              <a:buFont typeface="Wingdings" panose="05000000000000000000" pitchFamily="2" charset="2"/>
              <a:buChar char="ü"/>
            </a:pPr>
            <a:r>
              <a:rPr lang="en-US" sz="2000" dirty="0">
                <a:solidFill>
                  <a:schemeClr val="tx1"/>
                </a:solidFill>
                <a:latin typeface="Arial" panose="020B0604020202020204" pitchFamily="34" charset="0"/>
                <a:cs typeface="Arial" panose="020B0604020202020204" pitchFamily="34" charset="0"/>
              </a:rPr>
              <a:t>System development approaches</a:t>
            </a:r>
          </a:p>
          <a:p>
            <a:pPr lvl="2" indent="-342900">
              <a:buClr>
                <a:schemeClr val="tx1"/>
              </a:buClr>
              <a:buSzPct val="89000"/>
              <a:buFont typeface="Wingdings" panose="05000000000000000000" pitchFamily="2" charset="2"/>
              <a:buChar char="ü"/>
            </a:pPr>
            <a:r>
              <a:rPr lang="en-US" sz="2000" dirty="0">
                <a:solidFill>
                  <a:schemeClr val="tx1"/>
                </a:solidFill>
                <a:latin typeface="Arial" panose="020B0604020202020204" pitchFamily="34" charset="0"/>
                <a:cs typeface="Arial" panose="020B0604020202020204" pitchFamily="34" charset="0"/>
              </a:rPr>
              <a:t>Algorithm and deployment</a:t>
            </a:r>
          </a:p>
          <a:p>
            <a:pPr lvl="2" indent="-342900">
              <a:buClr>
                <a:schemeClr val="tx1"/>
              </a:buClr>
              <a:buSzPct val="89000"/>
              <a:buFont typeface="Wingdings" panose="05000000000000000000" pitchFamily="2" charset="2"/>
              <a:buChar char="ü"/>
            </a:pPr>
            <a:r>
              <a:rPr lang="en-US" sz="2000" dirty="0">
                <a:solidFill>
                  <a:schemeClr val="tx1"/>
                </a:solidFill>
                <a:latin typeface="Arial" panose="020B0604020202020204" pitchFamily="34" charset="0"/>
                <a:cs typeface="Arial" panose="020B0604020202020204" pitchFamily="34" charset="0"/>
              </a:rPr>
              <a:t>Result</a:t>
            </a:r>
          </a:p>
          <a:p>
            <a:pPr lvl="2" indent="-342900">
              <a:buClr>
                <a:schemeClr val="tx1"/>
              </a:buClr>
              <a:buSzPct val="89000"/>
              <a:buFont typeface="Wingdings" panose="05000000000000000000" pitchFamily="2" charset="2"/>
              <a:buChar char="ü"/>
            </a:pPr>
            <a:r>
              <a:rPr lang="en-US" sz="2000" dirty="0">
                <a:solidFill>
                  <a:schemeClr val="tx1"/>
                </a:solidFill>
                <a:latin typeface="Arial" panose="020B0604020202020204" pitchFamily="34" charset="0"/>
                <a:cs typeface="Arial" panose="020B0604020202020204" pitchFamily="34" charset="0"/>
              </a:rPr>
              <a:t>References</a:t>
            </a:r>
          </a:p>
          <a:p>
            <a:pPr lvl="2" indent="-342900">
              <a:buClr>
                <a:schemeClr val="tx1"/>
              </a:buClr>
              <a:buSzPct val="89000"/>
              <a:buFont typeface="Wingdings" panose="05000000000000000000" pitchFamily="2" charset="2"/>
              <a:buChar char="ü"/>
            </a:pPr>
            <a:r>
              <a:rPr lang="en-US" sz="2000" dirty="0">
                <a:solidFill>
                  <a:schemeClr val="tx1"/>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240445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82600" y="415141"/>
            <a:ext cx="6096000" cy="523220"/>
          </a:xfrm>
          <a:prstGeom prst="rect">
            <a:avLst/>
          </a:prstGeom>
        </p:spPr>
        <p:txBody>
          <a:bodyPr>
            <a:spAutoFit/>
          </a:bodyPr>
          <a:lstStyle/>
          <a:p>
            <a:r>
              <a:rPr lang="en-US" sz="2800" dirty="0">
                <a:latin typeface="Arial" panose="020B0604020202020204" pitchFamily="34" charset="0"/>
                <a:cs typeface="Arial" panose="020B0604020202020204" pitchFamily="34" charset="0"/>
              </a:rPr>
              <a:t>References</a:t>
            </a:r>
          </a:p>
        </p:txBody>
      </p:sp>
      <p:sp>
        <p:nvSpPr>
          <p:cNvPr id="9" name="Rectangle 8"/>
          <p:cNvSpPr/>
          <p:nvPr/>
        </p:nvSpPr>
        <p:spPr>
          <a:xfrm>
            <a:off x="1522191" y="1555234"/>
            <a:ext cx="7819385" cy="1754326"/>
          </a:xfrm>
          <a:prstGeom prst="rect">
            <a:avLst/>
          </a:prstGeom>
        </p:spPr>
        <p:txBody>
          <a:bodyPr wrap="none">
            <a:spAutoFit/>
          </a:bodyPr>
          <a:lstStyle/>
          <a:p>
            <a:pPr marL="285750" indent="-285750">
              <a:buFont typeface="Wingdings" panose="05000000000000000000" pitchFamily="2" charset="2"/>
              <a:buChar char="v"/>
            </a:pPr>
            <a:r>
              <a:rPr lang="en-US" dirty="0">
                <a:hlinkClick r:id="rId2"/>
              </a:rPr>
              <a:t>https://numpy.org/</a:t>
            </a:r>
            <a:endParaRPr lang="en-US" dirty="0"/>
          </a:p>
          <a:p>
            <a:pPr marL="285750" indent="-285750">
              <a:buFont typeface="Wingdings" panose="05000000000000000000" pitchFamily="2" charset="2"/>
              <a:buChar char="v"/>
            </a:pPr>
            <a:r>
              <a:rPr lang="en-US" dirty="0">
                <a:hlinkClick r:id="rId3"/>
              </a:rPr>
              <a:t>https://pandas.pydata.org/</a:t>
            </a:r>
            <a:endParaRPr lang="en-US" dirty="0"/>
          </a:p>
          <a:p>
            <a:pPr marL="285750" indent="-285750">
              <a:buFont typeface="Wingdings" panose="05000000000000000000" pitchFamily="2" charset="2"/>
              <a:buChar char="v"/>
            </a:pPr>
            <a:r>
              <a:rPr lang="en-US" dirty="0">
                <a:hlinkClick r:id="rId4"/>
              </a:rPr>
              <a:t>https://matplotlib.org/</a:t>
            </a:r>
            <a:endParaRPr lang="en-US" dirty="0"/>
          </a:p>
          <a:p>
            <a:pPr marL="285750" indent="-285750">
              <a:buFont typeface="Wingdings" panose="05000000000000000000" pitchFamily="2" charset="2"/>
              <a:buChar char="v"/>
            </a:pPr>
            <a:r>
              <a:rPr lang="en-US" dirty="0">
                <a:hlinkClick r:id="rId5"/>
              </a:rPr>
              <a:t>https://seaborn.pydata.org/</a:t>
            </a:r>
            <a:endParaRPr lang="en-US" dirty="0"/>
          </a:p>
          <a:p>
            <a:pPr marL="285750" indent="-285750">
              <a:buFont typeface="Wingdings" panose="05000000000000000000" pitchFamily="2" charset="2"/>
              <a:buChar char="v"/>
            </a:pPr>
            <a:r>
              <a:rPr lang="en-US" dirty="0">
                <a:hlinkClick r:id="rId6"/>
              </a:rPr>
              <a:t>https://www.tensorflow.org/</a:t>
            </a:r>
            <a:endParaRPr lang="en-US" dirty="0"/>
          </a:p>
          <a:p>
            <a:pPr marL="285750" indent="-285750">
              <a:buFont typeface="Wingdings" panose="05000000000000000000" pitchFamily="2" charset="2"/>
              <a:buChar char="v"/>
            </a:pPr>
            <a:r>
              <a:rPr lang="en-US" dirty="0">
                <a:hlinkClick r:id="rId7"/>
              </a:rPr>
              <a:t>https://www.kaggle.com/datasets/jacksoncrow/stock-market-dataset</a:t>
            </a:r>
            <a:endParaRPr lang="en-US" dirty="0"/>
          </a:p>
        </p:txBody>
      </p:sp>
    </p:spTree>
    <p:extLst>
      <p:ext uri="{BB962C8B-B14F-4D97-AF65-F5344CB8AC3E}">
        <p14:creationId xmlns:p14="http://schemas.microsoft.com/office/powerpoint/2010/main" val="92071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9453" y="377781"/>
            <a:ext cx="8596668" cy="588134"/>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Conclusion</a:t>
            </a:r>
          </a:p>
        </p:txBody>
      </p:sp>
      <p:sp>
        <p:nvSpPr>
          <p:cNvPr id="6" name="Content Placeholder 5"/>
          <p:cNvSpPr>
            <a:spLocks noGrp="1"/>
          </p:cNvSpPr>
          <p:nvPr>
            <p:ph idx="1"/>
          </p:nvPr>
        </p:nvSpPr>
        <p:spPr>
          <a:xfrm>
            <a:off x="947790" y="1903012"/>
            <a:ext cx="8596668" cy="3880773"/>
          </a:xfrm>
        </p:spPr>
        <p:txBody>
          <a:bodyPr/>
          <a:lstStyle/>
          <a:p>
            <a:pPr marL="0" indent="0">
              <a:buNone/>
            </a:pPr>
            <a:r>
              <a:rPr lang="en-US" dirty="0">
                <a:solidFill>
                  <a:schemeClr val="tx1"/>
                </a:solidFill>
                <a:latin typeface="Arial" panose="020B0604020202020204" pitchFamily="34" charset="0"/>
                <a:cs typeface="Arial" panose="020B0604020202020204" pitchFamily="34" charset="0"/>
              </a:rPr>
              <a:t>			In conclusion, the development and deployment of a stock market prediction system based on Recurrent Neural Networks (RNNs) have yielded valuable insights and performance metrics. Our RNN model, trained on historical market data and utilizing advanced sequential learning techniques, demonstrated promising accuracy in predicting market trends. Through rigorous evaluation using performance metrics such as accuracy and mean squared error, we observed that our model effectively captured underlying patterns in the data, enabling it to make informed predictions.</a:t>
            </a:r>
          </a:p>
        </p:txBody>
      </p:sp>
    </p:spTree>
    <p:extLst>
      <p:ext uri="{BB962C8B-B14F-4D97-AF65-F5344CB8AC3E}">
        <p14:creationId xmlns:p14="http://schemas.microsoft.com/office/powerpoint/2010/main" val="948484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5121" y="2966923"/>
            <a:ext cx="6096000" cy="769441"/>
          </a:xfrm>
          <a:prstGeom prst="rect">
            <a:avLst/>
          </a:prstGeom>
        </p:spPr>
        <p:txBody>
          <a:bodyPr>
            <a:spAutoFit/>
          </a:bodyPr>
          <a:lstStyle/>
          <a:p>
            <a:r>
              <a:rPr lang="en-US" sz="4400" dirty="0">
                <a:latin typeface="Elephant" panose="02020904090505020303" pitchFamily="18" charset="0"/>
              </a:rPr>
              <a:t>Thank You!</a:t>
            </a:r>
            <a:endParaRPr lang="en-US" dirty="0"/>
          </a:p>
        </p:txBody>
      </p:sp>
    </p:spTree>
    <p:extLst>
      <p:ext uri="{BB962C8B-B14F-4D97-AF65-F5344CB8AC3E}">
        <p14:creationId xmlns:p14="http://schemas.microsoft.com/office/powerpoint/2010/main" val="344023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8" y="622479"/>
            <a:ext cx="8596668" cy="1320800"/>
          </a:xfrm>
        </p:spPr>
        <p:txBody>
          <a:bodyPr>
            <a:normAutofit/>
          </a:bodyPr>
          <a:lstStyle/>
          <a:p>
            <a:r>
              <a:rPr lang="en-US" sz="3200" dirty="0">
                <a:solidFill>
                  <a:schemeClr val="tx1"/>
                </a:solidFill>
                <a:latin typeface="Arial" panose="020B0604020202020204" pitchFamily="34" charset="0"/>
                <a:cs typeface="Arial" panose="020B0604020202020204" pitchFamily="34" charset="0"/>
              </a:rPr>
              <a:t>Problem statement</a:t>
            </a:r>
          </a:p>
        </p:txBody>
      </p:sp>
      <p:sp>
        <p:nvSpPr>
          <p:cNvPr id="3" name="Content Placeholder 2"/>
          <p:cNvSpPr>
            <a:spLocks noGrp="1"/>
          </p:cNvSpPr>
          <p:nvPr>
            <p:ph idx="1"/>
          </p:nvPr>
        </p:nvSpPr>
        <p:spPr>
          <a:xfrm>
            <a:off x="677334" y="1943279"/>
            <a:ext cx="8596668" cy="3880773"/>
          </a:xfrm>
        </p:spPr>
        <p:txBody>
          <a:bodyPr/>
          <a:lstStyle/>
          <a:p>
            <a:pPr marL="0" indent="0">
              <a:buNone/>
            </a:pPr>
            <a:r>
              <a:rPr lang="en-US" dirty="0">
                <a:solidFill>
                  <a:schemeClr val="tx1"/>
                </a:solidFill>
                <a:latin typeface="Arial" panose="020B0604020202020204" pitchFamily="34" charset="0"/>
                <a:cs typeface="Arial" panose="020B0604020202020204" pitchFamily="34" charset="0"/>
              </a:rPr>
              <a:t>			The aim of this project is to develop an accurate and reliable predictive model for forecasting stock market prices using Recurrent Neural Networks (RNNs). Despite the vast amount of data available, accurately predicting stock prices remains a challenging task due to the complex and dynamic nature of financial markets. Traditional models often struggle to capture the intricate patterns and dependencies present in the data, leading to limited predictive performance. By leveraging the sequential nature of time-series data, RNNs offer a promising approach to address these challenges.</a:t>
            </a:r>
          </a:p>
        </p:txBody>
      </p:sp>
    </p:spTree>
    <p:extLst>
      <p:ext uri="{BB962C8B-B14F-4D97-AF65-F5344CB8AC3E}">
        <p14:creationId xmlns:p14="http://schemas.microsoft.com/office/powerpoint/2010/main" val="69917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331" y="206061"/>
            <a:ext cx="8596668" cy="695459"/>
          </a:xfrm>
        </p:spPr>
        <p:txBody>
          <a:bodyPr>
            <a:normAutofit fontScale="90000"/>
          </a:bodyPr>
          <a:lstStyle/>
          <a:p>
            <a:r>
              <a:rPr lang="en-US" sz="2800" dirty="0">
                <a:solidFill>
                  <a:schemeClr val="tx1"/>
                </a:solidFill>
                <a:latin typeface="Arial" panose="020B0604020202020204" pitchFamily="34" charset="0"/>
                <a:cs typeface="Arial" panose="020B0604020202020204" pitchFamily="34" charset="0"/>
              </a:rPr>
              <a:t>The Key Objectives Of This Project Include:</a:t>
            </a:r>
            <a:br>
              <a:rPr lang="en-US" sz="2800" dirty="0">
                <a:solidFill>
                  <a:schemeClr val="tx1"/>
                </a:solidFill>
                <a:latin typeface="Arial" panose="020B0604020202020204" pitchFamily="34" charset="0"/>
                <a:cs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15217" y="1130279"/>
            <a:ext cx="8596668" cy="5128853"/>
          </a:xfrm>
        </p:spPr>
        <p:txBody>
          <a:bodyPr/>
          <a:lstStyle/>
          <a:p>
            <a:pPr marL="0" indent="0">
              <a:buNone/>
            </a:pPr>
            <a:r>
              <a:rPr lang="en-US" dirty="0">
                <a:solidFill>
                  <a:schemeClr val="tx1"/>
                </a:solidFill>
                <a:latin typeface="Arial" panose="020B0604020202020204" pitchFamily="34" charset="0"/>
                <a:cs typeface="Arial" panose="020B0604020202020204" pitchFamily="34" charset="0"/>
              </a:rPr>
              <a:t>1.Collecting and preprocessing historical stock price data, including features such as opening price, closing price, high, low, and volume.</a:t>
            </a:r>
          </a:p>
          <a:p>
            <a:pPr marL="0" indent="0">
              <a:buNone/>
            </a:pPr>
            <a:r>
              <a:rPr lang="en-US" dirty="0">
                <a:solidFill>
                  <a:schemeClr val="tx1"/>
                </a:solidFill>
                <a:latin typeface="Arial" panose="020B0604020202020204" pitchFamily="34" charset="0"/>
                <a:cs typeface="Arial" panose="020B0604020202020204" pitchFamily="34" charset="0"/>
              </a:rPr>
              <a:t>2. Designing and training an RNN architecture capable of learning from historical price data to make future price predictions.</a:t>
            </a:r>
          </a:p>
          <a:p>
            <a:pPr marL="0" indent="0">
              <a:buNone/>
            </a:pPr>
            <a:r>
              <a:rPr lang="en-US" dirty="0">
                <a:solidFill>
                  <a:schemeClr val="tx1"/>
                </a:solidFill>
                <a:latin typeface="Arial" panose="020B0604020202020204" pitchFamily="34" charset="0"/>
                <a:cs typeface="Arial" panose="020B0604020202020204" pitchFamily="34" charset="0"/>
              </a:rPr>
              <a:t>3. Exploring and incorporating relevant technical indicators, sentiment analysis from news articles or social media, and macroeconomic factors to enhance the predictive power of the model.</a:t>
            </a:r>
          </a:p>
          <a:p>
            <a:pPr marL="0" indent="0">
              <a:buNone/>
            </a:pPr>
            <a:r>
              <a:rPr lang="en-US" dirty="0">
                <a:solidFill>
                  <a:schemeClr val="tx1"/>
                </a:solidFill>
                <a:latin typeface="Arial" panose="020B0604020202020204" pitchFamily="34" charset="0"/>
                <a:cs typeface="Arial" panose="020B0604020202020204" pitchFamily="34" charset="0"/>
              </a:rPr>
              <a:t>4. Evaluating the performance of the RNN model using appropriate metrics such as mean absolute error (MAE), mean squared error (MSE), and root mean squared error (RMSE).</a:t>
            </a:r>
          </a:p>
          <a:p>
            <a:pPr marL="0" indent="0">
              <a:buNone/>
            </a:pPr>
            <a:r>
              <a:rPr lang="en-US" dirty="0">
                <a:solidFill>
                  <a:schemeClr val="tx1"/>
                </a:solidFill>
                <a:latin typeface="Arial" panose="020B0604020202020204" pitchFamily="34" charset="0"/>
                <a:cs typeface="Arial" panose="020B0604020202020204" pitchFamily="34" charset="0"/>
              </a:rPr>
              <a:t>5. Comparing the performance of the RNN model against baseline models and benchmarking against state-of-the-art approaches in stock market prediction.</a:t>
            </a:r>
          </a:p>
          <a:p>
            <a:pPr marL="0" indent="0">
              <a:buNone/>
            </a:pPr>
            <a:r>
              <a:rPr lang="en-US" dirty="0">
                <a:solidFill>
                  <a:schemeClr val="tx1"/>
                </a:solidFill>
                <a:latin typeface="Arial" panose="020B0604020202020204" pitchFamily="34" charset="0"/>
                <a:cs typeface="Arial" panose="020B0604020202020204" pitchFamily="34" charset="0"/>
              </a:rPr>
              <a:t>6. Conducting sensitivity analysis and stress testing to assess the robustness and generalization capabilities of the model across different market conditions and asset classes.</a:t>
            </a:r>
          </a:p>
        </p:txBody>
      </p:sp>
    </p:spTree>
    <p:extLst>
      <p:ext uri="{BB962C8B-B14F-4D97-AF65-F5344CB8AC3E}">
        <p14:creationId xmlns:p14="http://schemas.microsoft.com/office/powerpoint/2010/main" val="277247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69" y="583841"/>
            <a:ext cx="8596668" cy="678287"/>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Proposed System/Solution</a:t>
            </a:r>
          </a:p>
        </p:txBody>
      </p:sp>
      <p:sp>
        <p:nvSpPr>
          <p:cNvPr id="3" name="Content Placeholder 2"/>
          <p:cNvSpPr>
            <a:spLocks noGrp="1"/>
          </p:cNvSpPr>
          <p:nvPr>
            <p:ph idx="1"/>
          </p:nvPr>
        </p:nvSpPr>
        <p:spPr>
          <a:xfrm>
            <a:off x="2081131" y="1803043"/>
            <a:ext cx="8596668" cy="4559121"/>
          </a:xfrm>
        </p:spPr>
        <p:txBody>
          <a:bodyPr>
            <a:normAutofit/>
          </a:bodyPr>
          <a:lstStyle/>
          <a:p>
            <a:pPr>
              <a:buClr>
                <a:schemeClr val="tx1"/>
              </a:buClr>
              <a:buSzPct val="85000"/>
              <a:buFont typeface="Wingdings" panose="05000000000000000000" pitchFamily="2" charset="2"/>
              <a:buChar char="ü"/>
            </a:pPr>
            <a:r>
              <a:rPr lang="en-US" dirty="0">
                <a:solidFill>
                  <a:schemeClr val="tx1"/>
                </a:solidFill>
                <a:latin typeface="Arial" panose="020B0604020202020204" pitchFamily="34" charset="0"/>
                <a:cs typeface="Arial" panose="020B0604020202020204" pitchFamily="34" charset="0"/>
              </a:rPr>
              <a:t>Data Collection</a:t>
            </a:r>
          </a:p>
          <a:p>
            <a:pPr>
              <a:buClr>
                <a:schemeClr val="tx1"/>
              </a:buClr>
              <a:buSzPct val="85000"/>
              <a:buFont typeface="Wingdings" panose="05000000000000000000" pitchFamily="2" charset="2"/>
              <a:buChar char="ü"/>
            </a:pPr>
            <a:r>
              <a:rPr lang="en-US" dirty="0">
                <a:solidFill>
                  <a:schemeClr val="tx1"/>
                </a:solidFill>
                <a:latin typeface="Arial" panose="020B0604020202020204" pitchFamily="34" charset="0"/>
                <a:cs typeface="Arial" panose="020B0604020202020204" pitchFamily="34" charset="0"/>
              </a:rPr>
              <a:t>Data Preprocessing</a:t>
            </a:r>
          </a:p>
          <a:p>
            <a:pPr>
              <a:buClr>
                <a:schemeClr val="tx1"/>
              </a:buClr>
              <a:buSzPct val="85000"/>
              <a:buFont typeface="Wingdings" panose="05000000000000000000" pitchFamily="2" charset="2"/>
              <a:buChar char="ü"/>
            </a:pPr>
            <a:r>
              <a:rPr lang="en-US" dirty="0">
                <a:solidFill>
                  <a:schemeClr val="tx1"/>
                </a:solidFill>
                <a:latin typeface="Arial" panose="020B0604020202020204" pitchFamily="34" charset="0"/>
                <a:cs typeface="Arial" panose="020B0604020202020204" pitchFamily="34" charset="0"/>
              </a:rPr>
              <a:t>Model Architecture</a:t>
            </a:r>
          </a:p>
          <a:p>
            <a:pPr>
              <a:buClr>
                <a:schemeClr val="tx1"/>
              </a:buClr>
              <a:buSzPct val="85000"/>
              <a:buFont typeface="Wingdings" panose="05000000000000000000" pitchFamily="2" charset="2"/>
              <a:buChar char="ü"/>
            </a:pPr>
            <a:r>
              <a:rPr lang="en-US" dirty="0">
                <a:solidFill>
                  <a:schemeClr val="tx1"/>
                </a:solidFill>
                <a:latin typeface="Arial" panose="020B0604020202020204" pitchFamily="34" charset="0"/>
                <a:cs typeface="Arial" panose="020B0604020202020204" pitchFamily="34" charset="0"/>
              </a:rPr>
              <a:t>Training The Model</a:t>
            </a:r>
          </a:p>
          <a:p>
            <a:pPr>
              <a:buClr>
                <a:schemeClr val="tx1"/>
              </a:buClr>
              <a:buSzPct val="85000"/>
              <a:buFont typeface="Wingdings" panose="05000000000000000000" pitchFamily="2" charset="2"/>
              <a:buChar char="ü"/>
            </a:pPr>
            <a:r>
              <a:rPr lang="en-US" dirty="0">
                <a:solidFill>
                  <a:schemeClr val="tx1"/>
                </a:solidFill>
                <a:latin typeface="Arial" panose="020B0604020202020204" pitchFamily="34" charset="0"/>
                <a:cs typeface="Arial" panose="020B0604020202020204" pitchFamily="34" charset="0"/>
              </a:rPr>
              <a:t>Model Evaluation</a:t>
            </a:r>
          </a:p>
          <a:p>
            <a:pPr>
              <a:buClr>
                <a:schemeClr val="tx1"/>
              </a:buClr>
              <a:buSzPct val="85000"/>
              <a:buFont typeface="Wingdings" panose="05000000000000000000" pitchFamily="2" charset="2"/>
              <a:buChar char="ü"/>
            </a:pPr>
            <a:r>
              <a:rPr lang="en-US" dirty="0">
                <a:solidFill>
                  <a:schemeClr val="tx1"/>
                </a:solidFill>
                <a:latin typeface="Arial" panose="020B0604020202020204" pitchFamily="34" charset="0"/>
                <a:cs typeface="Arial" panose="020B0604020202020204" pitchFamily="34" charset="0"/>
              </a:rPr>
              <a:t>Deployment </a:t>
            </a:r>
          </a:p>
        </p:txBody>
      </p:sp>
    </p:spTree>
    <p:extLst>
      <p:ext uri="{BB962C8B-B14F-4D97-AF65-F5344CB8AC3E}">
        <p14:creationId xmlns:p14="http://schemas.microsoft.com/office/powerpoint/2010/main" val="189246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37" y="236113"/>
            <a:ext cx="8596668" cy="716924"/>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Proposed System/Solution(</a:t>
            </a:r>
            <a:r>
              <a:rPr lang="en-IN" sz="2800" dirty="0">
                <a:solidFill>
                  <a:schemeClr val="tx1"/>
                </a:solidFill>
                <a:latin typeface="Arial" panose="020B0604020202020204" pitchFamily="34" charset="0"/>
                <a:cs typeface="Arial" panose="020B0604020202020204" pitchFamily="34" charset="0"/>
              </a:rPr>
              <a:t>Contd...)</a:t>
            </a:r>
            <a:endParaRPr lang="en-US" sz="28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146220"/>
            <a:ext cx="8596668" cy="5151549"/>
          </a:xfrm>
        </p:spPr>
        <p:txBody>
          <a:bodyPr>
            <a:noAutofit/>
          </a:bodyPr>
          <a:lstStyle/>
          <a:p>
            <a:pPr marL="0" indent="0">
              <a:buNone/>
            </a:pPr>
            <a:r>
              <a:rPr lang="en-US" dirty="0">
                <a:solidFill>
                  <a:schemeClr val="tx1"/>
                </a:solidFill>
                <a:latin typeface="Arial" panose="020B0604020202020204" pitchFamily="34" charset="0"/>
                <a:cs typeface="Arial" panose="020B0604020202020204" pitchFamily="34" charset="0"/>
              </a:rPr>
              <a:t>1.Data Collection:</a:t>
            </a: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Gather historical stock market data, including prices, volume, technical indicators, and other relevant </a:t>
            </a:r>
            <a:r>
              <a:rPr lang="en-US" dirty="0" err="1">
                <a:solidFill>
                  <a:schemeClr val="tx1"/>
                </a:solidFill>
                <a:latin typeface="Arial" panose="020B0604020202020204" pitchFamily="34" charset="0"/>
                <a:cs typeface="Arial" panose="020B0604020202020204" pitchFamily="34" charset="0"/>
              </a:rPr>
              <a:t>features.Ensure</a:t>
            </a:r>
            <a:r>
              <a:rPr lang="en-US" dirty="0">
                <a:solidFill>
                  <a:schemeClr val="tx1"/>
                </a:solidFill>
                <a:latin typeface="Arial" panose="020B0604020202020204" pitchFamily="34" charset="0"/>
                <a:cs typeface="Arial" panose="020B0604020202020204" pitchFamily="34" charset="0"/>
              </a:rPr>
              <a:t> the data is clean, consistent, covers a significant timeframe.</a:t>
            </a:r>
          </a:p>
          <a:p>
            <a:pPr marL="0" indent="0">
              <a:buNone/>
            </a:pP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2.Data Preprocessing:</a:t>
            </a: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Normalize the data to ensure all features are on a similar </a:t>
            </a:r>
            <a:r>
              <a:rPr lang="en-US" dirty="0" err="1">
                <a:solidFill>
                  <a:schemeClr val="tx1"/>
                </a:solidFill>
                <a:latin typeface="Arial" panose="020B0604020202020204" pitchFamily="34" charset="0"/>
                <a:cs typeface="Arial" panose="020B0604020202020204" pitchFamily="34" charset="0"/>
              </a:rPr>
              <a:t>scale.Split</a:t>
            </a:r>
            <a:r>
              <a:rPr lang="en-US" dirty="0">
                <a:solidFill>
                  <a:schemeClr val="tx1"/>
                </a:solidFill>
                <a:latin typeface="Arial" panose="020B0604020202020204" pitchFamily="34" charset="0"/>
                <a:cs typeface="Arial" panose="020B0604020202020204" pitchFamily="34" charset="0"/>
              </a:rPr>
              <a:t> the data into training, validation, and testing </a:t>
            </a:r>
            <a:r>
              <a:rPr lang="en-US" dirty="0" err="1">
                <a:solidFill>
                  <a:schemeClr val="tx1"/>
                </a:solidFill>
                <a:latin typeface="Arial" panose="020B0604020202020204" pitchFamily="34" charset="0"/>
                <a:cs typeface="Arial" panose="020B0604020202020204" pitchFamily="34" charset="0"/>
              </a:rPr>
              <a:t>sets.Optionally</a:t>
            </a:r>
            <a:r>
              <a:rPr lang="en-US" dirty="0">
                <a:solidFill>
                  <a:schemeClr val="tx1"/>
                </a:solidFill>
                <a:latin typeface="Arial" panose="020B0604020202020204" pitchFamily="34" charset="0"/>
                <a:cs typeface="Arial" panose="020B0604020202020204" pitchFamily="34" charset="0"/>
              </a:rPr>
              <a:t>, perform feature engineering to create additional meaningful features.</a:t>
            </a:r>
          </a:p>
          <a:p>
            <a:pPr marL="0" indent="0">
              <a:buNone/>
            </a:pP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3.Model Architecture:</a:t>
            </a: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Design an RNN architecture for stock market prediction, such as Long Short-Term Memory (LSTM) or Gated Recurrent Unit (GRU).Include layers for input, recurrent cells (LSTM/GRU), and output.</a:t>
            </a:r>
          </a:p>
        </p:txBody>
      </p:sp>
    </p:spTree>
    <p:extLst>
      <p:ext uri="{BB962C8B-B14F-4D97-AF65-F5344CB8AC3E}">
        <p14:creationId xmlns:p14="http://schemas.microsoft.com/office/powerpoint/2010/main" val="20293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37" y="274748"/>
            <a:ext cx="8596668" cy="729803"/>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Proposed System/Solution(</a:t>
            </a:r>
            <a:r>
              <a:rPr lang="en-IN" sz="2800" dirty="0">
                <a:solidFill>
                  <a:schemeClr val="tx1"/>
                </a:solidFill>
                <a:latin typeface="Arial" panose="020B0604020202020204" pitchFamily="34" charset="0"/>
                <a:cs typeface="Arial" panose="020B0604020202020204" pitchFamily="34" charset="0"/>
              </a:rPr>
              <a:t>Contd...)</a:t>
            </a:r>
            <a:endParaRPr lang="en-US" sz="28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03092" y="1107585"/>
            <a:ext cx="8596668" cy="5486398"/>
          </a:xfrm>
        </p:spPr>
        <p:txBody>
          <a:bodyPr>
            <a:normAutofit/>
          </a:bodyPr>
          <a:lstStyle/>
          <a:p>
            <a:pPr marL="0" indent="0">
              <a:buNone/>
            </a:pPr>
            <a:r>
              <a:rPr lang="en-US" dirty="0">
                <a:latin typeface="Arial" panose="020B0604020202020204" pitchFamily="34" charset="0"/>
                <a:cs typeface="Arial" panose="020B0604020202020204" pitchFamily="34" charset="0"/>
              </a:rPr>
              <a:t>4.Training the Model:</a:t>
            </a:r>
          </a:p>
          <a:p>
            <a:pPr>
              <a:buClr>
                <a:schemeClr val="tx1"/>
              </a:buClr>
              <a:buFont typeface="Wingdings" panose="05000000000000000000" pitchFamily="2" charset="2"/>
              <a:buChar char="v"/>
            </a:pPr>
            <a:r>
              <a:rPr lang="en-US" dirty="0">
                <a:latin typeface="Arial" panose="020B0604020202020204" pitchFamily="34" charset="0"/>
                <a:cs typeface="Arial" panose="020B0604020202020204" pitchFamily="34" charset="0"/>
              </a:rPr>
              <a:t>Train the RNN model using the training </a:t>
            </a:r>
            <a:r>
              <a:rPr lang="en-US" dirty="0" err="1">
                <a:latin typeface="Arial" panose="020B0604020202020204" pitchFamily="34" charset="0"/>
                <a:cs typeface="Arial" panose="020B0604020202020204" pitchFamily="34" charset="0"/>
              </a:rPr>
              <a:t>data.Utilize</a:t>
            </a:r>
            <a:r>
              <a:rPr lang="en-US" dirty="0">
                <a:latin typeface="Arial" panose="020B0604020202020204" pitchFamily="34" charset="0"/>
                <a:cs typeface="Arial" panose="020B0604020202020204" pitchFamily="34" charset="0"/>
              </a:rPr>
              <a:t> techniques like mini batch training, early stopping, and learning rate scheduling to improve training efficiency and performance.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5.Model Evaluation:</a:t>
            </a:r>
          </a:p>
          <a:p>
            <a:pPr>
              <a:buClr>
                <a:schemeClr val="tx1"/>
              </a:buClr>
              <a:buFont typeface="Wingdings" panose="05000000000000000000" pitchFamily="2" charset="2"/>
              <a:buChar char="v"/>
            </a:pPr>
            <a:r>
              <a:rPr lang="en-US" dirty="0">
                <a:latin typeface="Arial" panose="020B0604020202020204" pitchFamily="34" charset="0"/>
                <a:cs typeface="Arial" panose="020B0604020202020204" pitchFamily="34" charset="0"/>
              </a:rPr>
              <a:t>Evaluate the trained model using the testing </a:t>
            </a:r>
            <a:r>
              <a:rPr lang="en-US" dirty="0" err="1">
                <a:latin typeface="Arial" panose="020B0604020202020204" pitchFamily="34" charset="0"/>
                <a:cs typeface="Arial" panose="020B0604020202020204" pitchFamily="34" charset="0"/>
              </a:rPr>
              <a:t>set.Calculate</a:t>
            </a:r>
            <a:r>
              <a:rPr lang="en-US" dirty="0">
                <a:latin typeface="Arial" panose="020B0604020202020204" pitchFamily="34" charset="0"/>
                <a:cs typeface="Arial" panose="020B0604020202020204" pitchFamily="34" charset="0"/>
              </a:rPr>
              <a:t> performance metrics such as accuracy, precision, recall, and F1-score to assess the model's effectiveness in predicting stock market movements.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6.Deployment:	</a:t>
            </a:r>
          </a:p>
          <a:p>
            <a:pPr>
              <a:buClr>
                <a:schemeClr val="tx1"/>
              </a:buClr>
              <a:buFont typeface="Wingdings" panose="05000000000000000000" pitchFamily="2" charset="2"/>
              <a:buChar char="v"/>
            </a:pPr>
            <a:r>
              <a:rPr lang="en-US" dirty="0">
                <a:latin typeface="Arial" panose="020B0604020202020204" pitchFamily="34" charset="0"/>
                <a:cs typeface="Arial" panose="020B0604020202020204" pitchFamily="34" charset="0"/>
              </a:rPr>
              <a:t>Once satisfied with the model's performance, deploy it to a production </a:t>
            </a:r>
            <a:r>
              <a:rPr lang="en-US" dirty="0" err="1">
                <a:latin typeface="Arial" panose="020B0604020202020204" pitchFamily="34" charset="0"/>
                <a:cs typeface="Arial" panose="020B0604020202020204" pitchFamily="34" charset="0"/>
              </a:rPr>
              <a:t>environment.Develop</a:t>
            </a:r>
            <a:r>
              <a:rPr lang="en-US" dirty="0">
                <a:latin typeface="Arial" panose="020B0604020202020204" pitchFamily="34" charset="0"/>
                <a:cs typeface="Arial" panose="020B0604020202020204" pitchFamily="34" charset="0"/>
              </a:rPr>
              <a:t> a user interface or API for users to interact with the 	model and make predictions.</a:t>
            </a:r>
          </a:p>
        </p:txBody>
      </p:sp>
    </p:spTree>
    <p:extLst>
      <p:ext uri="{BB962C8B-B14F-4D97-AF65-F5344CB8AC3E}">
        <p14:creationId xmlns:p14="http://schemas.microsoft.com/office/powerpoint/2010/main" val="418885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58" y="274749"/>
            <a:ext cx="8596668" cy="729803"/>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System Development Approaches</a:t>
            </a:r>
          </a:p>
        </p:txBody>
      </p:sp>
      <p:sp>
        <p:nvSpPr>
          <p:cNvPr id="3" name="Content Placeholder 2"/>
          <p:cNvSpPr>
            <a:spLocks noGrp="1"/>
          </p:cNvSpPr>
          <p:nvPr>
            <p:ph idx="1"/>
          </p:nvPr>
        </p:nvSpPr>
        <p:spPr>
          <a:xfrm>
            <a:off x="612939" y="1197735"/>
            <a:ext cx="8596668" cy="5100033"/>
          </a:xfrm>
        </p:spPr>
        <p:txBody>
          <a:bodyPr/>
          <a:lstStyle/>
          <a:p>
            <a:pPr marL="0" indent="0">
              <a:buNone/>
            </a:pPr>
            <a:r>
              <a:rPr lang="en-US" dirty="0">
                <a:solidFill>
                  <a:schemeClr val="tx1"/>
                </a:solidFill>
                <a:latin typeface="Arial" panose="020B0604020202020204" pitchFamily="34" charset="0"/>
                <a:cs typeface="Arial" panose="020B0604020202020204" pitchFamily="34" charset="0"/>
              </a:rPr>
              <a:t>Data Collection and Preprocessing:</a:t>
            </a:r>
          </a:p>
          <a:p>
            <a:pPr>
              <a:buClr>
                <a:schemeClr val="tx1"/>
              </a:buClr>
              <a:buSzPct val="8500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Collect historical stock market data including price, volume, and other relevant </a:t>
            </a:r>
            <a:r>
              <a:rPr lang="en-US" dirty="0" err="1">
                <a:solidFill>
                  <a:schemeClr val="tx1"/>
                </a:solidFill>
                <a:latin typeface="Arial" panose="020B0604020202020204" pitchFamily="34" charset="0"/>
                <a:cs typeface="Arial" panose="020B0604020202020204" pitchFamily="34" charset="0"/>
              </a:rPr>
              <a:t>features.Preprocess</a:t>
            </a:r>
            <a:r>
              <a:rPr lang="en-US" dirty="0">
                <a:solidFill>
                  <a:schemeClr val="tx1"/>
                </a:solidFill>
                <a:latin typeface="Arial" panose="020B0604020202020204" pitchFamily="34" charset="0"/>
                <a:cs typeface="Arial" panose="020B0604020202020204" pitchFamily="34" charset="0"/>
              </a:rPr>
              <a:t> the data by handling missing values, scaling the features, and splitting it into training, validation, and test sets.</a:t>
            </a:r>
          </a:p>
          <a:p>
            <a:pPr marL="0" indent="0">
              <a:buNone/>
            </a:pPr>
            <a:r>
              <a:rPr lang="en-US" dirty="0">
                <a:solidFill>
                  <a:schemeClr val="tx1"/>
                </a:solidFill>
                <a:latin typeface="Arial" panose="020B0604020202020204" pitchFamily="34" charset="0"/>
                <a:cs typeface="Arial" panose="020B0604020202020204" pitchFamily="34" charset="0"/>
              </a:rPr>
              <a:t>Model Selection:</a:t>
            </a:r>
          </a:p>
          <a:p>
            <a:pPr>
              <a:buClr>
                <a:schemeClr val="tx1"/>
              </a:buClr>
              <a:buSzPct val="8500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Choose an appropriate RNN architecture for your prediction task. Popular choices include Long Short-Term Memory (LSTM) networks and Gated Recurrent Units (GRUs).</a:t>
            </a:r>
          </a:p>
          <a:p>
            <a:pPr marL="0" indent="0">
              <a:buNone/>
            </a:pPr>
            <a:r>
              <a:rPr lang="en-US" dirty="0">
                <a:solidFill>
                  <a:schemeClr val="tx1"/>
                </a:solidFill>
                <a:latin typeface="Arial" panose="020B0604020202020204" pitchFamily="34" charset="0"/>
                <a:cs typeface="Arial" panose="020B0604020202020204" pitchFamily="34" charset="0"/>
              </a:rPr>
              <a:t>Feature Engineering:</a:t>
            </a:r>
          </a:p>
          <a:p>
            <a:pPr>
              <a:buClr>
                <a:schemeClr val="tx1"/>
              </a:buClr>
              <a:buSzPct val="8500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Create additional features from the raw data that may enhance the predictive power of your model. This could include technical indicators, sentiment analysis from news articles, or market-related data.</a:t>
            </a:r>
          </a:p>
        </p:txBody>
      </p:sp>
    </p:spTree>
    <p:extLst>
      <p:ext uri="{BB962C8B-B14F-4D97-AF65-F5344CB8AC3E}">
        <p14:creationId xmlns:p14="http://schemas.microsoft.com/office/powerpoint/2010/main" val="274856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36" y="287629"/>
            <a:ext cx="8596668" cy="639651"/>
          </a:xfrm>
        </p:spPr>
        <p:txBody>
          <a:bodyPr>
            <a:normAutofit/>
          </a:bodyPr>
          <a:lstStyle/>
          <a:p>
            <a:pPr>
              <a:buSzPct val="85000"/>
            </a:pPr>
            <a:r>
              <a:rPr lang="en-US" sz="2800" dirty="0">
                <a:solidFill>
                  <a:schemeClr val="tx1"/>
                </a:solidFill>
                <a:latin typeface="Arial" panose="020B0604020202020204" pitchFamily="34" charset="0"/>
                <a:cs typeface="Arial" panose="020B0604020202020204" pitchFamily="34" charset="0"/>
              </a:rPr>
              <a:t>System Development Approaches(</a:t>
            </a:r>
            <a:r>
              <a:rPr lang="en-IN" sz="2800" dirty="0">
                <a:solidFill>
                  <a:schemeClr val="tx1"/>
                </a:solidFill>
                <a:latin typeface="Arial" panose="020B0604020202020204" pitchFamily="34" charset="0"/>
                <a:cs typeface="Arial" panose="020B0604020202020204" pitchFamily="34" charset="0"/>
              </a:rPr>
              <a:t>contd...)</a:t>
            </a:r>
            <a:endParaRPr lang="en-US" sz="28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416676"/>
            <a:ext cx="8596668" cy="5009881"/>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Training and Validation:</a:t>
            </a: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Train your RNN model on the training set using techniques like mini-batch gradient descent and </a:t>
            </a:r>
            <a:r>
              <a:rPr lang="en-US" dirty="0" err="1">
                <a:solidFill>
                  <a:schemeClr val="tx1"/>
                </a:solidFill>
                <a:latin typeface="Arial" panose="020B0604020202020204" pitchFamily="34" charset="0"/>
                <a:cs typeface="Arial" panose="020B0604020202020204" pitchFamily="34" charset="0"/>
              </a:rPr>
              <a:t>backpropagation</a:t>
            </a:r>
            <a:r>
              <a:rPr lang="en-US" dirty="0">
                <a:solidFill>
                  <a:schemeClr val="tx1"/>
                </a:solidFill>
                <a:latin typeface="Arial" panose="020B0604020202020204" pitchFamily="34" charset="0"/>
                <a:cs typeface="Arial" panose="020B0604020202020204" pitchFamily="34" charset="0"/>
              </a:rPr>
              <a:t> through time.</a:t>
            </a:r>
          </a:p>
          <a:p>
            <a:pPr marL="0" indent="0">
              <a:buNone/>
            </a:pPr>
            <a:r>
              <a:rPr lang="en-US" dirty="0">
                <a:solidFill>
                  <a:schemeClr val="tx1"/>
                </a:solidFill>
                <a:latin typeface="Arial" panose="020B0604020202020204" pitchFamily="34" charset="0"/>
                <a:cs typeface="Arial" panose="020B0604020202020204" pitchFamily="34" charset="0"/>
              </a:rPr>
              <a:t>Evaluation Metrics:</a:t>
            </a: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Choose appropriate evaluation metrics such as Mean Absolute Error (MAE), Root Mean Squared Error (RMSE), or accuracy to assess the performance of your model on the test set.</a:t>
            </a:r>
          </a:p>
          <a:p>
            <a:pPr marL="0" indent="0">
              <a:buNone/>
            </a:pPr>
            <a:r>
              <a:rPr lang="en-US" dirty="0">
                <a:solidFill>
                  <a:schemeClr val="tx1"/>
                </a:solidFill>
                <a:latin typeface="Arial" panose="020B0604020202020204" pitchFamily="34" charset="0"/>
                <a:cs typeface="Arial" panose="020B0604020202020204" pitchFamily="34" charset="0"/>
              </a:rPr>
              <a:t>Deployment and Monitoring:</a:t>
            </a: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Once satisfied with the model's performance, deploy it in a production environment where it can make real-time predictions.</a:t>
            </a:r>
          </a:p>
          <a:p>
            <a:pPr marL="0" indent="0">
              <a:buNone/>
            </a:pPr>
            <a:r>
              <a:rPr lang="en-US" dirty="0">
                <a:solidFill>
                  <a:schemeClr val="tx1"/>
                </a:solidFill>
                <a:latin typeface="Arial" panose="020B0604020202020204" pitchFamily="34" charset="0"/>
                <a:cs typeface="Arial" panose="020B0604020202020204" pitchFamily="34" charset="0"/>
              </a:rPr>
              <a:t>Considerations:</a:t>
            </a:r>
          </a:p>
          <a:p>
            <a:pPr>
              <a:buClr>
                <a:schemeClr val="tx1"/>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Keep in mind the non-stationary nature of financial markets and adapt your model.</a:t>
            </a:r>
          </a:p>
          <a:p>
            <a:pPr marL="0" indent="0">
              <a:buNone/>
            </a:pPr>
            <a:endParaRPr lang="en-US" dirty="0"/>
          </a:p>
        </p:txBody>
      </p:sp>
    </p:spTree>
    <p:extLst>
      <p:ext uri="{BB962C8B-B14F-4D97-AF65-F5344CB8AC3E}">
        <p14:creationId xmlns:p14="http://schemas.microsoft.com/office/powerpoint/2010/main" val="25861724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624</TotalTime>
  <Words>1505</Words>
  <Application>Microsoft Office PowerPoint</Application>
  <PresentationFormat>Widescreen</PresentationFormat>
  <Paragraphs>161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Stock Market Prediction using RNN</vt:lpstr>
      <vt:lpstr>Agenda</vt:lpstr>
      <vt:lpstr>Problem statement</vt:lpstr>
      <vt:lpstr>The Key Objectives Of This Project Include: </vt:lpstr>
      <vt:lpstr>Proposed System/Solution</vt:lpstr>
      <vt:lpstr>Proposed System/Solution(Contd...)</vt:lpstr>
      <vt:lpstr>Proposed System/Solution(Contd...)</vt:lpstr>
      <vt:lpstr>System Development Approaches</vt:lpstr>
      <vt:lpstr>System Development Approaches(contd...)</vt:lpstr>
      <vt:lpstr>Algorithm And Deployment</vt:lpstr>
      <vt:lpstr>Algorithm Overview(Contd...)</vt:lpstr>
      <vt:lpstr>Algorithm And Deployment</vt:lpstr>
      <vt:lpstr>PowerPoint Presentation</vt:lpstr>
      <vt:lpstr>Data Set State</vt:lpstr>
      <vt:lpstr>Implementation</vt:lpstr>
      <vt:lpstr>Implementation(contd...)</vt:lpstr>
      <vt:lpstr>Result</vt:lpstr>
      <vt:lpstr>Result(Contd...)</vt:lpstr>
      <vt:lpstr>Result(Contd...)</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RNN</dc:title>
  <dc:creator>admin</dc:creator>
  <cp:lastModifiedBy>selviramesh251@gmail.com</cp:lastModifiedBy>
  <cp:revision>40</cp:revision>
  <dcterms:created xsi:type="dcterms:W3CDTF">2024-03-31T05:35:15Z</dcterms:created>
  <dcterms:modified xsi:type="dcterms:W3CDTF">2024-04-03T14:36:53Z</dcterms:modified>
</cp:coreProperties>
</file>