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2" r:id="rId4"/>
    <p:sldId id="273" r:id="rId5"/>
    <p:sldId id="274" r:id="rId6"/>
    <p:sldId id="275" r:id="rId7"/>
    <p:sldId id="276" r:id="rId8"/>
    <p:sldId id="262" r:id="rId9"/>
    <p:sldId id="263" r:id="rId10"/>
    <p:sldId id="264" r:id="rId11"/>
    <p:sldId id="277" r:id="rId12"/>
    <p:sldId id="278" r:id="rId13"/>
    <p:sldId id="265" r:id="rId14"/>
    <p:sldId id="266" r:id="rId15"/>
    <p:sldId id="267" r:id="rId16"/>
    <p:sldId id="268" r:id="rId17"/>
    <p:sldId id="271" r:id="rId18"/>
    <p:sldId id="269" r:id="rId19"/>
    <p:sldId id="270" r:id="rId20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DDD"/>
          </a:solidFill>
        </a:fill>
      </a:tcStyle>
    </a:wholeTbl>
    <a:band2H>
      <a:tcTxStyle/>
      <a:tcStyle>
        <a:tcBdr/>
        <a:fill>
          <a:solidFill>
            <a:srgbClr val="E6E8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DACB"/>
          </a:solidFill>
        </a:fill>
      </a:tcStyle>
    </a:wholeTbl>
    <a:band2H>
      <a:tcTxStyle/>
      <a:tcStyle>
        <a:tcBdr/>
        <a:fill>
          <a:solidFill>
            <a:srgbClr val="E7ED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8CA"/>
          </a:solidFill>
        </a:fill>
      </a:tcStyle>
    </a:wholeTbl>
    <a:band2H>
      <a:tcTxStyle/>
      <a:tcStyle>
        <a:tcBdr/>
        <a:fill>
          <a:solidFill>
            <a:srgbClr val="FCEC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4" name="Shape 23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等线"/>
      </a:defRPr>
    </a:lvl1pPr>
    <a:lvl2pPr indent="228600" latinLnBrk="0">
      <a:defRPr sz="1200">
        <a:latin typeface="+mn-lt"/>
        <a:ea typeface="+mn-ea"/>
        <a:cs typeface="+mn-cs"/>
        <a:sym typeface="等线"/>
      </a:defRPr>
    </a:lvl2pPr>
    <a:lvl3pPr indent="457200" latinLnBrk="0">
      <a:defRPr sz="1200">
        <a:latin typeface="+mn-lt"/>
        <a:ea typeface="+mn-ea"/>
        <a:cs typeface="+mn-cs"/>
        <a:sym typeface="等线"/>
      </a:defRPr>
    </a:lvl3pPr>
    <a:lvl4pPr indent="685800" latinLnBrk="0">
      <a:defRPr sz="1200">
        <a:latin typeface="+mn-lt"/>
        <a:ea typeface="+mn-ea"/>
        <a:cs typeface="+mn-cs"/>
        <a:sym typeface="等线"/>
      </a:defRPr>
    </a:lvl4pPr>
    <a:lvl5pPr indent="914400" latinLnBrk="0">
      <a:defRPr sz="1200">
        <a:latin typeface="+mn-lt"/>
        <a:ea typeface="+mn-ea"/>
        <a:cs typeface="+mn-cs"/>
        <a:sym typeface="等线"/>
      </a:defRPr>
    </a:lvl5pPr>
    <a:lvl6pPr indent="1143000" latinLnBrk="0">
      <a:defRPr sz="1200">
        <a:latin typeface="+mn-lt"/>
        <a:ea typeface="+mn-ea"/>
        <a:cs typeface="+mn-cs"/>
        <a:sym typeface="等线"/>
      </a:defRPr>
    </a:lvl6pPr>
    <a:lvl7pPr indent="1371600" latinLnBrk="0">
      <a:defRPr sz="1200">
        <a:latin typeface="+mn-lt"/>
        <a:ea typeface="+mn-ea"/>
        <a:cs typeface="+mn-cs"/>
        <a:sym typeface="等线"/>
      </a:defRPr>
    </a:lvl7pPr>
    <a:lvl8pPr indent="1600200" latinLnBrk="0">
      <a:defRPr sz="1200">
        <a:latin typeface="+mn-lt"/>
        <a:ea typeface="+mn-ea"/>
        <a:cs typeface="+mn-cs"/>
        <a:sym typeface="等线"/>
      </a:defRPr>
    </a:lvl8pPr>
    <a:lvl9pPr indent="1828800" latinLnBrk="0">
      <a:defRPr sz="1200">
        <a:latin typeface="+mn-lt"/>
        <a:ea typeface="+mn-ea"/>
        <a:cs typeface="+mn-cs"/>
        <a:sym typeface="等线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07759" y="5815086"/>
            <a:ext cx="2458722" cy="650878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标题文本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2"/>
          </a:xfrm>
          <a:prstGeom prst="rect">
            <a:avLst/>
          </a:prstGeom>
        </p:spPr>
        <p:txBody>
          <a:bodyPr/>
          <a:lstStyle>
            <a:lvl1pPr algn="ctr">
              <a:defRPr sz="4800">
                <a:solidFill>
                  <a:srgbClr val="FFFFFF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23" name="正文级别 1…"/>
          <p:cNvSpPr>
            <a:spLocks noGrp="1"/>
          </p:cNvSpPr>
          <p:nvPr>
            <p:ph type="body" sz="quarter" idx="1"/>
          </p:nvPr>
        </p:nvSpPr>
        <p:spPr>
          <a:xfrm>
            <a:off x="628650" y="5114028"/>
            <a:ext cx="7886700" cy="604301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等线"/>
              </a:defRPr>
            </a:lvl1pPr>
            <a:lvl2pPr marL="685800" indent="-228600" algn="ctr">
              <a:lnSpc>
                <a:spcPct val="90000"/>
              </a:lnSpc>
              <a:spcBef>
                <a:spcPts val="0"/>
              </a:spcBef>
              <a:buClrTx/>
              <a:buFontTx/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等线"/>
              </a:defRPr>
            </a:lvl2pPr>
            <a:lvl3pPr marL="1188719" indent="-274319" algn="ctr">
              <a:lnSpc>
                <a:spcPct val="90000"/>
              </a:lnSpc>
              <a:spcBef>
                <a:spcPts val="0"/>
              </a:spcBef>
              <a:buClrTx/>
              <a:buFontTx/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等线"/>
              </a:defRPr>
            </a:lvl3pPr>
            <a:lvl4pPr marL="1676400" indent="-304800" algn="ctr">
              <a:lnSpc>
                <a:spcPct val="90000"/>
              </a:lnSpc>
              <a:spcBef>
                <a:spcPts val="0"/>
              </a:spcBef>
              <a:buClrTx/>
              <a:buFontTx/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等线"/>
              </a:defRPr>
            </a:lvl4pPr>
            <a:lvl5pPr marL="2133600" indent="-304800" algn="ctr">
              <a:lnSpc>
                <a:spcPct val="90000"/>
              </a:lnSpc>
              <a:spcBef>
                <a:spcPts val="0"/>
              </a:spcBef>
              <a:buClrTx/>
              <a:buFontTx/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等线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24" name="图片 6" descr="图片 6"/>
          <p:cNvPicPr>
            <a:picLocks noChangeAspect="1"/>
          </p:cNvPicPr>
          <p:nvPr/>
        </p:nvPicPr>
        <p:blipFill>
          <a:blip r:embed="rId3">
            <a:extLst/>
          </a:blip>
          <a:srcRect l="77" t="171" r="39"/>
          <a:stretch>
            <a:fillRect/>
          </a:stretch>
        </p:blipFill>
        <p:spPr>
          <a:xfrm>
            <a:off x="-1" y="-1"/>
            <a:ext cx="9144002" cy="3899339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直接连接符 8"/>
          <p:cNvSpPr/>
          <p:nvPr/>
        </p:nvSpPr>
        <p:spPr>
          <a:xfrm>
            <a:off x="0" y="3899803"/>
            <a:ext cx="9144001" cy="2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6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图片 13" descr="图片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矩形 14"/>
          <p:cNvSpPr/>
          <p:nvPr/>
        </p:nvSpPr>
        <p:spPr>
          <a:xfrm>
            <a:off x="0" y="6766559"/>
            <a:ext cx="9144000" cy="914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等线 Light"/>
                <a:ea typeface="等线 Light"/>
                <a:cs typeface="等线 Light"/>
                <a:sym typeface="等线 Light"/>
              </a:defRPr>
            </a:pPr>
            <a:endParaRPr/>
          </a:p>
        </p:txBody>
      </p:sp>
      <p:pic>
        <p:nvPicPr>
          <p:cNvPr id="134" name="图片 15" descr="图片 1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4024" y="168581"/>
            <a:ext cx="1517657" cy="401414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等线 Light"/>
                <a:ea typeface="等线 Light"/>
                <a:cs typeface="等线 Light"/>
                <a:sym typeface="等线 Light"/>
              </a:defRPr>
            </a:pPr>
            <a:endParaRPr/>
          </a:p>
        </p:txBody>
      </p:sp>
      <p:sp>
        <p:nvSpPr>
          <p:cNvPr id="136" name="文本框 4"/>
          <p:cNvSpPr/>
          <p:nvPr/>
        </p:nvSpPr>
        <p:spPr>
          <a:xfrm>
            <a:off x="8250025" y="311754"/>
            <a:ext cx="499024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 spc="-6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Page .</a:t>
            </a:r>
          </a:p>
        </p:txBody>
      </p:sp>
      <p:pic>
        <p:nvPicPr>
          <p:cNvPr id="137" name="图片 7" descr="图片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矩形 8"/>
          <p:cNvSpPr/>
          <p:nvPr/>
        </p:nvSpPr>
        <p:spPr>
          <a:xfrm>
            <a:off x="0" y="6766559"/>
            <a:ext cx="9144000" cy="914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等线 Light"/>
                <a:ea typeface="等线 Light"/>
                <a:cs typeface="等线 Light"/>
                <a:sym typeface="等线 Light"/>
              </a:defRPr>
            </a:pPr>
            <a:endParaRPr/>
          </a:p>
        </p:txBody>
      </p:sp>
      <p:pic>
        <p:nvPicPr>
          <p:cNvPr id="139" name="图片 9" descr="图片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4024" y="168581"/>
            <a:ext cx="1517657" cy="401414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矩形 10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等线 Light"/>
                <a:ea typeface="等线 Light"/>
                <a:cs typeface="等线 Light"/>
                <a:sym typeface="等线 Light"/>
              </a:defRPr>
            </a:pPr>
            <a:endParaRPr/>
          </a:p>
        </p:txBody>
      </p:sp>
      <p:sp>
        <p:nvSpPr>
          <p:cNvPr id="141" name="幻灯片编号"/>
          <p:cNvSpPr>
            <a:spLocks noGrp="1"/>
          </p:cNvSpPr>
          <p:nvPr>
            <p:ph type="sldNum" sz="quarter" idx="2"/>
          </p:nvPr>
        </p:nvSpPr>
        <p:spPr>
          <a:xfrm>
            <a:off x="8697600" y="313199"/>
            <a:ext cx="258414" cy="269239"/>
          </a:xfrm>
          <a:prstGeom prst="rect">
            <a:avLst/>
          </a:prstGeom>
        </p:spPr>
        <p:txBody>
          <a:bodyPr anchor="t"/>
          <a:lstStyle>
            <a:lvl1pPr algn="l">
              <a:defRPr spc="-6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正文级别 1…"/>
          <p:cNvSpPr>
            <a:spLocks noGrp="1"/>
          </p:cNvSpPr>
          <p:nvPr>
            <p:ph type="body" sz="half" idx="1"/>
          </p:nvPr>
        </p:nvSpPr>
        <p:spPr>
          <a:xfrm>
            <a:off x="262392" y="1717675"/>
            <a:ext cx="4032003" cy="4826249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9" name="标题文本"/>
          <p:cNvSpPr>
            <a:spLocks noGrp="1"/>
          </p:cNvSpPr>
          <p:nvPr>
            <p:ph type="title"/>
          </p:nvPr>
        </p:nvSpPr>
        <p:spPr>
          <a:xfrm>
            <a:off x="262392" y="975600"/>
            <a:ext cx="8556171" cy="576002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50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图片 19" descr="图片 1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231681"/>
            <a:ext cx="9144000" cy="332715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文本框 5"/>
          <p:cNvSpPr/>
          <p:nvPr/>
        </p:nvSpPr>
        <p:spPr>
          <a:xfrm>
            <a:off x="8250025" y="313199"/>
            <a:ext cx="499024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 spc="-6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Page .</a:t>
            </a:r>
          </a:p>
        </p:txBody>
      </p:sp>
      <p:sp>
        <p:nvSpPr>
          <p:cNvPr id="159" name="正文级别 1…"/>
          <p:cNvSpPr>
            <a:spLocks noGrp="1"/>
          </p:cNvSpPr>
          <p:nvPr>
            <p:ph type="body" sz="half" idx="1"/>
          </p:nvPr>
        </p:nvSpPr>
        <p:spPr>
          <a:xfrm>
            <a:off x="262392" y="1717675"/>
            <a:ext cx="4032003" cy="4826249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0" name="标题文本"/>
          <p:cNvSpPr>
            <a:spLocks noGrp="1"/>
          </p:cNvSpPr>
          <p:nvPr>
            <p:ph type="title"/>
          </p:nvPr>
        </p:nvSpPr>
        <p:spPr>
          <a:xfrm>
            <a:off x="262392" y="975600"/>
            <a:ext cx="8566447" cy="576002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pic>
        <p:nvPicPr>
          <p:cNvPr id="161" name="图片 7" descr="图片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231681"/>
            <a:ext cx="9144000" cy="332715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幻灯片编号"/>
          <p:cNvSpPr>
            <a:spLocks noGrp="1"/>
          </p:cNvSpPr>
          <p:nvPr>
            <p:ph type="sldNum" sz="quarter" idx="2"/>
          </p:nvPr>
        </p:nvSpPr>
        <p:spPr>
          <a:xfrm>
            <a:off x="8696565" y="313199"/>
            <a:ext cx="258414" cy="269239"/>
          </a:xfrm>
          <a:prstGeom prst="rect">
            <a:avLst/>
          </a:prstGeom>
        </p:spPr>
        <p:txBody>
          <a:bodyPr anchor="t"/>
          <a:lstStyle>
            <a:lvl1pPr algn="l">
              <a:defRPr spc="-6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标题文本"/>
          <p:cNvSpPr>
            <a:spLocks noGrp="1"/>
          </p:cNvSpPr>
          <p:nvPr>
            <p:ph type="title"/>
          </p:nvPr>
        </p:nvSpPr>
        <p:spPr>
          <a:xfrm>
            <a:off x="262392" y="960113"/>
            <a:ext cx="4032003" cy="574184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r>
              <a:t>标题文本</a:t>
            </a:r>
          </a:p>
        </p:txBody>
      </p:sp>
      <p:sp>
        <p:nvSpPr>
          <p:cNvPr id="170" name="直接连接符 2"/>
          <p:cNvSpPr/>
          <p:nvPr/>
        </p:nvSpPr>
        <p:spPr>
          <a:xfrm flipV="1">
            <a:off x="-2" y="1550504"/>
            <a:ext cx="9144003" cy="7954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71" name="正文级别 1…"/>
          <p:cNvSpPr>
            <a:spLocks noGrp="1"/>
          </p:cNvSpPr>
          <p:nvPr>
            <p:ph type="body" sz="half" idx="1"/>
          </p:nvPr>
        </p:nvSpPr>
        <p:spPr>
          <a:xfrm>
            <a:off x="262392" y="1717675"/>
            <a:ext cx="4032003" cy="4826249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72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4786312" y="958297"/>
            <a:ext cx="4032002" cy="576002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pic>
        <p:nvPicPr>
          <p:cNvPr id="173" name="图片 18" descr="图片 1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矩形 19"/>
          <p:cNvSpPr/>
          <p:nvPr/>
        </p:nvSpPr>
        <p:spPr>
          <a:xfrm>
            <a:off x="0" y="6766559"/>
            <a:ext cx="9144000" cy="914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等线 Light"/>
                <a:ea typeface="等线 Light"/>
                <a:cs typeface="等线 Light"/>
                <a:sym typeface="等线 Light"/>
              </a:defRPr>
            </a:pPr>
            <a:endParaRPr/>
          </a:p>
        </p:txBody>
      </p:sp>
      <p:pic>
        <p:nvPicPr>
          <p:cNvPr id="175" name="图片 20" descr="图片 2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4024" y="168581"/>
            <a:ext cx="1517657" cy="401414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等线 Light"/>
                <a:ea typeface="等线 Light"/>
                <a:cs typeface="等线 Light"/>
                <a:sym typeface="等线 Light"/>
              </a:defRPr>
            </a:pPr>
            <a:endParaRPr/>
          </a:p>
        </p:txBody>
      </p:sp>
      <p:pic>
        <p:nvPicPr>
          <p:cNvPr id="177" name="图片 10" descr="图片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矩形 12"/>
          <p:cNvSpPr/>
          <p:nvPr/>
        </p:nvSpPr>
        <p:spPr>
          <a:xfrm>
            <a:off x="0" y="6766559"/>
            <a:ext cx="9144000" cy="914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等线 Light"/>
                <a:ea typeface="等线 Light"/>
                <a:cs typeface="等线 Light"/>
                <a:sym typeface="等线 Light"/>
              </a:defRPr>
            </a:pPr>
            <a:endParaRPr/>
          </a:p>
        </p:txBody>
      </p:sp>
      <p:pic>
        <p:nvPicPr>
          <p:cNvPr id="179" name="图片 13" descr="图片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4024" y="168581"/>
            <a:ext cx="1517657" cy="401414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矩形 14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等线 Light"/>
                <a:ea typeface="等线 Light"/>
                <a:cs typeface="等线 Light"/>
                <a:sym typeface="等线 Light"/>
              </a:defRPr>
            </a:pPr>
            <a:endParaRPr/>
          </a:p>
        </p:txBody>
      </p:sp>
      <p:sp>
        <p:nvSpPr>
          <p:cNvPr id="181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图片 14" descr="图片 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矩形 21"/>
          <p:cNvSpPr/>
          <p:nvPr/>
        </p:nvSpPr>
        <p:spPr>
          <a:xfrm>
            <a:off x="0" y="6766559"/>
            <a:ext cx="9144000" cy="914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等线 Light"/>
                <a:ea typeface="等线 Light"/>
                <a:cs typeface="等线 Light"/>
                <a:sym typeface="等线 Light"/>
              </a:defRPr>
            </a:pPr>
            <a:endParaRPr/>
          </a:p>
        </p:txBody>
      </p:sp>
      <p:pic>
        <p:nvPicPr>
          <p:cNvPr id="190" name="图片 22" descr="图片 2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4024" y="168581"/>
            <a:ext cx="1517657" cy="401414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等线 Light"/>
                <a:ea typeface="等线 Light"/>
                <a:cs typeface="等线 Light"/>
                <a:sym typeface="等线 Light"/>
              </a:defRPr>
            </a:pPr>
            <a:endParaRPr/>
          </a:p>
        </p:txBody>
      </p:sp>
      <p:sp>
        <p:nvSpPr>
          <p:cNvPr id="192" name="文本框 5"/>
          <p:cNvSpPr/>
          <p:nvPr/>
        </p:nvSpPr>
        <p:spPr>
          <a:xfrm>
            <a:off x="8250025" y="313199"/>
            <a:ext cx="499024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 spc="-6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Page .</a:t>
            </a:r>
          </a:p>
        </p:txBody>
      </p:sp>
      <p:sp>
        <p:nvSpPr>
          <p:cNvPr id="193" name="标题文本"/>
          <p:cNvSpPr>
            <a:spLocks noGrp="1"/>
          </p:cNvSpPr>
          <p:nvPr>
            <p:ph type="title"/>
          </p:nvPr>
        </p:nvSpPr>
        <p:spPr>
          <a:xfrm>
            <a:off x="262392" y="960113"/>
            <a:ext cx="4032003" cy="574184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r>
              <a:t>标题文本</a:t>
            </a:r>
          </a:p>
        </p:txBody>
      </p:sp>
      <p:sp>
        <p:nvSpPr>
          <p:cNvPr id="194" name="直接连接符 2"/>
          <p:cNvSpPr/>
          <p:nvPr/>
        </p:nvSpPr>
        <p:spPr>
          <a:xfrm flipV="1">
            <a:off x="-2" y="1550504"/>
            <a:ext cx="9144003" cy="7954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95" name="正文级别 1…"/>
          <p:cNvSpPr>
            <a:spLocks noGrp="1"/>
          </p:cNvSpPr>
          <p:nvPr>
            <p:ph type="body" sz="half" idx="1"/>
          </p:nvPr>
        </p:nvSpPr>
        <p:spPr>
          <a:xfrm>
            <a:off x="262392" y="1717675"/>
            <a:ext cx="4032003" cy="4826249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6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4786312" y="958297"/>
            <a:ext cx="4032002" cy="576002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pic>
        <p:nvPicPr>
          <p:cNvPr id="197" name="图片 12" descr="图片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矩形 13"/>
          <p:cNvSpPr/>
          <p:nvPr/>
        </p:nvSpPr>
        <p:spPr>
          <a:xfrm>
            <a:off x="0" y="6766559"/>
            <a:ext cx="9144000" cy="914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等线 Light"/>
                <a:ea typeface="等线 Light"/>
                <a:cs typeface="等线 Light"/>
                <a:sym typeface="等线 Light"/>
              </a:defRPr>
            </a:pPr>
            <a:endParaRPr/>
          </a:p>
        </p:txBody>
      </p:sp>
      <p:pic>
        <p:nvPicPr>
          <p:cNvPr id="199" name="图片 16" descr="图片 1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4024" y="168581"/>
            <a:ext cx="1517657" cy="401414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矩形 18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等线 Light"/>
                <a:ea typeface="等线 Light"/>
                <a:cs typeface="等线 Light"/>
                <a:sym typeface="等线 Light"/>
              </a:defRPr>
            </a:pPr>
            <a:endParaRPr/>
          </a:p>
        </p:txBody>
      </p:sp>
      <p:sp>
        <p:nvSpPr>
          <p:cNvPr id="201" name="幻灯片编号"/>
          <p:cNvSpPr>
            <a:spLocks noGrp="1"/>
          </p:cNvSpPr>
          <p:nvPr>
            <p:ph type="sldNum" sz="quarter" idx="2"/>
          </p:nvPr>
        </p:nvSpPr>
        <p:spPr>
          <a:xfrm>
            <a:off x="8696565" y="313199"/>
            <a:ext cx="258414" cy="269239"/>
          </a:xfrm>
          <a:prstGeom prst="rect">
            <a:avLst/>
          </a:prstGeom>
        </p:spPr>
        <p:txBody>
          <a:bodyPr anchor="t"/>
          <a:lstStyle>
            <a:lvl1pPr algn="l">
              <a:defRPr spc="-6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07759" y="5815086"/>
            <a:ext cx="2458722" cy="650878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标题文本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210" name="正文级别 1…"/>
          <p:cNvSpPr>
            <a:spLocks noGrp="1"/>
          </p:cNvSpPr>
          <p:nvPr>
            <p:ph type="body" sz="quarter" idx="1"/>
          </p:nvPr>
        </p:nvSpPr>
        <p:spPr>
          <a:xfrm>
            <a:off x="469123" y="5245246"/>
            <a:ext cx="5820360" cy="468181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等线"/>
              </a:defRPr>
            </a:lvl1pPr>
            <a:lvl2pPr marL="685800" indent="-228600" algn="ctr">
              <a:lnSpc>
                <a:spcPct val="90000"/>
              </a:lnSpc>
              <a:spcBef>
                <a:spcPts val="0"/>
              </a:spcBef>
              <a:buClrTx/>
              <a:buFontTx/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等线"/>
              </a:defRPr>
            </a:lvl2pPr>
            <a:lvl3pPr marL="1188719" indent="-274319" algn="ctr">
              <a:lnSpc>
                <a:spcPct val="90000"/>
              </a:lnSpc>
              <a:spcBef>
                <a:spcPts val="0"/>
              </a:spcBef>
              <a:buClrTx/>
              <a:buFontTx/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等线"/>
              </a:defRPr>
            </a:lvl3pPr>
            <a:lvl4pPr marL="1676400" indent="-304800" algn="ctr">
              <a:lnSpc>
                <a:spcPct val="90000"/>
              </a:lnSpc>
              <a:spcBef>
                <a:spcPts val="0"/>
              </a:spcBef>
              <a:buClrTx/>
              <a:buFontTx/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等线"/>
              </a:defRPr>
            </a:lvl4pPr>
            <a:lvl5pPr marL="2133600" indent="-304800" algn="ctr">
              <a:lnSpc>
                <a:spcPct val="90000"/>
              </a:lnSpc>
              <a:spcBef>
                <a:spcPts val="0"/>
              </a:spcBef>
              <a:buClrTx/>
              <a:buFontTx/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等线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1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469122" y="5815086"/>
            <a:ext cx="4159253" cy="49900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12" name="图片 9" descr="图片 9"/>
          <p:cNvPicPr>
            <a:picLocks noChangeAspect="1"/>
          </p:cNvPicPr>
          <p:nvPr/>
        </p:nvPicPr>
        <p:blipFill>
          <a:blip r:embed="rId3">
            <a:extLst/>
          </a:blip>
          <a:srcRect l="77" t="171" r="39"/>
          <a:stretch>
            <a:fillRect/>
          </a:stretch>
        </p:blipFill>
        <p:spPr>
          <a:xfrm>
            <a:off x="-1" y="-1"/>
            <a:ext cx="9144002" cy="3899339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直接连接符 10"/>
          <p:cNvSpPr/>
          <p:nvPr/>
        </p:nvSpPr>
        <p:spPr>
          <a:xfrm>
            <a:off x="0" y="3899803"/>
            <a:ext cx="9144001" cy="2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214" name="图片 7" descr="图片 7"/>
          <p:cNvPicPr>
            <a:picLocks noChangeAspect="1"/>
          </p:cNvPicPr>
          <p:nvPr/>
        </p:nvPicPr>
        <p:blipFill>
          <a:blip r:embed="rId3">
            <a:extLst/>
          </a:blip>
          <a:srcRect l="77" t="171" r="39"/>
          <a:stretch>
            <a:fillRect/>
          </a:stretch>
        </p:blipFill>
        <p:spPr>
          <a:xfrm>
            <a:off x="-1" y="-1"/>
            <a:ext cx="9144002" cy="3899339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直接连接符 8"/>
          <p:cNvSpPr/>
          <p:nvPr/>
        </p:nvSpPr>
        <p:spPr>
          <a:xfrm>
            <a:off x="0" y="3899803"/>
            <a:ext cx="9144001" cy="2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16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603073"/>
            <a:ext cx="9144000" cy="281178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8974" y="3608990"/>
            <a:ext cx="3021845" cy="799948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标题文本"/>
          <p:cNvSpPr>
            <a:spLocks noGrp="1"/>
          </p:cNvSpPr>
          <p:nvPr>
            <p:ph type="title"/>
          </p:nvPr>
        </p:nvSpPr>
        <p:spPr>
          <a:xfrm>
            <a:off x="487894" y="1371600"/>
            <a:ext cx="8410496" cy="926932"/>
          </a:xfrm>
          <a:prstGeom prst="rect">
            <a:avLst/>
          </a:prstGeom>
        </p:spPr>
        <p:txBody>
          <a:bodyPr/>
          <a:lstStyle>
            <a:lvl1pPr algn="ctr">
              <a:defRPr sz="6600">
                <a:solidFill>
                  <a:srgbClr val="FFFFFF"/>
                </a:solidFill>
              </a:defRPr>
            </a:lvl1pPr>
          </a:lstStyle>
          <a:p>
            <a:r>
              <a:t>标题文本</a:t>
            </a:r>
          </a:p>
        </p:txBody>
      </p:sp>
      <p:pic>
        <p:nvPicPr>
          <p:cNvPr id="226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603073"/>
            <a:ext cx="9144000" cy="2811782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正文级别 1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4" name="标题文本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5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正文级别 1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3" name="标题文本"/>
          <p:cNvSpPr>
            <a:spLocks noGrp="1"/>
          </p:cNvSpPr>
          <p:nvPr>
            <p:ph type="title"/>
          </p:nvPr>
        </p:nvSpPr>
        <p:spPr>
          <a:xfrm>
            <a:off x="494024" y="975600"/>
            <a:ext cx="8372165" cy="576002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4" name="文本框 8"/>
          <p:cNvSpPr/>
          <p:nvPr/>
        </p:nvSpPr>
        <p:spPr>
          <a:xfrm>
            <a:off x="8250025" y="311754"/>
            <a:ext cx="499024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 spc="-6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Page .</a:t>
            </a:r>
          </a:p>
        </p:txBody>
      </p:sp>
      <p:sp>
        <p:nvSpPr>
          <p:cNvPr id="45" name="幻灯片编号"/>
          <p:cNvSpPr>
            <a:spLocks noGrp="1"/>
          </p:cNvSpPr>
          <p:nvPr>
            <p:ph type="sldNum" sz="quarter" idx="2"/>
          </p:nvPr>
        </p:nvSpPr>
        <p:spPr>
          <a:xfrm>
            <a:off x="8697600" y="311755"/>
            <a:ext cx="258414" cy="269239"/>
          </a:xfrm>
          <a:prstGeom prst="rect">
            <a:avLst/>
          </a:prstGeom>
        </p:spPr>
        <p:txBody>
          <a:bodyPr anchor="t"/>
          <a:lstStyle>
            <a:lvl1pPr algn="l">
              <a:defRPr spc="-6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正文级别 1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3" name="标题文本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4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等线 Light"/>
                <a:ea typeface="等线 Light"/>
                <a:cs typeface="等线 Light"/>
                <a:sym typeface="等线 Light"/>
              </a:defRPr>
            </a:pPr>
            <a:endParaRPr/>
          </a:p>
        </p:txBody>
      </p:sp>
      <p:sp>
        <p:nvSpPr>
          <p:cNvPr id="55" name="矩形 9"/>
          <p:cNvSpPr/>
          <p:nvPr/>
        </p:nvSpPr>
        <p:spPr>
          <a:xfrm>
            <a:off x="0" y="6766559"/>
            <a:ext cx="9144000" cy="914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等线 Light"/>
                <a:ea typeface="等线 Light"/>
                <a:cs typeface="等线 Light"/>
                <a:sym typeface="等线 Light"/>
              </a:defRPr>
            </a:pPr>
            <a:endParaRPr/>
          </a:p>
        </p:txBody>
      </p:sp>
      <p:pic>
        <p:nvPicPr>
          <p:cNvPr id="56" name="图片 7" descr="图片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4024" y="104389"/>
            <a:ext cx="459924" cy="460089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矩形 6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等线 Light"/>
                <a:ea typeface="等线 Light"/>
                <a:cs typeface="等线 Light"/>
                <a:sym typeface="等线 Light"/>
              </a:defRPr>
            </a:pPr>
            <a:endParaRPr/>
          </a:p>
        </p:txBody>
      </p:sp>
      <p:sp>
        <p:nvSpPr>
          <p:cNvPr id="58" name="矩形 10"/>
          <p:cNvSpPr/>
          <p:nvPr/>
        </p:nvSpPr>
        <p:spPr>
          <a:xfrm>
            <a:off x="0" y="6766559"/>
            <a:ext cx="9144000" cy="914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等线 Light"/>
                <a:ea typeface="等线 Light"/>
                <a:cs typeface="等线 Light"/>
                <a:sym typeface="等线 Light"/>
              </a:defRPr>
            </a:pPr>
            <a:endParaRPr/>
          </a:p>
        </p:txBody>
      </p:sp>
      <p:pic>
        <p:nvPicPr>
          <p:cNvPr id="59" name="图片 11" descr="图片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4024" y="104389"/>
            <a:ext cx="459924" cy="460089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正文级别 1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标题文本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等线 Light"/>
                <a:ea typeface="等线 Light"/>
                <a:cs typeface="等线 Light"/>
                <a:sym typeface="等线 Light"/>
              </a:defRPr>
            </a:pPr>
            <a:endParaRPr/>
          </a:p>
        </p:txBody>
      </p:sp>
      <p:sp>
        <p:nvSpPr>
          <p:cNvPr id="70" name="矩形 9"/>
          <p:cNvSpPr/>
          <p:nvPr/>
        </p:nvSpPr>
        <p:spPr>
          <a:xfrm>
            <a:off x="0" y="6766559"/>
            <a:ext cx="9144000" cy="914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等线 Light"/>
                <a:ea typeface="等线 Light"/>
                <a:cs typeface="等线 Light"/>
                <a:sym typeface="等线 Light"/>
              </a:defRPr>
            </a:pPr>
            <a:endParaRPr/>
          </a:p>
        </p:txBody>
      </p:sp>
      <p:sp>
        <p:nvSpPr>
          <p:cNvPr id="71" name="文本框 7"/>
          <p:cNvSpPr/>
          <p:nvPr/>
        </p:nvSpPr>
        <p:spPr>
          <a:xfrm>
            <a:off x="8250025" y="311754"/>
            <a:ext cx="499024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 spc="-6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Page .</a:t>
            </a:r>
          </a:p>
        </p:txBody>
      </p:sp>
      <p:pic>
        <p:nvPicPr>
          <p:cNvPr id="72" name="图片 11" descr="图片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4024" y="104389"/>
            <a:ext cx="459924" cy="460089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矩形 10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等线 Light"/>
                <a:ea typeface="等线 Light"/>
                <a:cs typeface="等线 Light"/>
                <a:sym typeface="等线 Light"/>
              </a:defRPr>
            </a:pPr>
            <a:endParaRPr/>
          </a:p>
        </p:txBody>
      </p:sp>
      <p:sp>
        <p:nvSpPr>
          <p:cNvPr id="74" name="矩形 12"/>
          <p:cNvSpPr/>
          <p:nvPr/>
        </p:nvSpPr>
        <p:spPr>
          <a:xfrm>
            <a:off x="0" y="6766559"/>
            <a:ext cx="9144000" cy="914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等线 Light"/>
                <a:ea typeface="等线 Light"/>
                <a:cs typeface="等线 Light"/>
                <a:sym typeface="等线 Light"/>
              </a:defRPr>
            </a:pPr>
            <a:endParaRPr/>
          </a:p>
        </p:txBody>
      </p:sp>
      <p:sp>
        <p:nvSpPr>
          <p:cNvPr id="75" name="文本框 13"/>
          <p:cNvSpPr/>
          <p:nvPr/>
        </p:nvSpPr>
        <p:spPr>
          <a:xfrm>
            <a:off x="8250025" y="311754"/>
            <a:ext cx="499024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 spc="-6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Page .</a:t>
            </a:r>
          </a:p>
        </p:txBody>
      </p:sp>
      <p:pic>
        <p:nvPicPr>
          <p:cNvPr id="76" name="图片 14" descr="图片 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4024" y="104389"/>
            <a:ext cx="459924" cy="460089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幻灯片编号"/>
          <p:cNvSpPr>
            <a:spLocks noGrp="1"/>
          </p:cNvSpPr>
          <p:nvPr>
            <p:ph type="sldNum" sz="quarter" idx="2"/>
          </p:nvPr>
        </p:nvSpPr>
        <p:spPr>
          <a:xfrm>
            <a:off x="8697600" y="313199"/>
            <a:ext cx="258414" cy="269239"/>
          </a:xfrm>
          <a:prstGeom prst="rect">
            <a:avLst/>
          </a:prstGeom>
        </p:spPr>
        <p:txBody>
          <a:bodyPr anchor="t"/>
          <a:lstStyle>
            <a:lvl1pPr algn="l">
              <a:defRPr spc="-6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图片 9" descr="图片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  <a:ln w="12700">
            <a:miter lim="400000"/>
          </a:ln>
        </p:spPr>
      </p:pic>
      <p:sp>
        <p:nvSpPr>
          <p:cNvPr id="85" name="矩形 6"/>
          <p:cNvSpPr/>
          <p:nvPr/>
        </p:nvSpPr>
        <p:spPr>
          <a:xfrm>
            <a:off x="0" y="5821679"/>
            <a:ext cx="9144000" cy="103632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等线 Light"/>
                <a:ea typeface="等线 Light"/>
                <a:cs typeface="等线 Light"/>
                <a:sym typeface="等线 Light"/>
              </a:defRPr>
            </a:pPr>
            <a:endParaRPr/>
          </a:p>
        </p:txBody>
      </p:sp>
      <p:pic>
        <p:nvPicPr>
          <p:cNvPr id="86" name="图片 7" descr="图片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67293" y="6100771"/>
            <a:ext cx="1958547" cy="518471"/>
          </a:xfrm>
          <a:prstGeom prst="rect">
            <a:avLst/>
          </a:prstGeom>
          <a:ln w="12700">
            <a:miter lim="400000"/>
          </a:ln>
        </p:spPr>
      </p:pic>
      <p:sp>
        <p:nvSpPr>
          <p:cNvPr id="87" name="标题文本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/>
          <a:lstStyle>
            <a:lvl1pPr>
              <a:defRPr sz="2000" b="0">
                <a:solidFill>
                  <a:srgbClr val="FFFFFF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88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等线 Light"/>
                <a:ea typeface="等线 Light"/>
                <a:cs typeface="等线 Light"/>
                <a:sym typeface="等线 Light"/>
              </a:defRPr>
            </a:pPr>
            <a:endParaRPr/>
          </a:p>
        </p:txBody>
      </p:sp>
      <p:pic>
        <p:nvPicPr>
          <p:cNvPr id="89" name="图片 2" descr="图片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651238"/>
            <a:ext cx="9144000" cy="5185068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图片 8" descr="图片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矩形 10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等线 Light"/>
                <a:ea typeface="等线 Light"/>
                <a:cs typeface="等线 Light"/>
                <a:sym typeface="等线 Light"/>
              </a:defRPr>
            </a:pPr>
            <a:endParaRPr/>
          </a:p>
        </p:txBody>
      </p:sp>
      <p:pic>
        <p:nvPicPr>
          <p:cNvPr id="92" name="图片 11" descr="图片 1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651238"/>
            <a:ext cx="9144000" cy="5185068"/>
          </a:xfrm>
          <a:prstGeom prst="rect">
            <a:avLst/>
          </a:prstGeom>
          <a:ln w="12700">
            <a:miter lim="400000"/>
          </a:ln>
        </p:spPr>
      </p:pic>
      <p:sp>
        <p:nvSpPr>
          <p:cNvPr id="93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标题文本"/>
          <p:cNvSpPr>
            <a:spLocks noGrp="1"/>
          </p:cNvSpPr>
          <p:nvPr>
            <p:ph type="title"/>
          </p:nvPr>
        </p:nvSpPr>
        <p:spPr>
          <a:xfrm>
            <a:off x="494024" y="975600"/>
            <a:ext cx="8372165" cy="574185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1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标题文本"/>
          <p:cNvSpPr>
            <a:spLocks noGrp="1"/>
          </p:cNvSpPr>
          <p:nvPr>
            <p:ph type="title"/>
          </p:nvPr>
        </p:nvSpPr>
        <p:spPr>
          <a:xfrm>
            <a:off x="494024" y="975600"/>
            <a:ext cx="8372165" cy="574185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9" name="文本框 9"/>
          <p:cNvSpPr/>
          <p:nvPr/>
        </p:nvSpPr>
        <p:spPr>
          <a:xfrm>
            <a:off x="8250025" y="311754"/>
            <a:ext cx="499024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 spc="-6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Page .</a:t>
            </a:r>
          </a:p>
        </p:txBody>
      </p:sp>
      <p:sp>
        <p:nvSpPr>
          <p:cNvPr id="110" name="幻灯片编号"/>
          <p:cNvSpPr>
            <a:spLocks noGrp="1"/>
          </p:cNvSpPr>
          <p:nvPr>
            <p:ph type="sldNum" sz="quarter" idx="2"/>
          </p:nvPr>
        </p:nvSpPr>
        <p:spPr>
          <a:xfrm>
            <a:off x="8696565" y="311755"/>
            <a:ext cx="258414" cy="269239"/>
          </a:xfrm>
          <a:prstGeom prst="rect">
            <a:avLst/>
          </a:prstGeom>
        </p:spPr>
        <p:txBody>
          <a:bodyPr anchor="t"/>
          <a:lstStyle>
            <a:lvl1pPr algn="l">
              <a:defRPr spc="-6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图片 7" descr="图片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矩形 10"/>
          <p:cNvSpPr/>
          <p:nvPr/>
        </p:nvSpPr>
        <p:spPr>
          <a:xfrm>
            <a:off x="0" y="6766559"/>
            <a:ext cx="9144000" cy="914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等线 Light"/>
                <a:ea typeface="等线 Light"/>
                <a:cs typeface="等线 Light"/>
                <a:sym typeface="等线 Light"/>
              </a:defRPr>
            </a:pPr>
            <a:endParaRPr/>
          </a:p>
        </p:txBody>
      </p:sp>
      <p:pic>
        <p:nvPicPr>
          <p:cNvPr id="119" name="图片 11" descr="图片 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4024" y="168581"/>
            <a:ext cx="1517657" cy="401414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等线 Light"/>
                <a:ea typeface="等线 Light"/>
                <a:cs typeface="等线 Light"/>
                <a:sym typeface="等线 Light"/>
              </a:defRPr>
            </a:pPr>
            <a:endParaRPr/>
          </a:p>
        </p:txBody>
      </p:sp>
      <p:pic>
        <p:nvPicPr>
          <p:cNvPr id="121" name="图片 5" descr="图片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矩形 6"/>
          <p:cNvSpPr/>
          <p:nvPr/>
        </p:nvSpPr>
        <p:spPr>
          <a:xfrm>
            <a:off x="0" y="6766559"/>
            <a:ext cx="9144000" cy="914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等线 Light"/>
                <a:ea typeface="等线 Light"/>
                <a:cs typeface="等线 Light"/>
                <a:sym typeface="等线 Light"/>
              </a:defRPr>
            </a:pPr>
            <a:endParaRPr/>
          </a:p>
        </p:txBody>
      </p:sp>
      <p:pic>
        <p:nvPicPr>
          <p:cNvPr id="123" name="图片 8" descr="图片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4024" y="168581"/>
            <a:ext cx="1517657" cy="401414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矩形 9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等线 Light"/>
                <a:ea typeface="等线 Light"/>
                <a:cs typeface="等线 Light"/>
                <a:sym typeface="等线 Light"/>
              </a:defRPr>
            </a:pPr>
            <a:endParaRPr/>
          </a:p>
        </p:txBody>
      </p:sp>
      <p:sp>
        <p:nvSpPr>
          <p:cNvPr id="125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 1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矩形 9"/>
          <p:cNvSpPr/>
          <p:nvPr/>
        </p:nvSpPr>
        <p:spPr>
          <a:xfrm>
            <a:off x="0" y="6766559"/>
            <a:ext cx="9144000" cy="914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等线 Light"/>
                <a:ea typeface="等线 Light"/>
                <a:cs typeface="等线 Light"/>
                <a:sym typeface="等线 Light"/>
              </a:defRPr>
            </a:pPr>
            <a:endParaRPr/>
          </a:p>
        </p:txBody>
      </p:sp>
      <p:pic>
        <p:nvPicPr>
          <p:cNvPr id="4" name="图片 11" descr="图片 11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494024" y="168581"/>
            <a:ext cx="1517657" cy="40141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等线 Light"/>
                <a:ea typeface="等线 Light"/>
                <a:cs typeface="等线 Light"/>
                <a:sym typeface="等线 Light"/>
              </a:defRPr>
            </a:pPr>
            <a:endParaRPr/>
          </a:p>
        </p:txBody>
      </p:sp>
      <p:pic>
        <p:nvPicPr>
          <p:cNvPr id="6" name="图片 13" descr="图片 13"/>
          <p:cNvPicPr>
            <a:picLocks noChangeAspect="1"/>
          </p:cNvPicPr>
          <p:nvPr/>
        </p:nvPicPr>
        <p:blipFill>
          <a:blip r:embed="rId20">
            <a:extLst/>
          </a:blip>
          <a:stretch>
            <a:fillRect/>
          </a:stretch>
        </p:blipFill>
        <p:spPr>
          <a:xfrm>
            <a:off x="0" y="1231681"/>
            <a:ext cx="9144000" cy="332715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图片 8" descr="图片 8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矩形 10"/>
          <p:cNvSpPr/>
          <p:nvPr/>
        </p:nvSpPr>
        <p:spPr>
          <a:xfrm>
            <a:off x="0" y="6766559"/>
            <a:ext cx="9144000" cy="914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等线 Light"/>
                <a:ea typeface="等线 Light"/>
                <a:cs typeface="等线 Light"/>
                <a:sym typeface="等线 Light"/>
              </a:defRPr>
            </a:pPr>
            <a:endParaRPr/>
          </a:p>
        </p:txBody>
      </p:sp>
      <p:pic>
        <p:nvPicPr>
          <p:cNvPr id="9" name="图片 14" descr="图片 14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494024" y="168581"/>
            <a:ext cx="1517657" cy="401414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矩形 15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等线 Light"/>
                <a:ea typeface="等线 Light"/>
                <a:cs typeface="等线 Light"/>
                <a:sym typeface="等线 Light"/>
              </a:defRPr>
            </a:pPr>
            <a:endParaRPr/>
          </a:p>
        </p:txBody>
      </p:sp>
      <p:pic>
        <p:nvPicPr>
          <p:cNvPr id="11" name="图片 16" descr="图片 16"/>
          <p:cNvPicPr>
            <a:picLocks noChangeAspect="1"/>
          </p:cNvPicPr>
          <p:nvPr/>
        </p:nvPicPr>
        <p:blipFill>
          <a:blip r:embed="rId20">
            <a:extLst/>
          </a:blip>
          <a:stretch>
            <a:fillRect/>
          </a:stretch>
        </p:blipFill>
        <p:spPr>
          <a:xfrm>
            <a:off x="0" y="1231681"/>
            <a:ext cx="9144000" cy="332715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正文级别 1…"/>
          <p:cNvSpPr>
            <a:spLocks noGrp="1"/>
          </p:cNvSpPr>
          <p:nvPr>
            <p:ph type="body" idx="1"/>
          </p:nvPr>
        </p:nvSpPr>
        <p:spPr>
          <a:xfrm>
            <a:off x="494024" y="1685676"/>
            <a:ext cx="8372165" cy="492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标题文本"/>
          <p:cNvSpPr>
            <a:spLocks noGrp="1"/>
          </p:cNvSpPr>
          <p:nvPr>
            <p:ph type="title"/>
          </p:nvPr>
        </p:nvSpPr>
        <p:spPr>
          <a:xfrm>
            <a:off x="494024" y="974275"/>
            <a:ext cx="8372163" cy="574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14" name="幻灯片编号"/>
          <p:cNvSpPr>
            <a:spLocks noGrp="1"/>
          </p:cNvSpPr>
          <p:nvPr>
            <p:ph type="sldNum" sz="quarter" idx="2"/>
          </p:nvPr>
        </p:nvSpPr>
        <p:spPr>
          <a:xfrm>
            <a:off x="6279546" y="6221731"/>
            <a:ext cx="273654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latin typeface="等线 Light"/>
                <a:ea typeface="等线 Light"/>
                <a:cs typeface="等线 Light"/>
                <a:sym typeface="等线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等线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等线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等线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等线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等线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等线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等线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等线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等线"/>
        </a:defRPr>
      </a:lvl9pPr>
    </p:titleStyle>
    <p:bodyStyle>
      <a:lvl1pPr marL="228600" marR="0" indent="-2286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Trebuchet MS"/>
        <a:buChar char="▪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1pPr>
      <a:lvl2pPr marL="711200" marR="0" indent="-254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Trebuchet MS"/>
        <a:buChar char="▪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2pPr>
      <a:lvl3pPr marL="1200150" marR="0" indent="-28575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Trebuchet MS"/>
        <a:buChar char="▪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3pPr>
      <a:lvl4pPr marL="1698170" marR="0" indent="-3265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Trebuchet MS"/>
        <a:buChar char="▪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4pPr>
      <a:lvl5pPr marL="2155370" marR="0" indent="-3265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Trebuchet MS"/>
        <a:buChar char="▪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5pPr>
      <a:lvl6pPr marL="2540000" marR="0" indent="-254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Trebuchet MS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6pPr>
      <a:lvl7pPr marL="2997200" marR="0" indent="-254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Trebuchet MS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7pPr>
      <a:lvl8pPr marL="3454400" marR="0" indent="-254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Trebuchet MS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8pPr>
      <a:lvl9pPr marL="3911600" marR="0" indent="-2540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Trebuchet MS"/>
        <a:buChar char="•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标题 3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20" cy="1114194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t>DBLP实验报告</a:t>
            </a:r>
          </a:p>
        </p:txBody>
      </p:sp>
      <p:sp>
        <p:nvSpPr>
          <p:cNvPr id="237" name="副标题 4"/>
          <p:cNvSpPr>
            <a:spLocks noGrp="1"/>
          </p:cNvSpPr>
          <p:nvPr>
            <p:ph type="body" sz="quarter" idx="1"/>
          </p:nvPr>
        </p:nvSpPr>
        <p:spPr>
          <a:xfrm>
            <a:off x="469124" y="5245246"/>
            <a:ext cx="5820358" cy="468179"/>
          </a:xfrm>
          <a:prstGeom prst="rect">
            <a:avLst/>
          </a:prstGeom>
        </p:spPr>
        <p:txBody>
          <a:bodyPr/>
          <a:lstStyle>
            <a:lvl1pPr marL="208025" indent="-208025" defTabSz="832103">
              <a:defRPr sz="2100"/>
            </a:lvl1pPr>
          </a:lstStyle>
          <a:p>
            <a:r>
              <a:t>赵健 	柯学翰   殷豪</a:t>
            </a:r>
          </a:p>
        </p:txBody>
      </p:sp>
      <p:sp>
        <p:nvSpPr>
          <p:cNvPr id="238" name="文本占位符 5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marL="0" indent="0" defTabSz="877822">
              <a:lnSpc>
                <a:spcPct val="100000"/>
              </a:lnSpc>
              <a:spcBef>
                <a:spcPts val="900"/>
              </a:spcBef>
              <a:buSzTx/>
              <a:buNone/>
              <a:defRPr sz="2300">
                <a:solidFill>
                  <a:srgbClr val="FFFFFF"/>
                </a:solidFill>
              </a:defRPr>
            </a:pPr>
            <a:r>
              <a:t>2017</a:t>
            </a:r>
            <a:r>
              <a:rPr>
                <a:latin typeface="+mn-lt"/>
                <a:ea typeface="+mn-ea"/>
                <a:cs typeface="+mn-cs"/>
                <a:sym typeface="等线"/>
              </a:rPr>
              <a:t>年</a:t>
            </a:r>
            <a:r>
              <a:t>6</a:t>
            </a:r>
            <a:r>
              <a:rPr>
                <a:latin typeface="+mn-lt"/>
                <a:ea typeface="+mn-ea"/>
                <a:cs typeface="+mn-cs"/>
                <a:sym typeface="等线"/>
              </a:rPr>
              <a:t>月</a:t>
            </a:r>
            <a:r>
              <a:t>7</a:t>
            </a:r>
            <a:r>
              <a:rPr>
                <a:latin typeface="+mn-lt"/>
                <a:ea typeface="+mn-ea"/>
                <a:cs typeface="+mn-cs"/>
                <a:sym typeface="等线"/>
              </a:rPr>
              <a:t>日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Box 1"/>
          <p:cNvSpPr/>
          <p:nvPr/>
        </p:nvSpPr>
        <p:spPr>
          <a:xfrm>
            <a:off x="513565" y="1180320"/>
            <a:ext cx="3186642" cy="59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800" b="1"/>
            </a:lvl1pPr>
          </a:lstStyle>
          <a:p>
            <a:r>
              <a:t>本体展示：Echarts</a:t>
            </a:r>
          </a:p>
        </p:txBody>
      </p:sp>
      <p:pic>
        <p:nvPicPr>
          <p:cNvPr id="29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575" y="-136525"/>
            <a:ext cx="38100" cy="76200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extBox 8"/>
          <p:cNvSpPr/>
          <p:nvPr/>
        </p:nvSpPr>
        <p:spPr>
          <a:xfrm>
            <a:off x="513565" y="2067197"/>
            <a:ext cx="7593877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r>
              <a:t>作者与文章之间的关联</a:t>
            </a:r>
          </a:p>
        </p:txBody>
      </p:sp>
      <p:pic>
        <p:nvPicPr>
          <p:cNvPr id="295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5575" y="2763574"/>
            <a:ext cx="5012035" cy="3321637"/>
          </a:xfrm>
          <a:prstGeom prst="rect">
            <a:avLst/>
          </a:prstGeom>
          <a:ln w="12700">
            <a:miter lim="400000"/>
          </a:ln>
        </p:spPr>
      </p:pic>
      <p:pic>
        <p:nvPicPr>
          <p:cNvPr id="296" name="pasted-image.png" descr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81558" y="2763574"/>
            <a:ext cx="4526929" cy="33214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Box 1"/>
          <p:cNvSpPr/>
          <p:nvPr/>
        </p:nvSpPr>
        <p:spPr>
          <a:xfrm>
            <a:off x="513565" y="1180320"/>
            <a:ext cx="3173301" cy="52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800" b="1"/>
            </a:lvl1pPr>
          </a:lstStyle>
          <a:p>
            <a:r>
              <a:rPr dirty="0" err="1"/>
              <a:t>本体展示</a:t>
            </a:r>
            <a:r>
              <a:rPr dirty="0" err="1" smtClean="0"/>
              <a:t>：</a:t>
            </a:r>
            <a:r>
              <a:rPr lang="en-US" altLang="zh-CN" dirty="0" err="1" smtClean="0"/>
              <a:t>Protege</a:t>
            </a:r>
            <a:endParaRPr dirty="0"/>
          </a:p>
        </p:txBody>
      </p:sp>
      <p:pic>
        <p:nvPicPr>
          <p:cNvPr id="29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575" y="-136525"/>
            <a:ext cx="38100" cy="76200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extBox 8"/>
          <p:cNvSpPr/>
          <p:nvPr/>
        </p:nvSpPr>
        <p:spPr>
          <a:xfrm>
            <a:off x="513565" y="2067197"/>
            <a:ext cx="7593877" cy="1200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r>
              <a:rPr lang="zh-CN" altLang="en-US" dirty="0" smtClean="0"/>
              <a:t>多次尝试后发现无法将个体之间的关联关系表示出了</a:t>
            </a:r>
            <a:endParaRPr lang="en-US" altLang="zh-CN" dirty="0" smtClean="0"/>
          </a:p>
          <a:p>
            <a:r>
              <a:rPr lang="zh-CN" altLang="en-US" dirty="0" smtClean="0"/>
              <a:t>所以采用了每个作者的表示方法，使用类型</a:t>
            </a:r>
            <a:r>
              <a:rPr lang="en-US" altLang="zh-CN" dirty="0" smtClean="0"/>
              <a:t>Author</a:t>
            </a:r>
            <a:r>
              <a:rPr lang="zh-CN" altLang="en-US" dirty="0" smtClean="0"/>
              <a:t>表示作者，类型</a:t>
            </a:r>
            <a:r>
              <a:rPr lang="en-US" altLang="zh-CN" dirty="0" smtClean="0"/>
              <a:t>Coauthor</a:t>
            </a:r>
            <a:r>
              <a:rPr lang="zh-CN" altLang="en-US" dirty="0" smtClean="0"/>
              <a:t>表示所有的合作者，类型</a:t>
            </a:r>
            <a:r>
              <a:rPr lang="en-US" altLang="zh-CN" dirty="0" smtClean="0"/>
              <a:t>Article</a:t>
            </a:r>
            <a:r>
              <a:rPr lang="zh-CN" altLang="en-US" dirty="0" smtClean="0"/>
              <a:t>表示所有的文章。</a:t>
            </a:r>
            <a:endParaRPr lang="en-US" altLang="zh-CN" dirty="0" smtClean="0"/>
          </a:p>
          <a:p>
            <a:r>
              <a:rPr lang="zh-CN" altLang="en-US" dirty="0" smtClean="0"/>
              <a:t>依然可以表现作者和其他作者的关系以及作者和书的关系。</a:t>
            </a:r>
            <a:endParaRPr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6606" y="3790374"/>
            <a:ext cx="3512177" cy="152861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675" y="3755004"/>
            <a:ext cx="5042931" cy="182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13911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Box 1"/>
          <p:cNvSpPr/>
          <p:nvPr/>
        </p:nvSpPr>
        <p:spPr>
          <a:xfrm>
            <a:off x="513565" y="1180320"/>
            <a:ext cx="3173301" cy="52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800" b="1"/>
            </a:lvl1pPr>
          </a:lstStyle>
          <a:p>
            <a:r>
              <a:rPr dirty="0" err="1"/>
              <a:t>本体展示</a:t>
            </a:r>
            <a:r>
              <a:rPr dirty="0" err="1" smtClean="0"/>
              <a:t>：</a:t>
            </a:r>
            <a:r>
              <a:rPr lang="en-US" altLang="zh-CN" dirty="0" err="1" smtClean="0"/>
              <a:t>Protege</a:t>
            </a:r>
            <a:endParaRPr dirty="0"/>
          </a:p>
        </p:txBody>
      </p:sp>
      <p:pic>
        <p:nvPicPr>
          <p:cNvPr id="29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575" y="-136525"/>
            <a:ext cx="38100" cy="76200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extBox 8"/>
          <p:cNvSpPr/>
          <p:nvPr/>
        </p:nvSpPr>
        <p:spPr>
          <a:xfrm>
            <a:off x="513565" y="2067197"/>
            <a:ext cx="7593877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r>
              <a:rPr lang="zh-CN" altLang="en-US" dirty="0" smtClean="0"/>
              <a:t>每个作者与合作</a:t>
            </a:r>
            <a:r>
              <a:rPr dirty="0" err="1" smtClean="0"/>
              <a:t>作者与文章之间的关联</a:t>
            </a:r>
            <a:endParaRPr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65" y="2436525"/>
            <a:ext cx="5685714" cy="3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38528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TextBox 1"/>
          <p:cNvSpPr/>
          <p:nvPr/>
        </p:nvSpPr>
        <p:spPr>
          <a:xfrm>
            <a:off x="513565" y="1180320"/>
            <a:ext cx="4411275" cy="59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800" b="1"/>
            </a:pPr>
            <a:r>
              <a:t>外部数据源展示：</a:t>
            </a:r>
            <a:r>
              <a:rPr>
                <a:latin typeface="等线 Light"/>
                <a:ea typeface="等线 Light"/>
                <a:cs typeface="等线 Light"/>
                <a:sym typeface="等线 Light"/>
              </a:rPr>
              <a:t>DBPedia</a:t>
            </a:r>
          </a:p>
        </p:txBody>
      </p:sp>
      <p:pic>
        <p:nvPicPr>
          <p:cNvPr id="29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575" y="-136525"/>
            <a:ext cx="38100" cy="76200"/>
          </a:xfrm>
          <a:prstGeom prst="rect">
            <a:avLst/>
          </a:prstGeom>
          <a:ln w="12700">
            <a:miter lim="400000"/>
          </a:ln>
        </p:spPr>
      </p:pic>
      <p:sp>
        <p:nvSpPr>
          <p:cNvPr id="300" name="TextBox 8"/>
          <p:cNvSpPr/>
          <p:nvPr/>
        </p:nvSpPr>
        <p:spPr>
          <a:xfrm>
            <a:off x="513564" y="2477018"/>
            <a:ext cx="4998962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r>
              <a:t>比如查询 作者</a:t>
            </a:r>
            <a:r>
              <a:rPr>
                <a:latin typeface="等线 Light"/>
                <a:ea typeface="等线 Light"/>
                <a:cs typeface="等线 Light"/>
                <a:sym typeface="等线 Light"/>
              </a:rPr>
              <a:t>“Anton Hofer”</a:t>
            </a:r>
            <a:r>
              <a:t>的描述信息：</a:t>
            </a:r>
          </a:p>
        </p:txBody>
      </p:sp>
      <p:sp>
        <p:nvSpPr>
          <p:cNvPr id="301" name="TextBox 8"/>
          <p:cNvSpPr/>
          <p:nvPr/>
        </p:nvSpPr>
        <p:spPr>
          <a:xfrm>
            <a:off x="513566" y="2067197"/>
            <a:ext cx="7859725" cy="726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r>
              <a:t>通过</a:t>
            </a:r>
            <a:r>
              <a:rPr>
                <a:latin typeface="等线 Light"/>
                <a:ea typeface="等线 Light"/>
                <a:cs typeface="等线 Light"/>
                <a:sym typeface="等线 Light"/>
              </a:rPr>
              <a:t> http://dbpedia.org/sparql </a:t>
            </a:r>
            <a:r>
              <a:t>的</a:t>
            </a:r>
            <a:r>
              <a:rPr>
                <a:latin typeface="等线 Light"/>
                <a:ea typeface="等线 Light"/>
                <a:cs typeface="等线 Light"/>
                <a:sym typeface="等线 Light"/>
              </a:rPr>
              <a:t>SPARQL</a:t>
            </a:r>
            <a:r>
              <a:t>查询</a:t>
            </a:r>
            <a:r>
              <a:rPr>
                <a:latin typeface="等线 Light"/>
                <a:ea typeface="等线 Light"/>
                <a:cs typeface="等线 Light"/>
                <a:sym typeface="等线 Light"/>
              </a:rPr>
              <a:t>api</a:t>
            </a:r>
            <a:r>
              <a:t>来获取作者的额外描述信息。</a:t>
            </a:r>
          </a:p>
        </p:txBody>
      </p:sp>
      <p:pic>
        <p:nvPicPr>
          <p:cNvPr id="302" name="图片 4" descr="图片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6627" y="3396293"/>
            <a:ext cx="7534638" cy="17504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Box 1"/>
          <p:cNvSpPr/>
          <p:nvPr/>
        </p:nvSpPr>
        <p:spPr>
          <a:xfrm>
            <a:off x="513565" y="1180320"/>
            <a:ext cx="4411275" cy="59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800" b="1"/>
            </a:pPr>
            <a:r>
              <a:t>外部数据源展示：</a:t>
            </a:r>
            <a:r>
              <a:rPr>
                <a:latin typeface="等线 Light"/>
                <a:ea typeface="等线 Light"/>
                <a:cs typeface="等线 Light"/>
                <a:sym typeface="等线 Light"/>
              </a:rPr>
              <a:t>DBPedia</a:t>
            </a:r>
          </a:p>
        </p:txBody>
      </p:sp>
      <p:pic>
        <p:nvPicPr>
          <p:cNvPr id="30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575" y="-136525"/>
            <a:ext cx="38100" cy="76200"/>
          </a:xfrm>
          <a:prstGeom prst="rect">
            <a:avLst/>
          </a:prstGeom>
          <a:ln w="12700">
            <a:miter lim="400000"/>
          </a:ln>
        </p:spPr>
      </p:pic>
      <p:sp>
        <p:nvSpPr>
          <p:cNvPr id="306" name="TextBox 8"/>
          <p:cNvSpPr/>
          <p:nvPr/>
        </p:nvSpPr>
        <p:spPr>
          <a:xfrm>
            <a:off x="513565" y="2017170"/>
            <a:ext cx="7533155" cy="1043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r>
              <a:t>作者</a:t>
            </a:r>
            <a:r>
              <a:rPr>
                <a:latin typeface="等线 Light"/>
                <a:ea typeface="等线 Light"/>
                <a:cs typeface="等线 Light"/>
                <a:sym typeface="等线 Light"/>
              </a:rPr>
              <a:t>“Anton Hofer”</a:t>
            </a:r>
            <a:r>
              <a:t>的全部</a:t>
            </a:r>
            <a:r>
              <a:rPr>
                <a:latin typeface="等线 Light"/>
                <a:ea typeface="等线 Light"/>
                <a:cs typeface="等线 Light"/>
                <a:sym typeface="等线 Light"/>
              </a:rPr>
              <a:t>statements</a:t>
            </a:r>
            <a:r>
              <a:t>：</a:t>
            </a:r>
            <a:endParaRPr>
              <a:latin typeface="等线 Light"/>
              <a:ea typeface="等线 Light"/>
              <a:cs typeface="等线 Light"/>
              <a:sym typeface="等线 Light"/>
            </a:endParaRPr>
          </a:p>
          <a:p>
            <a:r>
              <a:t>我们会发现查到了过多的描述，并非都是我们想要的，或者有些描述我们已经知道了。</a:t>
            </a:r>
          </a:p>
        </p:txBody>
      </p:sp>
      <p:pic>
        <p:nvPicPr>
          <p:cNvPr id="307" name="图片 2" descr="图片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3565" y="2940499"/>
            <a:ext cx="5865879" cy="35088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Box 1"/>
          <p:cNvSpPr/>
          <p:nvPr/>
        </p:nvSpPr>
        <p:spPr>
          <a:xfrm>
            <a:off x="513565" y="1180320"/>
            <a:ext cx="4411275" cy="59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800" b="1"/>
            </a:pPr>
            <a:r>
              <a:t>外部数据源展示：</a:t>
            </a:r>
            <a:r>
              <a:rPr>
                <a:latin typeface="等线 Light"/>
                <a:ea typeface="等线 Light"/>
                <a:cs typeface="等线 Light"/>
                <a:sym typeface="等线 Light"/>
              </a:rPr>
              <a:t>DBPedia</a:t>
            </a:r>
          </a:p>
        </p:txBody>
      </p:sp>
      <p:pic>
        <p:nvPicPr>
          <p:cNvPr id="31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575" y="-136525"/>
            <a:ext cx="38100" cy="76200"/>
          </a:xfrm>
          <a:prstGeom prst="rect">
            <a:avLst/>
          </a:prstGeom>
          <a:ln w="12700">
            <a:miter lim="400000"/>
          </a:ln>
        </p:spPr>
      </p:pic>
      <p:sp>
        <p:nvSpPr>
          <p:cNvPr id="311" name="TextBox 8"/>
          <p:cNvSpPr/>
          <p:nvPr/>
        </p:nvSpPr>
        <p:spPr>
          <a:xfrm>
            <a:off x="513565" y="1952687"/>
            <a:ext cx="7533155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r>
              <a:t>经过观察，我们抽取</a:t>
            </a:r>
            <a:r>
              <a:rPr>
                <a:latin typeface="等线 Light"/>
                <a:ea typeface="等线 Light"/>
                <a:cs typeface="等线 Light"/>
                <a:sym typeface="等线 Light"/>
              </a:rPr>
              <a:t>“/ontology/abstract”</a:t>
            </a:r>
            <a:r>
              <a:t>，也就是本体的抽象描述。</a:t>
            </a:r>
          </a:p>
        </p:txBody>
      </p:sp>
      <p:pic>
        <p:nvPicPr>
          <p:cNvPr id="312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3565" y="2322017"/>
            <a:ext cx="6880012" cy="1365697"/>
          </a:xfrm>
          <a:prstGeom prst="rect">
            <a:avLst/>
          </a:prstGeom>
          <a:ln w="12700">
            <a:miter lim="400000"/>
          </a:ln>
        </p:spPr>
      </p:pic>
      <p:pic>
        <p:nvPicPr>
          <p:cNvPr id="313" name="图片 6" descr="图片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4555340"/>
            <a:ext cx="9009524" cy="1619050"/>
          </a:xfrm>
          <a:prstGeom prst="rect">
            <a:avLst/>
          </a:prstGeom>
          <a:ln w="12700">
            <a:miter lim="400000"/>
          </a:ln>
        </p:spPr>
      </p:pic>
      <p:sp>
        <p:nvSpPr>
          <p:cNvPr id="314" name="TextBox 8"/>
          <p:cNvSpPr/>
          <p:nvPr/>
        </p:nvSpPr>
        <p:spPr>
          <a:xfrm>
            <a:off x="513564" y="3936860"/>
            <a:ext cx="7533155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r>
              <a:t>这次就得到了我们想要的额外补充描述信息了，而且有不同语言的版本。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TextBox 1"/>
          <p:cNvSpPr/>
          <p:nvPr/>
        </p:nvSpPr>
        <p:spPr>
          <a:xfrm>
            <a:off x="513565" y="1180320"/>
            <a:ext cx="4411275" cy="59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800" b="1"/>
            </a:pPr>
            <a:r>
              <a:t>外部数据源展示：</a:t>
            </a:r>
            <a:r>
              <a:rPr>
                <a:latin typeface="等线 Light"/>
                <a:ea typeface="等线 Light"/>
                <a:cs typeface="等线 Light"/>
                <a:sym typeface="等线 Light"/>
              </a:rPr>
              <a:t>DBPedia</a:t>
            </a:r>
          </a:p>
        </p:txBody>
      </p:sp>
      <p:pic>
        <p:nvPicPr>
          <p:cNvPr id="31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575" y="-136525"/>
            <a:ext cx="38100" cy="76200"/>
          </a:xfrm>
          <a:prstGeom prst="rect">
            <a:avLst/>
          </a:prstGeom>
          <a:ln w="12700">
            <a:miter lim="400000"/>
          </a:ln>
        </p:spPr>
      </p:pic>
      <p:sp>
        <p:nvSpPr>
          <p:cNvPr id="318" name="TextBox 8"/>
          <p:cNvSpPr/>
          <p:nvPr/>
        </p:nvSpPr>
        <p:spPr>
          <a:xfrm>
            <a:off x="6317672" y="1984228"/>
            <a:ext cx="2092037" cy="923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r>
              <a:rPr dirty="0" err="1"/>
              <a:t>结合前端，</a:t>
            </a:r>
            <a:r>
              <a:rPr dirty="0" err="1" smtClean="0"/>
              <a:t>把作者的额外信息展示在页面上</a:t>
            </a:r>
            <a:r>
              <a:rPr lang="zh-CN" altLang="en-US" dirty="0" smtClean="0"/>
              <a:t>。</a:t>
            </a:r>
            <a:endParaRPr dirty="0"/>
          </a:p>
        </p:txBody>
      </p:sp>
      <p:pic>
        <p:nvPicPr>
          <p:cNvPr id="320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3565" y="1984228"/>
            <a:ext cx="5679699" cy="44618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TextBox 1"/>
          <p:cNvSpPr/>
          <p:nvPr/>
        </p:nvSpPr>
        <p:spPr>
          <a:xfrm>
            <a:off x="513565" y="1180320"/>
            <a:ext cx="4411275" cy="59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800" b="1"/>
            </a:pPr>
            <a:r>
              <a:t>外部数据源展示：</a:t>
            </a:r>
            <a:r>
              <a:rPr>
                <a:latin typeface="等线 Light"/>
                <a:ea typeface="等线 Light"/>
                <a:cs typeface="等线 Light"/>
                <a:sym typeface="等线 Light"/>
              </a:rPr>
              <a:t>DBPedia</a:t>
            </a:r>
          </a:p>
        </p:txBody>
      </p:sp>
      <p:pic>
        <p:nvPicPr>
          <p:cNvPr id="31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575" y="-136525"/>
            <a:ext cx="38100" cy="76200"/>
          </a:xfrm>
          <a:prstGeom prst="rect">
            <a:avLst/>
          </a:prstGeom>
          <a:ln w="12700">
            <a:miter lim="400000"/>
          </a:ln>
        </p:spPr>
      </p:pic>
      <p:sp>
        <p:nvSpPr>
          <p:cNvPr id="318" name="TextBox 8"/>
          <p:cNvSpPr/>
          <p:nvPr/>
        </p:nvSpPr>
        <p:spPr>
          <a:xfrm>
            <a:off x="513565" y="1952687"/>
            <a:ext cx="7533155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r>
              <a:t>结合前端，把作者的额外信息展示在页面上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26002"/>
            <a:ext cx="8937187" cy="513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1066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Box 1"/>
          <p:cNvSpPr/>
          <p:nvPr/>
        </p:nvSpPr>
        <p:spPr>
          <a:xfrm>
            <a:off x="513565" y="1180320"/>
            <a:ext cx="1526539" cy="59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800" b="1"/>
            </a:lvl1pPr>
          </a:lstStyle>
          <a:p>
            <a:r>
              <a:t>实验总结</a:t>
            </a:r>
          </a:p>
        </p:txBody>
      </p:sp>
      <p:pic>
        <p:nvPicPr>
          <p:cNvPr id="32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575" y="-136525"/>
            <a:ext cx="38100" cy="76200"/>
          </a:xfrm>
          <a:prstGeom prst="rect">
            <a:avLst/>
          </a:prstGeom>
          <a:ln w="12700">
            <a:miter lim="400000"/>
          </a:ln>
        </p:spPr>
      </p:pic>
      <p:sp>
        <p:nvSpPr>
          <p:cNvPr id="324" name="TextBox 9"/>
          <p:cNvSpPr/>
          <p:nvPr/>
        </p:nvSpPr>
        <p:spPr>
          <a:xfrm>
            <a:off x="660763" y="1911530"/>
            <a:ext cx="7882347" cy="726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等线 Light"/>
                <a:ea typeface="等线 Light"/>
                <a:cs typeface="等线 Light"/>
                <a:sym typeface="等线 Light"/>
              </a:defRPr>
            </a:pPr>
            <a:r>
              <a:t>1.  Dbpedia</a:t>
            </a:r>
            <a:r>
              <a:rPr>
                <a:latin typeface="+mn-lt"/>
                <a:ea typeface="+mn-ea"/>
                <a:cs typeface="+mn-cs"/>
                <a:sym typeface="等线"/>
              </a:rPr>
              <a:t>的数据还是有限的，大多数作者依然无法找到补充信息，如果想覆盖更多的作者，那么就需要使用更多的外部数据源。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标题 2"/>
          <p:cNvSpPr>
            <a:spLocks noGrp="1"/>
          </p:cNvSpPr>
          <p:nvPr>
            <p:ph type="title"/>
          </p:nvPr>
        </p:nvSpPr>
        <p:spPr>
          <a:xfrm>
            <a:off x="487894" y="1371600"/>
            <a:ext cx="8410496" cy="926932"/>
          </a:xfrm>
          <a:prstGeom prst="rect">
            <a:avLst/>
          </a:prstGeom>
        </p:spPr>
        <p:txBody>
          <a:bodyPr/>
          <a:lstStyle>
            <a:lvl1pPr defTabSz="658368">
              <a:defRPr sz="4700"/>
            </a:lvl1pPr>
          </a:lstStyle>
          <a:p>
            <a:r>
              <a:t>谢谢！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标题 1"/>
          <p:cNvSpPr>
            <a:spLocks noGrp="1"/>
          </p:cNvSpPr>
          <p:nvPr>
            <p:ph type="title"/>
          </p:nvPr>
        </p:nvSpPr>
        <p:spPr>
          <a:xfrm>
            <a:off x="323848" y="235137"/>
            <a:ext cx="6474519" cy="337359"/>
          </a:xfrm>
          <a:prstGeom prst="rect">
            <a:avLst/>
          </a:prstGeom>
        </p:spPr>
        <p:txBody>
          <a:bodyPr/>
          <a:lstStyle>
            <a:lvl1pPr defTabSz="740662">
              <a:defRPr sz="1400"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目录 Contents</a:t>
            </a:r>
          </a:p>
        </p:txBody>
      </p:sp>
      <p:grpSp>
        <p:nvGrpSpPr>
          <p:cNvPr id="243" name="组合 2"/>
          <p:cNvGrpSpPr/>
          <p:nvPr/>
        </p:nvGrpSpPr>
        <p:grpSpPr>
          <a:xfrm>
            <a:off x="1606403" y="1823066"/>
            <a:ext cx="843429" cy="371477"/>
            <a:chOff x="0" y="0"/>
            <a:chExt cx="843428" cy="371475"/>
          </a:xfrm>
        </p:grpSpPr>
        <p:sp>
          <p:nvSpPr>
            <p:cNvPr id="241" name="Freeform 10"/>
            <p:cNvSpPr/>
            <p:nvPr/>
          </p:nvSpPr>
          <p:spPr>
            <a:xfrm>
              <a:off x="-1" y="27613"/>
              <a:ext cx="843430" cy="343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735" y="0"/>
                  </a:moveTo>
                  <a:lnTo>
                    <a:pt x="3877" y="0"/>
                  </a:lnTo>
                  <a:lnTo>
                    <a:pt x="3877" y="4004"/>
                  </a:lnTo>
                  <a:lnTo>
                    <a:pt x="0" y="10800"/>
                  </a:lnTo>
                  <a:lnTo>
                    <a:pt x="3877" y="17596"/>
                  </a:lnTo>
                  <a:lnTo>
                    <a:pt x="3877" y="21600"/>
                  </a:lnTo>
                  <a:lnTo>
                    <a:pt x="17735" y="21600"/>
                  </a:lnTo>
                  <a:lnTo>
                    <a:pt x="17735" y="17596"/>
                  </a:lnTo>
                  <a:lnTo>
                    <a:pt x="21600" y="10800"/>
                  </a:lnTo>
                  <a:lnTo>
                    <a:pt x="17735" y="4004"/>
                  </a:lnTo>
                  <a:lnTo>
                    <a:pt x="17735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3200" b="1">
                  <a:latin typeface="等线 Light"/>
                  <a:ea typeface="等线 Light"/>
                  <a:cs typeface="等线 Light"/>
                  <a:sym typeface="等线 Light"/>
                </a:defRPr>
              </a:pPr>
              <a:endParaRPr/>
            </a:p>
          </p:txBody>
        </p:sp>
        <p:sp>
          <p:nvSpPr>
            <p:cNvPr id="242" name="文本框 4"/>
            <p:cNvSpPr/>
            <p:nvPr/>
          </p:nvSpPr>
          <p:spPr>
            <a:xfrm>
              <a:off x="306076" y="-1"/>
              <a:ext cx="231275" cy="3708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1</a:t>
              </a:r>
            </a:p>
          </p:txBody>
        </p:sp>
      </p:grpSp>
      <p:sp>
        <p:nvSpPr>
          <p:cNvPr id="244" name="直接连接符 6"/>
          <p:cNvSpPr/>
          <p:nvPr/>
        </p:nvSpPr>
        <p:spPr>
          <a:xfrm>
            <a:off x="2298899" y="2194540"/>
            <a:ext cx="4500004" cy="2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45" name="文本框 10"/>
          <p:cNvSpPr/>
          <p:nvPr/>
        </p:nvSpPr>
        <p:spPr>
          <a:xfrm>
            <a:off x="2679941" y="1758057"/>
            <a:ext cx="4387393" cy="510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400"/>
            </a:lvl1pPr>
          </a:lstStyle>
          <a:p>
            <a:r>
              <a:t>本体分析</a:t>
            </a:r>
          </a:p>
        </p:txBody>
      </p:sp>
      <p:grpSp>
        <p:nvGrpSpPr>
          <p:cNvPr id="248" name="组合 11"/>
          <p:cNvGrpSpPr/>
          <p:nvPr/>
        </p:nvGrpSpPr>
        <p:grpSpPr>
          <a:xfrm>
            <a:off x="1606403" y="2743038"/>
            <a:ext cx="843429" cy="371477"/>
            <a:chOff x="0" y="0"/>
            <a:chExt cx="843428" cy="371475"/>
          </a:xfrm>
        </p:grpSpPr>
        <p:sp>
          <p:nvSpPr>
            <p:cNvPr id="246" name="Freeform 10"/>
            <p:cNvSpPr/>
            <p:nvPr/>
          </p:nvSpPr>
          <p:spPr>
            <a:xfrm>
              <a:off x="-1" y="27613"/>
              <a:ext cx="843430" cy="343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735" y="0"/>
                  </a:moveTo>
                  <a:lnTo>
                    <a:pt x="3877" y="0"/>
                  </a:lnTo>
                  <a:lnTo>
                    <a:pt x="3877" y="4004"/>
                  </a:lnTo>
                  <a:lnTo>
                    <a:pt x="0" y="10800"/>
                  </a:lnTo>
                  <a:lnTo>
                    <a:pt x="3877" y="17596"/>
                  </a:lnTo>
                  <a:lnTo>
                    <a:pt x="3877" y="21600"/>
                  </a:lnTo>
                  <a:lnTo>
                    <a:pt x="17735" y="21600"/>
                  </a:lnTo>
                  <a:lnTo>
                    <a:pt x="17735" y="17596"/>
                  </a:lnTo>
                  <a:lnTo>
                    <a:pt x="21600" y="10800"/>
                  </a:lnTo>
                  <a:lnTo>
                    <a:pt x="17735" y="4004"/>
                  </a:lnTo>
                  <a:lnTo>
                    <a:pt x="17735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3200" b="1">
                  <a:latin typeface="等线 Light"/>
                  <a:ea typeface="等线 Light"/>
                  <a:cs typeface="等线 Light"/>
                  <a:sym typeface="等线 Light"/>
                </a:defRPr>
              </a:pPr>
              <a:endParaRPr/>
            </a:p>
          </p:txBody>
        </p:sp>
        <p:sp>
          <p:nvSpPr>
            <p:cNvPr id="247" name="文本框 13"/>
            <p:cNvSpPr/>
            <p:nvPr/>
          </p:nvSpPr>
          <p:spPr>
            <a:xfrm>
              <a:off x="306076" y="-1"/>
              <a:ext cx="231275" cy="3708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rPr dirty="0"/>
                <a:t>2</a:t>
              </a:r>
            </a:p>
          </p:txBody>
        </p:sp>
      </p:grpSp>
      <p:sp>
        <p:nvSpPr>
          <p:cNvPr id="249" name="直接连接符 14"/>
          <p:cNvSpPr/>
          <p:nvPr/>
        </p:nvSpPr>
        <p:spPr>
          <a:xfrm>
            <a:off x="2298899" y="3114512"/>
            <a:ext cx="4500004" cy="2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50" name="文本框 15"/>
          <p:cNvSpPr/>
          <p:nvPr/>
        </p:nvSpPr>
        <p:spPr>
          <a:xfrm>
            <a:off x="2679941" y="2678032"/>
            <a:ext cx="4387393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400"/>
            </a:lvl1pPr>
          </a:lstStyle>
          <a:p>
            <a:r>
              <a:rPr dirty="0" err="1" smtClean="0"/>
              <a:t>本体展示</a:t>
            </a:r>
            <a:r>
              <a:rPr lang="zh-CN" altLang="en-US" dirty="0" smtClean="0"/>
              <a:t>（两种）</a:t>
            </a:r>
            <a:endParaRPr dirty="0"/>
          </a:p>
        </p:txBody>
      </p:sp>
      <p:grpSp>
        <p:nvGrpSpPr>
          <p:cNvPr id="253" name="组合 11"/>
          <p:cNvGrpSpPr/>
          <p:nvPr/>
        </p:nvGrpSpPr>
        <p:grpSpPr>
          <a:xfrm>
            <a:off x="1606403" y="3572735"/>
            <a:ext cx="843429" cy="371476"/>
            <a:chOff x="0" y="-1"/>
            <a:chExt cx="843428" cy="371474"/>
          </a:xfrm>
        </p:grpSpPr>
        <p:sp>
          <p:nvSpPr>
            <p:cNvPr id="251" name="Freeform 10"/>
            <p:cNvSpPr/>
            <p:nvPr/>
          </p:nvSpPr>
          <p:spPr>
            <a:xfrm>
              <a:off x="-1" y="27613"/>
              <a:ext cx="843430" cy="343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735" y="0"/>
                  </a:moveTo>
                  <a:lnTo>
                    <a:pt x="3877" y="0"/>
                  </a:lnTo>
                  <a:lnTo>
                    <a:pt x="3877" y="4004"/>
                  </a:lnTo>
                  <a:lnTo>
                    <a:pt x="0" y="10800"/>
                  </a:lnTo>
                  <a:lnTo>
                    <a:pt x="3877" y="17596"/>
                  </a:lnTo>
                  <a:lnTo>
                    <a:pt x="3877" y="21600"/>
                  </a:lnTo>
                  <a:lnTo>
                    <a:pt x="17735" y="21600"/>
                  </a:lnTo>
                  <a:lnTo>
                    <a:pt x="17735" y="17596"/>
                  </a:lnTo>
                  <a:lnTo>
                    <a:pt x="21600" y="10800"/>
                  </a:lnTo>
                  <a:lnTo>
                    <a:pt x="17735" y="4004"/>
                  </a:lnTo>
                  <a:lnTo>
                    <a:pt x="17735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3200" b="1">
                  <a:latin typeface="等线 Light"/>
                  <a:ea typeface="等线 Light"/>
                  <a:cs typeface="等线 Light"/>
                  <a:sym typeface="等线 Light"/>
                </a:defRPr>
              </a:pPr>
              <a:endParaRPr/>
            </a:p>
          </p:txBody>
        </p:sp>
        <p:sp>
          <p:nvSpPr>
            <p:cNvPr id="252" name="文本框 28"/>
            <p:cNvSpPr/>
            <p:nvPr/>
          </p:nvSpPr>
          <p:spPr>
            <a:xfrm>
              <a:off x="306076" y="-2"/>
              <a:ext cx="231275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r>
                <a:t>3</a:t>
              </a:r>
            </a:p>
          </p:txBody>
        </p:sp>
      </p:grpSp>
      <p:sp>
        <p:nvSpPr>
          <p:cNvPr id="254" name="直接连接符 29"/>
          <p:cNvSpPr/>
          <p:nvPr/>
        </p:nvSpPr>
        <p:spPr>
          <a:xfrm>
            <a:off x="2298899" y="3944208"/>
            <a:ext cx="4500004" cy="2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55" name="文本框 30"/>
          <p:cNvSpPr/>
          <p:nvPr/>
        </p:nvSpPr>
        <p:spPr>
          <a:xfrm>
            <a:off x="2679941" y="3507725"/>
            <a:ext cx="4387393" cy="510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400"/>
            </a:lvl1pPr>
          </a:lstStyle>
          <a:p>
            <a:r>
              <a:rPr dirty="0" err="1"/>
              <a:t>外部数据源展示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Box 1"/>
          <p:cNvSpPr/>
          <p:nvPr/>
        </p:nvSpPr>
        <p:spPr>
          <a:xfrm>
            <a:off x="513565" y="1180320"/>
            <a:ext cx="2692654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800" b="1"/>
            </a:pPr>
            <a:r>
              <a:t>本体分析：</a:t>
            </a:r>
            <a:r>
              <a:rPr>
                <a:latin typeface="等线 Light"/>
                <a:ea typeface="等线 Light"/>
                <a:cs typeface="等线 Light"/>
                <a:sym typeface="等线 Light"/>
              </a:rPr>
              <a:t>Jena</a:t>
            </a:r>
          </a:p>
        </p:txBody>
      </p:sp>
      <p:pic>
        <p:nvPicPr>
          <p:cNvPr id="25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575" y="-136525"/>
            <a:ext cx="38100" cy="76200"/>
          </a:xfrm>
          <a:prstGeom prst="rect">
            <a:avLst/>
          </a:prstGeom>
          <a:ln w="12700">
            <a:miter lim="400000"/>
          </a:ln>
        </p:spPr>
      </p:pic>
      <p:sp>
        <p:nvSpPr>
          <p:cNvPr id="259" name="TextBox 8"/>
          <p:cNvSpPr/>
          <p:nvPr/>
        </p:nvSpPr>
        <p:spPr>
          <a:xfrm>
            <a:off x="714100" y="2106384"/>
            <a:ext cx="7593877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>
              <a:buSzPct val="100000"/>
              <a:buAutoNum type="arabicPeriod"/>
            </a:pPr>
            <a:r>
              <a:t>使用</a:t>
            </a:r>
            <a:r>
              <a:rPr>
                <a:latin typeface="等线 Light"/>
                <a:ea typeface="等线 Light"/>
                <a:cs typeface="等线 Light"/>
                <a:sym typeface="等线 Light"/>
              </a:rPr>
              <a:t>Jena</a:t>
            </a:r>
            <a:r>
              <a:t>的</a:t>
            </a:r>
            <a:r>
              <a:rPr>
                <a:latin typeface="等线 Light"/>
                <a:ea typeface="等线 Light"/>
                <a:cs typeface="等线 Light"/>
                <a:sym typeface="等线 Light"/>
              </a:rPr>
              <a:t>Model</a:t>
            </a:r>
            <a:r>
              <a:t>类读入</a:t>
            </a:r>
            <a:r>
              <a:rPr>
                <a:latin typeface="等线 Light"/>
                <a:ea typeface="等线 Light"/>
                <a:cs typeface="等线 Light"/>
                <a:sym typeface="等线 Light"/>
              </a:rPr>
              <a:t>RDF</a:t>
            </a:r>
            <a:r>
              <a:t>数据</a:t>
            </a:r>
          </a:p>
        </p:txBody>
      </p:sp>
      <p:pic>
        <p:nvPicPr>
          <p:cNvPr id="260" name="图片 4" descr="图片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3565" y="2878564"/>
            <a:ext cx="8403854" cy="327850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8871886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Box 1"/>
          <p:cNvSpPr/>
          <p:nvPr/>
        </p:nvSpPr>
        <p:spPr>
          <a:xfrm>
            <a:off x="513565" y="1180320"/>
            <a:ext cx="2692654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800" b="1"/>
            </a:pPr>
            <a:r>
              <a:t>本体分析：</a:t>
            </a:r>
            <a:r>
              <a:rPr>
                <a:latin typeface="等线 Light"/>
                <a:ea typeface="等线 Light"/>
                <a:cs typeface="等线 Light"/>
                <a:sym typeface="等线 Light"/>
              </a:rPr>
              <a:t>Jena</a:t>
            </a:r>
          </a:p>
        </p:txBody>
      </p:sp>
      <p:pic>
        <p:nvPicPr>
          <p:cNvPr id="26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575" y="-136525"/>
            <a:ext cx="38100" cy="76200"/>
          </a:xfrm>
          <a:prstGeom prst="rect">
            <a:avLst/>
          </a:prstGeom>
          <a:ln w="12700">
            <a:miter lim="400000"/>
          </a:ln>
        </p:spPr>
      </p:pic>
      <p:sp>
        <p:nvSpPr>
          <p:cNvPr id="269" name="TextBox 8"/>
          <p:cNvSpPr/>
          <p:nvPr/>
        </p:nvSpPr>
        <p:spPr>
          <a:xfrm>
            <a:off x="714100" y="2106384"/>
            <a:ext cx="7593877" cy="726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>
              <a:buSzPct val="100000"/>
              <a:buAutoNum type="arabicPeriod"/>
            </a:pPr>
            <a:r>
              <a:t>通过设置选择器，选择有</a:t>
            </a:r>
            <a:r>
              <a:rPr>
                <a:latin typeface="等线 Light"/>
                <a:ea typeface="等线 Light"/>
                <a:cs typeface="等线 Light"/>
                <a:sym typeface="等线 Light"/>
              </a:rPr>
              <a:t>DC.titlle</a:t>
            </a:r>
            <a:r>
              <a:t>属性的</a:t>
            </a:r>
            <a:r>
              <a:rPr>
                <a:latin typeface="等线 Light"/>
                <a:ea typeface="等线 Light"/>
                <a:cs typeface="等线 Light"/>
                <a:sym typeface="等线 Light"/>
              </a:rPr>
              <a:t>triples</a:t>
            </a:r>
          </a:p>
          <a:p>
            <a:pPr>
              <a:defRPr>
                <a:latin typeface="等线 Light"/>
                <a:ea typeface="等线 Light"/>
                <a:cs typeface="等线 Light"/>
                <a:sym typeface="等线 Light"/>
              </a:defRPr>
            </a:pPr>
            <a:r>
              <a:t>      </a:t>
            </a:r>
            <a:r>
              <a:rPr>
                <a:latin typeface="+mn-lt"/>
                <a:ea typeface="+mn-ea"/>
                <a:cs typeface="+mn-cs"/>
                <a:sym typeface="等线"/>
              </a:rPr>
              <a:t>选出所有的关于文章的描述</a:t>
            </a:r>
          </a:p>
        </p:txBody>
      </p:sp>
      <p:pic>
        <p:nvPicPr>
          <p:cNvPr id="270" name="图片 2" descr="图片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4100" y="3021663"/>
            <a:ext cx="7899794" cy="1759345"/>
          </a:xfrm>
          <a:prstGeom prst="rect">
            <a:avLst/>
          </a:prstGeom>
          <a:ln w="12700">
            <a:miter lim="400000"/>
          </a:ln>
        </p:spPr>
      </p:pic>
      <p:sp>
        <p:nvSpPr>
          <p:cNvPr id="271" name="TextBox 8"/>
          <p:cNvSpPr/>
          <p:nvPr/>
        </p:nvSpPr>
        <p:spPr>
          <a:xfrm>
            <a:off x="714099" y="5197928"/>
            <a:ext cx="7593877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342900" indent="-342900">
              <a:buSzPct val="100000"/>
              <a:buAutoNum type="arabicPeriod"/>
            </a:lvl1pPr>
          </a:lstStyle>
          <a:p>
            <a:r>
              <a:t>通过迭代器，以文章为入口，遍历作者</a:t>
            </a:r>
          </a:p>
        </p:txBody>
      </p:sp>
    </p:spTree>
    <p:extLst>
      <p:ext uri="{BB962C8B-B14F-4D97-AF65-F5344CB8AC3E}">
        <p14:creationId xmlns:p14="http://schemas.microsoft.com/office/powerpoint/2010/main" val="118445575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Box 1"/>
          <p:cNvSpPr/>
          <p:nvPr/>
        </p:nvSpPr>
        <p:spPr>
          <a:xfrm>
            <a:off x="513565" y="1180320"/>
            <a:ext cx="2692654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800" b="1"/>
            </a:pPr>
            <a:r>
              <a:t>本体分析：</a:t>
            </a:r>
            <a:r>
              <a:rPr>
                <a:latin typeface="等线 Light"/>
                <a:ea typeface="等线 Light"/>
                <a:cs typeface="等线 Light"/>
                <a:sym typeface="等线 Light"/>
              </a:rPr>
              <a:t>Jena</a:t>
            </a:r>
          </a:p>
        </p:txBody>
      </p:sp>
      <p:pic>
        <p:nvPicPr>
          <p:cNvPr id="27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575" y="-136525"/>
            <a:ext cx="38100" cy="76200"/>
          </a:xfrm>
          <a:prstGeom prst="rect">
            <a:avLst/>
          </a:prstGeom>
          <a:ln w="12700">
            <a:miter lim="400000"/>
          </a:ln>
        </p:spPr>
      </p:pic>
      <p:sp>
        <p:nvSpPr>
          <p:cNvPr id="275" name="TextBox 8"/>
          <p:cNvSpPr/>
          <p:nvPr/>
        </p:nvSpPr>
        <p:spPr>
          <a:xfrm>
            <a:off x="775061" y="2037491"/>
            <a:ext cx="7593878" cy="1043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r>
              <a:t>2.  关于作者以作者之间的关系的实现，再建一个迭代器2，从第一个作者开始，开始遍历这篇文章下的作者，那这些作者都是和现在作者有合作关系的</a:t>
            </a:r>
          </a:p>
        </p:txBody>
      </p:sp>
      <p:pic>
        <p:nvPicPr>
          <p:cNvPr id="276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10812" y="3169718"/>
            <a:ext cx="4812897" cy="328300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53354816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extBox 1"/>
          <p:cNvSpPr/>
          <p:nvPr/>
        </p:nvSpPr>
        <p:spPr>
          <a:xfrm>
            <a:off x="513565" y="1180320"/>
            <a:ext cx="2692654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800" b="1"/>
            </a:pPr>
            <a:r>
              <a:t>本体分析：</a:t>
            </a:r>
            <a:r>
              <a:rPr>
                <a:latin typeface="等线 Light"/>
                <a:ea typeface="等线 Light"/>
                <a:cs typeface="等线 Light"/>
                <a:sym typeface="等线 Light"/>
              </a:rPr>
              <a:t>Jena</a:t>
            </a:r>
          </a:p>
        </p:txBody>
      </p:sp>
      <p:pic>
        <p:nvPicPr>
          <p:cNvPr id="27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575" y="-136525"/>
            <a:ext cx="38100" cy="76200"/>
          </a:xfrm>
          <a:prstGeom prst="rect">
            <a:avLst/>
          </a:prstGeom>
          <a:ln w="12700">
            <a:miter lim="400000"/>
          </a:ln>
        </p:spPr>
      </p:pic>
      <p:sp>
        <p:nvSpPr>
          <p:cNvPr id="280" name="TextBox 8"/>
          <p:cNvSpPr/>
          <p:nvPr/>
        </p:nvSpPr>
        <p:spPr>
          <a:xfrm>
            <a:off x="968100" y="2037491"/>
            <a:ext cx="7593877" cy="726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r>
              <a:t>3. 关于同名作者，从之前的作者的集合和，遍历，然后对每一个作者在其中找到名字一样的项，但是id不同，那就是同名作者</a:t>
            </a:r>
          </a:p>
        </p:txBody>
      </p:sp>
      <p:pic>
        <p:nvPicPr>
          <p:cNvPr id="281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44931" y="2929974"/>
            <a:ext cx="6888468" cy="379980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72464726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extBox 1"/>
          <p:cNvSpPr/>
          <p:nvPr/>
        </p:nvSpPr>
        <p:spPr>
          <a:xfrm>
            <a:off x="513565" y="1180320"/>
            <a:ext cx="2692654" cy="599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800" b="1"/>
            </a:pPr>
            <a:r>
              <a:t>本体分析：</a:t>
            </a:r>
            <a:r>
              <a:rPr>
                <a:latin typeface="等线 Light"/>
                <a:ea typeface="等线 Light"/>
                <a:cs typeface="等线 Light"/>
                <a:sym typeface="等线 Light"/>
              </a:rPr>
              <a:t>Jena</a:t>
            </a:r>
          </a:p>
        </p:txBody>
      </p:sp>
      <p:pic>
        <p:nvPicPr>
          <p:cNvPr id="28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575" y="-136525"/>
            <a:ext cx="38100" cy="76200"/>
          </a:xfrm>
          <a:prstGeom prst="rect">
            <a:avLst/>
          </a:prstGeom>
          <a:ln w="12700">
            <a:miter lim="400000"/>
          </a:ln>
        </p:spPr>
      </p:pic>
      <p:sp>
        <p:nvSpPr>
          <p:cNvPr id="285" name="TextBox 8"/>
          <p:cNvSpPr/>
          <p:nvPr/>
        </p:nvSpPr>
        <p:spPr>
          <a:xfrm>
            <a:off x="968100" y="2037491"/>
            <a:ext cx="7593877" cy="726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r>
              <a:t>4.关于作者出版的文章，就是从之前得到的文章的迭代器中，为它的所有的作者添加上这篇文章。作者已经有了就直接添加，若还没有就新建。</a:t>
            </a:r>
          </a:p>
        </p:txBody>
      </p:sp>
      <p:pic>
        <p:nvPicPr>
          <p:cNvPr id="286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1850" y="3181350"/>
            <a:ext cx="7480300" cy="28829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4558031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Box 1"/>
          <p:cNvSpPr/>
          <p:nvPr/>
        </p:nvSpPr>
        <p:spPr>
          <a:xfrm>
            <a:off x="513565" y="1180320"/>
            <a:ext cx="3186642" cy="59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800" b="1"/>
            </a:lvl1pPr>
          </a:lstStyle>
          <a:p>
            <a:r>
              <a:t>本体展示：Echarts</a:t>
            </a:r>
          </a:p>
        </p:txBody>
      </p:sp>
      <p:pic>
        <p:nvPicPr>
          <p:cNvPr id="28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575" y="-136525"/>
            <a:ext cx="38100" cy="76200"/>
          </a:xfrm>
          <a:prstGeom prst="rect">
            <a:avLst/>
          </a:prstGeom>
          <a:ln w="12700">
            <a:miter lim="400000"/>
          </a:ln>
        </p:spPr>
      </p:pic>
      <p:sp>
        <p:nvSpPr>
          <p:cNvPr id="281" name="TextBox 8"/>
          <p:cNvSpPr/>
          <p:nvPr/>
        </p:nvSpPr>
        <p:spPr>
          <a:xfrm>
            <a:off x="513565" y="2067197"/>
            <a:ext cx="7593877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r>
              <a:rPr dirty="0" err="1"/>
              <a:t>使用Echarts在web</a:t>
            </a:r>
            <a:r>
              <a:rPr dirty="0"/>
              <a:t> </a:t>
            </a:r>
            <a:r>
              <a:rPr dirty="0" err="1"/>
              <a:t>端上展示本体之间的关联</a:t>
            </a:r>
            <a:endParaRPr dirty="0"/>
          </a:p>
        </p:txBody>
      </p:sp>
      <p:pic>
        <p:nvPicPr>
          <p:cNvPr id="282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6103" y="2518263"/>
            <a:ext cx="5757530" cy="4024621"/>
          </a:xfrm>
          <a:prstGeom prst="rect">
            <a:avLst/>
          </a:prstGeom>
          <a:ln w="12700">
            <a:miter lim="400000"/>
          </a:ln>
        </p:spPr>
      </p:pic>
      <p:sp>
        <p:nvSpPr>
          <p:cNvPr id="283" name="读入 json 格式的数据，并由此初始化…"/>
          <p:cNvSpPr/>
          <p:nvPr/>
        </p:nvSpPr>
        <p:spPr>
          <a:xfrm>
            <a:off x="4799817" y="1002638"/>
            <a:ext cx="4016123" cy="1043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等线 Light"/>
                <a:ea typeface="等线 Light"/>
                <a:cs typeface="等线 Light"/>
                <a:sym typeface="等线 Light"/>
              </a:defRPr>
            </a:pPr>
            <a:r>
              <a:t>读入 json 格式的数据，并由此初始化</a:t>
            </a:r>
          </a:p>
          <a:p>
            <a:pPr>
              <a:defRPr>
                <a:latin typeface="等线 Light"/>
                <a:ea typeface="等线 Light"/>
                <a:cs typeface="等线 Light"/>
                <a:sym typeface="等线 Light"/>
              </a:defRPr>
            </a:pPr>
            <a:r>
              <a:t>echarts 的关系图参数， 其中可以根据</a:t>
            </a:r>
          </a:p>
          <a:p>
            <a:pPr>
              <a:defRPr>
                <a:latin typeface="等线 Light"/>
                <a:ea typeface="等线 Light"/>
                <a:cs typeface="等线 Light"/>
                <a:sym typeface="等线 Light"/>
              </a:defRPr>
            </a:pPr>
            <a:r>
              <a:t>次数作为权重</a:t>
            </a:r>
          </a:p>
        </p:txBody>
      </p:sp>
      <p:pic>
        <p:nvPicPr>
          <p:cNvPr id="284" name="pasted-image.png" descr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760098" y="2103906"/>
            <a:ext cx="3420906" cy="30024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extBox 1"/>
          <p:cNvSpPr/>
          <p:nvPr/>
        </p:nvSpPr>
        <p:spPr>
          <a:xfrm>
            <a:off x="513565" y="1180320"/>
            <a:ext cx="3186642" cy="59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800" b="1"/>
            </a:lvl1pPr>
          </a:lstStyle>
          <a:p>
            <a:r>
              <a:t>本体展示：Echarts</a:t>
            </a:r>
          </a:p>
        </p:txBody>
      </p:sp>
      <p:pic>
        <p:nvPicPr>
          <p:cNvPr id="28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575" y="-136525"/>
            <a:ext cx="38100" cy="76200"/>
          </a:xfrm>
          <a:prstGeom prst="rect">
            <a:avLst/>
          </a:prstGeom>
          <a:ln w="12700">
            <a:miter lim="400000"/>
          </a:ln>
        </p:spPr>
      </p:pic>
      <p:sp>
        <p:nvSpPr>
          <p:cNvPr id="288" name="TextBox 8"/>
          <p:cNvSpPr/>
          <p:nvPr/>
        </p:nvSpPr>
        <p:spPr>
          <a:xfrm>
            <a:off x="513565" y="2067197"/>
            <a:ext cx="7593877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r>
              <a:t>同名作者之间的关联</a:t>
            </a:r>
          </a:p>
        </p:txBody>
      </p:sp>
      <p:pic>
        <p:nvPicPr>
          <p:cNvPr id="289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5575" y="2713285"/>
            <a:ext cx="8128601" cy="3581808"/>
          </a:xfrm>
          <a:prstGeom prst="rect">
            <a:avLst/>
          </a:prstGeom>
          <a:ln w="12700">
            <a:miter lim="400000"/>
          </a:ln>
        </p:spPr>
      </p:pic>
      <p:sp>
        <p:nvSpPr>
          <p:cNvPr id="290" name="传入参数时有 count 字段标识是否是同名…"/>
          <p:cNvSpPr/>
          <p:nvPr/>
        </p:nvSpPr>
        <p:spPr>
          <a:xfrm>
            <a:off x="4747652" y="1133671"/>
            <a:ext cx="4282898" cy="1043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等线 Light"/>
                <a:ea typeface="等线 Light"/>
                <a:cs typeface="等线 Light"/>
                <a:sym typeface="等线 Light"/>
              </a:defRPr>
            </a:pPr>
            <a:r>
              <a:t>传入参数时有 count 字段标识是否是同名</a:t>
            </a:r>
          </a:p>
          <a:p>
            <a:pPr>
              <a:defRPr>
                <a:latin typeface="等线 Light"/>
                <a:ea typeface="等线 Light"/>
                <a:cs typeface="等线 Light"/>
                <a:sym typeface="等线 Light"/>
              </a:defRPr>
            </a:pPr>
            <a:r>
              <a:t>作者，由此初始化 echarts 图表中的节点</a:t>
            </a:r>
          </a:p>
          <a:p>
            <a:pPr>
              <a:defRPr>
                <a:latin typeface="等线 Light"/>
                <a:ea typeface="等线 Light"/>
                <a:cs typeface="等线 Light"/>
                <a:sym typeface="等线 Light"/>
              </a:defRPr>
            </a:pPr>
            <a:r>
              <a:t>类型。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016-VI主题-蓝">
  <a:themeElements>
    <a:clrScheme name="2016-VI主题-蓝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0000FF"/>
      </a:hlink>
      <a:folHlink>
        <a:srgbClr val="FF00FF"/>
      </a:folHlink>
    </a:clrScheme>
    <a:fontScheme name="2016-VI主题-蓝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2016-VI主题-蓝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016-VI主题-蓝">
  <a:themeElements>
    <a:clrScheme name="2016-VI主题-蓝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0000FF"/>
      </a:hlink>
      <a:folHlink>
        <a:srgbClr val="FF00FF"/>
      </a:folHlink>
    </a:clrScheme>
    <a:fontScheme name="2016-VI主题-蓝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2016-VI主题-蓝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280</Words>
  <Application>Microsoft Office PowerPoint</Application>
  <PresentationFormat>全屏显示(4:3)</PresentationFormat>
  <Paragraphs>56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等线</vt:lpstr>
      <vt:lpstr>等线 Light</vt:lpstr>
      <vt:lpstr>微软雅黑</vt:lpstr>
      <vt:lpstr>Trebuchet MS</vt:lpstr>
      <vt:lpstr>2016-VI主题-蓝</vt:lpstr>
      <vt:lpstr>DBLP实验报告</vt:lpstr>
      <vt:lpstr>目录 Contents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DBLP实验报告</dc:title>
  <dc:creator>DELL</dc:creator>
  <cp:lastModifiedBy>DELL</cp:lastModifiedBy>
  <cp:revision>4</cp:revision>
  <dcterms:modified xsi:type="dcterms:W3CDTF">2017-06-07T14:09:28Z</dcterms:modified>
</cp:coreProperties>
</file>