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147480884" r:id="rId2"/>
    <p:sldId id="2147480887" r:id="rId3"/>
    <p:sldId id="2147480889" r:id="rId4"/>
    <p:sldId id="2147480890" r:id="rId5"/>
    <p:sldId id="2147480891" r:id="rId6"/>
    <p:sldId id="2147480892" r:id="rId7"/>
    <p:sldId id="2147480893" r:id="rId8"/>
    <p:sldId id="21474808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71"/>
    <a:srgbClr val="E8E6A2"/>
    <a:srgbClr val="BAC4D3"/>
    <a:srgbClr val="E85720"/>
    <a:srgbClr val="B54116"/>
    <a:srgbClr val="FFFFFF"/>
    <a:srgbClr val="D9D9D9"/>
    <a:srgbClr val="008DC3"/>
    <a:srgbClr val="C1C2F1"/>
    <a:srgbClr val="DFF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ADADE-E6D4-45B0-8454-996C0D24B650}" v="60" dt="2024-07-18T02:21:4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://www.itcinfotech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mailto:contact.us@itcinfotech.com" TargetMode="External"/><Relationship Id="rId9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46F3F-C377-92A8-674A-6C88704B6E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802"/>
          <a:stretch/>
        </p:blipFill>
        <p:spPr>
          <a:xfrm>
            <a:off x="2714171" y="0"/>
            <a:ext cx="947782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186C94-54A3-EAF1-91AF-15FE8F1BE2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283"/>
          <a:stretch/>
        </p:blipFill>
        <p:spPr>
          <a:xfrm>
            <a:off x="0" y="3906"/>
            <a:ext cx="12192000" cy="68540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CB792F-B3C5-4BF8-B7DA-8DCF50C597FE}"/>
              </a:ext>
            </a:extLst>
          </p:cNvPr>
          <p:cNvSpPr/>
          <p:nvPr userDrawn="1"/>
        </p:nvSpPr>
        <p:spPr>
          <a:xfrm>
            <a:off x="411808" y="5645527"/>
            <a:ext cx="670434" cy="4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69D78-57A3-0EED-D7F6-3349F44FBACA}"/>
              </a:ext>
            </a:extLst>
          </p:cNvPr>
          <p:cNvSpPr txBox="1"/>
          <p:nvPr userDrawn="1"/>
        </p:nvSpPr>
        <p:spPr>
          <a:xfrm>
            <a:off x="340276" y="6627068"/>
            <a:ext cx="210153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©2023 ITC Infotech. All Rights Reserved.</a:t>
            </a:r>
            <a:endParaRPr lang="en-IN" sz="1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8D08B06-5F72-3F48-D925-47F267841DF8}"/>
              </a:ext>
            </a:extLst>
          </p:cNvPr>
          <p:cNvSpPr txBox="1">
            <a:spLocks/>
          </p:cNvSpPr>
          <p:nvPr userDrawn="1"/>
        </p:nvSpPr>
        <p:spPr>
          <a:xfrm>
            <a:off x="11521845" y="6462395"/>
            <a:ext cx="406211" cy="39560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3CF2EA8-35F1-4A35-9763-13466C1417DD}" type="slidenum">
              <a:rPr lang="en-IN" sz="1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IN" sz="1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618A256-BF4C-4876-8D3A-8E1A320FB9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84" y="515162"/>
            <a:ext cx="1898154" cy="990341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9557D9-2FA1-DFB7-558F-27CCFDE240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9933" y="5760357"/>
            <a:ext cx="1302187" cy="22159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date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FF003F-6786-8D8B-3629-8DCA485367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932" y="3170352"/>
            <a:ext cx="6262221" cy="498598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47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05F166-687B-44DA-8105-ADFC9330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75277"/>
            <a:ext cx="11582400" cy="4308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26FA1-C49B-44B0-B793-1D99ACC6F7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800" y="1143001"/>
            <a:ext cx="11582400" cy="52437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Clr>
                <a:srgbClr val="5DBB3C"/>
              </a:buClr>
              <a:buFontTx/>
              <a:buNone/>
              <a:def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add the text </a:t>
            </a:r>
          </a:p>
        </p:txBody>
      </p:sp>
    </p:spTree>
    <p:extLst>
      <p:ext uri="{BB962C8B-B14F-4D97-AF65-F5344CB8AC3E}">
        <p14:creationId xmlns:p14="http://schemas.microsoft.com/office/powerpoint/2010/main" val="312225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E2E674-B2E9-43C2-BF62-F7FBF3655CB5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BB7DFF-112B-4C04-9902-CB59C22678CB}"/>
              </a:ext>
            </a:extLst>
          </p:cNvPr>
          <p:cNvGrpSpPr/>
          <p:nvPr userDrawn="1"/>
        </p:nvGrpSpPr>
        <p:grpSpPr>
          <a:xfrm>
            <a:off x="517236" y="2798636"/>
            <a:ext cx="11157527" cy="1260727"/>
            <a:chOff x="711200" y="4948422"/>
            <a:chExt cx="12191448" cy="13775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4197F8-A07F-4F31-84B6-885327120371}"/>
                </a:ext>
              </a:extLst>
            </p:cNvPr>
            <p:cNvSpPr/>
            <p:nvPr/>
          </p:nvSpPr>
          <p:spPr>
            <a:xfrm>
              <a:off x="711200" y="4948422"/>
              <a:ext cx="12191448" cy="1377554"/>
            </a:xfrm>
            <a:custGeom>
              <a:avLst/>
              <a:gdLst>
                <a:gd name="connsiteX0" fmla="*/ 12191448 w 12191448"/>
                <a:gd name="connsiteY0" fmla="*/ 689724 h 1377554"/>
                <a:gd name="connsiteX1" fmla="*/ 11946346 w 12191448"/>
                <a:gd name="connsiteY1" fmla="*/ 1377555 h 1377554"/>
                <a:gd name="connsiteX2" fmla="*/ 245102 w 12191448"/>
                <a:gd name="connsiteY2" fmla="*/ 1377555 h 1377554"/>
                <a:gd name="connsiteX3" fmla="*/ 0 w 12191448"/>
                <a:gd name="connsiteY3" fmla="*/ 689724 h 1377554"/>
                <a:gd name="connsiteX4" fmla="*/ 245102 w 12191448"/>
                <a:gd name="connsiteY4" fmla="*/ 0 h 1377554"/>
                <a:gd name="connsiteX5" fmla="*/ 11946346 w 12191448"/>
                <a:gd name="connsiteY5" fmla="*/ 0 h 1377554"/>
                <a:gd name="connsiteX6" fmla="*/ 12191448 w 12191448"/>
                <a:gd name="connsiteY6" fmla="*/ 689724 h 137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448" h="1377554">
                  <a:moveTo>
                    <a:pt x="12191448" y="689724"/>
                  </a:moveTo>
                  <a:lnTo>
                    <a:pt x="11946346" y="1377555"/>
                  </a:lnTo>
                  <a:lnTo>
                    <a:pt x="245102" y="1377555"/>
                  </a:lnTo>
                  <a:lnTo>
                    <a:pt x="0" y="689724"/>
                  </a:lnTo>
                  <a:lnTo>
                    <a:pt x="245102" y="0"/>
                  </a:lnTo>
                  <a:lnTo>
                    <a:pt x="11946346" y="0"/>
                  </a:lnTo>
                  <a:lnTo>
                    <a:pt x="12191448" y="689724"/>
                  </a:lnTo>
                  <a:close/>
                </a:path>
              </a:pathLst>
            </a:custGeom>
            <a:solidFill>
              <a:schemeClr val="accent5"/>
            </a:solidFill>
            <a:ln w="39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9DE5A8-B2DF-4476-8DFC-E449A7950671}"/>
                </a:ext>
              </a:extLst>
            </p:cNvPr>
            <p:cNvSpPr/>
            <p:nvPr/>
          </p:nvSpPr>
          <p:spPr>
            <a:xfrm>
              <a:off x="1411806" y="4948422"/>
              <a:ext cx="10790235" cy="1377554"/>
            </a:xfrm>
            <a:custGeom>
              <a:avLst/>
              <a:gdLst>
                <a:gd name="connsiteX0" fmla="*/ 10790235 w 10790235"/>
                <a:gd name="connsiteY0" fmla="*/ 689724 h 1377554"/>
                <a:gd name="connsiteX1" fmla="*/ 10545134 w 10790235"/>
                <a:gd name="connsiteY1" fmla="*/ 1377555 h 1377554"/>
                <a:gd name="connsiteX2" fmla="*/ 245102 w 10790235"/>
                <a:gd name="connsiteY2" fmla="*/ 1377555 h 1377554"/>
                <a:gd name="connsiteX3" fmla="*/ 0 w 10790235"/>
                <a:gd name="connsiteY3" fmla="*/ 689724 h 1377554"/>
                <a:gd name="connsiteX4" fmla="*/ 245102 w 10790235"/>
                <a:gd name="connsiteY4" fmla="*/ 0 h 1377554"/>
                <a:gd name="connsiteX5" fmla="*/ 10545134 w 10790235"/>
                <a:gd name="connsiteY5" fmla="*/ 0 h 1377554"/>
                <a:gd name="connsiteX6" fmla="*/ 10790235 w 10790235"/>
                <a:gd name="connsiteY6" fmla="*/ 689724 h 137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235" h="1377554">
                  <a:moveTo>
                    <a:pt x="10790235" y="689724"/>
                  </a:moveTo>
                  <a:lnTo>
                    <a:pt x="10545134" y="1377555"/>
                  </a:lnTo>
                  <a:lnTo>
                    <a:pt x="245102" y="1377555"/>
                  </a:lnTo>
                  <a:lnTo>
                    <a:pt x="0" y="689724"/>
                  </a:lnTo>
                  <a:lnTo>
                    <a:pt x="245102" y="0"/>
                  </a:lnTo>
                  <a:lnTo>
                    <a:pt x="10545134" y="0"/>
                  </a:lnTo>
                  <a:lnTo>
                    <a:pt x="10790235" y="689724"/>
                  </a:lnTo>
                  <a:close/>
                </a:path>
              </a:pathLst>
            </a:custGeom>
            <a:solidFill>
              <a:schemeClr val="bg1"/>
            </a:solidFill>
            <a:ln w="39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C70073-CD7D-430C-AEB9-3A16753053A6}"/>
                </a:ext>
              </a:extLst>
            </p:cNvPr>
            <p:cNvSpPr/>
            <p:nvPr/>
          </p:nvSpPr>
          <p:spPr>
            <a:xfrm>
              <a:off x="1813014" y="4948422"/>
              <a:ext cx="9987818" cy="1377554"/>
            </a:xfrm>
            <a:custGeom>
              <a:avLst/>
              <a:gdLst>
                <a:gd name="connsiteX0" fmla="*/ 9987819 w 9987818"/>
                <a:gd name="connsiteY0" fmla="*/ 689724 h 1377554"/>
                <a:gd name="connsiteX1" fmla="*/ 9742678 w 9987818"/>
                <a:gd name="connsiteY1" fmla="*/ 1377555 h 1377554"/>
                <a:gd name="connsiteX2" fmla="*/ 245102 w 9987818"/>
                <a:gd name="connsiteY2" fmla="*/ 1377555 h 1377554"/>
                <a:gd name="connsiteX3" fmla="*/ 0 w 9987818"/>
                <a:gd name="connsiteY3" fmla="*/ 689724 h 1377554"/>
                <a:gd name="connsiteX4" fmla="*/ 245102 w 9987818"/>
                <a:gd name="connsiteY4" fmla="*/ 0 h 1377554"/>
                <a:gd name="connsiteX5" fmla="*/ 9742678 w 9987818"/>
                <a:gd name="connsiteY5" fmla="*/ 0 h 1377554"/>
                <a:gd name="connsiteX6" fmla="*/ 9987819 w 9987818"/>
                <a:gd name="connsiteY6" fmla="*/ 689724 h 137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87818" h="1377554">
                  <a:moveTo>
                    <a:pt x="9987819" y="689724"/>
                  </a:moveTo>
                  <a:lnTo>
                    <a:pt x="9742678" y="1377555"/>
                  </a:lnTo>
                  <a:lnTo>
                    <a:pt x="245102" y="1377555"/>
                  </a:lnTo>
                  <a:lnTo>
                    <a:pt x="0" y="689724"/>
                  </a:lnTo>
                  <a:lnTo>
                    <a:pt x="245102" y="0"/>
                  </a:lnTo>
                  <a:lnTo>
                    <a:pt x="9742678" y="0"/>
                  </a:lnTo>
                  <a:lnTo>
                    <a:pt x="9987819" y="689724"/>
                  </a:lnTo>
                  <a:close/>
                </a:path>
              </a:pathLst>
            </a:custGeom>
            <a:solidFill>
              <a:schemeClr val="accent1"/>
            </a:solidFill>
            <a:ln w="39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AC6AAD5D-FB3F-49DF-821B-CAD2E83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79" y="3213556"/>
            <a:ext cx="6086442" cy="430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05F74C-05B9-B69D-F605-9EB0D11F7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804395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238BA4-ACC9-6399-4C21-0A5AEC762F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4427DA-F121-4033-A70D-CE38F26F8CEC}"/>
              </a:ext>
            </a:extLst>
          </p:cNvPr>
          <p:cNvSpPr txBox="1"/>
          <p:nvPr userDrawn="1"/>
        </p:nvSpPr>
        <p:spPr>
          <a:xfrm>
            <a:off x="7533618" y="2635094"/>
            <a:ext cx="3662541" cy="907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9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75AC6-CAF6-46F9-B597-8D404EC0A812}"/>
              </a:ext>
            </a:extLst>
          </p:cNvPr>
          <p:cNvSpPr txBox="1"/>
          <p:nvPr userDrawn="1"/>
        </p:nvSpPr>
        <p:spPr bwMode="gray">
          <a:xfrm>
            <a:off x="9316520" y="6160053"/>
            <a:ext cx="25982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1200">
                <a:solidFill>
                  <a:schemeClr val="bg1"/>
                </a:solidFill>
                <a:latin typeface="+mn-lt"/>
              </a:rPr>
              <a:t>©2023 ITC Infotech. All Rights Reserved.</a:t>
            </a: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EDF7B17B-A523-4E57-B582-7C9BFA797FDE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6005742" y="6359438"/>
            <a:ext cx="59089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20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2A712E86-C5D1-4331-9279-7021F86D1DE0}"/>
              </a:ext>
            </a:extLst>
          </p:cNvPr>
          <p:cNvSpPr/>
          <p:nvPr userDrawn="1"/>
        </p:nvSpPr>
        <p:spPr>
          <a:xfrm rot="16200000">
            <a:off x="7801346" y="1191265"/>
            <a:ext cx="609411" cy="75898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5F5F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n-lt"/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CE19711-47F1-4BC2-B8C1-8120436B08FC}"/>
              </a:ext>
            </a:extLst>
          </p:cNvPr>
          <p:cNvSpPr txBox="1">
            <a:spLocks/>
          </p:cNvSpPr>
          <p:nvPr userDrawn="1"/>
        </p:nvSpPr>
        <p:spPr>
          <a:xfrm>
            <a:off x="4955602" y="4878456"/>
            <a:ext cx="2502929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+mn-lt"/>
              </a:rPr>
              <a:t>Email: </a:t>
            </a:r>
            <a:r>
              <a:rPr lang="en-US" sz="1400" u="sng">
                <a:solidFill>
                  <a:schemeClr val="bg1">
                    <a:lumMod val="50000"/>
                  </a:schemeClr>
                </a:solidFill>
                <a:latin typeface="+mn-lt"/>
                <a:hlinkClick r:id="rId4"/>
              </a:rPr>
              <a:t>contact.us@itcinfotech.com</a:t>
            </a:r>
            <a:endParaRPr lang="en-US" sz="1400" u="sng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E5876A-6C08-4927-89BD-DE281A3E0BE2}"/>
              </a:ext>
            </a:extLst>
          </p:cNvPr>
          <p:cNvGrpSpPr/>
          <p:nvPr userDrawn="1"/>
        </p:nvGrpSpPr>
        <p:grpSpPr>
          <a:xfrm>
            <a:off x="4444702" y="4778361"/>
            <a:ext cx="415636" cy="415636"/>
            <a:chOff x="3143742" y="5201733"/>
            <a:chExt cx="457200" cy="4572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C45B3A-2A3B-40B6-A1CF-33C8A2C15435}"/>
                </a:ext>
              </a:extLst>
            </p:cNvPr>
            <p:cNvSpPr/>
            <p:nvPr/>
          </p:nvSpPr>
          <p:spPr>
            <a:xfrm>
              <a:off x="3143742" y="5201733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n-lt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B014313E-8FBE-4AB8-9DEC-6D3EBC25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6854" y="5302893"/>
              <a:ext cx="230977" cy="230977"/>
            </a:xfrm>
            <a:prstGeom prst="rect">
              <a:avLst/>
            </a:prstGeom>
          </p:spPr>
        </p:pic>
      </p:grp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50DAE36-5EF2-4593-9EEC-32D0F3CEB026}"/>
              </a:ext>
            </a:extLst>
          </p:cNvPr>
          <p:cNvSpPr txBox="1">
            <a:spLocks/>
          </p:cNvSpPr>
          <p:nvPr userDrawn="1"/>
        </p:nvSpPr>
        <p:spPr>
          <a:xfrm>
            <a:off x="8960237" y="4878457"/>
            <a:ext cx="1943930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+mn-lt"/>
              </a:rPr>
              <a:t>Web: </a:t>
            </a:r>
            <a:r>
              <a:rPr lang="en-US" sz="1400" u="sng">
                <a:solidFill>
                  <a:schemeClr val="bg1">
                    <a:lumMod val="50000"/>
                  </a:schemeClr>
                </a:solidFill>
                <a:latin typeface="+mn-lt"/>
                <a:hlinkClick r:id="rId7"/>
              </a:rPr>
              <a:t>www.itcinfotech.com</a:t>
            </a:r>
            <a:endParaRPr lang="en-US" sz="1400" u="sng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549F7C-3106-4C69-80A8-4867944FB993}"/>
              </a:ext>
            </a:extLst>
          </p:cNvPr>
          <p:cNvGrpSpPr/>
          <p:nvPr userDrawn="1"/>
        </p:nvGrpSpPr>
        <p:grpSpPr>
          <a:xfrm>
            <a:off x="8456957" y="4778361"/>
            <a:ext cx="415636" cy="415636"/>
            <a:chOff x="3600942" y="5749785"/>
            <a:chExt cx="457200" cy="4572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8CD6703-D8B6-4FAB-AD92-019112B59AEE}"/>
                </a:ext>
              </a:extLst>
            </p:cNvPr>
            <p:cNvSpPr/>
            <p:nvPr/>
          </p:nvSpPr>
          <p:spPr>
            <a:xfrm>
              <a:off x="3600942" y="5749785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n-lt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827334EC-42DC-4683-B568-E008438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02505" y="5851348"/>
              <a:ext cx="254075" cy="2540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30B672-B1B4-42A5-BF1D-3DCD5E91772A}"/>
              </a:ext>
            </a:extLst>
          </p:cNvPr>
          <p:cNvCxnSpPr>
            <a:cxnSpLocks/>
          </p:cNvCxnSpPr>
          <p:nvPr userDrawn="1"/>
        </p:nvCxnSpPr>
        <p:spPr>
          <a:xfrm>
            <a:off x="8194136" y="4757579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2629FBC-0F2A-4993-B0E0-1AA75EC4B4C4}"/>
              </a:ext>
            </a:extLst>
          </p:cNvPr>
          <p:cNvSpPr/>
          <p:nvPr userDrawn="1"/>
        </p:nvSpPr>
        <p:spPr>
          <a:xfrm>
            <a:off x="7436452" y="3490498"/>
            <a:ext cx="669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A92BFFC-8EB8-47FE-AF88-622C28567F9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1545" y="513281"/>
            <a:ext cx="3247046" cy="16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934" y="263151"/>
            <a:ext cx="11563931" cy="387670"/>
          </a:xfrm>
        </p:spPr>
        <p:txBody>
          <a:bodyPr anchor="t" anchorCtr="0"/>
          <a:lstStyle>
            <a:lvl1pPr algn="l">
              <a:defRPr sz="2799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800" y="6648466"/>
            <a:ext cx="2102084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702614" y="6648466"/>
            <a:ext cx="150721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9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934" y="263151"/>
            <a:ext cx="11563931" cy="387670"/>
          </a:xfrm>
        </p:spPr>
        <p:txBody>
          <a:bodyPr anchor="t" anchorCtr="0"/>
          <a:lstStyle>
            <a:lvl1pPr algn="l">
              <a:defRPr sz="2799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800" y="6648466"/>
            <a:ext cx="2102084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©2022 ITC Infotech. All Rights Reserved.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702614" y="6648466"/>
            <a:ext cx="150721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AB9CFE-5900-45DB-BC6A-41600A26032B}"/>
              </a:ext>
            </a:extLst>
          </p:cNvPr>
          <p:cNvCxnSpPr>
            <a:cxnSpLocks/>
          </p:cNvCxnSpPr>
          <p:nvPr userDrawn="1"/>
        </p:nvCxnSpPr>
        <p:spPr>
          <a:xfrm>
            <a:off x="270934" y="6594504"/>
            <a:ext cx="1158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933" y="263151"/>
            <a:ext cx="11563931" cy="430887"/>
          </a:xfrm>
        </p:spPr>
        <p:txBody>
          <a:bodyPr anchor="ctr"/>
          <a:lstStyle>
            <a:lvl1pPr algn="l">
              <a:defRPr sz="28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934" y="1151284"/>
            <a:ext cx="11582400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800" y="6648466"/>
            <a:ext cx="2102084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702613" y="6648466"/>
            <a:ext cx="150721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AB9CFE-5900-45DB-BC6A-41600A26032B}"/>
              </a:ext>
            </a:extLst>
          </p:cNvPr>
          <p:cNvCxnSpPr>
            <a:cxnSpLocks/>
          </p:cNvCxnSpPr>
          <p:nvPr userDrawn="1"/>
        </p:nvCxnSpPr>
        <p:spPr>
          <a:xfrm>
            <a:off x="270934" y="6594504"/>
            <a:ext cx="11582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511D462-BD17-4798-88B3-E7C682D3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09" y="381209"/>
            <a:ext cx="11576581" cy="3877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279D77-F419-4C22-B89B-B6160340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32" y="1143000"/>
            <a:ext cx="11585134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74022-8400-4328-ACED-EF14B9E7E75E}"/>
              </a:ext>
            </a:extLst>
          </p:cNvPr>
          <p:cNvSpPr txBox="1"/>
          <p:nvPr userDrawn="1"/>
        </p:nvSpPr>
        <p:spPr>
          <a:xfrm>
            <a:off x="340276" y="6627068"/>
            <a:ext cx="210153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latin typeface="Calibri Light" panose="020F0302020204030204" pitchFamily="34" charset="0"/>
                <a:cs typeface="Calibri Light" panose="020F0302020204030204" pitchFamily="34" charset="0"/>
              </a:rPr>
              <a:t>©2023 ITC Infotech. All Rights Reserved.</a:t>
            </a:r>
            <a:endParaRPr lang="en-IN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64D47-FF30-489F-A63A-4FF39D14D0E4}"/>
              </a:ext>
            </a:extLst>
          </p:cNvPr>
          <p:cNvCxnSpPr>
            <a:cxnSpLocks/>
          </p:cNvCxnSpPr>
          <p:nvPr userDrawn="1"/>
        </p:nvCxnSpPr>
        <p:spPr>
          <a:xfrm>
            <a:off x="322621" y="6529257"/>
            <a:ext cx="115467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F02F15C-5B20-416B-B86A-D40B859AF95A}"/>
              </a:ext>
            </a:extLst>
          </p:cNvPr>
          <p:cNvSpPr txBox="1">
            <a:spLocks/>
          </p:cNvSpPr>
          <p:nvPr userDrawn="1"/>
        </p:nvSpPr>
        <p:spPr>
          <a:xfrm>
            <a:off x="11521845" y="6462395"/>
            <a:ext cx="406211" cy="39560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3CF2EA8-35F1-4A35-9763-13466C1417DD}" type="slidenum">
              <a:rPr lang="en-IN" sz="1000" smtClean="0"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‹#›</a:t>
            </a:fld>
            <a:endParaRPr lang="en-IN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3.png"/><Relationship Id="rId3" Type="http://schemas.openxmlformats.org/officeDocument/2006/relationships/image" Target="../media/image20.svg"/><Relationship Id="rId21" Type="http://schemas.openxmlformats.org/officeDocument/2006/relationships/image" Target="../media/image3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2.sv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18.svg"/><Relationship Id="rId10" Type="http://schemas.openxmlformats.org/officeDocument/2006/relationships/image" Target="../media/image27.png"/><Relationship Id="rId19" Type="http://schemas.openxmlformats.org/officeDocument/2006/relationships/image" Target="../media/image34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0788E1-C577-B53F-2361-380743C13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20-Jun-2024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5B0C1-59CC-69E7-7476-D900974505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932" y="3170352"/>
            <a:ext cx="6262221" cy="1495794"/>
          </a:xfrm>
        </p:spPr>
        <p:txBody>
          <a:bodyPr/>
          <a:lstStyle/>
          <a:p>
            <a:r>
              <a:rPr lang="en-US" dirty="0" err="1"/>
              <a:t>GTnT</a:t>
            </a:r>
            <a:r>
              <a:rPr lang="en-US" dirty="0"/>
              <a:t> Test Management –</a:t>
            </a:r>
            <a:r>
              <a:rPr lang="en-US" dirty="0" err="1"/>
              <a:t>Propsal</a:t>
            </a:r>
            <a:r>
              <a:rPr lang="en-US" dirty="0"/>
              <a:t> for  Centralized Execution Status Report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F6E7F-18E0-E2D8-2EB7-A6CAF92274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48450"/>
            <a:ext cx="2101850" cy="153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©2022 ITC Infotech. All Rights Reserved.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5FF85-64BF-E4FC-A01F-56812209B7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041188" y="6648450"/>
            <a:ext cx="150812" cy="153988"/>
          </a:xfrm>
          <a:prstGeom prst="rect">
            <a:avLst/>
          </a:prstGeom>
        </p:spPr>
        <p:txBody>
          <a:bodyPr/>
          <a:lstStyle/>
          <a:p>
            <a:fld id="{53CF2EA8-35F1-4A35-9763-13466C1417D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7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CF0BD3-92C1-77EF-F220-7561FA35F0D6}"/>
              </a:ext>
            </a:extLst>
          </p:cNvPr>
          <p:cNvSpPr/>
          <p:nvPr/>
        </p:nvSpPr>
        <p:spPr>
          <a:xfrm>
            <a:off x="304800" y="151264"/>
            <a:ext cx="2409825" cy="58122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8A4582-041E-882F-BF05-67452B81E296}"/>
              </a:ext>
            </a:extLst>
          </p:cNvPr>
          <p:cNvGrpSpPr/>
          <p:nvPr/>
        </p:nvGrpSpPr>
        <p:grpSpPr>
          <a:xfrm>
            <a:off x="381000" y="2109367"/>
            <a:ext cx="2095500" cy="2182066"/>
            <a:chOff x="419100" y="1131744"/>
            <a:chExt cx="2143125" cy="168765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FF52CE1-F836-F9DD-CE7E-669B099D96CB}"/>
                </a:ext>
              </a:extLst>
            </p:cNvPr>
            <p:cNvSpPr/>
            <p:nvPr/>
          </p:nvSpPr>
          <p:spPr>
            <a:xfrm>
              <a:off x="762000" y="1131744"/>
              <a:ext cx="1685925" cy="1687656"/>
            </a:xfrm>
            <a:prstGeom prst="roundRect">
              <a:avLst/>
            </a:prstGeom>
            <a:ln w="762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Hurdle outline">
              <a:extLst>
                <a:ext uri="{FF2B5EF4-FFF2-40B4-BE49-F238E27FC236}">
                  <a16:creationId xmlns:a16="http://schemas.microsoft.com/office/drawing/2014/main" id="{9191EB32-7D73-3024-0A8A-CDF036442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4425" y="1431782"/>
              <a:ext cx="914400" cy="9144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576C187-0FAD-DD13-4129-34138A2544BB}"/>
                </a:ext>
              </a:extLst>
            </p:cNvPr>
            <p:cNvSpPr/>
            <p:nvPr/>
          </p:nvSpPr>
          <p:spPr>
            <a:xfrm>
              <a:off x="419100" y="2319226"/>
              <a:ext cx="2143125" cy="44594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</a:t>
              </a:r>
              <a:r>
                <a:rPr lang="en-US" sz="1600" dirty="0"/>
                <a:t>Challenges</a:t>
              </a: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C6BA32C-0F74-B624-01AF-86F8499FC53C}"/>
                </a:ext>
              </a:extLst>
            </p:cNvPr>
            <p:cNvSpPr/>
            <p:nvPr/>
          </p:nvSpPr>
          <p:spPr>
            <a:xfrm>
              <a:off x="419100" y="2319226"/>
              <a:ext cx="342900" cy="4459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20B1E-5787-D69D-5507-7D1DF10B020B}"/>
              </a:ext>
            </a:extLst>
          </p:cNvPr>
          <p:cNvSpPr/>
          <p:nvPr/>
        </p:nvSpPr>
        <p:spPr>
          <a:xfrm>
            <a:off x="2714624" y="894523"/>
            <a:ext cx="356567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EFD8-642E-A547-83B0-5C9A509D3A57}"/>
              </a:ext>
            </a:extLst>
          </p:cNvPr>
          <p:cNvSpPr/>
          <p:nvPr/>
        </p:nvSpPr>
        <p:spPr>
          <a:xfrm>
            <a:off x="2709334" y="2780055"/>
            <a:ext cx="340571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BE008-79AF-6FFC-5821-D77530BBBD18}"/>
              </a:ext>
            </a:extLst>
          </p:cNvPr>
          <p:cNvSpPr/>
          <p:nvPr/>
        </p:nvSpPr>
        <p:spPr>
          <a:xfrm>
            <a:off x="2714623" y="4665588"/>
            <a:ext cx="351280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EA67B2-E563-406E-BC79-DFFCDB31D7D7}"/>
              </a:ext>
            </a:extLst>
          </p:cNvPr>
          <p:cNvSpPr/>
          <p:nvPr/>
        </p:nvSpPr>
        <p:spPr>
          <a:xfrm>
            <a:off x="3667603" y="213124"/>
            <a:ext cx="8155472" cy="1834384"/>
          </a:xfrm>
          <a:prstGeom prst="roundRect">
            <a:avLst/>
          </a:prstGeom>
          <a:solidFill>
            <a:srgbClr val="F7BB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Information Overload and Fragmented Data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Daily status reports sent via email create fragmented data, making it difficult to track overall progress and identify trends.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Multiple emails with updates on project status, issues, and action items overwhelm recipients, leading to missed information and decreased focus.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BAT stakeholders struggle to get a clear picture of Test Execution progress due to relying on individual emails.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EBE09-C222-C48F-2F23-A3B7E3230479}"/>
              </a:ext>
            </a:extLst>
          </p:cNvPr>
          <p:cNvSpPr/>
          <p:nvPr/>
        </p:nvSpPr>
        <p:spPr>
          <a:xfrm>
            <a:off x="3658970" y="2109367"/>
            <a:ext cx="8152029" cy="1834384"/>
          </a:xfrm>
          <a:prstGeom prst="roundRect">
            <a:avLst/>
          </a:prstGeom>
          <a:solidFill>
            <a:srgbClr val="C1C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Inefficiency and Redundancy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BAT stakeholders might request the same information from different sources, leading to wasted time and redundant communication.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Tracking long-term test execution trends.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Manual data entry in emails increases the risk of errors and inconsistencies.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3E53FD-562F-CB2B-E4B5-CE7E9214E6AF}"/>
              </a:ext>
            </a:extLst>
          </p:cNvPr>
          <p:cNvSpPr/>
          <p:nvPr/>
        </p:nvSpPr>
        <p:spPr>
          <a:xfrm>
            <a:off x="3658970" y="4067470"/>
            <a:ext cx="8158656" cy="1834384"/>
          </a:xfrm>
          <a:prstGeom prst="roundRect">
            <a:avLst/>
          </a:prstGeom>
          <a:solidFill>
            <a:srgbClr val="DFFA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Limited Collaboration and Accountability: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Limiting real-time collaboration and proactive issue resolution.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Action items scattered across emails make it challenging to track progress and ensure accountability.</a:t>
            </a:r>
          </a:p>
          <a:p>
            <a:pPr marL="514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Test managers spend significant time compiling and sending numerous emails, reducing time available for other critical tasks.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47AE1-FFD2-CF1B-84EC-753313BAD6C5}"/>
              </a:ext>
            </a:extLst>
          </p:cNvPr>
          <p:cNvSpPr/>
          <p:nvPr/>
        </p:nvSpPr>
        <p:spPr>
          <a:xfrm>
            <a:off x="3060916" y="760343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F877123-EC86-51F1-7C05-496E4472F6AB}"/>
              </a:ext>
            </a:extLst>
          </p:cNvPr>
          <p:cNvSpPr/>
          <p:nvPr/>
        </p:nvSpPr>
        <p:spPr>
          <a:xfrm>
            <a:off x="3048638" y="2645876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673D3296-2F03-E097-59F2-BCE81E397E16}"/>
              </a:ext>
            </a:extLst>
          </p:cNvPr>
          <p:cNvSpPr/>
          <p:nvPr/>
        </p:nvSpPr>
        <p:spPr>
          <a:xfrm>
            <a:off x="3057271" y="4531409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199EF1-C8F8-52EF-C7FB-2B1F0C936BC0}"/>
              </a:ext>
            </a:extLst>
          </p:cNvPr>
          <p:cNvSpPr/>
          <p:nvPr/>
        </p:nvSpPr>
        <p:spPr>
          <a:xfrm>
            <a:off x="304800" y="557349"/>
            <a:ext cx="2409825" cy="5512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1EFA7-51CB-71FD-E9A7-201C7355A87D}"/>
              </a:ext>
            </a:extLst>
          </p:cNvPr>
          <p:cNvGrpSpPr/>
          <p:nvPr/>
        </p:nvGrpSpPr>
        <p:grpSpPr>
          <a:xfrm>
            <a:off x="685482" y="2209514"/>
            <a:ext cx="1648460" cy="2182066"/>
            <a:chOff x="5467350" y="1045153"/>
            <a:chExt cx="2143125" cy="168765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B23C84-0D9A-7AD1-6CAE-437A040E9CC1}"/>
                </a:ext>
              </a:extLst>
            </p:cNvPr>
            <p:cNvSpPr/>
            <p:nvPr/>
          </p:nvSpPr>
          <p:spPr>
            <a:xfrm>
              <a:off x="5810250" y="1045153"/>
              <a:ext cx="1685925" cy="1687656"/>
            </a:xfrm>
            <a:prstGeom prst="roundRect">
              <a:avLst/>
            </a:prstGeom>
            <a:solidFill>
              <a:srgbClr val="FFFFFF"/>
            </a:solidFill>
            <a:ln w="76200">
              <a:solidFill>
                <a:srgbClr val="152F7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Head with gears outline">
              <a:extLst>
                <a:ext uri="{FF2B5EF4-FFF2-40B4-BE49-F238E27FC236}">
                  <a16:creationId xmlns:a16="http://schemas.microsoft.com/office/drawing/2014/main" id="{08CB2B90-E395-6C41-200A-5E2AB48F3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3636" y="1266830"/>
              <a:ext cx="914400" cy="91440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93DC2D4-9379-B491-D36F-B7043F0AF11A}"/>
                </a:ext>
              </a:extLst>
            </p:cNvPr>
            <p:cNvSpPr/>
            <p:nvPr/>
          </p:nvSpPr>
          <p:spPr>
            <a:xfrm>
              <a:off x="5467350" y="2233855"/>
              <a:ext cx="2143125" cy="44594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  <a:r>
                <a:rPr lang="en-US" sz="1600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E7A12F1D-00FA-9E09-3A0D-A0DD3450D162}"/>
                </a:ext>
              </a:extLst>
            </p:cNvPr>
            <p:cNvSpPr/>
            <p:nvPr/>
          </p:nvSpPr>
          <p:spPr>
            <a:xfrm>
              <a:off x="5467351" y="2247492"/>
              <a:ext cx="342899" cy="4459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8FA81-1778-0693-122D-5614A46041F6}"/>
              </a:ext>
            </a:extLst>
          </p:cNvPr>
          <p:cNvSpPr/>
          <p:nvPr/>
        </p:nvSpPr>
        <p:spPr>
          <a:xfrm>
            <a:off x="2714625" y="1634751"/>
            <a:ext cx="356567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F68E57-3683-AC18-F234-0B1DC81D2FD3}"/>
              </a:ext>
            </a:extLst>
          </p:cNvPr>
          <p:cNvSpPr/>
          <p:nvPr/>
        </p:nvSpPr>
        <p:spPr>
          <a:xfrm>
            <a:off x="3667604" y="753264"/>
            <a:ext cx="8155472" cy="2110840"/>
          </a:xfrm>
          <a:prstGeom prst="roundRect">
            <a:avLst/>
          </a:prstGeom>
          <a:solidFill>
            <a:srgbClr val="C1C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Dashboard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Implement a Centralized Reporting Platform – A dashboard to consolidate all Test Execution progress, including status updates, issues, action items.</a:t>
            </a:r>
          </a:p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Real-time Visibility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Grant relevant shareholders access to the centralized report for real-time visibility into Test execution progress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Grant access to test managers to add or update any information in dashboard</a:t>
            </a:r>
          </a:p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Integration</a:t>
            </a: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Integrate the dashboard with HPQC &amp; ADO to provide real-time status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A377E-5448-82C2-99D0-61C3B85C3AA3}"/>
              </a:ext>
            </a:extLst>
          </p:cNvPr>
          <p:cNvSpPr/>
          <p:nvPr/>
        </p:nvSpPr>
        <p:spPr>
          <a:xfrm>
            <a:off x="3060917" y="1500571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842E1-3A4B-A805-E95D-39136B1394AD}"/>
              </a:ext>
            </a:extLst>
          </p:cNvPr>
          <p:cNvSpPr/>
          <p:nvPr/>
        </p:nvSpPr>
        <p:spPr>
          <a:xfrm>
            <a:off x="2714625" y="4666709"/>
            <a:ext cx="356567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FE94D1-AAF9-07C4-0EFC-D4E7C206BB2F}"/>
              </a:ext>
            </a:extLst>
          </p:cNvPr>
          <p:cNvSpPr/>
          <p:nvPr/>
        </p:nvSpPr>
        <p:spPr>
          <a:xfrm>
            <a:off x="3667604" y="3563180"/>
            <a:ext cx="8155472" cy="2506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High Level Architecture Diagram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8C57B14-7F8A-5632-B047-B331F41B8FBD}"/>
              </a:ext>
            </a:extLst>
          </p:cNvPr>
          <p:cNvSpPr/>
          <p:nvPr/>
        </p:nvSpPr>
        <p:spPr>
          <a:xfrm>
            <a:off x="3060917" y="4532529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DA515209-97BC-3806-42C8-C611A879B65F}"/>
              </a:ext>
            </a:extLst>
          </p:cNvPr>
          <p:cNvSpPr/>
          <p:nvPr/>
        </p:nvSpPr>
        <p:spPr>
          <a:xfrm>
            <a:off x="6896698" y="4132061"/>
            <a:ext cx="1540530" cy="800935"/>
          </a:xfrm>
          <a:prstGeom prst="cloudCallout">
            <a:avLst>
              <a:gd name="adj1" fmla="val 2024"/>
              <a:gd name="adj2" fmla="val 17013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Dashboard</a:t>
            </a:r>
          </a:p>
        </p:txBody>
      </p:sp>
      <p:pic>
        <p:nvPicPr>
          <p:cNvPr id="29" name="Graphic 28" descr="Database outline">
            <a:extLst>
              <a:ext uri="{FF2B5EF4-FFF2-40B4-BE49-F238E27FC236}">
                <a16:creationId xmlns:a16="http://schemas.microsoft.com/office/drawing/2014/main" id="{1AB8B4B0-5793-55E5-BBCE-75178BA6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874" y="4702918"/>
            <a:ext cx="914400" cy="914400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37E612FA-C324-3394-33F5-9E488D50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763" y="5044677"/>
            <a:ext cx="914400" cy="914400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00A7A03A-20B7-9FE4-2DAA-ECDEF3C5C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3383" y="4750661"/>
            <a:ext cx="914400" cy="914400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6B9B9BE4-5A8F-0A79-7CF1-35DD01CA27A5}"/>
              </a:ext>
            </a:extLst>
          </p:cNvPr>
          <p:cNvSpPr/>
          <p:nvPr/>
        </p:nvSpPr>
        <p:spPr>
          <a:xfrm>
            <a:off x="5940074" y="4391580"/>
            <a:ext cx="852612" cy="311338"/>
          </a:xfrm>
          <a:prstGeom prst="bentArrow">
            <a:avLst>
              <a:gd name="adj1" fmla="val 2183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6DA9E05C-0EE0-B27C-4B76-D37642B098C0}"/>
              </a:ext>
            </a:extLst>
          </p:cNvPr>
          <p:cNvSpPr/>
          <p:nvPr/>
        </p:nvSpPr>
        <p:spPr>
          <a:xfrm flipH="1">
            <a:off x="8541239" y="4370142"/>
            <a:ext cx="848967" cy="332776"/>
          </a:xfrm>
          <a:prstGeom prst="bentArrow">
            <a:avLst>
              <a:gd name="adj1" fmla="val 2183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11FC98C6-54B0-F2F5-44B9-1EEDF45CAE67}"/>
              </a:ext>
            </a:extLst>
          </p:cNvPr>
          <p:cNvSpPr/>
          <p:nvPr/>
        </p:nvSpPr>
        <p:spPr>
          <a:xfrm>
            <a:off x="7593874" y="4947488"/>
            <a:ext cx="148046" cy="1341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28138-5558-991D-567E-3680E57F84AC}"/>
              </a:ext>
            </a:extLst>
          </p:cNvPr>
          <p:cNvSpPr txBox="1"/>
          <p:nvPr/>
        </p:nvSpPr>
        <p:spPr>
          <a:xfrm>
            <a:off x="5675978" y="552909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58C4A6-8D47-93DB-AEE6-2A2F0EF16108}"/>
              </a:ext>
            </a:extLst>
          </p:cNvPr>
          <p:cNvSpPr txBox="1"/>
          <p:nvPr/>
        </p:nvSpPr>
        <p:spPr>
          <a:xfrm>
            <a:off x="8999215" y="553974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HPALM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3432D2-715B-27EF-922A-686D54D46F26}"/>
              </a:ext>
            </a:extLst>
          </p:cNvPr>
          <p:cNvSpPr txBox="1"/>
          <p:nvPr/>
        </p:nvSpPr>
        <p:spPr>
          <a:xfrm>
            <a:off x="6792686" y="5755569"/>
            <a:ext cx="20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Access(optional)</a:t>
            </a:r>
          </a:p>
        </p:txBody>
      </p:sp>
    </p:spTree>
    <p:extLst>
      <p:ext uri="{BB962C8B-B14F-4D97-AF65-F5344CB8AC3E}">
        <p14:creationId xmlns:p14="http://schemas.microsoft.com/office/powerpoint/2010/main" val="1168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8D6F08-4FC7-AE77-6599-36B8EBDB7749}"/>
              </a:ext>
            </a:extLst>
          </p:cNvPr>
          <p:cNvSpPr/>
          <p:nvPr/>
        </p:nvSpPr>
        <p:spPr>
          <a:xfrm>
            <a:off x="-3053378" y="2072361"/>
            <a:ext cx="8155472" cy="56983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E81646C-AA04-CBD3-B3B3-2DB962CF8527}"/>
              </a:ext>
            </a:extLst>
          </p:cNvPr>
          <p:cNvSpPr/>
          <p:nvPr/>
        </p:nvSpPr>
        <p:spPr>
          <a:xfrm>
            <a:off x="5277082" y="2209514"/>
            <a:ext cx="2703845" cy="15545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4CDCDF-AF70-BE36-2858-91A58FF0A26D}"/>
              </a:ext>
            </a:extLst>
          </p:cNvPr>
          <p:cNvSpPr/>
          <p:nvPr/>
        </p:nvSpPr>
        <p:spPr>
          <a:xfrm>
            <a:off x="304800" y="557349"/>
            <a:ext cx="2409825" cy="5512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EB013-F148-9213-1DB3-9D5C2AFEF733}"/>
              </a:ext>
            </a:extLst>
          </p:cNvPr>
          <p:cNvGrpSpPr/>
          <p:nvPr/>
        </p:nvGrpSpPr>
        <p:grpSpPr>
          <a:xfrm>
            <a:off x="685482" y="2209514"/>
            <a:ext cx="1648460" cy="2182066"/>
            <a:chOff x="5467350" y="1045153"/>
            <a:chExt cx="2143125" cy="16876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D8DF8AD-03AA-AF1C-22FF-CC88F8AF8355}"/>
                </a:ext>
              </a:extLst>
            </p:cNvPr>
            <p:cNvSpPr/>
            <p:nvPr/>
          </p:nvSpPr>
          <p:spPr>
            <a:xfrm>
              <a:off x="5810250" y="1045153"/>
              <a:ext cx="1685925" cy="1687656"/>
            </a:xfrm>
            <a:prstGeom prst="roundRect">
              <a:avLst/>
            </a:prstGeom>
            <a:solidFill>
              <a:srgbClr val="FFFFFF"/>
            </a:solidFill>
            <a:ln w="76200">
              <a:solidFill>
                <a:srgbClr val="008DC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86E9DF-0960-A3E7-CA32-51F8DE1D2777}"/>
                </a:ext>
              </a:extLst>
            </p:cNvPr>
            <p:cNvSpPr/>
            <p:nvPr/>
          </p:nvSpPr>
          <p:spPr>
            <a:xfrm>
              <a:off x="5467350" y="2233855"/>
              <a:ext cx="2143125" cy="44594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To be </a:t>
              </a:r>
              <a:r>
                <a:rPr lang="en-US" sz="1600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6D61A717-4666-F7C7-0EDD-B3F2A2024E62}"/>
                </a:ext>
              </a:extLst>
            </p:cNvPr>
            <p:cNvSpPr/>
            <p:nvPr/>
          </p:nvSpPr>
          <p:spPr>
            <a:xfrm>
              <a:off x="5467351" y="2247492"/>
              <a:ext cx="342899" cy="4459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Flowchart outline">
            <a:extLst>
              <a:ext uri="{FF2B5EF4-FFF2-40B4-BE49-F238E27FC236}">
                <a16:creationId xmlns:a16="http://schemas.microsoft.com/office/drawing/2014/main" id="{53150C6C-0964-6D7F-875C-5CC5734A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430" y="2654346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B6A6BC-DE8A-CFE6-3939-7F4981440718}"/>
              </a:ext>
            </a:extLst>
          </p:cNvPr>
          <p:cNvSpPr/>
          <p:nvPr/>
        </p:nvSpPr>
        <p:spPr>
          <a:xfrm>
            <a:off x="2714624" y="2768558"/>
            <a:ext cx="356567" cy="995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3B9D1C5-6862-8D80-C48A-9DC68BEA7DF6}"/>
              </a:ext>
            </a:extLst>
          </p:cNvPr>
          <p:cNvSpPr/>
          <p:nvPr/>
        </p:nvSpPr>
        <p:spPr>
          <a:xfrm>
            <a:off x="3071191" y="2371725"/>
            <a:ext cx="600056" cy="1802710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7041BB4A-A176-8920-0C0F-13DD6B88ED6B}"/>
              </a:ext>
            </a:extLst>
          </p:cNvPr>
          <p:cNvSpPr/>
          <p:nvPr/>
        </p:nvSpPr>
        <p:spPr>
          <a:xfrm>
            <a:off x="8387290" y="2711078"/>
            <a:ext cx="1672342" cy="800935"/>
          </a:xfrm>
          <a:prstGeom prst="cloudCallout">
            <a:avLst>
              <a:gd name="adj1" fmla="val 2024"/>
              <a:gd name="adj2" fmla="val 17013"/>
            </a:avLst>
          </a:prstGeom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Repository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5876D2-0159-A9DE-840C-18B4EB761921}"/>
              </a:ext>
            </a:extLst>
          </p:cNvPr>
          <p:cNvSpPr/>
          <p:nvPr/>
        </p:nvSpPr>
        <p:spPr>
          <a:xfrm>
            <a:off x="10544193" y="952500"/>
            <a:ext cx="1066800" cy="44100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dirty="0"/>
              <a:t>Read Access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0DEBCB-70D0-556F-EC91-4C6C1DBD229E}"/>
              </a:ext>
            </a:extLst>
          </p:cNvPr>
          <p:cNvSpPr/>
          <p:nvPr/>
        </p:nvSpPr>
        <p:spPr>
          <a:xfrm>
            <a:off x="10003707" y="2938825"/>
            <a:ext cx="540486" cy="170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Programmer male outline">
            <a:extLst>
              <a:ext uri="{FF2B5EF4-FFF2-40B4-BE49-F238E27FC236}">
                <a16:creationId xmlns:a16="http://schemas.microsoft.com/office/drawing/2014/main" id="{92CA9DEE-A1A2-38B7-6CBF-7E217BE8D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7960" y="243514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1D1C76-C45E-151F-0B8F-BD501ADE405B}"/>
              </a:ext>
            </a:extLst>
          </p:cNvPr>
          <p:cNvSpPr txBox="1"/>
          <p:nvPr/>
        </p:nvSpPr>
        <p:spPr>
          <a:xfrm rot="10800000" flipH="1" flipV="1">
            <a:off x="4310354" y="3307136"/>
            <a:ext cx="687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BI Dev</a:t>
            </a:r>
          </a:p>
        </p:txBody>
      </p:sp>
      <p:pic>
        <p:nvPicPr>
          <p:cNvPr id="28" name="Graphic 27" descr="Tools outline">
            <a:extLst>
              <a:ext uri="{FF2B5EF4-FFF2-40B4-BE49-F238E27FC236}">
                <a16:creationId xmlns:a16="http://schemas.microsoft.com/office/drawing/2014/main" id="{3CE97CF7-3F76-0D2A-7AB2-858852841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8355" y="250244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6DF9DB-3839-04C4-C0E0-8F6067EF93A2}"/>
              </a:ext>
            </a:extLst>
          </p:cNvPr>
          <p:cNvSpPr txBox="1"/>
          <p:nvPr/>
        </p:nvSpPr>
        <p:spPr>
          <a:xfrm rot="10800000" flipH="1" flipV="1">
            <a:off x="5473850" y="3286043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Dashboard</a:t>
            </a:r>
          </a:p>
        </p:txBody>
      </p:sp>
      <p:pic>
        <p:nvPicPr>
          <p:cNvPr id="32" name="Graphic 31" descr="Blog outline">
            <a:extLst>
              <a:ext uri="{FF2B5EF4-FFF2-40B4-BE49-F238E27FC236}">
                <a16:creationId xmlns:a16="http://schemas.microsoft.com/office/drawing/2014/main" id="{84126EB7-CDF4-0B7F-0EEC-3D4DEBAC6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2811" y="245684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86E9A5-11D3-2573-4C7B-29E5AA2ED215}"/>
              </a:ext>
            </a:extLst>
          </p:cNvPr>
          <p:cNvSpPr txBox="1"/>
          <p:nvPr/>
        </p:nvSpPr>
        <p:spPr>
          <a:xfrm rot="10800000" flipH="1" flipV="1">
            <a:off x="6988306" y="3339107"/>
            <a:ext cx="644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Publish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25886B3F-D62B-F6DD-CBC2-DCEB75A5C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9036" y="4191255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805D4B-3F1C-F0C0-4494-6B7187AFD06D}"/>
              </a:ext>
            </a:extLst>
          </p:cNvPr>
          <p:cNvSpPr txBox="1"/>
          <p:nvPr/>
        </p:nvSpPr>
        <p:spPr>
          <a:xfrm rot="10800000" flipH="1" flipV="1">
            <a:off x="5640061" y="5098353"/>
            <a:ext cx="745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 Manager</a:t>
            </a:r>
          </a:p>
        </p:txBody>
      </p:sp>
      <p:pic>
        <p:nvPicPr>
          <p:cNvPr id="38" name="Graphic 37" descr="Clipboard Partially Checked outline">
            <a:extLst>
              <a:ext uri="{FF2B5EF4-FFF2-40B4-BE49-F238E27FC236}">
                <a16:creationId xmlns:a16="http://schemas.microsoft.com/office/drawing/2014/main" id="{760BEF2D-B292-FB5B-EB41-CA1217586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2438" y="4258373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765C45-ED2B-4156-177E-ACC4AADF1C90}"/>
              </a:ext>
            </a:extLst>
          </p:cNvPr>
          <p:cNvSpPr txBox="1"/>
          <p:nvPr/>
        </p:nvSpPr>
        <p:spPr>
          <a:xfrm rot="10800000" flipH="1" flipV="1">
            <a:off x="6817997" y="5127225"/>
            <a:ext cx="737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Action items &amp; Remarks</a:t>
            </a:r>
          </a:p>
        </p:txBody>
      </p:sp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F630CA2-1F5B-9C32-5164-5527F7F12F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7959" y="9525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70A08B-9A12-5096-4C87-C9C623532571}"/>
              </a:ext>
            </a:extLst>
          </p:cNvPr>
          <p:cNvSpPr txBox="1"/>
          <p:nvPr/>
        </p:nvSpPr>
        <p:spPr>
          <a:xfrm>
            <a:off x="4267538" y="173592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HPALM</a:t>
            </a: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A9CD0E11-303E-17A2-ACDB-3075F6134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22182" y="426271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2CEB50-D0EC-75C6-0C9F-EF937AA958AD}"/>
              </a:ext>
            </a:extLst>
          </p:cNvPr>
          <p:cNvSpPr txBox="1"/>
          <p:nvPr/>
        </p:nvSpPr>
        <p:spPr>
          <a:xfrm rot="10800000" flipH="1" flipV="1">
            <a:off x="8012647" y="5148921"/>
            <a:ext cx="73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Stores in DB</a:t>
            </a:r>
          </a:p>
        </p:txBody>
      </p:sp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8B620F67-5F16-295B-93E6-D5856B7F51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10733" y="952500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7E99BF8-9A71-8F0C-34D6-E4A7899C60AA}"/>
              </a:ext>
            </a:extLst>
          </p:cNvPr>
          <p:cNvSpPr txBox="1"/>
          <p:nvPr/>
        </p:nvSpPr>
        <p:spPr>
          <a:xfrm>
            <a:off x="8244955" y="1720341"/>
            <a:ext cx="445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ADO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B3A5EC9-5E06-57B1-78F6-FFA34E3EF31A}"/>
              </a:ext>
            </a:extLst>
          </p:cNvPr>
          <p:cNvSpPr/>
          <p:nvPr/>
        </p:nvSpPr>
        <p:spPr>
          <a:xfrm>
            <a:off x="4862196" y="2816068"/>
            <a:ext cx="393182" cy="149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9715A3A-4E53-FFBA-503F-23EC64F2FC6C}"/>
              </a:ext>
            </a:extLst>
          </p:cNvPr>
          <p:cNvSpPr/>
          <p:nvPr/>
        </p:nvSpPr>
        <p:spPr>
          <a:xfrm>
            <a:off x="7996983" y="2949338"/>
            <a:ext cx="393182" cy="149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5093E0C-5BA6-2297-D454-27080377C26F}"/>
              </a:ext>
            </a:extLst>
          </p:cNvPr>
          <p:cNvSpPr/>
          <p:nvPr/>
        </p:nvSpPr>
        <p:spPr>
          <a:xfrm>
            <a:off x="6361657" y="4615123"/>
            <a:ext cx="393182" cy="149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D67A351-C512-D257-7C5D-360DD8207A12}"/>
              </a:ext>
            </a:extLst>
          </p:cNvPr>
          <p:cNvSpPr/>
          <p:nvPr/>
        </p:nvSpPr>
        <p:spPr>
          <a:xfrm>
            <a:off x="7519515" y="4700644"/>
            <a:ext cx="393182" cy="149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1503C8-E9DA-B4CA-57CE-89E044A31101}"/>
              </a:ext>
            </a:extLst>
          </p:cNvPr>
          <p:cNvSpPr/>
          <p:nvPr/>
        </p:nvSpPr>
        <p:spPr>
          <a:xfrm>
            <a:off x="2976669" y="991675"/>
            <a:ext cx="1206516" cy="68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Execution Status &amp; Test case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Defect 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A29A187-4776-5383-F1E6-40CC6035E8C1}"/>
              </a:ext>
            </a:extLst>
          </p:cNvPr>
          <p:cNvSpPr/>
          <p:nvPr/>
        </p:nvSpPr>
        <p:spPr>
          <a:xfrm>
            <a:off x="8904701" y="1074170"/>
            <a:ext cx="1206516" cy="68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SIT/UAT/RT Execution timelines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BAT Contact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pic>
        <p:nvPicPr>
          <p:cNvPr id="58" name="Graphic 57" descr="Customer review outline">
            <a:extLst>
              <a:ext uri="{FF2B5EF4-FFF2-40B4-BE49-F238E27FC236}">
                <a16:creationId xmlns:a16="http://schemas.microsoft.com/office/drawing/2014/main" id="{5CC93B3E-8C0C-FCD9-1976-D2707BBA5A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7959" y="4320399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31D14A1-6730-5490-19F8-FD428BEB00C9}"/>
              </a:ext>
            </a:extLst>
          </p:cNvPr>
          <p:cNvSpPr txBox="1"/>
          <p:nvPr/>
        </p:nvSpPr>
        <p:spPr>
          <a:xfrm rot="10800000" flipH="1" flipV="1">
            <a:off x="4114251" y="5189251"/>
            <a:ext cx="980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ITC &amp; BAT Stakeholders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0D5EF7B-9C90-C09A-5A60-4A55F0FC99DA}"/>
              </a:ext>
            </a:extLst>
          </p:cNvPr>
          <p:cNvSpPr/>
          <p:nvPr/>
        </p:nvSpPr>
        <p:spPr>
          <a:xfrm rot="16200000">
            <a:off x="4418346" y="3868491"/>
            <a:ext cx="393182" cy="149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B81E55A-F31E-2744-02B4-21859C216D27}"/>
              </a:ext>
            </a:extLst>
          </p:cNvPr>
          <p:cNvSpPr/>
          <p:nvPr/>
        </p:nvSpPr>
        <p:spPr>
          <a:xfrm>
            <a:off x="3729344" y="3632431"/>
            <a:ext cx="769093" cy="68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Provide KPI’s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Requirement</a:t>
            </a: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4825DF2B-5086-A31F-6CE6-E38E657D2B72}"/>
              </a:ext>
            </a:extLst>
          </p:cNvPr>
          <p:cNvSpPr/>
          <p:nvPr/>
        </p:nvSpPr>
        <p:spPr>
          <a:xfrm rot="16200000">
            <a:off x="7258917" y="3077730"/>
            <a:ext cx="305228" cy="170656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846D93-B7FB-4C95-5E4E-4A1D45AB630C}"/>
              </a:ext>
            </a:extLst>
          </p:cNvPr>
          <p:cNvSpPr/>
          <p:nvPr/>
        </p:nvSpPr>
        <p:spPr>
          <a:xfrm>
            <a:off x="8186718" y="4083628"/>
            <a:ext cx="78094" cy="223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Office worker male with solid fill">
            <a:extLst>
              <a:ext uri="{FF2B5EF4-FFF2-40B4-BE49-F238E27FC236}">
                <a16:creationId xmlns:a16="http://schemas.microsoft.com/office/drawing/2014/main" id="{8E265AE3-51DF-89FB-5811-F348EE910E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5275" y="1588048"/>
            <a:ext cx="914400" cy="9144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C08D5A0-25FE-CF3D-2BD9-2AF2D33D704E}"/>
              </a:ext>
            </a:extLst>
          </p:cNvPr>
          <p:cNvSpPr txBox="1"/>
          <p:nvPr/>
        </p:nvSpPr>
        <p:spPr>
          <a:xfrm rot="10800000" flipH="1" flipV="1">
            <a:off x="10894169" y="2475958"/>
            <a:ext cx="46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BAT</a:t>
            </a:r>
          </a:p>
        </p:txBody>
      </p:sp>
      <p:pic>
        <p:nvPicPr>
          <p:cNvPr id="72" name="Graphic 71" descr="Users outline">
            <a:extLst>
              <a:ext uri="{FF2B5EF4-FFF2-40B4-BE49-F238E27FC236}">
                <a16:creationId xmlns:a16="http://schemas.microsoft.com/office/drawing/2014/main" id="{C5A1E1FE-CF9B-D8A7-FE4C-1CD34E2A62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20393" y="2718031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DD00A73-DC92-FF03-706D-6A9DE95ED4B3}"/>
              </a:ext>
            </a:extLst>
          </p:cNvPr>
          <p:cNvSpPr txBox="1"/>
          <p:nvPr/>
        </p:nvSpPr>
        <p:spPr>
          <a:xfrm rot="10800000" flipH="1" flipV="1">
            <a:off x="10894169" y="3632431"/>
            <a:ext cx="46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ITC</a:t>
            </a:r>
          </a:p>
        </p:txBody>
      </p:sp>
      <p:pic>
        <p:nvPicPr>
          <p:cNvPr id="74" name="Graphic 73" descr="Users outline">
            <a:extLst>
              <a:ext uri="{FF2B5EF4-FFF2-40B4-BE49-F238E27FC236}">
                <a16:creationId xmlns:a16="http://schemas.microsoft.com/office/drawing/2014/main" id="{B0668382-6FB5-8093-1CDB-8257760616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35275" y="3898353"/>
            <a:ext cx="9144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49B4B16-421A-F38B-8F8F-C49127A4C453}"/>
              </a:ext>
            </a:extLst>
          </p:cNvPr>
          <p:cNvSpPr txBox="1"/>
          <p:nvPr/>
        </p:nvSpPr>
        <p:spPr>
          <a:xfrm rot="10800000" flipH="1" flipV="1">
            <a:off x="10786283" y="4689676"/>
            <a:ext cx="731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Other Vendors</a:t>
            </a:r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8A4A24DB-69F2-805F-39F7-1985DA4E9E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15992" y="1043528"/>
            <a:ext cx="914400" cy="914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2EC5EA8-C3FF-43A6-80B9-82A8F3DB893B}"/>
              </a:ext>
            </a:extLst>
          </p:cNvPr>
          <p:cNvSpPr/>
          <p:nvPr/>
        </p:nvSpPr>
        <p:spPr>
          <a:xfrm>
            <a:off x="5022564" y="1373932"/>
            <a:ext cx="914400" cy="214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8183CE-FDEA-DD1F-D7BB-76F69C17C72E}"/>
              </a:ext>
            </a:extLst>
          </p:cNvPr>
          <p:cNvSpPr/>
          <p:nvPr/>
        </p:nvSpPr>
        <p:spPr>
          <a:xfrm rot="10800000">
            <a:off x="7109638" y="1347121"/>
            <a:ext cx="914400" cy="214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483F39-04AB-8263-59A1-CC4B5B655988}"/>
              </a:ext>
            </a:extLst>
          </p:cNvPr>
          <p:cNvSpPr/>
          <p:nvPr/>
        </p:nvSpPr>
        <p:spPr>
          <a:xfrm rot="5400000">
            <a:off x="6362262" y="2015048"/>
            <a:ext cx="475731" cy="2988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EDD38-5C71-AE41-C10F-CA966ED10219}"/>
              </a:ext>
            </a:extLst>
          </p:cNvPr>
          <p:cNvSpPr txBox="1"/>
          <p:nvPr/>
        </p:nvSpPr>
        <p:spPr>
          <a:xfrm rot="10800000" flipH="1" flipV="1">
            <a:off x="6193649" y="639012"/>
            <a:ext cx="73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Stores in DB</a:t>
            </a:r>
          </a:p>
        </p:txBody>
      </p:sp>
    </p:spTree>
    <p:extLst>
      <p:ext uri="{BB962C8B-B14F-4D97-AF65-F5344CB8AC3E}">
        <p14:creationId xmlns:p14="http://schemas.microsoft.com/office/powerpoint/2010/main" val="38504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7FDEE8-65A7-1FB3-FCC4-114725E328CD}"/>
              </a:ext>
            </a:extLst>
          </p:cNvPr>
          <p:cNvSpPr/>
          <p:nvPr/>
        </p:nvSpPr>
        <p:spPr>
          <a:xfrm>
            <a:off x="304800" y="557349"/>
            <a:ext cx="2409825" cy="5512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1A684-76A9-1032-C926-74326504BAEF}"/>
              </a:ext>
            </a:extLst>
          </p:cNvPr>
          <p:cNvSpPr/>
          <p:nvPr/>
        </p:nvSpPr>
        <p:spPr>
          <a:xfrm>
            <a:off x="2714624" y="894523"/>
            <a:ext cx="356567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0A14AD-AA58-443D-C905-C04C2A00304C}"/>
              </a:ext>
            </a:extLst>
          </p:cNvPr>
          <p:cNvSpPr/>
          <p:nvPr/>
        </p:nvSpPr>
        <p:spPr>
          <a:xfrm>
            <a:off x="2642659" y="2247317"/>
            <a:ext cx="340571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00644C-1457-5A60-55BF-16885BDE763A}"/>
              </a:ext>
            </a:extLst>
          </p:cNvPr>
          <p:cNvSpPr/>
          <p:nvPr/>
        </p:nvSpPr>
        <p:spPr>
          <a:xfrm>
            <a:off x="2714623" y="3668728"/>
            <a:ext cx="351280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5911CF-AA4D-B880-71E1-80EDB07855B1}"/>
              </a:ext>
            </a:extLst>
          </p:cNvPr>
          <p:cNvSpPr/>
          <p:nvPr/>
        </p:nvSpPr>
        <p:spPr>
          <a:xfrm>
            <a:off x="3667603" y="491948"/>
            <a:ext cx="8155472" cy="1153016"/>
          </a:xfrm>
          <a:prstGeom prst="roundRect">
            <a:avLst/>
          </a:prstGeom>
          <a:solidFill>
            <a:srgbClr val="F7BB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Faster Issue Resolution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Real-time access to information allows for faster identification and resolution of potential issues impacting execution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27B0C8-330D-8845-1D18-F60FDEEBDF29}"/>
              </a:ext>
            </a:extLst>
          </p:cNvPr>
          <p:cNvSpPr/>
          <p:nvPr/>
        </p:nvSpPr>
        <p:spPr>
          <a:xfrm>
            <a:off x="3592295" y="1844743"/>
            <a:ext cx="8152029" cy="1153016"/>
          </a:xfrm>
          <a:prstGeom prst="roundRect">
            <a:avLst/>
          </a:prstGeom>
          <a:solidFill>
            <a:srgbClr val="C1C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Inefficiency and Redundancy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centralized report fosters transparency by providing a single source of truth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EDDC46-A7ED-8792-BC4F-A8EC77CC2E65}"/>
              </a:ext>
            </a:extLst>
          </p:cNvPr>
          <p:cNvSpPr/>
          <p:nvPr/>
        </p:nvSpPr>
        <p:spPr>
          <a:xfrm>
            <a:off x="3664419" y="3266154"/>
            <a:ext cx="8158656" cy="1153016"/>
          </a:xfrm>
          <a:prstGeom prst="roundRect">
            <a:avLst/>
          </a:prstGeom>
          <a:solidFill>
            <a:srgbClr val="DFFA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Improved Analysis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Centralized data simplifies analysis, enabling stakeholders to better identify trends, patterns, and areas for 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EC020D3-DFCC-60EB-D905-3771475ABE12}"/>
              </a:ext>
            </a:extLst>
          </p:cNvPr>
          <p:cNvSpPr/>
          <p:nvPr/>
        </p:nvSpPr>
        <p:spPr>
          <a:xfrm>
            <a:off x="3060916" y="760343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10B181-31E1-59A3-6323-4CDAED19AD6B}"/>
              </a:ext>
            </a:extLst>
          </p:cNvPr>
          <p:cNvSpPr/>
          <p:nvPr/>
        </p:nvSpPr>
        <p:spPr>
          <a:xfrm>
            <a:off x="2981963" y="2113138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8F77BB8-0E62-CA21-3980-4B805C134B30}"/>
              </a:ext>
            </a:extLst>
          </p:cNvPr>
          <p:cNvSpPr/>
          <p:nvPr/>
        </p:nvSpPr>
        <p:spPr>
          <a:xfrm>
            <a:off x="3057271" y="3534549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AB592-250C-4177-4A84-994592B89F8F}"/>
              </a:ext>
            </a:extLst>
          </p:cNvPr>
          <p:cNvSpPr/>
          <p:nvPr/>
        </p:nvSpPr>
        <p:spPr>
          <a:xfrm>
            <a:off x="2714623" y="5050384"/>
            <a:ext cx="351280" cy="347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9340C-015D-50E8-D146-A0AE86DBCCD9}"/>
              </a:ext>
            </a:extLst>
          </p:cNvPr>
          <p:cNvSpPr/>
          <p:nvPr/>
        </p:nvSpPr>
        <p:spPr>
          <a:xfrm>
            <a:off x="3664419" y="4647810"/>
            <a:ext cx="8158656" cy="11530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1"/>
              </a:buClr>
            </a:pPr>
            <a:r>
              <a:rPr lang="en-US" sz="1400" b="1" dirty="0">
                <a:solidFill>
                  <a:schemeClr val="tx1"/>
                </a:solidFill>
              </a:rPr>
              <a:t>Improved Analysis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Centralized data simplifies analysis, enabling stakeholders to better identify trends, patterns, and areas for 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416A698-4006-A1D5-3C19-24BBB2ECFEF7}"/>
              </a:ext>
            </a:extLst>
          </p:cNvPr>
          <p:cNvSpPr/>
          <p:nvPr/>
        </p:nvSpPr>
        <p:spPr>
          <a:xfrm>
            <a:off x="3057271" y="4916205"/>
            <a:ext cx="610332" cy="616226"/>
          </a:xfrm>
          <a:custGeom>
            <a:avLst/>
            <a:gdLst>
              <a:gd name="connsiteX0" fmla="*/ 0 w 625880"/>
              <a:gd name="connsiteY0" fmla="*/ 0 h 616226"/>
              <a:gd name="connsiteX1" fmla="*/ 625880 w 625880"/>
              <a:gd name="connsiteY1" fmla="*/ 0 h 616226"/>
              <a:gd name="connsiteX2" fmla="*/ 625880 w 625880"/>
              <a:gd name="connsiteY2" fmla="*/ 616226 h 616226"/>
              <a:gd name="connsiteX3" fmla="*/ 0 w 625880"/>
              <a:gd name="connsiteY3" fmla="*/ 616226 h 616226"/>
              <a:gd name="connsiteX4" fmla="*/ 0 w 625880"/>
              <a:gd name="connsiteY4" fmla="*/ 0 h 616226"/>
              <a:gd name="connsiteX0" fmla="*/ 0 w 630429"/>
              <a:gd name="connsiteY0" fmla="*/ 131929 h 616226"/>
              <a:gd name="connsiteX1" fmla="*/ 630429 w 630429"/>
              <a:gd name="connsiteY1" fmla="*/ 0 h 616226"/>
              <a:gd name="connsiteX2" fmla="*/ 630429 w 630429"/>
              <a:gd name="connsiteY2" fmla="*/ 616226 h 616226"/>
              <a:gd name="connsiteX3" fmla="*/ 4549 w 630429"/>
              <a:gd name="connsiteY3" fmla="*/ 616226 h 616226"/>
              <a:gd name="connsiteX4" fmla="*/ 0 w 630429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93396 h 616226"/>
              <a:gd name="connsiteX4" fmla="*/ 437 w 630866"/>
              <a:gd name="connsiteY4" fmla="*/ 131929 h 616226"/>
              <a:gd name="connsiteX0" fmla="*/ 437 w 630866"/>
              <a:gd name="connsiteY0" fmla="*/ 131929 h 616226"/>
              <a:gd name="connsiteX1" fmla="*/ 630866 w 630866"/>
              <a:gd name="connsiteY1" fmla="*/ 0 h 616226"/>
              <a:gd name="connsiteX2" fmla="*/ 630866 w 630866"/>
              <a:gd name="connsiteY2" fmla="*/ 616226 h 616226"/>
              <a:gd name="connsiteX3" fmla="*/ 437 w 630866"/>
              <a:gd name="connsiteY3" fmla="*/ 477447 h 616226"/>
              <a:gd name="connsiteX4" fmla="*/ 437 w 630866"/>
              <a:gd name="connsiteY4" fmla="*/ 131929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866" h="616226">
                <a:moveTo>
                  <a:pt x="437" y="131929"/>
                </a:moveTo>
                <a:lnTo>
                  <a:pt x="630866" y="0"/>
                </a:lnTo>
                <a:lnTo>
                  <a:pt x="630866" y="616226"/>
                </a:lnTo>
                <a:lnTo>
                  <a:pt x="437" y="477447"/>
                </a:lnTo>
                <a:cubicBezTo>
                  <a:pt x="-1079" y="316015"/>
                  <a:pt x="1953" y="293361"/>
                  <a:pt x="437" y="131929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40066A-8870-BB0C-64A9-FA6F421ED0B2}"/>
              </a:ext>
            </a:extLst>
          </p:cNvPr>
          <p:cNvGrpSpPr/>
          <p:nvPr/>
        </p:nvGrpSpPr>
        <p:grpSpPr>
          <a:xfrm>
            <a:off x="694941" y="1987759"/>
            <a:ext cx="1648460" cy="2182066"/>
            <a:chOff x="9707888" y="1108074"/>
            <a:chExt cx="1625346" cy="9637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722A63-C0B3-5392-3FAF-815F2117D25E}"/>
                </a:ext>
              </a:extLst>
            </p:cNvPr>
            <p:cNvGrpSpPr/>
            <p:nvPr/>
          </p:nvGrpSpPr>
          <p:grpSpPr>
            <a:xfrm>
              <a:off x="9707888" y="1108074"/>
              <a:ext cx="1625346" cy="963756"/>
              <a:chOff x="6246178" y="5331037"/>
              <a:chExt cx="1625346" cy="96375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06E87F-F805-B4C9-2AC0-6339C47C9CD9}"/>
                  </a:ext>
                </a:extLst>
              </p:cNvPr>
              <p:cNvSpPr/>
              <p:nvPr/>
            </p:nvSpPr>
            <p:spPr>
              <a:xfrm>
                <a:off x="6506233" y="5331037"/>
                <a:ext cx="1278606" cy="963756"/>
              </a:xfrm>
              <a:prstGeom prst="roundRect">
                <a:avLst/>
              </a:prstGeom>
              <a:solidFill>
                <a:srgbClr val="FFFFFF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 descr="Presentation with pie chart outline">
                <a:extLst>
                  <a:ext uri="{FF2B5EF4-FFF2-40B4-BE49-F238E27FC236}">
                    <a16:creationId xmlns:a16="http://schemas.microsoft.com/office/drawing/2014/main" id="{353B19FD-9700-15D1-00A7-B1938AAE2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21191" y="5331037"/>
                <a:ext cx="695325" cy="695325"/>
              </a:xfrm>
              <a:prstGeom prst="rect">
                <a:avLst/>
              </a:prstGeom>
            </p:spPr>
          </p:pic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577A95-CC44-02D4-06C5-0E9A583FC6E8}"/>
                  </a:ext>
                </a:extLst>
              </p:cNvPr>
              <p:cNvSpPr/>
              <p:nvPr/>
            </p:nvSpPr>
            <p:spPr>
              <a:xfrm>
                <a:off x="6246178" y="6007497"/>
                <a:ext cx="1625346" cy="25466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Outcome</a:t>
                </a:r>
              </a:p>
            </p:txBody>
          </p:sp>
        </p:grp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3BC1C942-A1BD-7529-B87B-D3BDA400B476}"/>
                </a:ext>
              </a:extLst>
            </p:cNvPr>
            <p:cNvSpPr/>
            <p:nvPr/>
          </p:nvSpPr>
          <p:spPr>
            <a:xfrm>
              <a:off x="9707888" y="1784533"/>
              <a:ext cx="306690" cy="254662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9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AFA6-20C7-FA2C-D0F5-27508DF3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673E6A-A6B4-1B2D-B675-22EB769ABD7D}"/>
              </a:ext>
            </a:extLst>
          </p:cNvPr>
          <p:cNvGrpSpPr/>
          <p:nvPr/>
        </p:nvGrpSpPr>
        <p:grpSpPr>
          <a:xfrm>
            <a:off x="444617" y="766459"/>
            <a:ext cx="10404447" cy="1040409"/>
            <a:chOff x="444617" y="956172"/>
            <a:chExt cx="10404447" cy="10404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3EDFFF-0A43-077F-2346-B8D45B80C200}"/>
                </a:ext>
              </a:extLst>
            </p:cNvPr>
            <p:cNvGrpSpPr/>
            <p:nvPr/>
          </p:nvGrpSpPr>
          <p:grpSpPr>
            <a:xfrm>
              <a:off x="444617" y="956172"/>
              <a:ext cx="10404447" cy="1040409"/>
              <a:chOff x="444617" y="956172"/>
              <a:chExt cx="10404447" cy="10404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53DE93-2907-892F-6379-FF37911C8F7D}"/>
                  </a:ext>
                </a:extLst>
              </p:cNvPr>
              <p:cNvSpPr/>
              <p:nvPr/>
            </p:nvSpPr>
            <p:spPr>
              <a:xfrm>
                <a:off x="1193335" y="1074370"/>
                <a:ext cx="9655729" cy="9222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BI Developer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20DFA08B-9686-4BEA-5C12-B7B4D46E20FD}"/>
                  </a:ext>
                </a:extLst>
              </p:cNvPr>
              <p:cNvSpPr/>
              <p:nvPr/>
            </p:nvSpPr>
            <p:spPr>
              <a:xfrm rot="5400000">
                <a:off x="1028527" y="1422810"/>
                <a:ext cx="738579" cy="40896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7EAEF3-C953-5CE5-4A7F-DDEA95E91AE9}"/>
                  </a:ext>
                </a:extLst>
              </p:cNvPr>
              <p:cNvSpPr/>
              <p:nvPr/>
            </p:nvSpPr>
            <p:spPr>
              <a:xfrm>
                <a:off x="444617" y="956172"/>
                <a:ext cx="1157681" cy="67111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1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EA9164-4FC0-DE9D-B38D-000DA95BBCA7}"/>
                </a:ext>
              </a:extLst>
            </p:cNvPr>
            <p:cNvSpPr/>
            <p:nvPr/>
          </p:nvSpPr>
          <p:spPr>
            <a:xfrm>
              <a:off x="4907560" y="1074369"/>
              <a:ext cx="2852257" cy="922211"/>
            </a:xfrm>
            <a:prstGeom prst="rect">
              <a:avLst/>
            </a:prstGeom>
            <a:solidFill>
              <a:srgbClr val="BAC4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Requirement Gathering &amp;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Define Key Metrics and KPI’s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Design the Report Layout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Create Report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Develop the implementation 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Publish the Report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6099C1-FC81-7B81-1C65-92F551B1369A}"/>
              </a:ext>
            </a:extLst>
          </p:cNvPr>
          <p:cNvGrpSpPr/>
          <p:nvPr/>
        </p:nvGrpSpPr>
        <p:grpSpPr>
          <a:xfrm>
            <a:off x="444617" y="1925065"/>
            <a:ext cx="10404447" cy="1040409"/>
            <a:chOff x="444617" y="956172"/>
            <a:chExt cx="10404447" cy="10404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C9CBAC-0DD1-CD7A-9EE6-F28369E1215C}"/>
                </a:ext>
              </a:extLst>
            </p:cNvPr>
            <p:cNvGrpSpPr/>
            <p:nvPr/>
          </p:nvGrpSpPr>
          <p:grpSpPr>
            <a:xfrm>
              <a:off x="444617" y="956172"/>
              <a:ext cx="10404447" cy="1040409"/>
              <a:chOff x="444617" y="956172"/>
              <a:chExt cx="10404447" cy="104040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F80102-7B6C-6E50-E2AC-49E186874F6A}"/>
                  </a:ext>
                </a:extLst>
              </p:cNvPr>
              <p:cNvSpPr/>
              <p:nvPr/>
            </p:nvSpPr>
            <p:spPr>
              <a:xfrm>
                <a:off x="1193335" y="1074370"/>
                <a:ext cx="9655729" cy="92221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Database Developer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6045B5C-C736-B587-485D-D278FB3194E9}"/>
                  </a:ext>
                </a:extLst>
              </p:cNvPr>
              <p:cNvSpPr/>
              <p:nvPr/>
            </p:nvSpPr>
            <p:spPr>
              <a:xfrm rot="5400000">
                <a:off x="1028527" y="1422810"/>
                <a:ext cx="738579" cy="408963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42440F-C5DB-B770-18EA-EA34FD6FD543}"/>
                  </a:ext>
                </a:extLst>
              </p:cNvPr>
              <p:cNvSpPr/>
              <p:nvPr/>
            </p:nvSpPr>
            <p:spPr>
              <a:xfrm>
                <a:off x="444617" y="956172"/>
                <a:ext cx="1157681" cy="6711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2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18D6E-7AFD-E5E0-36D9-BA0DE1124A03}"/>
                </a:ext>
              </a:extLst>
            </p:cNvPr>
            <p:cNvSpPr/>
            <p:nvPr/>
          </p:nvSpPr>
          <p:spPr>
            <a:xfrm>
              <a:off x="4907560" y="1074369"/>
              <a:ext cx="2852257" cy="922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Requirement Gathering &amp;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Database Design using </a:t>
              </a:r>
              <a:r>
                <a:rPr lang="en-US" sz="1000" dirty="0" err="1">
                  <a:solidFill>
                    <a:schemeClr val="tx1"/>
                  </a:solidFill>
                </a:rPr>
                <a:t>MSAccess</a:t>
              </a:r>
              <a:r>
                <a:rPr lang="en-US" sz="1000" dirty="0">
                  <a:solidFill>
                    <a:schemeClr val="tx1"/>
                  </a:solidFill>
                </a:rPr>
                <a:t> 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User Interface Design in </a:t>
              </a:r>
              <a:r>
                <a:rPr lang="en-US" sz="1000" dirty="0" err="1">
                  <a:solidFill>
                    <a:schemeClr val="tx1"/>
                  </a:solidFill>
                </a:rPr>
                <a:t>MSAccess</a:t>
              </a:r>
              <a:r>
                <a:rPr lang="en-US" sz="1000" dirty="0">
                  <a:solidFill>
                    <a:schemeClr val="tx1"/>
                  </a:solidFill>
                </a:rPr>
                <a:t> Application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D578EF-58F3-B61F-19A5-365DC20B29D4}"/>
              </a:ext>
            </a:extLst>
          </p:cNvPr>
          <p:cNvGrpSpPr/>
          <p:nvPr/>
        </p:nvGrpSpPr>
        <p:grpSpPr>
          <a:xfrm>
            <a:off x="444617" y="5415050"/>
            <a:ext cx="10404447" cy="1040409"/>
            <a:chOff x="444617" y="956172"/>
            <a:chExt cx="10404447" cy="104040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516CB6-127E-D40E-64D6-33D19C39D0C3}"/>
                </a:ext>
              </a:extLst>
            </p:cNvPr>
            <p:cNvGrpSpPr/>
            <p:nvPr/>
          </p:nvGrpSpPr>
          <p:grpSpPr>
            <a:xfrm>
              <a:off x="444617" y="956172"/>
              <a:ext cx="10404447" cy="1040409"/>
              <a:chOff x="444617" y="956172"/>
              <a:chExt cx="10404447" cy="104040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AE702F-9E80-79B0-485F-FA96E02AEFAE}"/>
                  </a:ext>
                </a:extLst>
              </p:cNvPr>
              <p:cNvSpPr/>
              <p:nvPr/>
            </p:nvSpPr>
            <p:spPr>
              <a:xfrm>
                <a:off x="1193335" y="1074370"/>
                <a:ext cx="9655729" cy="9222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Implementation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1812004B-F49F-21E2-F048-47AC2E807EFE}"/>
                  </a:ext>
                </a:extLst>
              </p:cNvPr>
              <p:cNvSpPr/>
              <p:nvPr/>
            </p:nvSpPr>
            <p:spPr>
              <a:xfrm rot="5400000">
                <a:off x="1028527" y="1422810"/>
                <a:ext cx="738579" cy="408963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0DEA78-9E29-E52D-90D9-3EE997F62653}"/>
                  </a:ext>
                </a:extLst>
              </p:cNvPr>
              <p:cNvSpPr/>
              <p:nvPr/>
            </p:nvSpPr>
            <p:spPr>
              <a:xfrm>
                <a:off x="444617" y="956172"/>
                <a:ext cx="1157681" cy="671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5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1ADB02-72C8-785B-F2D5-9AEA196C37E8}"/>
                </a:ext>
              </a:extLst>
            </p:cNvPr>
            <p:cNvSpPr/>
            <p:nvPr/>
          </p:nvSpPr>
          <p:spPr>
            <a:xfrm>
              <a:off x="4907560" y="1074369"/>
              <a:ext cx="5941504" cy="9222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E27D64-576B-DD4E-8599-4E7114080714}"/>
              </a:ext>
            </a:extLst>
          </p:cNvPr>
          <p:cNvGrpSpPr/>
          <p:nvPr/>
        </p:nvGrpSpPr>
        <p:grpSpPr>
          <a:xfrm>
            <a:off x="444617" y="4250288"/>
            <a:ext cx="10404447" cy="1040409"/>
            <a:chOff x="444617" y="956172"/>
            <a:chExt cx="10404447" cy="104040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CFBD86-E004-6CC1-2C52-AD87506B48FD}"/>
                </a:ext>
              </a:extLst>
            </p:cNvPr>
            <p:cNvGrpSpPr/>
            <p:nvPr/>
          </p:nvGrpSpPr>
          <p:grpSpPr>
            <a:xfrm>
              <a:off x="444617" y="956172"/>
              <a:ext cx="10404447" cy="1040409"/>
              <a:chOff x="444617" y="956172"/>
              <a:chExt cx="10404447" cy="10404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0048D1-043B-6AAD-6E5D-77279859F639}"/>
                  </a:ext>
                </a:extLst>
              </p:cNvPr>
              <p:cNvSpPr/>
              <p:nvPr/>
            </p:nvSpPr>
            <p:spPr>
              <a:xfrm>
                <a:off x="1193335" y="1074370"/>
                <a:ext cx="9655729" cy="9222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User Training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FCB6641-9471-D65E-AEEA-DE07AE9296D8}"/>
                  </a:ext>
                </a:extLst>
              </p:cNvPr>
              <p:cNvSpPr/>
              <p:nvPr/>
            </p:nvSpPr>
            <p:spPr>
              <a:xfrm rot="5400000">
                <a:off x="1028527" y="1422810"/>
                <a:ext cx="738579" cy="408963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9BE1CF6-8EEB-2C68-F33E-8A65712086FE}"/>
                  </a:ext>
                </a:extLst>
              </p:cNvPr>
              <p:cNvSpPr/>
              <p:nvPr/>
            </p:nvSpPr>
            <p:spPr>
              <a:xfrm>
                <a:off x="444617" y="956172"/>
                <a:ext cx="1157681" cy="671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4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FE9D0F-B92E-A879-E324-3D9850020667}"/>
                </a:ext>
              </a:extLst>
            </p:cNvPr>
            <p:cNvSpPr/>
            <p:nvPr/>
          </p:nvSpPr>
          <p:spPr>
            <a:xfrm>
              <a:off x="4907560" y="1074369"/>
              <a:ext cx="5941504" cy="9222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Training Material Development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Evaluation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Feedback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Continuous Improvements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12DE494-967C-2A06-42B2-5351DEAB6A14}"/>
              </a:ext>
            </a:extLst>
          </p:cNvPr>
          <p:cNvSpPr/>
          <p:nvPr/>
        </p:nvSpPr>
        <p:spPr>
          <a:xfrm>
            <a:off x="7821686" y="2043262"/>
            <a:ext cx="2852257" cy="922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000" b="1" dirty="0">
                <a:solidFill>
                  <a:schemeClr val="tx1"/>
                </a:solidFill>
              </a:rPr>
              <a:t>Key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Database to store the list of pending and completed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Planned and Actual start and end of project of BO / CR /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Store Daily Comments/Highlight section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442C0D-E004-471C-F299-794E2FFA7D3A}"/>
              </a:ext>
            </a:extLst>
          </p:cNvPr>
          <p:cNvSpPr/>
          <p:nvPr/>
        </p:nvSpPr>
        <p:spPr>
          <a:xfrm>
            <a:off x="7821686" y="870126"/>
            <a:ext cx="2852257" cy="922211"/>
          </a:xfrm>
          <a:prstGeom prst="rect">
            <a:avLst/>
          </a:prstGeom>
          <a:solidFill>
            <a:srgbClr val="BAC4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000" b="1" dirty="0">
                <a:solidFill>
                  <a:schemeClr val="tx1"/>
                </a:solidFill>
              </a:rPr>
              <a:t>Key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Report should show BO / CR / Feature added in </a:t>
            </a:r>
            <a:r>
              <a:rPr lang="en-US" sz="1000" dirty="0" err="1">
                <a:solidFill>
                  <a:schemeClr val="tx1"/>
                </a:solidFill>
              </a:rPr>
              <a:t>MSAccess</a:t>
            </a:r>
            <a:r>
              <a:rPr lang="en-US" sz="1000" dirty="0">
                <a:solidFill>
                  <a:schemeClr val="tx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Option to hide completed BO / CR /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Fetch the Execution status &amp; Defect report from HPQC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22EC75-6AC4-2642-606B-ADF4A27A5CA0}"/>
              </a:ext>
            </a:extLst>
          </p:cNvPr>
          <p:cNvGrpSpPr/>
          <p:nvPr/>
        </p:nvGrpSpPr>
        <p:grpSpPr>
          <a:xfrm>
            <a:off x="444617" y="3120392"/>
            <a:ext cx="10404447" cy="1040409"/>
            <a:chOff x="444617" y="956172"/>
            <a:chExt cx="10404447" cy="104040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8DBFAE-8696-FD04-AE2E-F0F6EBCD4B6B}"/>
                </a:ext>
              </a:extLst>
            </p:cNvPr>
            <p:cNvGrpSpPr/>
            <p:nvPr/>
          </p:nvGrpSpPr>
          <p:grpSpPr>
            <a:xfrm>
              <a:off x="444617" y="956172"/>
              <a:ext cx="10404447" cy="1040409"/>
              <a:chOff x="444617" y="956172"/>
              <a:chExt cx="10404447" cy="104040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83E61E1-1071-696C-9445-E87AF77324F0}"/>
                  </a:ext>
                </a:extLst>
              </p:cNvPr>
              <p:cNvSpPr/>
              <p:nvPr/>
            </p:nvSpPr>
            <p:spPr>
              <a:xfrm>
                <a:off x="1193335" y="1074370"/>
                <a:ext cx="9655729" cy="922211"/>
              </a:xfrm>
              <a:prstGeom prst="rect">
                <a:avLst/>
              </a:prstGeom>
              <a:solidFill>
                <a:srgbClr val="E8E6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Test Manager / Test Lead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5CC7D51-1878-ECB2-C928-F045EAC619B4}"/>
                  </a:ext>
                </a:extLst>
              </p:cNvPr>
              <p:cNvSpPr/>
              <p:nvPr/>
            </p:nvSpPr>
            <p:spPr>
              <a:xfrm rot="5400000">
                <a:off x="1028527" y="1422810"/>
                <a:ext cx="738579" cy="408963"/>
              </a:xfrm>
              <a:prstGeom prst="triangle">
                <a:avLst/>
              </a:prstGeom>
              <a:solidFill>
                <a:srgbClr val="DCDF7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892D03F-D204-CDAF-6692-AA6692299450}"/>
                  </a:ext>
                </a:extLst>
              </p:cNvPr>
              <p:cNvSpPr/>
              <p:nvPr/>
            </p:nvSpPr>
            <p:spPr>
              <a:xfrm>
                <a:off x="444617" y="956172"/>
                <a:ext cx="1157681" cy="671119"/>
              </a:xfrm>
              <a:prstGeom prst="rect">
                <a:avLst/>
              </a:prstGeom>
              <a:solidFill>
                <a:srgbClr val="E8E6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3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41880B-FCC4-A708-1A14-B5B7570733CA}"/>
                </a:ext>
              </a:extLst>
            </p:cNvPr>
            <p:cNvSpPr/>
            <p:nvPr/>
          </p:nvSpPr>
          <p:spPr>
            <a:xfrm>
              <a:off x="4907560" y="1074369"/>
              <a:ext cx="5941504" cy="922211"/>
            </a:xfrm>
            <a:prstGeom prst="rect">
              <a:avLst/>
            </a:prstGeom>
            <a:solidFill>
              <a:srgbClr val="E8E6A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Provide support to the development of  report and database.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Offer guidance throughout the development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19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8770-43AE-6463-DB41-21F4A4FA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&amp; Constraints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82CBE5-69E5-55FC-05D1-61820F494F17}"/>
              </a:ext>
            </a:extLst>
          </p:cNvPr>
          <p:cNvGrpSpPr/>
          <p:nvPr/>
        </p:nvGrpSpPr>
        <p:grpSpPr>
          <a:xfrm>
            <a:off x="644669" y="2247628"/>
            <a:ext cx="2978093" cy="1628087"/>
            <a:chOff x="889230" y="1492618"/>
            <a:chExt cx="2978093" cy="16280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10EB3E-5036-BEAF-FE61-93FD4F58CDDC}"/>
                </a:ext>
              </a:extLst>
            </p:cNvPr>
            <p:cNvGrpSpPr/>
            <p:nvPr/>
          </p:nvGrpSpPr>
          <p:grpSpPr>
            <a:xfrm>
              <a:off x="889230" y="1660398"/>
              <a:ext cx="2978093" cy="1460307"/>
              <a:chOff x="2097246" y="2566409"/>
              <a:chExt cx="1501630" cy="1043075"/>
            </a:xfrm>
          </p:grpSpPr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786EAB73-4362-004E-33DE-622371D49061}"/>
                  </a:ext>
                </a:extLst>
              </p:cNvPr>
              <p:cNvSpPr/>
              <p:nvPr/>
            </p:nvSpPr>
            <p:spPr>
              <a:xfrm rot="20708001">
                <a:off x="2097247" y="2569249"/>
                <a:ext cx="1501629" cy="1040235"/>
              </a:xfrm>
              <a:prstGeom prst="flowChartInputOutp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ata 5">
                <a:extLst>
                  <a:ext uri="{FF2B5EF4-FFF2-40B4-BE49-F238E27FC236}">
                    <a16:creationId xmlns:a16="http://schemas.microsoft.com/office/drawing/2014/main" id="{52D88CAD-764A-87E4-69D8-1A348E7A6C9D}"/>
                  </a:ext>
                </a:extLst>
              </p:cNvPr>
              <p:cNvSpPr/>
              <p:nvPr/>
            </p:nvSpPr>
            <p:spPr>
              <a:xfrm>
                <a:off x="2097246" y="2566409"/>
                <a:ext cx="1501629" cy="1040235"/>
              </a:xfrm>
              <a:prstGeom prst="flowChartInputOutpu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HPQC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Direct connection to HPQC for live data is limited or unavailable.</a:t>
                </a:r>
              </a:p>
            </p:txBody>
          </p:sp>
        </p:grp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A5117080-950B-05B8-3706-C920D9465185}"/>
                </a:ext>
              </a:extLst>
            </p:cNvPr>
            <p:cNvSpPr/>
            <p:nvPr/>
          </p:nvSpPr>
          <p:spPr>
            <a:xfrm>
              <a:off x="1607928" y="1492618"/>
              <a:ext cx="511728" cy="335560"/>
            </a:xfrm>
            <a:prstGeom prst="flowChartAlternate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7F1EF2-5948-F0BE-7A39-C00FD585E3DB}"/>
              </a:ext>
            </a:extLst>
          </p:cNvPr>
          <p:cNvGrpSpPr/>
          <p:nvPr/>
        </p:nvGrpSpPr>
        <p:grpSpPr>
          <a:xfrm>
            <a:off x="4190281" y="2243652"/>
            <a:ext cx="2978093" cy="1628087"/>
            <a:chOff x="889230" y="1492618"/>
            <a:chExt cx="2978093" cy="16280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229537-9D00-6415-D8F3-CE8B9ED2DDDF}"/>
                </a:ext>
              </a:extLst>
            </p:cNvPr>
            <p:cNvGrpSpPr/>
            <p:nvPr/>
          </p:nvGrpSpPr>
          <p:grpSpPr>
            <a:xfrm>
              <a:off x="889230" y="1660398"/>
              <a:ext cx="2978093" cy="1460307"/>
              <a:chOff x="2097246" y="2566409"/>
              <a:chExt cx="1501630" cy="1043075"/>
            </a:xfrm>
          </p:grpSpPr>
          <p:sp>
            <p:nvSpPr>
              <p:cNvPr id="15" name="Flowchart: Data 14">
                <a:extLst>
                  <a:ext uri="{FF2B5EF4-FFF2-40B4-BE49-F238E27FC236}">
                    <a16:creationId xmlns:a16="http://schemas.microsoft.com/office/drawing/2014/main" id="{DE074017-827E-2A72-6E84-CB4FE9998C38}"/>
                  </a:ext>
                </a:extLst>
              </p:cNvPr>
              <p:cNvSpPr/>
              <p:nvPr/>
            </p:nvSpPr>
            <p:spPr>
              <a:xfrm rot="20708001">
                <a:off x="2097247" y="2569249"/>
                <a:ext cx="1501629" cy="1040235"/>
              </a:xfrm>
              <a:prstGeom prst="flowChartInputOutpu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ata 15">
                <a:extLst>
                  <a:ext uri="{FF2B5EF4-FFF2-40B4-BE49-F238E27FC236}">
                    <a16:creationId xmlns:a16="http://schemas.microsoft.com/office/drawing/2014/main" id="{AD7CAE49-9D27-BD99-3665-7BCFF2BE214D}"/>
                  </a:ext>
                </a:extLst>
              </p:cNvPr>
              <p:cNvSpPr/>
              <p:nvPr/>
            </p:nvSpPr>
            <p:spPr>
              <a:xfrm>
                <a:off x="2097246" y="2566409"/>
                <a:ext cx="1501629" cy="1040235"/>
              </a:xfrm>
              <a:prstGeom prst="flowChartInputOutpu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MS Access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Limited Data capacity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Performance issues on large datasets and complex queries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B67C6D9F-D835-D355-692F-1E0D7F70C119}"/>
                </a:ext>
              </a:extLst>
            </p:cNvPr>
            <p:cNvSpPr/>
            <p:nvPr/>
          </p:nvSpPr>
          <p:spPr>
            <a:xfrm>
              <a:off x="1607928" y="1492618"/>
              <a:ext cx="511728" cy="335560"/>
            </a:xfrm>
            <a:prstGeom prst="flowChartAlternateProcess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85F89E-C74A-6FC4-8135-B97DDD54049C}"/>
              </a:ext>
            </a:extLst>
          </p:cNvPr>
          <p:cNvGrpSpPr/>
          <p:nvPr/>
        </p:nvGrpSpPr>
        <p:grpSpPr>
          <a:xfrm>
            <a:off x="7664702" y="2243652"/>
            <a:ext cx="2978093" cy="1628087"/>
            <a:chOff x="889230" y="1492618"/>
            <a:chExt cx="2978093" cy="16280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4FBF69-442D-4231-2139-23CC909487C8}"/>
                </a:ext>
              </a:extLst>
            </p:cNvPr>
            <p:cNvGrpSpPr/>
            <p:nvPr/>
          </p:nvGrpSpPr>
          <p:grpSpPr>
            <a:xfrm>
              <a:off x="889230" y="1660398"/>
              <a:ext cx="2978093" cy="1460307"/>
              <a:chOff x="2097246" y="2566409"/>
              <a:chExt cx="1501630" cy="1043075"/>
            </a:xfrm>
          </p:grpSpPr>
          <p:sp>
            <p:nvSpPr>
              <p:cNvPr id="25" name="Flowchart: Data 24">
                <a:extLst>
                  <a:ext uri="{FF2B5EF4-FFF2-40B4-BE49-F238E27FC236}">
                    <a16:creationId xmlns:a16="http://schemas.microsoft.com/office/drawing/2014/main" id="{BFED2B5B-BD3A-CA1B-5C85-DE0EA584D502}"/>
                  </a:ext>
                </a:extLst>
              </p:cNvPr>
              <p:cNvSpPr/>
              <p:nvPr/>
            </p:nvSpPr>
            <p:spPr>
              <a:xfrm rot="20708001">
                <a:off x="2097247" y="2569249"/>
                <a:ext cx="1501629" cy="1040235"/>
              </a:xfrm>
              <a:prstGeom prst="flowChartInputOutp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DC061D4D-04F1-2970-AB66-F24BAA5A3CDC}"/>
                  </a:ext>
                </a:extLst>
              </p:cNvPr>
              <p:cNvSpPr/>
              <p:nvPr/>
            </p:nvSpPr>
            <p:spPr>
              <a:xfrm>
                <a:off x="2097246" y="2566409"/>
                <a:ext cx="1501629" cy="1040235"/>
              </a:xfrm>
              <a:prstGeom prst="flowChartInputOutpu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Resource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Skill Gap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Limited Time availability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Budget Constraints</a:t>
                </a:r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E0800872-A7FA-1361-549F-8548EC505232}"/>
                </a:ext>
              </a:extLst>
            </p:cNvPr>
            <p:cNvSpPr/>
            <p:nvPr/>
          </p:nvSpPr>
          <p:spPr>
            <a:xfrm>
              <a:off x="1607928" y="1492618"/>
              <a:ext cx="511728" cy="335560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0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130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69BD4B"/>
      </a:dk2>
      <a:lt2>
        <a:srgbClr val="152F75"/>
      </a:lt2>
      <a:accent1>
        <a:srgbClr val="152F75"/>
      </a:accent1>
      <a:accent2>
        <a:srgbClr val="00AFB9"/>
      </a:accent2>
      <a:accent3>
        <a:srgbClr val="00B050"/>
      </a:accent3>
      <a:accent4>
        <a:srgbClr val="586D8A"/>
      </a:accent4>
      <a:accent5>
        <a:srgbClr val="009EDA"/>
      </a:accent5>
      <a:accent6>
        <a:srgbClr val="727272"/>
      </a:accent6>
      <a:hlink>
        <a:srgbClr val="0563C1"/>
      </a:hlink>
      <a:folHlink>
        <a:srgbClr val="00B0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583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Dependencies &amp; Constraints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Digital Sales Platform  One of the Largest Retailer  in US</dc:title>
  <dc:creator>Ajayakumar M P</dc:creator>
  <cp:lastModifiedBy>Ramesvar Vasudevan2</cp:lastModifiedBy>
  <cp:revision>14</cp:revision>
  <dcterms:created xsi:type="dcterms:W3CDTF">2024-06-06T10:08:12Z</dcterms:created>
  <dcterms:modified xsi:type="dcterms:W3CDTF">2024-09-24T05:33:18Z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9fea72e-161c-48c8-8e82-3fc1e9b3162c_Enabled">
    <vt:lpwstr>true</vt:lpwstr>
  </property>
  <property fmtid="{D5CDD505-2E9C-101B-9397-08002B2CF9AE}" pid="3" name="MSIP_Label_e9fea72e-161c-48c8-8e82-3fc1e9b3162c_SetDate">
    <vt:lpwstr>2024-06-20T13:17:53Z</vt:lpwstr>
  </property>
  <property fmtid="{D5CDD505-2E9C-101B-9397-08002B2CF9AE}" pid="4" name="MSIP_Label_e9fea72e-161c-48c8-8e82-3fc1e9b3162c_Method">
    <vt:lpwstr>Standard</vt:lpwstr>
  </property>
  <property fmtid="{D5CDD505-2E9C-101B-9397-08002B2CF9AE}" pid="5" name="MSIP_Label_e9fea72e-161c-48c8-8e82-3fc1e9b3162c_Name">
    <vt:lpwstr>Normal sensitivity label</vt:lpwstr>
  </property>
  <property fmtid="{D5CDD505-2E9C-101B-9397-08002B2CF9AE}" pid="6" name="MSIP_Label_e9fea72e-161c-48c8-8e82-3fc1e9b3162c_SiteId">
    <vt:lpwstr>ff9c7474-421d-4957-8d47-c4b64dec87b5</vt:lpwstr>
  </property>
  <property fmtid="{D5CDD505-2E9C-101B-9397-08002B2CF9AE}" pid="7" name="MSIP_Label_e9fea72e-161c-48c8-8e82-3fc1e9b3162c_ActionId">
    <vt:lpwstr>e4dfd621-f678-4555-adef-6588b234b4fc</vt:lpwstr>
  </property>
  <property fmtid="{D5CDD505-2E9C-101B-9397-08002B2CF9AE}" pid="8" name="MSIP_Label_e9fea72e-161c-48c8-8e82-3fc1e9b3162c_ContentBits">
    <vt:lpwstr>0</vt:lpwstr>
  </property>
</Properties>
</file>