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20680363"/>
  <p:notesSz cx="20680363" cy="14630400"/>
  <p:embeddedFontLst>
    <p:embeddedFont>
      <p:font typeface="Consolas" panose="020B0609020204030204" pitchFamily="49" charset="0"/>
      <p:regular r:id="rId13"/>
      <p:bold r:id="rId14"/>
      <p:italic r:id="rId15"/>
      <p:boldItalic r:id="rId16"/>
    </p:embeddedFont>
    <p:embeddedFont>
      <p:font typeface="Crimson Pro Semi Bold" panose="020B0604020202020204" charset="0"/>
      <p:regular r:id="rId17"/>
    </p:embeddedFont>
    <p:embeddedFont>
      <p:font typeface="Heebo" pitchFamily="2" charset="-79"/>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40DC1-B088-D76F-3049-A4DC0B550EE1}" v="289" dt="2025-05-09T14:27:09.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961438" cy="7334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1714163" y="0"/>
            <a:ext cx="8961437" cy="733425"/>
          </a:xfrm>
          <a:prstGeom prst="rect">
            <a:avLst/>
          </a:prstGeom>
        </p:spPr>
        <p:txBody>
          <a:bodyPr vert="horz" lIns="91440" tIns="45720" rIns="91440" bIns="45720" rtlCol="0"/>
          <a:lstStyle>
            <a:lvl1pPr algn="r">
              <a:defRPr sz="1200"/>
            </a:lvl1pPr>
          </a:lstStyle>
          <a:p>
            <a:fld id="{977E5CAB-ED11-4659-A89C-BC718B855D1A}" type="datetimeFigureOut">
              <a:t>09/05/2025</a:t>
            </a:fld>
            <a:endParaRPr lang="en-GB"/>
          </a:p>
        </p:txBody>
      </p:sp>
      <p:sp>
        <p:nvSpPr>
          <p:cNvPr id="4" name="Slide Image Placeholder 3"/>
          <p:cNvSpPr>
            <a:spLocks noGrp="1" noRot="1" noChangeAspect="1"/>
          </p:cNvSpPr>
          <p:nvPr>
            <p:ph type="sldImg" idx="2"/>
          </p:nvPr>
        </p:nvSpPr>
        <p:spPr>
          <a:xfrm>
            <a:off x="8593138" y="1828800"/>
            <a:ext cx="3494087" cy="49371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068513" y="7040563"/>
            <a:ext cx="16543337" cy="57610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13896975"/>
            <a:ext cx="8961438" cy="7334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1714163" y="13896975"/>
            <a:ext cx="8961437" cy="733425"/>
          </a:xfrm>
          <a:prstGeom prst="rect">
            <a:avLst/>
          </a:prstGeom>
        </p:spPr>
        <p:txBody>
          <a:bodyPr vert="horz" lIns="91440" tIns="45720" rIns="91440" bIns="45720" rtlCol="0" anchor="b"/>
          <a:lstStyle>
            <a:lvl1pPr algn="r">
              <a:defRPr sz="1200"/>
            </a:lvl1pPr>
          </a:lstStyle>
          <a:p>
            <a:fld id="{7612A805-8601-44D3-823D-34BEDFA700E6}" type="slidenum">
              <a:t>‹#›</a:t>
            </a:fld>
            <a:endParaRPr lang="en-GB"/>
          </a:p>
        </p:txBody>
      </p:sp>
    </p:spTree>
    <p:extLst>
      <p:ext uri="{BB962C8B-B14F-4D97-AF65-F5344CB8AC3E}">
        <p14:creationId xmlns:p14="http://schemas.microsoft.com/office/powerpoint/2010/main" val="56564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281" cy="20680698"/>
          </a:xfrm>
          <a:prstGeom prst="rect">
            <a:avLst/>
          </a:prstGeom>
          <a:solidFill>
            <a:srgbClr val="F0F0F1"/>
          </a:solidFill>
          <a:ln/>
        </p:spPr>
      </p:sp>
      <p:sp>
        <p:nvSpPr>
          <p:cNvPr id="3" name="Shape 1"/>
          <p:cNvSpPr/>
          <p:nvPr/>
        </p:nvSpPr>
        <p:spPr>
          <a:xfrm>
            <a:off x="0" y="0"/>
            <a:ext cx="14630281" cy="20680698"/>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20200638"/>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939522" y="738188"/>
            <a:ext cx="12751237" cy="1677830"/>
          </a:xfrm>
          <a:prstGeom prst="rect">
            <a:avLst/>
          </a:prstGeom>
          <a:noFill/>
          <a:ln/>
        </p:spPr>
        <p:txBody>
          <a:bodyPr wrap="square" lIns="0" tIns="0" rIns="0" bIns="0" rtlCol="0" anchor="t"/>
          <a:lstStyle/>
          <a:p>
            <a:pPr marL="0" indent="0" algn="l">
              <a:lnSpc>
                <a:spcPts val="6600"/>
              </a:lnSpc>
              <a:buNone/>
            </a:pPr>
            <a:r>
              <a:rPr lang="en-US" sz="5250" dirty="0">
                <a:solidFill>
                  <a:srgbClr val="152D47"/>
                </a:solidFill>
                <a:latin typeface="Crimson Pro Semi Bold" pitchFamily="34" charset="0"/>
                <a:ea typeface="Crimson Pro Semi Bold" pitchFamily="34" charset="-122"/>
                <a:cs typeface="Crimson Pro Semi Bold" pitchFamily="34" charset="-120"/>
              </a:rPr>
              <a:t>Dijkstra's Algorithm in Urban Transportation Networks: A Theoretical Analysis</a:t>
            </a:r>
            <a:endParaRPr lang="en-US" sz="5250" dirty="0"/>
          </a:p>
        </p:txBody>
      </p:sp>
      <p:sp>
        <p:nvSpPr>
          <p:cNvPr id="5" name="Text 2"/>
          <p:cNvSpPr/>
          <p:nvPr/>
        </p:nvSpPr>
        <p:spPr>
          <a:xfrm>
            <a:off x="939522" y="2818688"/>
            <a:ext cx="12751237" cy="1288734"/>
          </a:xfrm>
          <a:prstGeom prst="rect">
            <a:avLst/>
          </a:prstGeom>
          <a:noFill/>
          <a:ln/>
        </p:spPr>
        <p:txBody>
          <a:bodyPr wrap="square" lIns="0" tIns="0" rIns="0" bIns="0" rtlCol="0" anchor="t"/>
          <a:lstStyle/>
          <a:p>
            <a:pPr marL="0" indent="0" algn="l">
              <a:lnSpc>
                <a:spcPts val="3350"/>
              </a:lnSpc>
              <a:buNone/>
            </a:pPr>
            <a:r>
              <a:rPr lang="en-US" sz="2100" dirty="0">
                <a:solidFill>
                  <a:srgbClr val="4C4C4D"/>
                </a:solidFill>
                <a:latin typeface="Heebo" pitchFamily="34" charset="0"/>
                <a:ea typeface="Heebo" pitchFamily="34" charset="-122"/>
                <a:cs typeface="Heebo" pitchFamily="34" charset="-120"/>
              </a:rPr>
              <a:t>Urban transportation systems face increasing challenges due to growing population density, vehicle ownership, and complex mobility patterns. Efficient route planning is essential to address congestion, reduce travel times, and optimize resource utilization in modern cities.</a:t>
            </a:r>
            <a:endParaRPr lang="en-US"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939522" y="738188"/>
            <a:ext cx="10696694" cy="838915"/>
          </a:xfrm>
          <a:prstGeom prst="rect">
            <a:avLst/>
          </a:prstGeom>
          <a:noFill/>
          <a:ln/>
        </p:spPr>
        <p:txBody>
          <a:bodyPr wrap="none" lIns="0" tIns="0" rIns="0" bIns="0" rtlCol="0" anchor="t"/>
          <a:lstStyle/>
          <a:p>
            <a:pPr marL="0" indent="0" algn="l">
              <a:lnSpc>
                <a:spcPts val="6600"/>
              </a:lnSpc>
              <a:buNone/>
            </a:pPr>
            <a:r>
              <a:rPr lang="en-US" sz="4700" dirty="0">
                <a:solidFill>
                  <a:srgbClr val="152D47"/>
                </a:solidFill>
                <a:latin typeface="Crimson Pro Semi Bold"/>
                <a:ea typeface="Crimson Pro Semi Bold" pitchFamily="34" charset="-122"/>
                <a:cs typeface="Crimson Pro Semi Bold" pitchFamily="34" charset="-120"/>
              </a:rPr>
              <a:t>Key References for Routing Algorithms</a:t>
            </a:r>
            <a:endParaRPr lang="en-US" sz="4700">
              <a:latin typeface="Crimson Pro Semi Bold"/>
              <a:ea typeface="Calibri"/>
              <a:cs typeface="Calibri"/>
            </a:endParaRPr>
          </a:p>
        </p:txBody>
      </p:sp>
      <p:sp>
        <p:nvSpPr>
          <p:cNvPr id="3" name="Text 1"/>
          <p:cNvSpPr/>
          <p:nvPr/>
        </p:nvSpPr>
        <p:spPr>
          <a:xfrm>
            <a:off x="939522" y="2113957"/>
            <a:ext cx="12751237" cy="859156"/>
          </a:xfrm>
          <a:prstGeom prst="rect">
            <a:avLst/>
          </a:prstGeom>
          <a:noFill/>
          <a:ln/>
        </p:spPr>
        <p:txBody>
          <a:bodyPr wrap="square" lIns="0" tIns="0" rIns="0" bIns="0" rtlCol="0" anchor="t"/>
          <a:lstStyle/>
          <a:p>
            <a:pPr marL="342900" indent="-342900" algn="l">
              <a:lnSpc>
                <a:spcPts val="3350"/>
              </a:lnSpc>
              <a:buSzPct val="100000"/>
              <a:buFont typeface="+mj-lt"/>
              <a:buAutoNum type="arabicPeriod"/>
            </a:pPr>
            <a:r>
              <a:rPr lang="en-US" sz="2100" dirty="0">
                <a:solidFill>
                  <a:srgbClr val="4C4C4D"/>
                </a:solidFill>
                <a:latin typeface="Heebo" pitchFamily="34" charset="0"/>
                <a:ea typeface="Heebo" pitchFamily="34" charset="-122"/>
                <a:cs typeface="Heebo" pitchFamily="34" charset="-120"/>
              </a:rPr>
              <a:t>Dijkstra, E. W. (1959). A note on two problems in connexion with graphs. Numerische Mathematik, 1(1), 269-271.</a:t>
            </a:r>
            <a:endParaRPr lang="en-US" sz="2100" dirty="0"/>
          </a:p>
        </p:txBody>
      </p:sp>
      <p:sp>
        <p:nvSpPr>
          <p:cNvPr id="4" name="Text 2"/>
          <p:cNvSpPr/>
          <p:nvPr/>
        </p:nvSpPr>
        <p:spPr>
          <a:xfrm>
            <a:off x="939522" y="3067053"/>
            <a:ext cx="12751237" cy="429578"/>
          </a:xfrm>
          <a:prstGeom prst="rect">
            <a:avLst/>
          </a:prstGeom>
          <a:noFill/>
          <a:ln/>
        </p:spPr>
        <p:txBody>
          <a:bodyPr wrap="none" lIns="0" tIns="0" rIns="0" bIns="0" rtlCol="0" anchor="t"/>
          <a:lstStyle/>
          <a:p>
            <a:pPr marL="342900" indent="-342900" algn="l">
              <a:lnSpc>
                <a:spcPts val="3350"/>
              </a:lnSpc>
              <a:buSzPct val="100000"/>
              <a:buFont typeface="+mj-lt"/>
              <a:buAutoNum type="arabicPeriod" startAt="2"/>
            </a:pPr>
            <a:r>
              <a:rPr lang="en-US" sz="2100" dirty="0">
                <a:solidFill>
                  <a:srgbClr val="4C4C4D"/>
                </a:solidFill>
                <a:latin typeface="Heebo" pitchFamily="34" charset="0"/>
                <a:ea typeface="Heebo" pitchFamily="34" charset="-122"/>
                <a:cs typeface="Heebo" pitchFamily="34" charset="-120"/>
              </a:rPr>
              <a:t>Dean, B. C. (2004). Shortest paths in FIFO time-dependent networks. MIT Technical Report.</a:t>
            </a:r>
            <a:endParaRPr lang="en-US" sz="2100" dirty="0"/>
          </a:p>
        </p:txBody>
      </p:sp>
      <p:sp>
        <p:nvSpPr>
          <p:cNvPr id="5" name="Text 3"/>
          <p:cNvSpPr/>
          <p:nvPr/>
        </p:nvSpPr>
        <p:spPr>
          <a:xfrm>
            <a:off x="939522" y="3590571"/>
            <a:ext cx="12751237" cy="859156"/>
          </a:xfrm>
          <a:prstGeom prst="rect">
            <a:avLst/>
          </a:prstGeom>
          <a:noFill/>
          <a:ln/>
        </p:spPr>
        <p:txBody>
          <a:bodyPr wrap="square" lIns="0" tIns="0" rIns="0" bIns="0" rtlCol="0" anchor="t"/>
          <a:lstStyle/>
          <a:p>
            <a:pPr marL="342900" indent="-342900" algn="l">
              <a:lnSpc>
                <a:spcPts val="3350"/>
              </a:lnSpc>
              <a:buSzPct val="100000"/>
              <a:buFont typeface="+mj-lt"/>
              <a:buAutoNum type="arabicPeriod" startAt="3"/>
            </a:pPr>
            <a:r>
              <a:rPr lang="en-US" sz="2100" dirty="0">
                <a:solidFill>
                  <a:srgbClr val="4C4C4D"/>
                </a:solidFill>
                <a:latin typeface="Heebo" pitchFamily="34" charset="0"/>
                <a:ea typeface="Heebo" pitchFamily="34" charset="-122"/>
                <a:cs typeface="Heebo" pitchFamily="34" charset="-120"/>
              </a:rPr>
              <a:t>Hart, P. E., Nilsson, N. J., &amp; Raphael, B. (1968). A formal basis for the heuristic determination of minimum cost paths. IEEE Transactions on Systems Science and Cybernetics, 4(2), 100-107.</a:t>
            </a:r>
            <a:endParaRPr lang="en-US" sz="2100" dirty="0"/>
          </a:p>
        </p:txBody>
      </p:sp>
      <p:sp>
        <p:nvSpPr>
          <p:cNvPr id="6" name="Text 4"/>
          <p:cNvSpPr/>
          <p:nvPr/>
        </p:nvSpPr>
        <p:spPr>
          <a:xfrm>
            <a:off x="939522" y="4543667"/>
            <a:ext cx="12751237" cy="859156"/>
          </a:xfrm>
          <a:prstGeom prst="rect">
            <a:avLst/>
          </a:prstGeom>
          <a:noFill/>
          <a:ln/>
        </p:spPr>
        <p:txBody>
          <a:bodyPr wrap="square" lIns="0" tIns="0" rIns="0" bIns="0" rtlCol="0" anchor="t"/>
          <a:lstStyle/>
          <a:p>
            <a:pPr marL="342900" indent="-342900" algn="l">
              <a:lnSpc>
                <a:spcPts val="3350"/>
              </a:lnSpc>
              <a:buSzPct val="100000"/>
              <a:buFont typeface="+mj-lt"/>
              <a:buAutoNum type="arabicPeriod" startAt="4"/>
            </a:pPr>
            <a:r>
              <a:rPr lang="en-US" sz="2100" dirty="0">
                <a:solidFill>
                  <a:srgbClr val="4C4C4D"/>
                </a:solidFill>
                <a:latin typeface="Heebo" pitchFamily="34" charset="0"/>
                <a:ea typeface="Heebo" pitchFamily="34" charset="-122"/>
                <a:cs typeface="Heebo" pitchFamily="34" charset="-120"/>
              </a:rPr>
              <a:t>Delling, D., &amp; Wagner, D. (2009). Time-dependent route planning. Robust and Online Large-Scale Optimization, 207-230.</a:t>
            </a:r>
            <a:endParaRPr lang="en-US" sz="2100" dirty="0"/>
          </a:p>
        </p:txBody>
      </p:sp>
      <p:sp>
        <p:nvSpPr>
          <p:cNvPr id="7" name="Text 5"/>
          <p:cNvSpPr/>
          <p:nvPr/>
        </p:nvSpPr>
        <p:spPr>
          <a:xfrm>
            <a:off x="939522" y="5496763"/>
            <a:ext cx="12751237" cy="859156"/>
          </a:xfrm>
          <a:prstGeom prst="rect">
            <a:avLst/>
          </a:prstGeom>
          <a:noFill/>
          <a:ln/>
        </p:spPr>
        <p:txBody>
          <a:bodyPr wrap="square" lIns="0" tIns="0" rIns="0" bIns="0" rtlCol="0" anchor="t"/>
          <a:lstStyle/>
          <a:p>
            <a:pPr marL="342900" indent="-342900" algn="l">
              <a:lnSpc>
                <a:spcPts val="3350"/>
              </a:lnSpc>
              <a:buSzPct val="100000"/>
              <a:buFont typeface="+mj-lt"/>
              <a:buAutoNum type="arabicPeriod" startAt="5"/>
            </a:pPr>
            <a:r>
              <a:rPr lang="en-US" sz="2100" dirty="0">
                <a:solidFill>
                  <a:srgbClr val="4C4C4D"/>
                </a:solidFill>
                <a:latin typeface="Heebo" pitchFamily="34" charset="0"/>
                <a:ea typeface="Heebo" pitchFamily="34" charset="-122"/>
                <a:cs typeface="Heebo" pitchFamily="34" charset="-120"/>
              </a:rPr>
              <a:t>Geisberger, R., Sanders, P., Schultes, D., &amp; Delling, D. (2008). Contraction hierarchies: Faster and simpler hierarchical routing in road networks. Experimental Algorithms, 319-333.</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39522" y="738188"/>
            <a:ext cx="6711077" cy="838915"/>
          </a:xfrm>
          <a:prstGeom prst="rect">
            <a:avLst/>
          </a:prstGeom>
          <a:noFill/>
          <a:ln/>
        </p:spPr>
        <p:txBody>
          <a:bodyPr wrap="none" lIns="0" tIns="0" rIns="0" bIns="0" rtlCol="0" anchor="t"/>
          <a:lstStyle/>
          <a:p>
            <a:pPr marL="0" indent="0" algn="l">
              <a:lnSpc>
                <a:spcPts val="6600"/>
              </a:lnSpc>
              <a:buNone/>
            </a:pPr>
            <a:r>
              <a:rPr lang="en-US" sz="4700" dirty="0">
                <a:solidFill>
                  <a:srgbClr val="152D47"/>
                </a:solidFill>
                <a:latin typeface="Crimson Pro Semi Bold"/>
                <a:ea typeface="Crimson Pro Semi Bold" pitchFamily="34" charset="-122"/>
                <a:cs typeface="Crimson Pro Semi Bold" pitchFamily="34" charset="-120"/>
              </a:rPr>
              <a:t>Introduction</a:t>
            </a:r>
            <a:endParaRPr lang="en-US" sz="4700" dirty="0">
              <a:latin typeface="Crimson Pro Semi Bold"/>
            </a:endParaRPr>
          </a:p>
        </p:txBody>
      </p:sp>
      <p:sp>
        <p:nvSpPr>
          <p:cNvPr id="3" name="Text 1"/>
          <p:cNvSpPr/>
          <p:nvPr/>
        </p:nvSpPr>
        <p:spPr>
          <a:xfrm>
            <a:off x="939522" y="2113957"/>
            <a:ext cx="12751237" cy="2147889"/>
          </a:xfrm>
          <a:prstGeom prst="rect">
            <a:avLst/>
          </a:prstGeom>
          <a:noFill/>
          <a:ln/>
        </p:spPr>
        <p:txBody>
          <a:bodyPr wrap="square" lIns="0" tIns="0" rIns="0" bIns="0" rtlCol="0" anchor="t"/>
          <a:lstStyle/>
          <a:p>
            <a:pPr marL="0" indent="0" algn="l">
              <a:lnSpc>
                <a:spcPts val="3350"/>
              </a:lnSpc>
              <a:buNone/>
            </a:pPr>
            <a:r>
              <a:rPr lang="en-US" sz="1900" dirty="0">
                <a:solidFill>
                  <a:srgbClr val="4C4C4D"/>
                </a:solidFill>
                <a:latin typeface="Heebo" pitchFamily="34" charset="0"/>
                <a:ea typeface="Heebo" pitchFamily="34" charset="-122"/>
                <a:cs typeface="Heebo" pitchFamily="34" charset="-120"/>
              </a:rPr>
              <a:t>Urban transportation systems face increasing challenges due to growing population density, vehicle ownership, and complex mobility patterns. Efficient route planning is essential to address congestion, reduce travel times, and optimize resource utilization in modern cities. The CityWise transportation system aims to tackle these challenges by providing optimized routing solutions based on real-time data analysis and advanced algorithmic approaches.</a:t>
            </a:r>
            <a:endParaRPr lang="en-US" sz="1900" dirty="0"/>
          </a:p>
        </p:txBody>
      </p:sp>
      <p:sp>
        <p:nvSpPr>
          <p:cNvPr id="4" name="Text 2"/>
          <p:cNvSpPr/>
          <p:nvPr/>
        </p:nvSpPr>
        <p:spPr>
          <a:xfrm>
            <a:off x="939522" y="4563789"/>
            <a:ext cx="12751237" cy="1718311"/>
          </a:xfrm>
          <a:prstGeom prst="rect">
            <a:avLst/>
          </a:prstGeom>
          <a:noFill/>
          <a:ln/>
        </p:spPr>
        <p:txBody>
          <a:bodyPr wrap="square" lIns="0" tIns="0" rIns="0" bIns="0" rtlCol="0" anchor="t"/>
          <a:lstStyle/>
          <a:p>
            <a:pPr marL="0" indent="0" algn="l">
              <a:lnSpc>
                <a:spcPts val="3350"/>
              </a:lnSpc>
              <a:buNone/>
            </a:pPr>
            <a:r>
              <a:rPr lang="en-US" sz="1900" dirty="0">
                <a:solidFill>
                  <a:srgbClr val="4C4C4D"/>
                </a:solidFill>
                <a:latin typeface="Heebo" pitchFamily="34" charset="0"/>
                <a:ea typeface="Heebo" pitchFamily="34" charset="-122"/>
                <a:cs typeface="Heebo" pitchFamily="34" charset="-120"/>
              </a:rPr>
              <a:t>Central to this effort is the implementation of pathfinding algorithms that can efficiently compute optimal routes in complex transportation networks. While numerous algorithms exist for this purpose, Dijkstra's algorithm provides a particularly robust foundation for transportation routing applications due to its guaranteed optimality, adaptability to various constraints, and extensibility for real-world scenarios.</a:t>
            </a:r>
            <a:endParaRPr lang="en-US" sz="1900" dirty="0"/>
          </a:p>
        </p:txBody>
      </p:sp>
      <p:sp>
        <p:nvSpPr>
          <p:cNvPr id="5" name="Text 3"/>
          <p:cNvSpPr/>
          <p:nvPr/>
        </p:nvSpPr>
        <p:spPr>
          <a:xfrm>
            <a:off x="939522" y="6584043"/>
            <a:ext cx="12751237" cy="2147889"/>
          </a:xfrm>
          <a:prstGeom prst="rect">
            <a:avLst/>
          </a:prstGeom>
          <a:noFill/>
          <a:ln/>
        </p:spPr>
        <p:txBody>
          <a:bodyPr wrap="square" lIns="0" tIns="0" rIns="0" bIns="0" rtlCol="0" anchor="t"/>
          <a:lstStyle/>
          <a:p>
            <a:pPr marL="0" indent="0" algn="l">
              <a:lnSpc>
                <a:spcPts val="3350"/>
              </a:lnSpc>
              <a:buNone/>
            </a:pPr>
            <a:r>
              <a:rPr lang="en-US" sz="1900" dirty="0">
                <a:solidFill>
                  <a:srgbClr val="4C4C4D"/>
                </a:solidFill>
                <a:latin typeface="Heebo" pitchFamily="34" charset="0"/>
                <a:ea typeface="Heebo" pitchFamily="34" charset="-122"/>
                <a:cs typeface="Heebo" pitchFamily="34" charset="-120"/>
              </a:rPr>
              <a:t>This theoretical analysis explores how Dijkstra's algorithm has been adapted and extended within the CityWise system to handle the complexities of urban mobility. We demonstrate that with appropriate modifications to account for time-dependent factors, multimodal transportation options, and real-time traffic conditions, Dijkstra's algorithm provides an optimal foundation for practical transportation routing applications.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39522" y="738188"/>
            <a:ext cx="6711077" cy="838915"/>
          </a:xfrm>
          <a:prstGeom prst="rect">
            <a:avLst/>
          </a:prstGeom>
          <a:noFill/>
          <a:ln/>
        </p:spPr>
        <p:txBody>
          <a:bodyPr wrap="none" lIns="0" tIns="0" rIns="0" bIns="0" rtlCol="0" anchor="t"/>
          <a:lstStyle/>
          <a:p>
            <a:pPr marL="0" indent="0" algn="l">
              <a:lnSpc>
                <a:spcPts val="6600"/>
              </a:lnSpc>
              <a:buNone/>
            </a:pPr>
            <a:r>
              <a:rPr lang="en-US" sz="4700" dirty="0">
                <a:solidFill>
                  <a:srgbClr val="152D47"/>
                </a:solidFill>
                <a:latin typeface="Crimson Pro Semi Bold"/>
                <a:ea typeface="Crimson Pro Semi Bold" pitchFamily="34" charset="-122"/>
                <a:cs typeface="Crimson Pro Semi Bold" pitchFamily="34" charset="-120"/>
              </a:rPr>
              <a:t>Theoretical Background</a:t>
            </a:r>
            <a:endParaRPr lang="en-US" sz="4700">
              <a:latin typeface="Crimson Pro Semi Bold"/>
            </a:endParaRPr>
          </a:p>
        </p:txBody>
      </p:sp>
      <p:sp>
        <p:nvSpPr>
          <p:cNvPr id="3" name="Text 1"/>
          <p:cNvSpPr/>
          <p:nvPr/>
        </p:nvSpPr>
        <p:spPr>
          <a:xfrm>
            <a:off x="939522" y="1979773"/>
            <a:ext cx="9396055" cy="671037"/>
          </a:xfrm>
          <a:prstGeom prst="rect">
            <a:avLst/>
          </a:prstGeom>
          <a:noFill/>
          <a:ln/>
        </p:spPr>
        <p:txBody>
          <a:bodyPr wrap="none" lIns="0" tIns="0" rIns="0" bIns="0" rtlCol="0" anchor="t"/>
          <a:lstStyle/>
          <a:p>
            <a:pPr marL="0" indent="0" algn="l">
              <a:lnSpc>
                <a:spcPts val="5250"/>
              </a:lnSpc>
              <a:buNone/>
            </a:pPr>
            <a:r>
              <a:rPr lang="en-US" sz="3750" dirty="0">
                <a:solidFill>
                  <a:srgbClr val="152D47"/>
                </a:solidFill>
                <a:latin typeface="Crimson Pro Semi Bold" pitchFamily="34" charset="0"/>
                <a:ea typeface="Crimson Pro Semi Bold" pitchFamily="34" charset="-122"/>
                <a:cs typeface="Crimson Pro Semi Bold" pitchFamily="34" charset="-120"/>
              </a:rPr>
              <a:t>Graph Theory in Transportation Networks</a:t>
            </a:r>
            <a:endParaRPr lang="en-US" sz="3750" dirty="0"/>
          </a:p>
        </p:txBody>
      </p:sp>
      <p:sp>
        <p:nvSpPr>
          <p:cNvPr id="4" name="Text 2"/>
          <p:cNvSpPr/>
          <p:nvPr/>
        </p:nvSpPr>
        <p:spPr>
          <a:xfrm>
            <a:off x="939522" y="3053480"/>
            <a:ext cx="12751237" cy="429578"/>
          </a:xfrm>
          <a:prstGeom prst="rect">
            <a:avLst/>
          </a:prstGeom>
          <a:noFill/>
          <a:ln/>
        </p:spPr>
        <p:txBody>
          <a:bodyPr wrap="none" lIns="0" tIns="0" rIns="0" bIns="0" rtlCol="0" anchor="t"/>
          <a:lstStyle/>
          <a:p>
            <a:pPr marL="0" indent="0" algn="l">
              <a:lnSpc>
                <a:spcPts val="3350"/>
              </a:lnSpc>
              <a:buNone/>
            </a:pPr>
            <a:r>
              <a:rPr lang="en-US" sz="1900" dirty="0">
                <a:solidFill>
                  <a:srgbClr val="4C4C4D"/>
                </a:solidFill>
                <a:latin typeface="Heebo" pitchFamily="34" charset="0"/>
                <a:ea typeface="Heebo" pitchFamily="34" charset="-122"/>
                <a:cs typeface="Heebo" pitchFamily="34" charset="-120"/>
              </a:rPr>
              <a:t>Transportation networks are naturally modeled as weighted graphs, where:</a:t>
            </a:r>
            <a:endParaRPr lang="en-US" sz="1900" dirty="0"/>
          </a:p>
        </p:txBody>
      </p:sp>
      <p:sp>
        <p:nvSpPr>
          <p:cNvPr id="5" name="Text 3"/>
          <p:cNvSpPr/>
          <p:nvPr/>
        </p:nvSpPr>
        <p:spPr>
          <a:xfrm>
            <a:off x="939522" y="3785000"/>
            <a:ext cx="12751237" cy="429578"/>
          </a:xfrm>
          <a:prstGeom prst="rect">
            <a:avLst/>
          </a:prstGeom>
          <a:noFill/>
          <a:ln/>
        </p:spPr>
        <p:txBody>
          <a:bodyPr wrap="none" lIns="0" tIns="0" rIns="0" bIns="0" rtlCol="0" anchor="t"/>
          <a:lstStyle/>
          <a:p>
            <a:pPr marL="342900" indent="-342900" algn="l">
              <a:lnSpc>
                <a:spcPts val="3350"/>
              </a:lnSpc>
              <a:buSzPct val="100000"/>
              <a:buChar char="•"/>
            </a:pPr>
            <a:r>
              <a:rPr lang="en-US" sz="1900" dirty="0">
                <a:solidFill>
                  <a:srgbClr val="4C4C4D"/>
                </a:solidFill>
                <a:latin typeface="Heebo" pitchFamily="34" charset="0"/>
                <a:ea typeface="Heebo" pitchFamily="34" charset="-122"/>
                <a:cs typeface="Heebo" pitchFamily="34" charset="-120"/>
              </a:rPr>
              <a:t>Nodes (vertices) represent locations such as intersections, bus stops, or points of interest</a:t>
            </a:r>
            <a:endParaRPr lang="en-US" sz="1900" dirty="0"/>
          </a:p>
        </p:txBody>
      </p:sp>
      <p:sp>
        <p:nvSpPr>
          <p:cNvPr id="6" name="Text 4"/>
          <p:cNvSpPr/>
          <p:nvPr/>
        </p:nvSpPr>
        <p:spPr>
          <a:xfrm>
            <a:off x="939522" y="4308518"/>
            <a:ext cx="12751237" cy="429578"/>
          </a:xfrm>
          <a:prstGeom prst="rect">
            <a:avLst/>
          </a:prstGeom>
          <a:noFill/>
          <a:ln/>
        </p:spPr>
        <p:txBody>
          <a:bodyPr wrap="none" lIns="0" tIns="0" rIns="0" bIns="0" rtlCol="0" anchor="t"/>
          <a:lstStyle/>
          <a:p>
            <a:pPr marL="342900" indent="-342900" algn="l">
              <a:lnSpc>
                <a:spcPts val="3350"/>
              </a:lnSpc>
              <a:buSzPct val="100000"/>
              <a:buChar char="•"/>
            </a:pPr>
            <a:r>
              <a:rPr lang="en-US" sz="1900" dirty="0">
                <a:solidFill>
                  <a:srgbClr val="4C4C4D"/>
                </a:solidFill>
                <a:latin typeface="Heebo" pitchFamily="34" charset="0"/>
                <a:ea typeface="Heebo" pitchFamily="34" charset="-122"/>
                <a:cs typeface="Heebo" pitchFamily="34" charset="-120"/>
              </a:rPr>
              <a:t>Edges represent direct connections between locations (road segments, transit lines)</a:t>
            </a:r>
            <a:endParaRPr lang="en-US" sz="1900" dirty="0"/>
          </a:p>
        </p:txBody>
      </p:sp>
      <p:sp>
        <p:nvSpPr>
          <p:cNvPr id="7" name="Text 5"/>
          <p:cNvSpPr/>
          <p:nvPr/>
        </p:nvSpPr>
        <p:spPr>
          <a:xfrm>
            <a:off x="939522" y="4832037"/>
            <a:ext cx="12751237" cy="429578"/>
          </a:xfrm>
          <a:prstGeom prst="rect">
            <a:avLst/>
          </a:prstGeom>
          <a:noFill/>
          <a:ln/>
        </p:spPr>
        <p:txBody>
          <a:bodyPr wrap="none" lIns="0" tIns="0" rIns="0" bIns="0" rtlCol="0" anchor="t"/>
          <a:lstStyle/>
          <a:p>
            <a:pPr marL="342900" indent="-342900" algn="l">
              <a:lnSpc>
                <a:spcPts val="3350"/>
              </a:lnSpc>
              <a:buSzPct val="100000"/>
              <a:buChar char="•"/>
            </a:pPr>
            <a:r>
              <a:rPr lang="en-US" sz="1900" dirty="0">
                <a:solidFill>
                  <a:srgbClr val="4C4C4D"/>
                </a:solidFill>
                <a:latin typeface="Heebo" pitchFamily="34" charset="0"/>
                <a:ea typeface="Heebo" pitchFamily="34" charset="-122"/>
                <a:cs typeface="Heebo" pitchFamily="34" charset="-120"/>
              </a:rPr>
              <a:t>Edge weights represent some measure of cost (distance, time, fare, etc.)</a:t>
            </a:r>
            <a:endParaRPr lang="en-US" sz="1900" dirty="0"/>
          </a:p>
        </p:txBody>
      </p:sp>
      <p:sp>
        <p:nvSpPr>
          <p:cNvPr id="8" name="Text 6"/>
          <p:cNvSpPr/>
          <p:nvPr/>
        </p:nvSpPr>
        <p:spPr>
          <a:xfrm>
            <a:off x="939522" y="5563557"/>
            <a:ext cx="12751237" cy="429578"/>
          </a:xfrm>
          <a:prstGeom prst="rect">
            <a:avLst/>
          </a:prstGeom>
          <a:noFill/>
          <a:ln/>
        </p:spPr>
        <p:txBody>
          <a:bodyPr wrap="none" lIns="0" tIns="0" rIns="0" bIns="0" rtlCol="0" anchor="t"/>
          <a:lstStyle/>
          <a:p>
            <a:pPr marL="0" indent="0" algn="l">
              <a:lnSpc>
                <a:spcPts val="3350"/>
              </a:lnSpc>
              <a:buNone/>
            </a:pPr>
            <a:r>
              <a:rPr lang="en-US" sz="1900" dirty="0">
                <a:solidFill>
                  <a:srgbClr val="4C4C4D"/>
                </a:solidFill>
                <a:latin typeface="Heebo" pitchFamily="34" charset="0"/>
                <a:ea typeface="Heebo" pitchFamily="34" charset="-122"/>
                <a:cs typeface="Heebo" pitchFamily="34" charset="-120"/>
              </a:rPr>
              <a:t>Formally, a transportation network is represented as a directed graph G = (V, E) where:</a:t>
            </a:r>
            <a:endParaRPr lang="en-US" sz="1900" dirty="0"/>
          </a:p>
        </p:txBody>
      </p:sp>
      <p:sp>
        <p:nvSpPr>
          <p:cNvPr id="9" name="Text 7"/>
          <p:cNvSpPr/>
          <p:nvPr/>
        </p:nvSpPr>
        <p:spPr>
          <a:xfrm>
            <a:off x="939522" y="6295078"/>
            <a:ext cx="12751237" cy="429578"/>
          </a:xfrm>
          <a:prstGeom prst="rect">
            <a:avLst/>
          </a:prstGeom>
          <a:noFill/>
          <a:ln/>
        </p:spPr>
        <p:txBody>
          <a:bodyPr wrap="none" lIns="0" tIns="0" rIns="0" bIns="0" rtlCol="0" anchor="t"/>
          <a:lstStyle/>
          <a:p>
            <a:pPr marL="342900" indent="-342900" algn="l">
              <a:lnSpc>
                <a:spcPts val="3350"/>
              </a:lnSpc>
              <a:buSzPct val="100000"/>
              <a:buChar char="•"/>
            </a:pPr>
            <a:r>
              <a:rPr lang="en-US" sz="1900" dirty="0">
                <a:solidFill>
                  <a:srgbClr val="4C4C4D"/>
                </a:solidFill>
                <a:latin typeface="Heebo" pitchFamily="34" charset="0"/>
                <a:ea typeface="Heebo" pitchFamily="34" charset="-122"/>
                <a:cs typeface="Heebo" pitchFamily="34" charset="-120"/>
              </a:rPr>
              <a:t>V is the set of all nodes (locations)</a:t>
            </a:r>
            <a:endParaRPr lang="en-US" sz="1900" dirty="0"/>
          </a:p>
        </p:txBody>
      </p:sp>
      <p:sp>
        <p:nvSpPr>
          <p:cNvPr id="10" name="Text 8"/>
          <p:cNvSpPr/>
          <p:nvPr/>
        </p:nvSpPr>
        <p:spPr>
          <a:xfrm>
            <a:off x="939522" y="6818596"/>
            <a:ext cx="12751237" cy="429578"/>
          </a:xfrm>
          <a:prstGeom prst="rect">
            <a:avLst/>
          </a:prstGeom>
          <a:noFill/>
          <a:ln/>
        </p:spPr>
        <p:txBody>
          <a:bodyPr wrap="none" lIns="0" tIns="0" rIns="0" bIns="0" rtlCol="0" anchor="t"/>
          <a:lstStyle/>
          <a:p>
            <a:pPr marL="342900" indent="-342900" algn="l">
              <a:lnSpc>
                <a:spcPts val="3350"/>
              </a:lnSpc>
              <a:buSzPct val="100000"/>
              <a:buChar char="•"/>
            </a:pPr>
            <a:r>
              <a:rPr lang="en-US" sz="1900" dirty="0">
                <a:solidFill>
                  <a:srgbClr val="4C4C4D"/>
                </a:solidFill>
                <a:latin typeface="Heebo" pitchFamily="34" charset="0"/>
                <a:ea typeface="Heebo" pitchFamily="34" charset="-122"/>
                <a:cs typeface="Heebo" pitchFamily="34" charset="-120"/>
              </a:rPr>
              <a:t>E ⊆ V × V is the set of all edges (direct connections)</a:t>
            </a:r>
            <a:endParaRPr lang="en-US" sz="1900" dirty="0"/>
          </a:p>
        </p:txBody>
      </p:sp>
      <p:sp>
        <p:nvSpPr>
          <p:cNvPr id="11" name="Text 9"/>
          <p:cNvSpPr/>
          <p:nvPr/>
        </p:nvSpPr>
        <p:spPr>
          <a:xfrm>
            <a:off x="939522" y="7342115"/>
            <a:ext cx="12751237" cy="429578"/>
          </a:xfrm>
          <a:prstGeom prst="rect">
            <a:avLst/>
          </a:prstGeom>
          <a:noFill/>
          <a:ln/>
        </p:spPr>
        <p:txBody>
          <a:bodyPr wrap="none" lIns="0" tIns="0" rIns="0" bIns="0" rtlCol="0" anchor="t"/>
          <a:lstStyle/>
          <a:p>
            <a:pPr marL="342900" indent="-342900" algn="l">
              <a:lnSpc>
                <a:spcPts val="3350"/>
              </a:lnSpc>
              <a:buSzPct val="100000"/>
              <a:buChar char="•"/>
            </a:pPr>
            <a:r>
              <a:rPr lang="en-US" sz="1900" dirty="0">
                <a:solidFill>
                  <a:srgbClr val="4C4C4D"/>
                </a:solidFill>
                <a:latin typeface="Heebo" pitchFamily="34" charset="0"/>
                <a:ea typeface="Heebo" pitchFamily="34" charset="-122"/>
                <a:cs typeface="Heebo" pitchFamily="34" charset="-120"/>
              </a:rPr>
              <a:t>Each edge e = (u, v) ∈ E has an associated weight w(e) representing the cost of traversal</a:t>
            </a:r>
            <a:endParaRPr lang="en-US" sz="1900" dirty="0"/>
          </a:p>
        </p:txBody>
      </p:sp>
      <p:sp>
        <p:nvSpPr>
          <p:cNvPr id="12" name="Text 10"/>
          <p:cNvSpPr/>
          <p:nvPr/>
        </p:nvSpPr>
        <p:spPr>
          <a:xfrm>
            <a:off x="939522" y="8073635"/>
            <a:ext cx="12751237" cy="429578"/>
          </a:xfrm>
          <a:prstGeom prst="rect">
            <a:avLst/>
          </a:prstGeom>
          <a:noFill/>
          <a:ln/>
        </p:spPr>
        <p:txBody>
          <a:bodyPr wrap="none" lIns="0" tIns="0" rIns="0" bIns="0" rtlCol="0" anchor="t"/>
          <a:lstStyle/>
          <a:p>
            <a:pPr marL="0" indent="0" algn="l">
              <a:lnSpc>
                <a:spcPts val="3350"/>
              </a:lnSpc>
              <a:buNone/>
            </a:pPr>
            <a:r>
              <a:rPr lang="en-US" sz="1900" dirty="0">
                <a:solidFill>
                  <a:srgbClr val="4C4C4D"/>
                </a:solidFill>
                <a:latin typeface="Heebo" pitchFamily="34" charset="0"/>
                <a:ea typeface="Heebo" pitchFamily="34" charset="-122"/>
                <a:cs typeface="Heebo" pitchFamily="34" charset="-120"/>
              </a:rPr>
              <a:t>Urban transportation networks have distinctive properties that differentiate them from arbitrary graphs:</a:t>
            </a:r>
            <a:endParaRPr lang="en-US" sz="1900" dirty="0"/>
          </a:p>
        </p:txBody>
      </p:sp>
      <p:sp>
        <p:nvSpPr>
          <p:cNvPr id="13" name="Text 11"/>
          <p:cNvSpPr/>
          <p:nvPr/>
        </p:nvSpPr>
        <p:spPr>
          <a:xfrm>
            <a:off x="939522" y="8805156"/>
            <a:ext cx="12751237" cy="859156"/>
          </a:xfrm>
          <a:prstGeom prst="rect">
            <a:avLst/>
          </a:prstGeom>
          <a:noFill/>
          <a:ln/>
        </p:spPr>
        <p:txBody>
          <a:bodyPr wrap="square" lIns="0" tIns="0" rIns="0" bIns="0" rtlCol="0" anchor="t"/>
          <a:lstStyle/>
          <a:p>
            <a:pPr marL="342900" indent="-342900" algn="l">
              <a:lnSpc>
                <a:spcPts val="3350"/>
              </a:lnSpc>
              <a:buSzPct val="100000"/>
              <a:buFont typeface="+mj-lt"/>
              <a:buAutoNum type="arabicPeriod"/>
            </a:pPr>
            <a:r>
              <a:rPr lang="en-US" sz="1900" b="1" dirty="0">
                <a:solidFill>
                  <a:srgbClr val="4C4C4D"/>
                </a:solidFill>
                <a:latin typeface="Heebo" pitchFamily="34" charset="0"/>
                <a:ea typeface="Heebo" pitchFamily="34" charset="-122"/>
                <a:cs typeface="Heebo" pitchFamily="34" charset="-120"/>
              </a:rPr>
              <a:t>Sparsity</a:t>
            </a:r>
            <a:r>
              <a:rPr lang="en-US" sz="1900" dirty="0">
                <a:solidFill>
                  <a:srgbClr val="4C4C4D"/>
                </a:solidFill>
                <a:latin typeface="Heebo" pitchFamily="34" charset="0"/>
                <a:ea typeface="Heebo" pitchFamily="34" charset="-122"/>
                <a:cs typeface="Heebo" pitchFamily="34" charset="-120"/>
              </a:rPr>
              <a:t>: Most locations connect only to geographically adjacent locations, resulting in |E| = O(|V|) rather than O(|V|²)</a:t>
            </a:r>
            <a:endParaRPr lang="en-US" sz="1900" dirty="0"/>
          </a:p>
        </p:txBody>
      </p:sp>
      <p:sp>
        <p:nvSpPr>
          <p:cNvPr id="14" name="Text 12"/>
          <p:cNvSpPr/>
          <p:nvPr/>
        </p:nvSpPr>
        <p:spPr>
          <a:xfrm>
            <a:off x="939522" y="9758252"/>
            <a:ext cx="12751237" cy="429578"/>
          </a:xfrm>
          <a:prstGeom prst="rect">
            <a:avLst/>
          </a:prstGeom>
          <a:noFill/>
          <a:ln/>
        </p:spPr>
        <p:txBody>
          <a:bodyPr wrap="none" lIns="0" tIns="0" rIns="0" bIns="0" rtlCol="0" anchor="t"/>
          <a:lstStyle/>
          <a:p>
            <a:pPr marL="342900" indent="-342900" algn="l">
              <a:lnSpc>
                <a:spcPts val="3350"/>
              </a:lnSpc>
              <a:buSzPct val="100000"/>
              <a:buFont typeface="+mj-lt"/>
              <a:buAutoNum type="arabicPeriod" startAt="2"/>
            </a:pPr>
            <a:r>
              <a:rPr lang="en-US" sz="1900" b="1" dirty="0">
                <a:solidFill>
                  <a:srgbClr val="4C4C4D"/>
                </a:solidFill>
                <a:latin typeface="Heebo" pitchFamily="34" charset="0"/>
                <a:ea typeface="Heebo" pitchFamily="34" charset="-122"/>
                <a:cs typeface="Heebo" pitchFamily="34" charset="-120"/>
              </a:rPr>
              <a:t>Planarity</a:t>
            </a:r>
            <a:r>
              <a:rPr lang="en-US" sz="1900" dirty="0">
                <a:solidFill>
                  <a:srgbClr val="4C4C4D"/>
                </a:solidFill>
                <a:latin typeface="Heebo" pitchFamily="34" charset="0"/>
                <a:ea typeface="Heebo" pitchFamily="34" charset="-122"/>
                <a:cs typeface="Heebo" pitchFamily="34" charset="-120"/>
              </a:rPr>
              <a:t>: Road networks are approximately planar (with exceptions for bridges, tunnels, etc.)</a:t>
            </a:r>
            <a:endParaRPr lang="en-US" sz="1900" dirty="0"/>
          </a:p>
        </p:txBody>
      </p:sp>
      <p:sp>
        <p:nvSpPr>
          <p:cNvPr id="15" name="Text 13"/>
          <p:cNvSpPr/>
          <p:nvPr/>
        </p:nvSpPr>
        <p:spPr>
          <a:xfrm>
            <a:off x="939522" y="10281770"/>
            <a:ext cx="12751237" cy="859156"/>
          </a:xfrm>
          <a:prstGeom prst="rect">
            <a:avLst/>
          </a:prstGeom>
          <a:noFill/>
          <a:ln/>
        </p:spPr>
        <p:txBody>
          <a:bodyPr wrap="square" lIns="0" tIns="0" rIns="0" bIns="0" rtlCol="0" anchor="t"/>
          <a:lstStyle/>
          <a:p>
            <a:pPr marL="342900" indent="-342900" algn="l">
              <a:lnSpc>
                <a:spcPts val="3350"/>
              </a:lnSpc>
              <a:buSzPct val="100000"/>
              <a:buFont typeface="+mj-lt"/>
              <a:buAutoNum type="arabicPeriod" startAt="3"/>
            </a:pPr>
            <a:r>
              <a:rPr lang="en-US" sz="1900" b="1" dirty="0">
                <a:solidFill>
                  <a:srgbClr val="4C4C4D"/>
                </a:solidFill>
                <a:latin typeface="Heebo" pitchFamily="34" charset="0"/>
                <a:ea typeface="Heebo" pitchFamily="34" charset="-122"/>
                <a:cs typeface="Heebo" pitchFamily="34" charset="-120"/>
              </a:rPr>
              <a:t>Hierarchy</a:t>
            </a:r>
            <a:r>
              <a:rPr lang="en-US" sz="1900" dirty="0">
                <a:solidFill>
                  <a:srgbClr val="4C4C4D"/>
                </a:solidFill>
                <a:latin typeface="Heebo" pitchFamily="34" charset="0"/>
                <a:ea typeface="Heebo" pitchFamily="34" charset="-122"/>
                <a:cs typeface="Heebo" pitchFamily="34" charset="-120"/>
              </a:rPr>
              <a:t>: Transportation networks typically have hierarchical structures (local streets, arterials, highways)</a:t>
            </a:r>
            <a:endParaRPr lang="en-US" sz="1900" dirty="0"/>
          </a:p>
        </p:txBody>
      </p:sp>
      <p:sp>
        <p:nvSpPr>
          <p:cNvPr id="16" name="Text 14"/>
          <p:cNvSpPr/>
          <p:nvPr/>
        </p:nvSpPr>
        <p:spPr>
          <a:xfrm>
            <a:off x="939522" y="11234866"/>
            <a:ext cx="12751237" cy="429578"/>
          </a:xfrm>
          <a:prstGeom prst="rect">
            <a:avLst/>
          </a:prstGeom>
          <a:noFill/>
          <a:ln/>
        </p:spPr>
        <p:txBody>
          <a:bodyPr wrap="none" lIns="0" tIns="0" rIns="0" bIns="0" rtlCol="0" anchor="t"/>
          <a:lstStyle/>
          <a:p>
            <a:pPr marL="342900" indent="-342900" algn="l">
              <a:lnSpc>
                <a:spcPts val="3350"/>
              </a:lnSpc>
              <a:buSzPct val="100000"/>
              <a:buFont typeface="+mj-lt"/>
              <a:buAutoNum type="arabicPeriod" startAt="4"/>
            </a:pPr>
            <a:r>
              <a:rPr lang="en-US" sz="1900" b="1" dirty="0">
                <a:solidFill>
                  <a:srgbClr val="4C4C4D"/>
                </a:solidFill>
                <a:latin typeface="Heebo" pitchFamily="34" charset="0"/>
                <a:ea typeface="Heebo" pitchFamily="34" charset="-122"/>
                <a:cs typeface="Heebo" pitchFamily="34" charset="-120"/>
              </a:rPr>
              <a:t>Directionality</a:t>
            </a:r>
            <a:r>
              <a:rPr lang="en-US" sz="1900" dirty="0">
                <a:solidFill>
                  <a:srgbClr val="4C4C4D"/>
                </a:solidFill>
                <a:latin typeface="Heebo" pitchFamily="34" charset="0"/>
                <a:ea typeface="Heebo" pitchFamily="34" charset="-122"/>
                <a:cs typeface="Heebo" pitchFamily="34" charset="-120"/>
              </a:rPr>
              <a:t>: Many connections are directional (one-way streets) or have asymmetric costs</a:t>
            </a:r>
            <a:endParaRPr lang="en-US" sz="1900" dirty="0"/>
          </a:p>
        </p:txBody>
      </p:sp>
      <p:sp>
        <p:nvSpPr>
          <p:cNvPr id="17" name="Text 15"/>
          <p:cNvSpPr/>
          <p:nvPr/>
        </p:nvSpPr>
        <p:spPr>
          <a:xfrm>
            <a:off x="939522" y="11758385"/>
            <a:ext cx="12751237" cy="429578"/>
          </a:xfrm>
          <a:prstGeom prst="rect">
            <a:avLst/>
          </a:prstGeom>
          <a:noFill/>
          <a:ln/>
        </p:spPr>
        <p:txBody>
          <a:bodyPr wrap="none" lIns="0" tIns="0" rIns="0" bIns="0" rtlCol="0" anchor="t"/>
          <a:lstStyle/>
          <a:p>
            <a:pPr marL="342900" indent="-342900" algn="l">
              <a:lnSpc>
                <a:spcPts val="3350"/>
              </a:lnSpc>
              <a:buSzPct val="100000"/>
              <a:buFont typeface="+mj-lt"/>
              <a:buAutoNum type="arabicPeriod" startAt="5"/>
            </a:pPr>
            <a:r>
              <a:rPr lang="en-US" sz="1900" b="1" dirty="0">
                <a:solidFill>
                  <a:srgbClr val="4C4C4D"/>
                </a:solidFill>
                <a:latin typeface="Heebo" pitchFamily="34" charset="0"/>
                <a:ea typeface="Heebo" pitchFamily="34" charset="-122"/>
                <a:cs typeface="Heebo" pitchFamily="34" charset="-120"/>
              </a:rPr>
              <a:t>Time-Variance</a:t>
            </a:r>
            <a:r>
              <a:rPr lang="en-US" sz="1900" dirty="0">
                <a:solidFill>
                  <a:srgbClr val="4C4C4D"/>
                </a:solidFill>
                <a:latin typeface="Heebo" pitchFamily="34" charset="0"/>
                <a:ea typeface="Heebo" pitchFamily="34" charset="-122"/>
                <a:cs typeface="Heebo" pitchFamily="34" charset="-120"/>
              </a:rPr>
              <a:t>: Edge weights often vary by time of day due to congestion patterns</a:t>
            </a:r>
            <a:endParaRPr lang="en-US" sz="1900" dirty="0"/>
          </a:p>
        </p:txBody>
      </p:sp>
      <p:sp>
        <p:nvSpPr>
          <p:cNvPr id="18" name="Text 16"/>
          <p:cNvSpPr/>
          <p:nvPr/>
        </p:nvSpPr>
        <p:spPr>
          <a:xfrm>
            <a:off x="939522" y="12489905"/>
            <a:ext cx="12751237" cy="429578"/>
          </a:xfrm>
          <a:prstGeom prst="rect">
            <a:avLst/>
          </a:prstGeom>
          <a:noFill/>
          <a:ln/>
        </p:spPr>
        <p:txBody>
          <a:bodyPr wrap="none" lIns="0" tIns="0" rIns="0" bIns="0" rtlCol="0" anchor="t"/>
          <a:lstStyle/>
          <a:p>
            <a:pPr marL="0" indent="0" algn="l">
              <a:lnSpc>
                <a:spcPts val="3350"/>
              </a:lnSpc>
              <a:buNone/>
            </a:pPr>
            <a:r>
              <a:rPr lang="en-US" sz="1900" dirty="0">
                <a:solidFill>
                  <a:srgbClr val="4C4C4D"/>
                </a:solidFill>
                <a:latin typeface="Heebo" pitchFamily="34" charset="0"/>
                <a:ea typeface="Heebo" pitchFamily="34" charset="-122"/>
                <a:cs typeface="Heebo" pitchFamily="34" charset="-120"/>
              </a:rPr>
              <a:t>These properties significantly impact algorithm design and optimization for routing applications.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75586" y="687944"/>
            <a:ext cx="7202329" cy="781765"/>
          </a:xfrm>
          <a:prstGeom prst="rect">
            <a:avLst/>
          </a:prstGeom>
          <a:noFill/>
          <a:ln/>
        </p:spPr>
        <p:txBody>
          <a:bodyPr wrap="none" lIns="0" tIns="0" rIns="0" bIns="0" rtlCol="0" anchor="t"/>
          <a:lstStyle/>
          <a:p>
            <a:pPr marL="0" indent="0" algn="l">
              <a:lnSpc>
                <a:spcPts val="6150"/>
              </a:lnSpc>
              <a:buNone/>
            </a:pPr>
            <a:r>
              <a:rPr lang="en-US" sz="4700" dirty="0">
                <a:solidFill>
                  <a:srgbClr val="152D47"/>
                </a:solidFill>
                <a:latin typeface="Crimson Pro Semi Bold" pitchFamily="34" charset="0"/>
                <a:ea typeface="Crimson Pro Semi Bold" pitchFamily="34" charset="-122"/>
                <a:cs typeface="Crimson Pro Semi Bold" pitchFamily="34" charset="-120"/>
              </a:rPr>
              <a:t>Classic Dijkstra's Algorithm</a:t>
            </a:r>
            <a:endParaRPr lang="en-US" sz="4700" dirty="0"/>
          </a:p>
        </p:txBody>
      </p:sp>
      <p:sp>
        <p:nvSpPr>
          <p:cNvPr id="3" name="Text 1"/>
          <p:cNvSpPr/>
          <p:nvPr/>
        </p:nvSpPr>
        <p:spPr>
          <a:xfrm>
            <a:off x="875586" y="1970010"/>
            <a:ext cx="12879110" cy="800339"/>
          </a:xfrm>
          <a:prstGeom prst="rect">
            <a:avLst/>
          </a:prstGeom>
          <a:noFill/>
          <a:ln/>
        </p:spPr>
        <p:txBody>
          <a:bodyPr wrap="square" lIns="0" tIns="0" rIns="0" bIns="0" rtlCol="0" anchor="t"/>
          <a:lstStyle/>
          <a:p>
            <a:pPr marL="0" indent="0" algn="l">
              <a:lnSpc>
                <a:spcPts val="3150"/>
              </a:lnSpc>
              <a:buNone/>
            </a:pPr>
            <a:r>
              <a:rPr lang="en-US" sz="1900" dirty="0">
                <a:solidFill>
                  <a:srgbClr val="4C4C4D"/>
                </a:solidFill>
                <a:latin typeface="Heebo" pitchFamily="34" charset="0"/>
                <a:ea typeface="Heebo" pitchFamily="34" charset="-122"/>
                <a:cs typeface="Heebo" pitchFamily="34" charset="-120"/>
              </a:rPr>
              <a:t>Dijkstra's algorithm efficiently computes the shortest paths from a source node to all other nodes in a graph with non-negative edge weights.</a:t>
            </a:r>
            <a:endParaRPr lang="en-US" sz="1900" dirty="0"/>
          </a:p>
        </p:txBody>
      </p:sp>
      <p:sp>
        <p:nvSpPr>
          <p:cNvPr id="5" name="Text 3"/>
          <p:cNvSpPr/>
          <p:nvPr/>
        </p:nvSpPr>
        <p:spPr>
          <a:xfrm>
            <a:off x="875586" y="4146355"/>
            <a:ext cx="12879110" cy="400169"/>
          </a:xfrm>
          <a:prstGeom prst="rect">
            <a:avLst/>
          </a:prstGeom>
          <a:noFill/>
          <a:ln/>
        </p:spPr>
        <p:txBody>
          <a:bodyPr wrap="none" lIns="0" tIns="0" rIns="0" bIns="0" rtlCol="0" anchor="t"/>
          <a:lstStyle/>
          <a:p>
            <a:pPr marL="0" indent="0" algn="l">
              <a:lnSpc>
                <a:spcPts val="3150"/>
              </a:lnSpc>
              <a:buNone/>
            </a:pPr>
            <a:r>
              <a:rPr lang="en-US" sz="1900" dirty="0">
                <a:solidFill>
                  <a:srgbClr val="4C4C4D"/>
                </a:solidFill>
                <a:latin typeface="Heebo" pitchFamily="34" charset="0"/>
                <a:ea typeface="Heebo" pitchFamily="34" charset="-122"/>
                <a:cs typeface="Heebo" pitchFamily="34" charset="-120"/>
              </a:rPr>
              <a:t>For a graph G = (V, E), with weight function w: E → ℝ⁺, and source node s ∈ V:</a:t>
            </a:r>
            <a:endParaRPr lang="en-US" sz="1900" dirty="0"/>
          </a:p>
        </p:txBody>
      </p:sp>
      <p:sp>
        <p:nvSpPr>
          <p:cNvPr id="6" name="Text 4"/>
          <p:cNvSpPr/>
          <p:nvPr/>
        </p:nvSpPr>
        <p:spPr>
          <a:xfrm>
            <a:off x="875586" y="4827989"/>
            <a:ext cx="12879110" cy="400169"/>
          </a:xfrm>
          <a:prstGeom prst="rect">
            <a:avLst/>
          </a:prstGeom>
          <a:noFill/>
          <a:ln/>
        </p:spPr>
        <p:txBody>
          <a:bodyPr wrap="none" lIns="0" tIns="0" rIns="0" bIns="0" rtlCol="0" anchor="t"/>
          <a:lstStyle/>
          <a:p>
            <a:pPr marL="342900" indent="-342900" algn="l">
              <a:lnSpc>
                <a:spcPts val="3150"/>
              </a:lnSpc>
              <a:buSzPct val="100000"/>
              <a:buChar char="•"/>
            </a:pPr>
            <a:r>
              <a:rPr lang="en-US" sz="1900" dirty="0">
                <a:solidFill>
                  <a:srgbClr val="4C4C4D"/>
                </a:solidFill>
                <a:latin typeface="Heebo" pitchFamily="34" charset="0"/>
                <a:ea typeface="Heebo" pitchFamily="34" charset="-122"/>
                <a:cs typeface="Heebo" pitchFamily="34" charset="-120"/>
              </a:rPr>
              <a:t>Define d[v] as the shortest distance from s to v</a:t>
            </a:r>
            <a:endParaRPr lang="en-US" sz="1900" dirty="0"/>
          </a:p>
        </p:txBody>
      </p:sp>
      <p:sp>
        <p:nvSpPr>
          <p:cNvPr id="7" name="Text 5"/>
          <p:cNvSpPr/>
          <p:nvPr/>
        </p:nvSpPr>
        <p:spPr>
          <a:xfrm>
            <a:off x="875586" y="5315669"/>
            <a:ext cx="12879110" cy="400169"/>
          </a:xfrm>
          <a:prstGeom prst="rect">
            <a:avLst/>
          </a:prstGeom>
          <a:noFill/>
          <a:ln/>
        </p:spPr>
        <p:txBody>
          <a:bodyPr wrap="none" lIns="0" tIns="0" rIns="0" bIns="0" rtlCol="0" anchor="t"/>
          <a:lstStyle/>
          <a:p>
            <a:pPr marL="342900" indent="-342900" algn="l">
              <a:lnSpc>
                <a:spcPts val="3150"/>
              </a:lnSpc>
              <a:buSzPct val="100000"/>
              <a:buChar char="•"/>
            </a:pPr>
            <a:r>
              <a:rPr lang="en-US" sz="1900" dirty="0">
                <a:solidFill>
                  <a:srgbClr val="4C4C4D"/>
                </a:solidFill>
                <a:latin typeface="Heebo" pitchFamily="34" charset="0"/>
                <a:ea typeface="Heebo" pitchFamily="34" charset="-122"/>
                <a:cs typeface="Heebo" pitchFamily="34" charset="-120"/>
              </a:rPr>
              <a:t>Initially, set d[s] = 0 and d[v] = ∞ for all v ≠ s</a:t>
            </a:r>
            <a:endParaRPr lang="en-US" sz="1900" dirty="0"/>
          </a:p>
        </p:txBody>
      </p:sp>
      <p:sp>
        <p:nvSpPr>
          <p:cNvPr id="4" name="Text 2"/>
          <p:cNvSpPr/>
          <p:nvPr/>
        </p:nvSpPr>
        <p:spPr>
          <a:xfrm>
            <a:off x="875586" y="3145634"/>
            <a:ext cx="5752981" cy="625436"/>
          </a:xfrm>
          <a:prstGeom prst="rect">
            <a:avLst/>
          </a:prstGeom>
          <a:noFill/>
          <a:ln/>
        </p:spPr>
        <p:txBody>
          <a:bodyPr wrap="none" lIns="0" tIns="0" rIns="0" bIns="0" rtlCol="0" anchor="t"/>
          <a:lstStyle/>
          <a:p>
            <a:pPr marL="0" indent="0" algn="l">
              <a:lnSpc>
                <a:spcPts val="4900"/>
              </a:lnSpc>
              <a:buNone/>
            </a:pPr>
            <a:r>
              <a:rPr lang="en-US" sz="3750" dirty="0">
                <a:solidFill>
                  <a:srgbClr val="152D47"/>
                </a:solidFill>
                <a:latin typeface="Crimson Pro Semi Bold" pitchFamily="34" charset="0"/>
                <a:ea typeface="Crimson Pro Semi Bold" pitchFamily="34" charset="-122"/>
                <a:cs typeface="Crimson Pro Semi Bold" pitchFamily="34" charset="-120"/>
              </a:rPr>
              <a:t>Mathematical Formulation:</a:t>
            </a:r>
            <a:endParaRPr lang="en-US" sz="3750" dirty="0"/>
          </a:p>
        </p:txBody>
      </p:sp>
      <p:sp>
        <p:nvSpPr>
          <p:cNvPr id="8" name="Text 6"/>
          <p:cNvSpPr/>
          <p:nvPr/>
        </p:nvSpPr>
        <p:spPr>
          <a:xfrm>
            <a:off x="875586" y="5803349"/>
            <a:ext cx="12879110" cy="400169"/>
          </a:xfrm>
          <a:prstGeom prst="rect">
            <a:avLst/>
          </a:prstGeom>
          <a:noFill/>
          <a:ln/>
        </p:spPr>
        <p:txBody>
          <a:bodyPr wrap="none" lIns="0" tIns="0" rIns="0" bIns="0" rtlCol="0" anchor="t"/>
          <a:lstStyle/>
          <a:p>
            <a:pPr marL="342900" indent="-342900" algn="l">
              <a:lnSpc>
                <a:spcPts val="3150"/>
              </a:lnSpc>
              <a:buSzPct val="100000"/>
              <a:buChar char="•"/>
            </a:pPr>
            <a:r>
              <a:rPr lang="en-US" sz="1900" dirty="0">
                <a:solidFill>
                  <a:srgbClr val="4C4C4D"/>
                </a:solidFill>
                <a:latin typeface="Heebo" pitchFamily="34" charset="0"/>
                <a:ea typeface="Heebo" pitchFamily="34" charset="-122"/>
                <a:cs typeface="Heebo" pitchFamily="34" charset="-120"/>
              </a:rPr>
              <a:t>Define S as the set of nodes with finalized shortest paths</a:t>
            </a:r>
            <a:endParaRPr lang="en-US" sz="1900" dirty="0"/>
          </a:p>
        </p:txBody>
      </p:sp>
      <p:sp>
        <p:nvSpPr>
          <p:cNvPr id="9" name="Text 7"/>
          <p:cNvSpPr/>
          <p:nvPr/>
        </p:nvSpPr>
        <p:spPr>
          <a:xfrm>
            <a:off x="875586" y="6484983"/>
            <a:ext cx="12879110" cy="800339"/>
          </a:xfrm>
          <a:prstGeom prst="rect">
            <a:avLst/>
          </a:prstGeom>
          <a:noFill/>
          <a:ln/>
        </p:spPr>
        <p:txBody>
          <a:bodyPr wrap="square" lIns="0" tIns="0" rIns="0" bIns="0" rtlCol="0" anchor="t"/>
          <a:lstStyle/>
          <a:p>
            <a:pPr marL="0" indent="0" algn="l">
              <a:lnSpc>
                <a:spcPts val="3150"/>
              </a:lnSpc>
              <a:buNone/>
            </a:pPr>
            <a:r>
              <a:rPr lang="en-US" sz="1900" dirty="0">
                <a:solidFill>
                  <a:srgbClr val="4C4C4D"/>
                </a:solidFill>
                <a:latin typeface="Heebo" pitchFamily="34" charset="0"/>
                <a:ea typeface="Heebo" pitchFamily="34" charset="-122"/>
                <a:cs typeface="Heebo" pitchFamily="34" charset="-120"/>
              </a:rPr>
              <a:t>The algorithm iteratively selects the node u ∈ V - S with minimum d[u], adds u to S, and relaxes all outgoing edges (u, v) by updating d[v] = min(d[v], d[u] + w(u, v)).</a:t>
            </a:r>
            <a:endParaRPr lang="en-US" sz="1900" dirty="0"/>
          </a:p>
        </p:txBody>
      </p:sp>
      <p:sp>
        <p:nvSpPr>
          <p:cNvPr id="11" name="Shape 9"/>
          <p:cNvSpPr/>
          <p:nvPr/>
        </p:nvSpPr>
        <p:spPr>
          <a:xfrm>
            <a:off x="875586" y="8661328"/>
            <a:ext cx="12879110" cy="7578335"/>
          </a:xfrm>
          <a:prstGeom prst="roundRect">
            <a:avLst>
              <a:gd name="adj" fmla="val 495"/>
            </a:avLst>
          </a:prstGeom>
          <a:solidFill>
            <a:srgbClr val="CCD7FF"/>
          </a:solidFill>
          <a:ln/>
        </p:spPr>
      </p:sp>
      <p:sp>
        <p:nvSpPr>
          <p:cNvPr id="12" name="Shape 10"/>
          <p:cNvSpPr/>
          <p:nvPr/>
        </p:nvSpPr>
        <p:spPr>
          <a:xfrm>
            <a:off x="863084" y="8661328"/>
            <a:ext cx="12904113" cy="7578335"/>
          </a:xfrm>
          <a:prstGeom prst="roundRect">
            <a:avLst>
              <a:gd name="adj" fmla="val 495"/>
            </a:avLst>
          </a:prstGeom>
          <a:solidFill>
            <a:srgbClr val="CCD7FF"/>
          </a:solidFill>
          <a:ln/>
        </p:spPr>
      </p:sp>
      <p:sp>
        <p:nvSpPr>
          <p:cNvPr id="13" name="Text 11"/>
          <p:cNvSpPr/>
          <p:nvPr/>
        </p:nvSpPr>
        <p:spPr>
          <a:xfrm>
            <a:off x="1113234" y="8848971"/>
            <a:ext cx="12403812" cy="7203049"/>
          </a:xfrm>
          <a:prstGeom prst="rect">
            <a:avLst/>
          </a:prstGeom>
          <a:noFill/>
          <a:ln/>
        </p:spPr>
        <p:txBody>
          <a:bodyPr wrap="square" lIns="0" tIns="0" rIns="0" bIns="0" rtlCol="0" anchor="t"/>
          <a:lstStyle/>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function Dijkstra(Graph, source):</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for each vertex v in Graph:</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dist[v] ← INFINITY</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prev[v] ← UNDEFINED</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add v to unvisited_set</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dist[source] ← 0</a:t>
            </a:r>
            <a:endParaRPr lang="en-US" sz="1950" dirty="0"/>
          </a:p>
          <a:p>
            <a:pPr marL="0" indent="0" algn="l">
              <a:lnSpc>
                <a:spcPts val="3150"/>
              </a:lnSpc>
              <a:buNone/>
            </a:pP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while unvisited_set is not empty:</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u ← vertex in unvisited_set with min dist[u]</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remove u from unvisited_set</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if dist[u] = INFINITY:</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break</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for each neighbor v of u:</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alt ← dist[u] + weight(u, v)</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if alt &lt; dist[v]:</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dist[v] ← alt</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prev[v] ← u</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return dist[], prev[]</a:t>
            </a:r>
            <a:endParaRPr lang="en-US" sz="1950" dirty="0"/>
          </a:p>
        </p:txBody>
      </p:sp>
      <p:sp>
        <p:nvSpPr>
          <p:cNvPr id="10" name="Text 8"/>
          <p:cNvSpPr/>
          <p:nvPr/>
        </p:nvSpPr>
        <p:spPr>
          <a:xfrm>
            <a:off x="875586" y="7660607"/>
            <a:ext cx="5003840" cy="625436"/>
          </a:xfrm>
          <a:prstGeom prst="rect">
            <a:avLst/>
          </a:prstGeom>
          <a:noFill/>
          <a:ln/>
        </p:spPr>
        <p:txBody>
          <a:bodyPr wrap="none" lIns="0" tIns="0" rIns="0" bIns="0" rtlCol="0" anchor="t"/>
          <a:lstStyle/>
          <a:p>
            <a:pPr marL="0" indent="0" algn="l">
              <a:lnSpc>
                <a:spcPts val="4900"/>
              </a:lnSpc>
              <a:buNone/>
            </a:pPr>
            <a:r>
              <a:rPr lang="en-US" sz="3750" dirty="0">
                <a:solidFill>
                  <a:srgbClr val="152D47"/>
                </a:solidFill>
                <a:latin typeface="Crimson Pro Semi Bold" pitchFamily="34" charset="0"/>
                <a:ea typeface="Crimson Pro Semi Bold" pitchFamily="34" charset="-122"/>
                <a:cs typeface="Crimson Pro Semi Bold" pitchFamily="34" charset="-120"/>
              </a:rPr>
              <a:t>Pseudocode:</a:t>
            </a:r>
            <a:endParaRPr lang="en-US" sz="3750" dirty="0"/>
          </a:p>
        </p:txBody>
      </p:sp>
      <p:sp>
        <p:nvSpPr>
          <p:cNvPr id="14" name="Text 12"/>
          <p:cNvSpPr/>
          <p:nvPr/>
        </p:nvSpPr>
        <p:spPr>
          <a:xfrm>
            <a:off x="875586" y="16614948"/>
            <a:ext cx="5003840" cy="625436"/>
          </a:xfrm>
          <a:prstGeom prst="rect">
            <a:avLst/>
          </a:prstGeom>
          <a:noFill/>
          <a:ln/>
        </p:spPr>
        <p:txBody>
          <a:bodyPr wrap="none" lIns="0" tIns="0" rIns="0" bIns="0" rtlCol="0" anchor="t"/>
          <a:lstStyle/>
          <a:p>
            <a:pPr marL="0" indent="0" algn="l">
              <a:lnSpc>
                <a:spcPts val="4900"/>
              </a:lnSpc>
              <a:buNone/>
            </a:pPr>
            <a:r>
              <a:rPr lang="en-US" sz="3750" dirty="0">
                <a:solidFill>
                  <a:srgbClr val="152D47"/>
                </a:solidFill>
                <a:latin typeface="Crimson Pro Semi Bold" pitchFamily="34" charset="0"/>
                <a:ea typeface="Crimson Pro Semi Bold" pitchFamily="34" charset="-122"/>
                <a:cs typeface="Crimson Pro Semi Bold" pitchFamily="34" charset="-120"/>
              </a:rPr>
              <a:t>Complexity Analysis:</a:t>
            </a:r>
            <a:endParaRPr lang="en-US" sz="3750" dirty="0"/>
          </a:p>
        </p:txBody>
      </p:sp>
      <p:sp>
        <p:nvSpPr>
          <p:cNvPr id="15" name="Text 13"/>
          <p:cNvSpPr/>
          <p:nvPr/>
        </p:nvSpPr>
        <p:spPr>
          <a:xfrm>
            <a:off x="875586" y="17615669"/>
            <a:ext cx="12879110" cy="400169"/>
          </a:xfrm>
          <a:prstGeom prst="rect">
            <a:avLst/>
          </a:prstGeom>
          <a:noFill/>
          <a:ln/>
        </p:spPr>
        <p:txBody>
          <a:bodyPr wrap="none" lIns="0" tIns="0" rIns="0" bIns="0" rtlCol="0" anchor="t"/>
          <a:lstStyle/>
          <a:p>
            <a:pPr marL="342900" indent="-342900" algn="l">
              <a:lnSpc>
                <a:spcPts val="3150"/>
              </a:lnSpc>
              <a:buSzPct val="100000"/>
              <a:buChar char="•"/>
            </a:pPr>
            <a:r>
              <a:rPr lang="en-US" sz="1900" dirty="0">
                <a:solidFill>
                  <a:srgbClr val="4C4C4D"/>
                </a:solidFill>
                <a:latin typeface="Heebo" pitchFamily="34" charset="0"/>
                <a:ea typeface="Heebo" pitchFamily="34" charset="-122"/>
                <a:cs typeface="Heebo" pitchFamily="34" charset="-120"/>
              </a:rPr>
              <a:t>Time Complexity: O(|E| + |V|log|V|) with a binary heap priority queue</a:t>
            </a:r>
            <a:endParaRPr lang="en-US" sz="1900" dirty="0"/>
          </a:p>
        </p:txBody>
      </p:sp>
      <p:sp>
        <p:nvSpPr>
          <p:cNvPr id="16" name="Text 14"/>
          <p:cNvSpPr/>
          <p:nvPr/>
        </p:nvSpPr>
        <p:spPr>
          <a:xfrm>
            <a:off x="875586" y="18103350"/>
            <a:ext cx="12879110" cy="400169"/>
          </a:xfrm>
          <a:prstGeom prst="rect">
            <a:avLst/>
          </a:prstGeom>
          <a:noFill/>
          <a:ln/>
        </p:spPr>
        <p:txBody>
          <a:bodyPr wrap="none" lIns="0" tIns="0" rIns="0" bIns="0" rtlCol="0" anchor="t"/>
          <a:lstStyle/>
          <a:p>
            <a:pPr marL="342900" indent="-342900" algn="l">
              <a:lnSpc>
                <a:spcPts val="3150"/>
              </a:lnSpc>
              <a:buSzPct val="100000"/>
              <a:buChar char="•"/>
            </a:pPr>
            <a:r>
              <a:rPr lang="en-US" sz="1900" dirty="0">
                <a:solidFill>
                  <a:srgbClr val="4C4C4D"/>
                </a:solidFill>
                <a:latin typeface="Heebo" pitchFamily="34" charset="0"/>
                <a:ea typeface="Heebo" pitchFamily="34" charset="-122"/>
                <a:cs typeface="Heebo" pitchFamily="34" charset="-120"/>
              </a:rPr>
              <a:t>Space Complexity: O(|V|) for distance and predecessor arrays</a:t>
            </a:r>
            <a:endParaRPr lang="en-US" sz="1900" dirty="0"/>
          </a:p>
        </p:txBody>
      </p:sp>
      <p:sp>
        <p:nvSpPr>
          <p:cNvPr id="17" name="Text 15"/>
          <p:cNvSpPr/>
          <p:nvPr/>
        </p:nvSpPr>
        <p:spPr>
          <a:xfrm>
            <a:off x="875586" y="18784983"/>
            <a:ext cx="12879110" cy="1200508"/>
          </a:xfrm>
          <a:prstGeom prst="rect">
            <a:avLst/>
          </a:prstGeom>
          <a:noFill/>
          <a:ln/>
        </p:spPr>
        <p:txBody>
          <a:bodyPr wrap="square" lIns="0" tIns="0" rIns="0" bIns="0" rtlCol="0" anchor="t"/>
          <a:lstStyle/>
          <a:p>
            <a:pPr marL="0" indent="0" algn="l">
              <a:lnSpc>
                <a:spcPts val="3150"/>
              </a:lnSpc>
              <a:buNone/>
            </a:pPr>
            <a:r>
              <a:rPr lang="en-US" sz="1900" b="1" dirty="0">
                <a:solidFill>
                  <a:srgbClr val="4C4C4D"/>
                </a:solidFill>
                <a:latin typeface="Heebo" pitchFamily="34" charset="0"/>
                <a:ea typeface="Heebo" pitchFamily="34" charset="-122"/>
                <a:cs typeface="Heebo" pitchFamily="34" charset="-120"/>
              </a:rPr>
              <a:t>Optimality Proof Sketch:</a:t>
            </a:r>
            <a:r>
              <a:rPr lang="en-US" sz="1900" dirty="0">
                <a:solidFill>
                  <a:srgbClr val="4C4C4D"/>
                </a:solidFill>
                <a:latin typeface="Heebo" pitchFamily="34" charset="0"/>
                <a:ea typeface="Heebo" pitchFamily="34" charset="-122"/>
                <a:cs typeface="Heebo" pitchFamily="34" charset="-120"/>
              </a:rPr>
              <a:t> The optimality of Dijkstra's algorithm follows from the property that when a vertex u is added to set S, d[u] equals the shortest path distance from s to u. This can be proven by contradiction, assuming a shorter path exists that passes through a vertex not in 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87492" y="697350"/>
            <a:ext cx="9670613" cy="792481"/>
          </a:xfrm>
          <a:prstGeom prst="rect">
            <a:avLst/>
          </a:prstGeom>
          <a:noFill/>
          <a:ln/>
        </p:spPr>
        <p:txBody>
          <a:bodyPr wrap="none" lIns="0" tIns="0" rIns="0" bIns="0" rtlCol="0" anchor="t"/>
          <a:lstStyle/>
          <a:p>
            <a:pPr marL="0" indent="0" algn="l">
              <a:lnSpc>
                <a:spcPts val="6200"/>
              </a:lnSpc>
              <a:buNone/>
            </a:pPr>
            <a:r>
              <a:rPr lang="en-US" sz="4700" dirty="0">
                <a:solidFill>
                  <a:srgbClr val="152D47"/>
                </a:solidFill>
                <a:latin typeface="Crimson Pro Semi Bold" pitchFamily="34" charset="0"/>
                <a:ea typeface="Crimson Pro Semi Bold" pitchFamily="34" charset="-122"/>
                <a:cs typeface="Crimson Pro Semi Bold" pitchFamily="34" charset="-120"/>
              </a:rPr>
              <a:t>Extensions for Urban Transportation</a:t>
            </a:r>
            <a:endParaRPr lang="en-US" sz="4700" dirty="0"/>
          </a:p>
        </p:txBody>
      </p:sp>
      <p:sp>
        <p:nvSpPr>
          <p:cNvPr id="5" name="Text 3"/>
          <p:cNvSpPr/>
          <p:nvPr/>
        </p:nvSpPr>
        <p:spPr>
          <a:xfrm>
            <a:off x="887492" y="4076227"/>
            <a:ext cx="3803809" cy="475417"/>
          </a:xfrm>
          <a:prstGeom prst="rect">
            <a:avLst/>
          </a:prstGeom>
          <a:noFill/>
          <a:ln/>
        </p:spPr>
        <p:txBody>
          <a:bodyPr wrap="none" lIns="0" tIns="0" rIns="0" bIns="0" rtlCol="0" anchor="t"/>
          <a:lstStyle/>
          <a:p>
            <a:pPr marL="0" indent="0" algn="l">
              <a:lnSpc>
                <a:spcPts val="3700"/>
              </a:lnSpc>
              <a:buNone/>
            </a:pPr>
            <a:r>
              <a:rPr lang="en-US" sz="2950" dirty="0">
                <a:solidFill>
                  <a:srgbClr val="152D47"/>
                </a:solidFill>
                <a:latin typeface="Crimson Pro Semi Bold" pitchFamily="34" charset="0"/>
                <a:ea typeface="Crimson Pro Semi Bold" pitchFamily="34" charset="-122"/>
                <a:cs typeface="Crimson Pro Semi Bold" pitchFamily="34" charset="-120"/>
              </a:rPr>
              <a:t>Mathematical Model:</a:t>
            </a:r>
            <a:endParaRPr lang="en-US" sz="2950" dirty="0"/>
          </a:p>
        </p:txBody>
      </p:sp>
      <p:sp>
        <p:nvSpPr>
          <p:cNvPr id="7" name="Shape 5"/>
          <p:cNvSpPr/>
          <p:nvPr/>
        </p:nvSpPr>
        <p:spPr>
          <a:xfrm>
            <a:off x="887492" y="6028735"/>
            <a:ext cx="12855297" cy="1597582"/>
          </a:xfrm>
          <a:prstGeom prst="roundRect">
            <a:avLst>
              <a:gd name="adj" fmla="val 2381"/>
            </a:avLst>
          </a:prstGeom>
          <a:solidFill>
            <a:srgbClr val="CCD7FF"/>
          </a:solidFill>
          <a:ln/>
        </p:spPr>
      </p:sp>
      <p:sp>
        <p:nvSpPr>
          <p:cNvPr id="3" name="Text 1"/>
          <p:cNvSpPr/>
          <p:nvPr/>
        </p:nvSpPr>
        <p:spPr>
          <a:xfrm>
            <a:off x="887492" y="1870116"/>
            <a:ext cx="5400199" cy="634008"/>
          </a:xfrm>
          <a:prstGeom prst="rect">
            <a:avLst/>
          </a:prstGeom>
          <a:noFill/>
          <a:ln/>
        </p:spPr>
        <p:txBody>
          <a:bodyPr wrap="none" lIns="0" tIns="0" rIns="0" bIns="0" rtlCol="0" anchor="t"/>
          <a:lstStyle/>
          <a:p>
            <a:pPr marL="0" indent="0" algn="l">
              <a:lnSpc>
                <a:spcPts val="4950"/>
              </a:lnSpc>
              <a:buNone/>
            </a:pPr>
            <a:r>
              <a:rPr lang="en-US" sz="3750" dirty="0">
                <a:solidFill>
                  <a:srgbClr val="152D47"/>
                </a:solidFill>
                <a:latin typeface="Crimson Pro Semi Bold" pitchFamily="34" charset="0"/>
                <a:ea typeface="Crimson Pro Semi Bold" pitchFamily="34" charset="-122"/>
                <a:cs typeface="Crimson Pro Semi Bold" pitchFamily="34" charset="-120"/>
              </a:rPr>
              <a:t>Time-Dependent Dijkstra</a:t>
            </a:r>
            <a:endParaRPr lang="en-US" sz="3750" dirty="0"/>
          </a:p>
        </p:txBody>
      </p:sp>
      <p:sp>
        <p:nvSpPr>
          <p:cNvPr id="8" name="Shape 6"/>
          <p:cNvSpPr/>
          <p:nvPr/>
        </p:nvSpPr>
        <p:spPr>
          <a:xfrm>
            <a:off x="874871" y="6028735"/>
            <a:ext cx="12880538" cy="1597582"/>
          </a:xfrm>
          <a:prstGeom prst="roundRect">
            <a:avLst>
              <a:gd name="adj" fmla="val 2381"/>
            </a:avLst>
          </a:prstGeom>
          <a:solidFill>
            <a:srgbClr val="CCD7FF"/>
          </a:solidFill>
          <a:ln/>
        </p:spPr>
      </p:sp>
      <p:sp>
        <p:nvSpPr>
          <p:cNvPr id="4" name="Text 2"/>
          <p:cNvSpPr/>
          <p:nvPr/>
        </p:nvSpPr>
        <p:spPr>
          <a:xfrm>
            <a:off x="887492" y="2884411"/>
            <a:ext cx="12855297" cy="811531"/>
          </a:xfrm>
          <a:prstGeom prst="rect">
            <a:avLst/>
          </a:prstGeom>
          <a:noFill/>
          <a:ln/>
        </p:spPr>
        <p:txBody>
          <a:bodyPr wrap="square" lIns="0" tIns="0" rIns="0" bIns="0" rtlCol="0" anchor="t"/>
          <a:lstStyle/>
          <a:p>
            <a:pPr marL="0" indent="0" algn="l">
              <a:lnSpc>
                <a:spcPts val="3150"/>
              </a:lnSpc>
              <a:buNone/>
            </a:pPr>
            <a:r>
              <a:rPr lang="en-US" sz="1900" dirty="0">
                <a:solidFill>
                  <a:srgbClr val="4C4C4D"/>
                </a:solidFill>
                <a:latin typeface="Heebo" pitchFamily="34" charset="0"/>
                <a:ea typeface="Heebo" pitchFamily="34" charset="-122"/>
                <a:cs typeface="Heebo" pitchFamily="34" charset="-120"/>
              </a:rPr>
              <a:t>In real transportation networks, travel times vary throughout the day. The time-dependent Dijkstra algorithm addresses this by making edge weights functions of departure time.</a:t>
            </a:r>
            <a:endParaRPr lang="en-US" sz="1900" dirty="0"/>
          </a:p>
        </p:txBody>
      </p:sp>
      <p:sp>
        <p:nvSpPr>
          <p:cNvPr id="9" name="Text 7"/>
          <p:cNvSpPr/>
          <p:nvPr/>
        </p:nvSpPr>
        <p:spPr>
          <a:xfrm>
            <a:off x="1128355" y="6218878"/>
            <a:ext cx="12373570" cy="1217296"/>
          </a:xfrm>
          <a:prstGeom prst="rect">
            <a:avLst/>
          </a:prstGeom>
          <a:noFill/>
          <a:ln/>
        </p:spPr>
        <p:txBody>
          <a:bodyPr wrap="square" lIns="0" tIns="0" rIns="0" bIns="0" rtlCol="0" anchor="t"/>
          <a:lstStyle/>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if dist[u] + w(u, v, dist[u]) &lt; dist[v]:</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dist[v] ← dist[u] + w(u, v, dist[u])</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prev[v] ← u</a:t>
            </a:r>
            <a:endParaRPr lang="en-US" sz="1950" dirty="0"/>
          </a:p>
        </p:txBody>
      </p:sp>
      <p:sp>
        <p:nvSpPr>
          <p:cNvPr id="6" name="Text 4"/>
          <p:cNvSpPr/>
          <p:nvPr/>
        </p:nvSpPr>
        <p:spPr>
          <a:xfrm>
            <a:off x="887492" y="4931930"/>
            <a:ext cx="12855297" cy="811531"/>
          </a:xfrm>
          <a:prstGeom prst="rect">
            <a:avLst/>
          </a:prstGeom>
          <a:noFill/>
          <a:ln/>
        </p:spPr>
        <p:txBody>
          <a:bodyPr wrap="square" lIns="0" tIns="0" rIns="0" bIns="0" rtlCol="0" anchor="t"/>
          <a:lstStyle/>
          <a:p>
            <a:pPr marL="0" indent="0" algn="l">
              <a:lnSpc>
                <a:spcPts val="3150"/>
              </a:lnSpc>
              <a:buNone/>
            </a:pPr>
            <a:r>
              <a:rPr lang="en-US" sz="1900" dirty="0">
                <a:solidFill>
                  <a:srgbClr val="4C4C4D"/>
                </a:solidFill>
                <a:latin typeface="Heebo" pitchFamily="34" charset="0"/>
                <a:ea typeface="Heebo" pitchFamily="34" charset="-122"/>
                <a:cs typeface="Heebo" pitchFamily="34" charset="-120"/>
              </a:rPr>
              <a:t>Let w(u, v, t) represent the travel time from u to v when departing at time t. The optimal path depends on the departure time, requiring a modified relaxation step:</a:t>
            </a:r>
            <a:endParaRPr lang="en-US" sz="1900" dirty="0"/>
          </a:p>
        </p:txBody>
      </p:sp>
      <p:sp>
        <p:nvSpPr>
          <p:cNvPr id="10" name="Text 8"/>
          <p:cNvSpPr/>
          <p:nvPr/>
        </p:nvSpPr>
        <p:spPr>
          <a:xfrm>
            <a:off x="887492" y="7911591"/>
            <a:ext cx="12855297" cy="811531"/>
          </a:xfrm>
          <a:prstGeom prst="rect">
            <a:avLst/>
          </a:prstGeom>
          <a:noFill/>
          <a:ln/>
        </p:spPr>
        <p:txBody>
          <a:bodyPr wrap="square" lIns="0" tIns="0" rIns="0" bIns="0" rtlCol="0" anchor="t"/>
          <a:lstStyle/>
          <a:p>
            <a:pPr marL="0" indent="0" algn="l">
              <a:lnSpc>
                <a:spcPts val="3150"/>
              </a:lnSpc>
              <a:buNone/>
            </a:pPr>
            <a:r>
              <a:rPr lang="en-US" sz="1900" dirty="0">
                <a:solidFill>
                  <a:srgbClr val="4C4C4D"/>
                </a:solidFill>
                <a:latin typeface="Heebo" pitchFamily="34" charset="0"/>
                <a:ea typeface="Heebo" pitchFamily="34" charset="-122"/>
                <a:cs typeface="Heebo" pitchFamily="34" charset="-120"/>
              </a:rPr>
              <a:t>For correctness, the travel time functions must satisfy the FIFO property (First-In-First-Out), which states that departing earlier never results in arriving later:</a:t>
            </a:r>
            <a:endParaRPr lang="en-US" sz="1900" dirty="0"/>
          </a:p>
        </p:txBody>
      </p:sp>
      <p:sp>
        <p:nvSpPr>
          <p:cNvPr id="11" name="Text 9"/>
          <p:cNvSpPr/>
          <p:nvPr/>
        </p:nvSpPr>
        <p:spPr>
          <a:xfrm>
            <a:off x="887492" y="9008396"/>
            <a:ext cx="12855297" cy="405765"/>
          </a:xfrm>
          <a:prstGeom prst="rect">
            <a:avLst/>
          </a:prstGeom>
          <a:noFill/>
          <a:ln/>
        </p:spPr>
        <p:txBody>
          <a:bodyPr wrap="none" lIns="0" tIns="0" rIns="0" bIns="0" rtlCol="0" anchor="t"/>
          <a:lstStyle/>
          <a:p>
            <a:pPr marL="0" indent="0" algn="l">
              <a:lnSpc>
                <a:spcPts val="3150"/>
              </a:lnSpc>
              <a:buNone/>
            </a:pPr>
            <a:r>
              <a:rPr lang="en-US" sz="1900" dirty="0">
                <a:solidFill>
                  <a:srgbClr val="4C4C4D"/>
                </a:solidFill>
                <a:latin typeface="Heebo" pitchFamily="34" charset="0"/>
                <a:ea typeface="Heebo" pitchFamily="34" charset="-122"/>
                <a:cs typeface="Heebo" pitchFamily="34" charset="-120"/>
              </a:rPr>
              <a:t>∀u,v∈V, t₁ ≤ t₂: t₁ + w(u, v, t₁) ≤ t₂ + w(u, v, t₂)</a:t>
            </a:r>
            <a:endParaRPr lang="en-US" sz="1900" dirty="0"/>
          </a:p>
        </p:txBody>
      </p:sp>
      <p:sp>
        <p:nvSpPr>
          <p:cNvPr id="12" name="Text 10"/>
          <p:cNvSpPr/>
          <p:nvPr/>
        </p:nvSpPr>
        <p:spPr>
          <a:xfrm>
            <a:off x="887492" y="9699435"/>
            <a:ext cx="12855297" cy="405765"/>
          </a:xfrm>
          <a:prstGeom prst="rect">
            <a:avLst/>
          </a:prstGeom>
          <a:noFill/>
          <a:ln/>
        </p:spPr>
        <p:txBody>
          <a:bodyPr wrap="none" lIns="0" tIns="0" rIns="0" bIns="0" rtlCol="0" anchor="t"/>
          <a:lstStyle/>
          <a:p>
            <a:pPr marL="0" indent="0" algn="l">
              <a:lnSpc>
                <a:spcPts val="3150"/>
              </a:lnSpc>
              <a:buNone/>
            </a:pPr>
            <a:r>
              <a:rPr lang="en-US" sz="1900" dirty="0">
                <a:solidFill>
                  <a:srgbClr val="4C4C4D"/>
                </a:solidFill>
                <a:latin typeface="Heebo" pitchFamily="34" charset="0"/>
                <a:ea typeface="Heebo" pitchFamily="34" charset="-122"/>
                <a:cs typeface="Heebo" pitchFamily="34" charset="-120"/>
              </a:rPr>
              <a:t>In CityWise, time-dependent weights are implemented as:</a:t>
            </a:r>
            <a:endParaRPr lang="en-US" sz="1900" dirty="0"/>
          </a:p>
        </p:txBody>
      </p:sp>
      <p:sp>
        <p:nvSpPr>
          <p:cNvPr id="13" name="Shape 11"/>
          <p:cNvSpPr/>
          <p:nvPr/>
        </p:nvSpPr>
        <p:spPr>
          <a:xfrm>
            <a:off x="887492" y="10390474"/>
            <a:ext cx="12855297" cy="8495593"/>
          </a:xfrm>
          <a:prstGeom prst="roundRect">
            <a:avLst>
              <a:gd name="adj" fmla="val 448"/>
            </a:avLst>
          </a:prstGeom>
          <a:solidFill>
            <a:srgbClr val="CCD7FF"/>
          </a:solidFill>
          <a:ln/>
        </p:spPr>
      </p:sp>
      <p:sp>
        <p:nvSpPr>
          <p:cNvPr id="14" name="Shape 12"/>
          <p:cNvSpPr/>
          <p:nvPr/>
        </p:nvSpPr>
        <p:spPr>
          <a:xfrm>
            <a:off x="874871" y="10390474"/>
            <a:ext cx="12880538" cy="8495593"/>
          </a:xfrm>
          <a:prstGeom prst="roundRect">
            <a:avLst>
              <a:gd name="adj" fmla="val 448"/>
            </a:avLst>
          </a:prstGeom>
          <a:solidFill>
            <a:srgbClr val="CCD7FF"/>
          </a:solidFill>
          <a:ln/>
        </p:spPr>
      </p:sp>
      <p:sp>
        <p:nvSpPr>
          <p:cNvPr id="15" name="Text 13"/>
          <p:cNvSpPr/>
          <p:nvPr/>
        </p:nvSpPr>
        <p:spPr>
          <a:xfrm>
            <a:off x="1128355" y="10580617"/>
            <a:ext cx="12373570" cy="8115307"/>
          </a:xfrm>
          <a:prstGeom prst="rect">
            <a:avLst/>
          </a:prstGeom>
          <a:noFill/>
          <a:ln/>
        </p:spPr>
        <p:txBody>
          <a:bodyPr wrap="square" lIns="0" tIns="0" rIns="0" bIns="0" rtlCol="0" anchor="t"/>
          <a:lstStyle/>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def calculate_time_weight(edge_data, time_of_day):</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base_time = edge_data["weight"] * 5  # Base time in minutes</a:t>
            </a:r>
            <a:endParaRPr lang="en-US" sz="1950" dirty="0"/>
          </a:p>
          <a:p>
            <a:pPr marL="0" indent="0" algn="l">
              <a:lnSpc>
                <a:spcPts val="3150"/>
              </a:lnSpc>
              <a:buNone/>
            </a:pP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 Apply time-of-day congestion factors</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congestion_factor = {</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"Morning Rush": 1.5,</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"Midday": 1.0,</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"Evening Rush": 1.7,</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"Night": 0.8</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}.get(time_of_day, 1.0)</a:t>
            </a:r>
            <a:endParaRPr lang="en-US" sz="1950" dirty="0"/>
          </a:p>
          <a:p>
            <a:pPr marL="0" indent="0" algn="l">
              <a:lnSpc>
                <a:spcPts val="3150"/>
              </a:lnSpc>
              <a:buNone/>
            </a:pP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 Consider road condition (1-10 scale)</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condition_factor = (11 - edge_data["condition"]) / 10</a:t>
            </a:r>
            <a:endParaRPr lang="en-US" sz="1950" dirty="0"/>
          </a:p>
          <a:p>
            <a:pPr marL="0" indent="0" algn="l">
              <a:lnSpc>
                <a:spcPts val="3150"/>
              </a:lnSpc>
              <a:buNone/>
            </a:pP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 Consider capacity</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capacity_factor = 1.0</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if edge_data["capacity"] &lt; 1000:</a:t>
            </a: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capacity_factor = 1.3</a:t>
            </a:r>
            <a:endParaRPr lang="en-US" sz="1950" dirty="0"/>
          </a:p>
          <a:p>
            <a:pPr marL="0" indent="0" algn="l">
              <a:lnSpc>
                <a:spcPts val="3150"/>
              </a:lnSpc>
              <a:buNone/>
            </a:pPr>
            <a:endParaRPr lang="en-US" sz="1950" dirty="0"/>
          </a:p>
          <a:p>
            <a:pPr marL="0" indent="0" algn="l">
              <a:lnSpc>
                <a:spcPts val="3150"/>
              </a:lnSpc>
              <a:buNone/>
            </a:pPr>
            <a:r>
              <a:rPr lang="en-US" sz="1950" dirty="0">
                <a:solidFill>
                  <a:srgbClr val="4C4C4D"/>
                </a:solidFill>
                <a:highlight>
                  <a:srgbClr val="CCD7FF"/>
                </a:highlight>
                <a:latin typeface="Consolas" pitchFamily="34" charset="0"/>
                <a:ea typeface="Consolas" pitchFamily="34" charset="-122"/>
                <a:cs typeface="Consolas" pitchFamily="34" charset="-120"/>
              </a:rPr>
              <a:t>    return base_time * congestion_factor * (1 + condition_factor) * capacity_factor</a:t>
            </a:r>
            <a:endParaRPr lang="en-US" sz="1950" dirty="0"/>
          </a:p>
        </p:txBody>
      </p:sp>
      <p:sp>
        <p:nvSpPr>
          <p:cNvPr id="16" name="Text 14"/>
          <p:cNvSpPr/>
          <p:nvPr/>
        </p:nvSpPr>
        <p:spPr>
          <a:xfrm>
            <a:off x="887492" y="19171341"/>
            <a:ext cx="12855297" cy="811531"/>
          </a:xfrm>
          <a:prstGeom prst="rect">
            <a:avLst/>
          </a:prstGeom>
          <a:noFill/>
          <a:ln/>
        </p:spPr>
        <p:txBody>
          <a:bodyPr wrap="square" lIns="0" tIns="0" rIns="0" bIns="0" rtlCol="0" anchor="t"/>
          <a:lstStyle/>
          <a:p>
            <a:pPr marL="0" indent="0" algn="l">
              <a:lnSpc>
                <a:spcPts val="3150"/>
              </a:lnSpc>
              <a:buNone/>
            </a:pPr>
            <a:r>
              <a:rPr lang="en-US" sz="1900" dirty="0">
                <a:solidFill>
                  <a:srgbClr val="4C4C4D"/>
                </a:solidFill>
                <a:latin typeface="Heebo" pitchFamily="34" charset="0"/>
                <a:ea typeface="Heebo" pitchFamily="34" charset="-122"/>
                <a:cs typeface="Heebo" pitchFamily="34" charset="-120"/>
              </a:rPr>
              <a:t>This model incorporates multiple factors affecting travel time, while maintaining the FIFO property by ensuring that congestion factors vary by time period rather than continuously.</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78168" y="454224"/>
            <a:ext cx="6327610" cy="516255"/>
          </a:xfrm>
          <a:prstGeom prst="rect">
            <a:avLst/>
          </a:prstGeom>
          <a:noFill/>
          <a:ln/>
        </p:spPr>
        <p:txBody>
          <a:bodyPr wrap="none" lIns="0" tIns="0" rIns="0" bIns="0" rtlCol="0" anchor="t"/>
          <a:lstStyle/>
          <a:p>
            <a:pPr marL="0" indent="0" algn="l">
              <a:lnSpc>
                <a:spcPts val="4050"/>
              </a:lnSpc>
              <a:buNone/>
            </a:pPr>
            <a:r>
              <a:rPr lang="en-US" sz="4700" dirty="0">
                <a:solidFill>
                  <a:srgbClr val="152D47"/>
                </a:solidFill>
                <a:latin typeface="Crimson Pro Semi Bold" pitchFamily="34" charset="0"/>
                <a:ea typeface="Crimson Pro Semi Bold" pitchFamily="34" charset="-122"/>
                <a:cs typeface="Crimson Pro Semi Bold" pitchFamily="34" charset="-120"/>
              </a:rPr>
              <a:t>Multi-Criteria Dijkstra</a:t>
            </a:r>
            <a:endParaRPr lang="en-US" sz="4700" dirty="0"/>
          </a:p>
        </p:txBody>
      </p:sp>
      <p:sp>
        <p:nvSpPr>
          <p:cNvPr id="3" name="Text 1"/>
          <p:cNvSpPr/>
          <p:nvPr/>
        </p:nvSpPr>
        <p:spPr>
          <a:xfrm>
            <a:off x="578168" y="1300878"/>
            <a:ext cx="13473946" cy="528638"/>
          </a:xfrm>
          <a:prstGeom prst="rect">
            <a:avLst/>
          </a:prstGeom>
          <a:noFill/>
          <a:ln/>
        </p:spPr>
        <p:txBody>
          <a:bodyPr wrap="square" lIns="0" tIns="0" rIns="0" bIns="0" rtlCol="0" anchor="t"/>
          <a:lstStyle/>
          <a:p>
            <a:pPr marL="0" indent="0" algn="l">
              <a:lnSpc>
                <a:spcPts val="2050"/>
              </a:lnSpc>
              <a:buNone/>
            </a:pPr>
            <a:r>
              <a:rPr lang="en-US" sz="1900" dirty="0">
                <a:solidFill>
                  <a:srgbClr val="4C4C4D"/>
                </a:solidFill>
                <a:latin typeface="Heebo" pitchFamily="34" charset="0"/>
                <a:ea typeface="Heebo" pitchFamily="34" charset="-122"/>
                <a:cs typeface="Heebo" pitchFamily="34" charset="-120"/>
              </a:rPr>
              <a:t>Users of transportation systems care about multiple factors beyond just travel time, including cost, comfort, number of transfers, and environmental impact. Multi-criteria Dijkstra addresses this by finding Pareto-optimal paths.</a:t>
            </a:r>
            <a:endParaRPr lang="en-US" sz="1900" dirty="0"/>
          </a:p>
        </p:txBody>
      </p:sp>
      <p:sp>
        <p:nvSpPr>
          <p:cNvPr id="4" name="Text 2"/>
          <p:cNvSpPr/>
          <p:nvPr/>
        </p:nvSpPr>
        <p:spPr>
          <a:xfrm>
            <a:off x="578168" y="2077285"/>
            <a:ext cx="5646123" cy="412909"/>
          </a:xfrm>
          <a:prstGeom prst="rect">
            <a:avLst/>
          </a:prstGeom>
          <a:noFill/>
          <a:ln/>
        </p:spPr>
        <p:txBody>
          <a:bodyPr wrap="none" lIns="0" tIns="0" rIns="0" bIns="0" rtlCol="0" anchor="t"/>
          <a:lstStyle/>
          <a:p>
            <a:pPr marL="0" indent="0" algn="l">
              <a:lnSpc>
                <a:spcPts val="3250"/>
              </a:lnSpc>
              <a:buNone/>
            </a:pPr>
            <a:r>
              <a:rPr lang="en-US" sz="3750" dirty="0">
                <a:solidFill>
                  <a:srgbClr val="152D47"/>
                </a:solidFill>
                <a:latin typeface="Crimson Pro Semi Bold" pitchFamily="34" charset="0"/>
                <a:ea typeface="Crimson Pro Semi Bold" pitchFamily="34" charset="-122"/>
                <a:cs typeface="Crimson Pro Semi Bold" pitchFamily="34" charset="-120"/>
              </a:rPr>
              <a:t>Pareto-Optimality:</a:t>
            </a:r>
            <a:endParaRPr lang="en-US" sz="3750" dirty="0"/>
          </a:p>
        </p:txBody>
      </p:sp>
      <p:sp>
        <p:nvSpPr>
          <p:cNvPr id="5" name="Text 3"/>
          <p:cNvSpPr/>
          <p:nvPr/>
        </p:nvSpPr>
        <p:spPr>
          <a:xfrm>
            <a:off x="578168" y="2737964"/>
            <a:ext cx="13473946" cy="528638"/>
          </a:xfrm>
          <a:prstGeom prst="rect">
            <a:avLst/>
          </a:prstGeom>
          <a:noFill/>
          <a:ln/>
        </p:spPr>
        <p:txBody>
          <a:bodyPr wrap="square" lIns="0" tIns="0" rIns="0" bIns="0" rtlCol="0" anchor="t"/>
          <a:lstStyle/>
          <a:p>
            <a:pPr marL="0" indent="0" algn="l">
              <a:lnSpc>
                <a:spcPts val="2050"/>
              </a:lnSpc>
              <a:buNone/>
            </a:pPr>
            <a:r>
              <a:rPr lang="en-US" sz="1900" dirty="0">
                <a:solidFill>
                  <a:srgbClr val="4C4C4D"/>
                </a:solidFill>
                <a:latin typeface="Heebo" pitchFamily="34" charset="0"/>
                <a:ea typeface="Heebo" pitchFamily="34" charset="-122"/>
                <a:cs typeface="Heebo" pitchFamily="34" charset="-120"/>
              </a:rPr>
              <a:t>A path p₁ dominates another path p₂ if p₁ is better than or equal to p₂ in all criteria and strictly better in at least one criterion. A path is Pareto-optimal if it is not dominated by any other path.</a:t>
            </a:r>
            <a:endParaRPr lang="en-US" sz="1900" dirty="0"/>
          </a:p>
        </p:txBody>
      </p:sp>
      <p:sp>
        <p:nvSpPr>
          <p:cNvPr id="6" name="Text 4"/>
          <p:cNvSpPr/>
          <p:nvPr/>
        </p:nvSpPr>
        <p:spPr>
          <a:xfrm>
            <a:off x="578168" y="3514371"/>
            <a:ext cx="5931800" cy="412909"/>
          </a:xfrm>
          <a:prstGeom prst="rect">
            <a:avLst/>
          </a:prstGeom>
          <a:noFill/>
          <a:ln/>
        </p:spPr>
        <p:txBody>
          <a:bodyPr wrap="none" lIns="0" tIns="0" rIns="0" bIns="0" rtlCol="0" anchor="t"/>
          <a:lstStyle/>
          <a:p>
            <a:pPr marL="0" indent="0" algn="l">
              <a:lnSpc>
                <a:spcPts val="3250"/>
              </a:lnSpc>
              <a:buNone/>
            </a:pPr>
            <a:r>
              <a:rPr lang="en-US" sz="3750" dirty="0">
                <a:solidFill>
                  <a:srgbClr val="152D47"/>
                </a:solidFill>
                <a:latin typeface="Crimson Pro Semi Bold" pitchFamily="34" charset="0"/>
                <a:ea typeface="Crimson Pro Semi Bold" pitchFamily="34" charset="-122"/>
                <a:cs typeface="Crimson Pro Semi Bold" pitchFamily="34" charset="-120"/>
              </a:rPr>
              <a:t>Algorithm Modifications:</a:t>
            </a:r>
            <a:endParaRPr lang="en-US" sz="3750" dirty="0"/>
          </a:p>
        </p:txBody>
      </p:sp>
      <p:sp>
        <p:nvSpPr>
          <p:cNvPr id="7" name="Text 5"/>
          <p:cNvSpPr/>
          <p:nvPr/>
        </p:nvSpPr>
        <p:spPr>
          <a:xfrm>
            <a:off x="578168" y="4175049"/>
            <a:ext cx="13473946" cy="264319"/>
          </a:xfrm>
          <a:prstGeom prst="rect">
            <a:avLst/>
          </a:prstGeom>
          <a:noFill/>
          <a:ln/>
        </p:spPr>
        <p:txBody>
          <a:bodyPr wrap="none" lIns="0" tIns="0" rIns="0" bIns="0" rtlCol="0" anchor="t"/>
          <a:lstStyle/>
          <a:p>
            <a:pPr marL="0" indent="0" algn="l">
              <a:lnSpc>
                <a:spcPts val="2050"/>
              </a:lnSpc>
              <a:buNone/>
            </a:pPr>
            <a:r>
              <a:rPr lang="en-US" sz="1900" dirty="0">
                <a:solidFill>
                  <a:srgbClr val="4C4C4D"/>
                </a:solidFill>
                <a:latin typeface="Heebo" pitchFamily="34" charset="0"/>
                <a:ea typeface="Heebo" pitchFamily="34" charset="-122"/>
                <a:cs typeface="Heebo" pitchFamily="34" charset="-120"/>
              </a:rPr>
              <a:t>Instead of a single distance value, each node maintains a set of non-dominated paths:</a:t>
            </a:r>
            <a:endParaRPr lang="en-US" sz="1900" dirty="0"/>
          </a:p>
        </p:txBody>
      </p:sp>
      <p:sp>
        <p:nvSpPr>
          <p:cNvPr id="8" name="Shape 6"/>
          <p:cNvSpPr/>
          <p:nvPr/>
        </p:nvSpPr>
        <p:spPr>
          <a:xfrm>
            <a:off x="578168" y="4625225"/>
            <a:ext cx="13473946" cy="3948116"/>
          </a:xfrm>
          <a:prstGeom prst="roundRect">
            <a:avLst>
              <a:gd name="adj" fmla="val 628"/>
            </a:avLst>
          </a:prstGeom>
          <a:solidFill>
            <a:srgbClr val="CCD7FF"/>
          </a:solidFill>
          <a:ln/>
        </p:spPr>
      </p:sp>
      <p:sp>
        <p:nvSpPr>
          <p:cNvPr id="9" name="Shape 7"/>
          <p:cNvSpPr/>
          <p:nvPr/>
        </p:nvSpPr>
        <p:spPr>
          <a:xfrm>
            <a:off x="569952" y="4625225"/>
            <a:ext cx="13490377" cy="3948116"/>
          </a:xfrm>
          <a:prstGeom prst="roundRect">
            <a:avLst>
              <a:gd name="adj" fmla="val 628"/>
            </a:avLst>
          </a:prstGeom>
          <a:solidFill>
            <a:srgbClr val="CCD7FF"/>
          </a:solidFill>
          <a:ln/>
        </p:spPr>
      </p:sp>
      <p:sp>
        <p:nvSpPr>
          <p:cNvPr id="10" name="Text 8"/>
          <p:cNvSpPr/>
          <p:nvPr/>
        </p:nvSpPr>
        <p:spPr>
          <a:xfrm>
            <a:off x="735092" y="4749050"/>
            <a:ext cx="13160097" cy="3700466"/>
          </a:xfrm>
          <a:prstGeom prst="rect">
            <a:avLst/>
          </a:prstGeom>
          <a:noFill/>
          <a:ln/>
        </p:spPr>
        <p:txBody>
          <a:bodyPr wrap="square" lIns="0" tIns="0" rIns="0" bIns="0" rtlCol="0" anchor="t"/>
          <a:lstStyle/>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function MultiCriteriaDijkstra(Graph, source, criteria):</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Initialize empty label sets Label[v] for all vertices v</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Add initial label (0,0,...,0) to Label[source]</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priority_queue PQ ← {(source, (0,0,...,0))}</a:t>
            </a:r>
            <a:endParaRPr lang="en-US" sz="1300" dirty="0"/>
          </a:p>
          <a:p>
            <a:pPr marL="0" indent="0" algn="l">
              <a:lnSpc>
                <a:spcPts val="2050"/>
              </a:lnSpc>
              <a:buNone/>
            </a:pP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while PQ is not empty:</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(u, label_u) ← extract-min from PQ</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for each edge (u,v):</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new_label ← update label_u with cost of edge (u,v)</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if new_label is not dominated by any label in Label[v]:</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Remove labels in Label[v] dominated by new_label</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Add new_label to Label[v]</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Add (v, new_label) to PQ</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return Label[]</a:t>
            </a:r>
            <a:endParaRPr lang="en-US" sz="1300" dirty="0"/>
          </a:p>
        </p:txBody>
      </p:sp>
      <p:sp>
        <p:nvSpPr>
          <p:cNvPr id="11" name="Text 9"/>
          <p:cNvSpPr/>
          <p:nvPr/>
        </p:nvSpPr>
        <p:spPr>
          <a:xfrm>
            <a:off x="578168" y="8759198"/>
            <a:ext cx="13473946" cy="264319"/>
          </a:xfrm>
          <a:prstGeom prst="rect">
            <a:avLst/>
          </a:prstGeom>
          <a:noFill/>
          <a:ln/>
        </p:spPr>
        <p:txBody>
          <a:bodyPr wrap="none" lIns="0" tIns="0" rIns="0" bIns="0" rtlCol="0" anchor="t"/>
          <a:lstStyle/>
          <a:p>
            <a:pPr marL="0" indent="0" algn="l">
              <a:lnSpc>
                <a:spcPts val="2050"/>
              </a:lnSpc>
              <a:buNone/>
            </a:pPr>
            <a:r>
              <a:rPr lang="en-US" sz="1900" dirty="0">
                <a:solidFill>
                  <a:srgbClr val="4C4C4D"/>
                </a:solidFill>
                <a:latin typeface="Heebo" pitchFamily="34" charset="0"/>
                <a:ea typeface="Heebo" pitchFamily="34" charset="-122"/>
                <a:cs typeface="Heebo" pitchFamily="34" charset="-120"/>
              </a:rPr>
              <a:t>In CityWise, multi-criteria optimization is applied to public transit routing, where the criteria include travel time, number of transfers, and mode preference (metro vs. bus):</a:t>
            </a:r>
            <a:endParaRPr lang="en-US" sz="1900" dirty="0"/>
          </a:p>
        </p:txBody>
      </p:sp>
      <p:sp>
        <p:nvSpPr>
          <p:cNvPr id="12" name="Shape 10"/>
          <p:cNvSpPr/>
          <p:nvPr/>
        </p:nvSpPr>
        <p:spPr>
          <a:xfrm>
            <a:off x="578168" y="9353980"/>
            <a:ext cx="13473946" cy="3948116"/>
          </a:xfrm>
          <a:prstGeom prst="roundRect">
            <a:avLst>
              <a:gd name="adj" fmla="val 628"/>
            </a:avLst>
          </a:prstGeom>
          <a:solidFill>
            <a:srgbClr val="CCD7FF"/>
          </a:solidFill>
          <a:ln/>
        </p:spPr>
      </p:sp>
      <p:sp>
        <p:nvSpPr>
          <p:cNvPr id="13" name="Shape 11"/>
          <p:cNvSpPr/>
          <p:nvPr/>
        </p:nvSpPr>
        <p:spPr>
          <a:xfrm>
            <a:off x="569952" y="9353980"/>
            <a:ext cx="13490377" cy="3948116"/>
          </a:xfrm>
          <a:prstGeom prst="roundRect">
            <a:avLst>
              <a:gd name="adj" fmla="val 628"/>
            </a:avLst>
          </a:prstGeom>
          <a:solidFill>
            <a:srgbClr val="CCD7FF"/>
          </a:solidFill>
          <a:ln/>
        </p:spPr>
      </p:sp>
      <p:sp>
        <p:nvSpPr>
          <p:cNvPr id="14" name="Text 12"/>
          <p:cNvSpPr/>
          <p:nvPr/>
        </p:nvSpPr>
        <p:spPr>
          <a:xfrm>
            <a:off x="735092" y="9477805"/>
            <a:ext cx="13160097" cy="3700466"/>
          </a:xfrm>
          <a:prstGeom prst="rect">
            <a:avLst/>
          </a:prstGeom>
          <a:noFill/>
          <a:ln/>
        </p:spPr>
        <p:txBody>
          <a:bodyPr wrap="square" lIns="0" tIns="0" rIns="0" bIns="0" rtlCol="0" anchor="t"/>
          <a:lstStyle/>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def _find_optimal_path(self, graph, source, destination, prefer_metro, minimize_transfers):</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def edge_weight(u, v, data):</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base_time = float(data["travel_time"]) + float(data["interval"]) / 2</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if prefer_metro and data["type"] == "bus":</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base_time *= 1.5</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if minimize_transfers and data["type"] == "transfer":</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base_time *= 2</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return base_time</a:t>
            </a:r>
            <a:endParaRPr lang="en-US" sz="1300" dirty="0"/>
          </a:p>
          <a:p>
            <a:pPr marL="0" indent="0" algn="l">
              <a:lnSpc>
                <a:spcPts val="2050"/>
              </a:lnSpc>
              <a:buNone/>
            </a:pP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path = nx.shortest_path(</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graph, source, destination,</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weight=lambda u, v, d: edge_weight(u, v, d[0])</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a:t>
            </a:r>
            <a:endParaRPr lang="en-US" sz="1300" dirty="0"/>
          </a:p>
          <a:p>
            <a:pPr marL="0" indent="0" algn="l">
              <a:lnSpc>
                <a:spcPts val="2050"/>
              </a:lnSpc>
              <a:buNone/>
            </a:pPr>
            <a:r>
              <a:rPr lang="en-US" sz="1300" dirty="0">
                <a:solidFill>
                  <a:srgbClr val="4C4C4D"/>
                </a:solidFill>
                <a:highlight>
                  <a:srgbClr val="CCD7FF"/>
                </a:highlight>
                <a:latin typeface="Consolas" pitchFamily="34" charset="0"/>
                <a:ea typeface="Consolas" pitchFamily="34" charset="-122"/>
                <a:cs typeface="Consolas" pitchFamily="34" charset="-120"/>
              </a:rPr>
              <a:t>    return path</a:t>
            </a:r>
            <a:endParaRPr lang="en-US" sz="1300" dirty="0"/>
          </a:p>
        </p:txBody>
      </p:sp>
      <p:sp>
        <p:nvSpPr>
          <p:cNvPr id="15" name="Text 13"/>
          <p:cNvSpPr/>
          <p:nvPr/>
        </p:nvSpPr>
        <p:spPr>
          <a:xfrm>
            <a:off x="578168" y="13487953"/>
            <a:ext cx="13473946" cy="264319"/>
          </a:xfrm>
          <a:prstGeom prst="rect">
            <a:avLst/>
          </a:prstGeom>
          <a:noFill/>
          <a:ln/>
        </p:spPr>
        <p:txBody>
          <a:bodyPr wrap="none" lIns="0" tIns="0" rIns="0" bIns="0" rtlCol="0" anchor="t"/>
          <a:lstStyle/>
          <a:p>
            <a:pPr marL="0" indent="0" algn="l">
              <a:lnSpc>
                <a:spcPts val="2050"/>
              </a:lnSpc>
              <a:buNone/>
            </a:pPr>
            <a:r>
              <a:rPr lang="en-US" sz="1900" dirty="0">
                <a:solidFill>
                  <a:srgbClr val="4C4C4D"/>
                </a:solidFill>
                <a:latin typeface="Heebo" pitchFamily="34" charset="0"/>
                <a:ea typeface="Heebo" pitchFamily="34" charset="-122"/>
                <a:cs typeface="Heebo" pitchFamily="34" charset="-120"/>
              </a:rPr>
              <a:t>This approach uses weight adjustments rather than full Pareto-optimization for efficiency, while still allowing for personalized route preferences.</a:t>
            </a:r>
            <a:endParaRPr lang="en-US" sz="1900" dirty="0"/>
          </a:p>
        </p:txBody>
      </p:sp>
      <p:pic>
        <p:nvPicPr>
          <p:cNvPr id="16" name="Image 0" descr="preencoded.png"/>
          <p:cNvPicPr>
            <a:picLocks noChangeAspect="1"/>
          </p:cNvPicPr>
          <p:nvPr/>
        </p:nvPicPr>
        <p:blipFill>
          <a:blip r:embed="rId3"/>
          <a:stretch>
            <a:fillRect/>
          </a:stretch>
        </p:blipFill>
        <p:spPr>
          <a:xfrm>
            <a:off x="1532245" y="14140625"/>
            <a:ext cx="10784959" cy="5777059"/>
          </a:xfrm>
          <a:prstGeom prst="rect">
            <a:avLst/>
          </a:prstGeom>
        </p:spPr>
      </p:pic>
      <p:sp>
        <p:nvSpPr>
          <p:cNvPr id="17" name="Shape 14"/>
          <p:cNvSpPr/>
          <p:nvPr/>
        </p:nvSpPr>
        <p:spPr>
          <a:xfrm>
            <a:off x="5792629" y="20843218"/>
            <a:ext cx="165140" cy="165140"/>
          </a:xfrm>
          <a:prstGeom prst="roundRect">
            <a:avLst>
              <a:gd name="adj" fmla="val 11074"/>
            </a:avLst>
          </a:prstGeom>
          <a:solidFill>
            <a:srgbClr val="00104C"/>
          </a:solidFill>
          <a:ln/>
        </p:spPr>
      </p:sp>
      <p:sp>
        <p:nvSpPr>
          <p:cNvPr id="18" name="Text 15"/>
          <p:cNvSpPr/>
          <p:nvPr/>
        </p:nvSpPr>
        <p:spPr>
          <a:xfrm>
            <a:off x="6018728" y="20843218"/>
            <a:ext cx="1220153" cy="165140"/>
          </a:xfrm>
          <a:prstGeom prst="rect">
            <a:avLst/>
          </a:prstGeom>
          <a:noFill/>
          <a:ln/>
        </p:spPr>
        <p:txBody>
          <a:bodyPr wrap="none" lIns="0" tIns="0" rIns="0" bIns="0" rtlCol="0" anchor="t"/>
          <a:lstStyle/>
          <a:p>
            <a:pPr marL="0" indent="0" algn="l">
              <a:lnSpc>
                <a:spcPts val="1300"/>
              </a:lnSpc>
              <a:buNone/>
            </a:pPr>
            <a:r>
              <a:rPr lang="en-US" sz="1300" dirty="0">
                <a:solidFill>
                  <a:srgbClr val="4C4C4D"/>
                </a:solidFill>
                <a:latin typeface="Heebo" pitchFamily="34" charset="0"/>
                <a:ea typeface="Heebo" pitchFamily="34" charset="-122"/>
                <a:cs typeface="Heebo" pitchFamily="34" charset="-120"/>
              </a:rPr>
              <a:t>Query Time (ms)</a:t>
            </a:r>
            <a:endParaRPr lang="en-US" sz="1300" dirty="0"/>
          </a:p>
        </p:txBody>
      </p:sp>
      <p:sp>
        <p:nvSpPr>
          <p:cNvPr id="19" name="Shape 16"/>
          <p:cNvSpPr/>
          <p:nvPr/>
        </p:nvSpPr>
        <p:spPr>
          <a:xfrm>
            <a:off x="7391281" y="20843218"/>
            <a:ext cx="165140" cy="165140"/>
          </a:xfrm>
          <a:prstGeom prst="roundRect">
            <a:avLst>
              <a:gd name="adj" fmla="val 11074"/>
            </a:avLst>
          </a:prstGeom>
          <a:solidFill>
            <a:srgbClr val="012FDA"/>
          </a:solidFill>
          <a:ln/>
        </p:spPr>
      </p:sp>
      <p:sp>
        <p:nvSpPr>
          <p:cNvPr id="20" name="Text 17"/>
          <p:cNvSpPr/>
          <p:nvPr/>
        </p:nvSpPr>
        <p:spPr>
          <a:xfrm>
            <a:off x="7617381" y="20843218"/>
            <a:ext cx="1510903" cy="165140"/>
          </a:xfrm>
          <a:prstGeom prst="rect">
            <a:avLst/>
          </a:prstGeom>
          <a:noFill/>
          <a:ln/>
        </p:spPr>
        <p:txBody>
          <a:bodyPr wrap="none" lIns="0" tIns="0" rIns="0" bIns="0" rtlCol="0" anchor="t"/>
          <a:lstStyle/>
          <a:p>
            <a:pPr marL="0" indent="0" algn="l">
              <a:lnSpc>
                <a:spcPts val="1300"/>
              </a:lnSpc>
              <a:buNone/>
            </a:pPr>
            <a:r>
              <a:rPr lang="en-US" sz="1300" dirty="0">
                <a:solidFill>
                  <a:srgbClr val="4C4C4D"/>
                </a:solidFill>
                <a:latin typeface="Heebo" pitchFamily="34" charset="0"/>
                <a:ea typeface="Heebo" pitchFamily="34" charset="-122"/>
                <a:cs typeface="Heebo" pitchFamily="34" charset="-120"/>
              </a:rPr>
              <a:t>Memory Usage (MB)</a:t>
            </a:r>
            <a:endParaRPr lang="en-US"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12815" y="481489"/>
            <a:ext cx="8737029" cy="547212"/>
          </a:xfrm>
          <a:prstGeom prst="rect">
            <a:avLst/>
          </a:prstGeom>
          <a:noFill/>
          <a:ln/>
        </p:spPr>
        <p:txBody>
          <a:bodyPr wrap="none" lIns="0" tIns="0" rIns="0" bIns="0" rtlCol="0" anchor="t"/>
          <a:lstStyle/>
          <a:p>
            <a:pPr marL="0" indent="0" algn="l">
              <a:lnSpc>
                <a:spcPts val="4300"/>
              </a:lnSpc>
              <a:buNone/>
            </a:pPr>
            <a:r>
              <a:rPr lang="en-US" sz="4700" dirty="0">
                <a:solidFill>
                  <a:srgbClr val="152D47"/>
                </a:solidFill>
                <a:latin typeface="Crimson Pro Semi Bold" pitchFamily="34" charset="0"/>
                <a:ea typeface="Crimson Pro Semi Bold" pitchFamily="34" charset="-122"/>
                <a:cs typeface="Crimson Pro Semi Bold" pitchFamily="34" charset="-120"/>
              </a:rPr>
              <a:t>Implementation in CityWise</a:t>
            </a:r>
            <a:endParaRPr lang="en-US" sz="4700" dirty="0"/>
          </a:p>
        </p:txBody>
      </p:sp>
      <p:sp>
        <p:nvSpPr>
          <p:cNvPr id="3" name="Text 1"/>
          <p:cNvSpPr/>
          <p:nvPr/>
        </p:nvSpPr>
        <p:spPr>
          <a:xfrm>
            <a:off x="612815" y="1466256"/>
            <a:ext cx="3501866" cy="437674"/>
          </a:xfrm>
          <a:prstGeom prst="rect">
            <a:avLst/>
          </a:prstGeom>
          <a:noFill/>
          <a:ln/>
        </p:spPr>
        <p:txBody>
          <a:bodyPr wrap="none" lIns="0" tIns="0" rIns="0" bIns="0" rtlCol="0" anchor="t"/>
          <a:lstStyle/>
          <a:p>
            <a:pPr marL="0" indent="0" algn="l">
              <a:lnSpc>
                <a:spcPts val="3400"/>
              </a:lnSpc>
              <a:buNone/>
            </a:pPr>
            <a:r>
              <a:rPr lang="en-US" sz="3750" dirty="0">
                <a:solidFill>
                  <a:srgbClr val="152D47"/>
                </a:solidFill>
                <a:latin typeface="Crimson Pro Semi Bold"/>
                <a:ea typeface="Crimson Pro Semi Bold" pitchFamily="34" charset="-122"/>
                <a:cs typeface="Crimson Pro Semi Bold" pitchFamily="34" charset="-120"/>
              </a:rPr>
              <a:t>Data Structures</a:t>
            </a:r>
            <a:endParaRPr lang="en-US" sz="3750" dirty="0">
              <a:latin typeface="Crimson Pro Semi Bold"/>
            </a:endParaRPr>
          </a:p>
        </p:txBody>
      </p:sp>
      <p:sp>
        <p:nvSpPr>
          <p:cNvPr id="4" name="Text 2"/>
          <p:cNvSpPr/>
          <p:nvPr/>
        </p:nvSpPr>
        <p:spPr>
          <a:xfrm>
            <a:off x="612815" y="2078952"/>
            <a:ext cx="6488668" cy="560309"/>
          </a:xfrm>
          <a:prstGeom prst="rect">
            <a:avLst/>
          </a:prstGeom>
          <a:noFill/>
          <a:ln/>
        </p:spPr>
        <p:txBody>
          <a:bodyPr wrap="squar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Efficient implementation of Dijkstra's algorithm depends critically on appropriate data structures:</a:t>
            </a:r>
            <a:endParaRPr lang="en-US" sz="1900" dirty="0"/>
          </a:p>
        </p:txBody>
      </p:sp>
      <p:sp>
        <p:nvSpPr>
          <p:cNvPr id="5" name="Text 3"/>
          <p:cNvSpPr/>
          <p:nvPr/>
        </p:nvSpPr>
        <p:spPr>
          <a:xfrm>
            <a:off x="612815" y="2727519"/>
            <a:ext cx="3840781" cy="328256"/>
          </a:xfrm>
          <a:prstGeom prst="rect">
            <a:avLst/>
          </a:prstGeom>
          <a:noFill/>
          <a:ln/>
        </p:spPr>
        <p:txBody>
          <a:bodyPr wrap="none" lIns="0" tIns="0" rIns="0" bIns="0" rtlCol="0" anchor="t"/>
          <a:lstStyle/>
          <a:p>
            <a:pPr marL="0" indent="0" algn="l">
              <a:lnSpc>
                <a:spcPts val="2550"/>
              </a:lnSpc>
              <a:buNone/>
            </a:pPr>
            <a:r>
              <a:rPr lang="en-US" sz="2900" dirty="0">
                <a:solidFill>
                  <a:srgbClr val="152D47"/>
                </a:solidFill>
                <a:latin typeface="Crimson Pro Semi Bold" pitchFamily="34" charset="0"/>
                <a:ea typeface="Crimson Pro Semi Bold" pitchFamily="34" charset="-122"/>
                <a:cs typeface="Crimson Pro Semi Bold" pitchFamily="34" charset="-120"/>
              </a:rPr>
              <a:t>Priority Queue:</a:t>
            </a:r>
            <a:endParaRPr lang="en-US" sz="2900" dirty="0"/>
          </a:p>
        </p:txBody>
      </p:sp>
      <p:sp>
        <p:nvSpPr>
          <p:cNvPr id="6" name="Text 4"/>
          <p:cNvSpPr/>
          <p:nvPr/>
        </p:nvSpPr>
        <p:spPr>
          <a:xfrm>
            <a:off x="612815" y="3172952"/>
            <a:ext cx="6488668" cy="2066013"/>
          </a:xfrm>
          <a:prstGeom prst="rect">
            <a:avLst/>
          </a:prstGeom>
          <a:noFill/>
          <a:ln/>
        </p:spPr>
        <p:txBody>
          <a:bodyPr wrap="squar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CityWise uses a binary heap implementation for the priority queue, offering O(log n) operations for extract-min and decrease-key. For very large networks, a Fibonacci heap could theoretically improve performance with O(1) amortized decrease-key operations, but the implementation complexity and constant factors make binary heaps more practical.</a:t>
            </a:r>
            <a:endParaRPr lang="en-US" sz="1900" dirty="0"/>
          </a:p>
        </p:txBody>
      </p:sp>
      <p:sp>
        <p:nvSpPr>
          <p:cNvPr id="7" name="Text 5"/>
          <p:cNvSpPr/>
          <p:nvPr/>
        </p:nvSpPr>
        <p:spPr>
          <a:xfrm>
            <a:off x="612815" y="5298253"/>
            <a:ext cx="3840781" cy="328256"/>
          </a:xfrm>
          <a:prstGeom prst="rect">
            <a:avLst/>
          </a:prstGeom>
          <a:noFill/>
          <a:ln/>
        </p:spPr>
        <p:txBody>
          <a:bodyPr wrap="none" lIns="0" tIns="0" rIns="0" bIns="0" rtlCol="0" anchor="t"/>
          <a:lstStyle/>
          <a:p>
            <a:pPr marL="0" indent="0" algn="l">
              <a:lnSpc>
                <a:spcPts val="2550"/>
              </a:lnSpc>
              <a:buNone/>
            </a:pPr>
            <a:r>
              <a:rPr lang="en-US" sz="2900" dirty="0">
                <a:solidFill>
                  <a:srgbClr val="152D47"/>
                </a:solidFill>
                <a:latin typeface="Crimson Pro Semi Bold" pitchFamily="34" charset="0"/>
                <a:ea typeface="Crimson Pro Semi Bold" pitchFamily="34" charset="-122"/>
                <a:cs typeface="Crimson Pro Semi Bold" pitchFamily="34" charset="-120"/>
              </a:rPr>
              <a:t>Graph Representation:</a:t>
            </a:r>
            <a:endParaRPr lang="en-US" sz="2900" dirty="0"/>
          </a:p>
        </p:txBody>
      </p:sp>
      <p:sp>
        <p:nvSpPr>
          <p:cNvPr id="8" name="Text 6"/>
          <p:cNvSpPr/>
          <p:nvPr/>
        </p:nvSpPr>
        <p:spPr>
          <a:xfrm>
            <a:off x="612815" y="5772609"/>
            <a:ext cx="6488668" cy="280154"/>
          </a:xfrm>
          <a:prstGeom prst="rect">
            <a:avLst/>
          </a:prstGeom>
          <a:noFill/>
          <a:ln/>
        </p:spPr>
        <p:txBody>
          <a:bodyPr wrap="non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The transportation network uses an adjacency list representation:</a:t>
            </a:r>
            <a:endParaRPr lang="en-US" sz="1900" dirty="0"/>
          </a:p>
        </p:txBody>
      </p:sp>
      <p:sp>
        <p:nvSpPr>
          <p:cNvPr id="9" name="Shape 7"/>
          <p:cNvSpPr/>
          <p:nvPr/>
        </p:nvSpPr>
        <p:spPr>
          <a:xfrm>
            <a:off x="612815" y="6452142"/>
            <a:ext cx="6488668" cy="542568"/>
          </a:xfrm>
          <a:prstGeom prst="roundRect">
            <a:avLst>
              <a:gd name="adj" fmla="val 4841"/>
            </a:avLst>
          </a:prstGeom>
          <a:solidFill>
            <a:srgbClr val="CCD7FF"/>
          </a:solidFill>
          <a:ln/>
        </p:spPr>
      </p:sp>
      <p:sp>
        <p:nvSpPr>
          <p:cNvPr id="10" name="Shape 8"/>
          <p:cNvSpPr/>
          <p:nvPr/>
        </p:nvSpPr>
        <p:spPr>
          <a:xfrm>
            <a:off x="604123" y="6452142"/>
            <a:ext cx="6506051" cy="542568"/>
          </a:xfrm>
          <a:prstGeom prst="roundRect">
            <a:avLst>
              <a:gd name="adj" fmla="val 4841"/>
            </a:avLst>
          </a:prstGeom>
          <a:solidFill>
            <a:srgbClr val="CCD7FF"/>
          </a:solidFill>
          <a:ln/>
        </p:spPr>
      </p:sp>
      <p:sp>
        <p:nvSpPr>
          <p:cNvPr id="11" name="Text 9"/>
          <p:cNvSpPr/>
          <p:nvPr/>
        </p:nvSpPr>
        <p:spPr>
          <a:xfrm>
            <a:off x="779145" y="6583349"/>
            <a:ext cx="6156007" cy="280154"/>
          </a:xfrm>
          <a:prstGeom prst="rect">
            <a:avLst/>
          </a:prstGeom>
          <a:noFill/>
          <a:ln/>
        </p:spPr>
        <p:txBody>
          <a:bodyPr wrap="none" lIns="0" tIns="0" rIns="0" bIns="0" rtlCol="0" anchor="t"/>
          <a:lstStyle/>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self.graph = nx.Graph()  # or nx.MultiGraph() for public transit</a:t>
            </a:r>
            <a:endParaRPr lang="en-US" sz="1350" dirty="0"/>
          </a:p>
        </p:txBody>
      </p:sp>
      <p:sp>
        <p:nvSpPr>
          <p:cNvPr id="12" name="Text 10"/>
          <p:cNvSpPr/>
          <p:nvPr/>
        </p:nvSpPr>
        <p:spPr>
          <a:xfrm>
            <a:off x="612815" y="7162708"/>
            <a:ext cx="13341246" cy="704926"/>
          </a:xfrm>
          <a:prstGeom prst="rect">
            <a:avLst/>
          </a:prstGeom>
          <a:noFill/>
          <a:ln/>
        </p:spPr>
        <p:txBody>
          <a:bodyPr wrap="squar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This provides O(1) access to a node's neighbors and O(degree(v)) iteration over adjacent edges, which is optimal for sparse graphs like transportation networks.</a:t>
            </a:r>
            <a:endParaRPr lang="en-US" sz="1900" dirty="0"/>
          </a:p>
        </p:txBody>
      </p:sp>
      <p:sp>
        <p:nvSpPr>
          <p:cNvPr id="13" name="Text 11"/>
          <p:cNvSpPr/>
          <p:nvPr/>
        </p:nvSpPr>
        <p:spPr>
          <a:xfrm>
            <a:off x="7536286" y="1466269"/>
            <a:ext cx="6017369" cy="408750"/>
          </a:xfrm>
          <a:prstGeom prst="rect">
            <a:avLst/>
          </a:prstGeom>
          <a:noFill/>
          <a:ln/>
        </p:spPr>
        <p:txBody>
          <a:bodyPr wrap="none" lIns="0" tIns="0" rIns="0" bIns="0" rtlCol="0" anchor="t"/>
          <a:lstStyle/>
          <a:p>
            <a:pPr marL="0" indent="0" algn="l">
              <a:lnSpc>
                <a:spcPts val="3400"/>
              </a:lnSpc>
              <a:buNone/>
            </a:pPr>
            <a:r>
              <a:rPr lang="en-US" sz="3750" dirty="0">
                <a:solidFill>
                  <a:srgbClr val="152D47"/>
                </a:solidFill>
                <a:latin typeface="Crimson Pro Semi Bold" pitchFamily="34" charset="0"/>
                <a:ea typeface="Crimson Pro Semi Bold" pitchFamily="34" charset="-122"/>
                <a:cs typeface="Crimson Pro Semi Bold" pitchFamily="34" charset="-120"/>
              </a:rPr>
              <a:t>Memory Optimizations:</a:t>
            </a:r>
            <a:endParaRPr lang="en-US" sz="3750" dirty="0"/>
          </a:p>
        </p:txBody>
      </p:sp>
      <p:sp>
        <p:nvSpPr>
          <p:cNvPr id="14" name="Text 12"/>
          <p:cNvSpPr/>
          <p:nvPr/>
        </p:nvSpPr>
        <p:spPr>
          <a:xfrm>
            <a:off x="7536299" y="2078952"/>
            <a:ext cx="6488668" cy="280154"/>
          </a:xfrm>
          <a:prstGeom prst="rect">
            <a:avLst/>
          </a:prstGeom>
          <a:noFill/>
          <a:ln/>
        </p:spPr>
        <p:txBody>
          <a:bodyPr wrap="non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For large urban networks, several memory optimizations are employed:</a:t>
            </a:r>
            <a:endParaRPr lang="en-US" sz="1900" dirty="0"/>
          </a:p>
        </p:txBody>
      </p:sp>
      <p:sp>
        <p:nvSpPr>
          <p:cNvPr id="15" name="Text 13"/>
          <p:cNvSpPr/>
          <p:nvPr/>
        </p:nvSpPr>
        <p:spPr>
          <a:xfrm>
            <a:off x="7536299" y="2834761"/>
            <a:ext cx="6488668" cy="280154"/>
          </a:xfrm>
          <a:prstGeom prst="rect">
            <a:avLst/>
          </a:prstGeom>
          <a:noFill/>
          <a:ln/>
        </p:spPr>
        <p:txBody>
          <a:bodyPr wrap="none" lIns="0" tIns="0" rIns="0" bIns="0" rtlCol="0" anchor="t"/>
          <a:lstStyle/>
          <a:p>
            <a:pPr marL="342900" indent="-342900" algn="l">
              <a:lnSpc>
                <a:spcPts val="2200"/>
              </a:lnSpc>
              <a:buSzPct val="100000"/>
              <a:buFont typeface="+mj-lt"/>
              <a:buAutoNum type="arabicPeriod"/>
            </a:pPr>
            <a:r>
              <a:rPr lang="en-US" sz="1900" dirty="0">
                <a:solidFill>
                  <a:srgbClr val="4C4C4D"/>
                </a:solidFill>
                <a:latin typeface="Heebo" pitchFamily="34" charset="0"/>
                <a:ea typeface="Heebo" pitchFamily="34" charset="-122"/>
                <a:cs typeface="Heebo" pitchFamily="34" charset="-120"/>
              </a:rPr>
              <a:t>Compact edge representation storing only essential attributes</a:t>
            </a:r>
            <a:endParaRPr lang="en-US" sz="1900" dirty="0"/>
          </a:p>
        </p:txBody>
      </p:sp>
      <p:sp>
        <p:nvSpPr>
          <p:cNvPr id="16" name="Text 14"/>
          <p:cNvSpPr/>
          <p:nvPr/>
        </p:nvSpPr>
        <p:spPr>
          <a:xfrm>
            <a:off x="7536299" y="3436406"/>
            <a:ext cx="6488668" cy="280154"/>
          </a:xfrm>
          <a:prstGeom prst="rect">
            <a:avLst/>
          </a:prstGeom>
          <a:noFill/>
          <a:ln/>
        </p:spPr>
        <p:txBody>
          <a:bodyPr wrap="none" lIns="0" tIns="0" rIns="0" bIns="0" rtlCol="0" anchor="t"/>
          <a:lstStyle/>
          <a:p>
            <a:pPr marL="342900" indent="-342900" algn="l">
              <a:lnSpc>
                <a:spcPts val="2200"/>
              </a:lnSpc>
              <a:buSzPct val="100000"/>
              <a:buFont typeface="+mj-lt"/>
              <a:buAutoNum type="arabicPeriod" startAt="2"/>
            </a:pPr>
            <a:r>
              <a:rPr lang="en-US" sz="1900" dirty="0">
                <a:solidFill>
                  <a:srgbClr val="4C4C4D"/>
                </a:solidFill>
                <a:latin typeface="Heebo" pitchFamily="34" charset="0"/>
                <a:ea typeface="Heebo" pitchFamily="34" charset="-122"/>
                <a:cs typeface="Heebo" pitchFamily="34" charset="-120"/>
              </a:rPr>
              <a:t>String interning for repeated identifiers</a:t>
            </a:r>
            <a:endParaRPr lang="en-US" sz="1900" dirty="0"/>
          </a:p>
        </p:txBody>
      </p:sp>
      <p:sp>
        <p:nvSpPr>
          <p:cNvPr id="17" name="Text 15"/>
          <p:cNvSpPr/>
          <p:nvPr/>
        </p:nvSpPr>
        <p:spPr>
          <a:xfrm>
            <a:off x="7536299" y="3777759"/>
            <a:ext cx="6488668" cy="280154"/>
          </a:xfrm>
          <a:prstGeom prst="rect">
            <a:avLst/>
          </a:prstGeom>
          <a:noFill/>
          <a:ln/>
        </p:spPr>
        <p:txBody>
          <a:bodyPr wrap="none" lIns="0" tIns="0" rIns="0" bIns="0" rtlCol="0" anchor="t"/>
          <a:lstStyle/>
          <a:p>
            <a:pPr marL="342900" indent="-342900" algn="l">
              <a:lnSpc>
                <a:spcPts val="2200"/>
              </a:lnSpc>
              <a:buSzPct val="100000"/>
              <a:buFont typeface="+mj-lt"/>
              <a:buAutoNum type="arabicPeriod" startAt="3"/>
            </a:pPr>
            <a:r>
              <a:rPr lang="en-US" sz="1900" dirty="0">
                <a:solidFill>
                  <a:srgbClr val="4C4C4D"/>
                </a:solidFill>
                <a:latin typeface="Heebo" pitchFamily="34" charset="0"/>
                <a:ea typeface="Heebo" pitchFamily="34" charset="-122"/>
                <a:cs typeface="Heebo" pitchFamily="34" charset="-120"/>
              </a:rPr>
              <a:t>Lazy loading of graph components when needed for specific queries</a:t>
            </a:r>
            <a:endParaRPr lang="en-US" sz="1900" dirty="0"/>
          </a:p>
        </p:txBody>
      </p:sp>
      <p:sp>
        <p:nvSpPr>
          <p:cNvPr id="18" name="Text 16"/>
          <p:cNvSpPr/>
          <p:nvPr/>
        </p:nvSpPr>
        <p:spPr>
          <a:xfrm>
            <a:off x="7536299" y="4435385"/>
            <a:ext cx="5640757" cy="437674"/>
          </a:xfrm>
          <a:prstGeom prst="rect">
            <a:avLst/>
          </a:prstGeom>
          <a:noFill/>
          <a:ln/>
        </p:spPr>
        <p:txBody>
          <a:bodyPr wrap="none" lIns="0" tIns="0" rIns="0" bIns="0" rtlCol="0" anchor="t"/>
          <a:lstStyle/>
          <a:p>
            <a:pPr marL="0" indent="0" algn="l">
              <a:lnSpc>
                <a:spcPts val="3400"/>
              </a:lnSpc>
              <a:buNone/>
            </a:pPr>
            <a:r>
              <a:rPr lang="en-US" sz="2900" dirty="0">
                <a:solidFill>
                  <a:srgbClr val="152D47"/>
                </a:solidFill>
                <a:latin typeface="Crimson Pro Semi Bold" pitchFamily="34" charset="0"/>
                <a:ea typeface="Crimson Pro Semi Bold" pitchFamily="34" charset="-122"/>
                <a:cs typeface="Crimson Pro Semi Bold" pitchFamily="34" charset="-120"/>
              </a:rPr>
              <a:t>Preprocessing Techniques:</a:t>
            </a:r>
            <a:endParaRPr lang="en-US" sz="2900" dirty="0"/>
          </a:p>
        </p:txBody>
      </p:sp>
      <p:sp>
        <p:nvSpPr>
          <p:cNvPr id="19" name="Text 17"/>
          <p:cNvSpPr/>
          <p:nvPr/>
        </p:nvSpPr>
        <p:spPr>
          <a:xfrm>
            <a:off x="7536299" y="5048080"/>
            <a:ext cx="6488668" cy="280154"/>
          </a:xfrm>
          <a:prstGeom prst="rect">
            <a:avLst/>
          </a:prstGeom>
          <a:noFill/>
          <a:ln/>
        </p:spPr>
        <p:txBody>
          <a:bodyPr wrap="non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To accelerate queries, CityWise employs preprocessing:</a:t>
            </a:r>
            <a:endParaRPr lang="en-US" sz="1900" dirty="0"/>
          </a:p>
        </p:txBody>
      </p:sp>
      <p:sp>
        <p:nvSpPr>
          <p:cNvPr id="20" name="Text 18"/>
          <p:cNvSpPr/>
          <p:nvPr/>
        </p:nvSpPr>
        <p:spPr>
          <a:xfrm>
            <a:off x="7536299" y="5485754"/>
            <a:ext cx="6488668" cy="280154"/>
          </a:xfrm>
          <a:prstGeom prst="rect">
            <a:avLst/>
          </a:prstGeom>
          <a:noFill/>
          <a:ln/>
        </p:spPr>
        <p:txBody>
          <a:bodyPr wrap="none" lIns="0" tIns="0" rIns="0" bIns="0" rtlCol="0" anchor="t"/>
          <a:lstStyle/>
          <a:p>
            <a:pPr marL="342900" indent="-342900" algn="l">
              <a:lnSpc>
                <a:spcPts val="2200"/>
              </a:lnSpc>
              <a:buSzPct val="100000"/>
              <a:buFont typeface="+mj-lt"/>
              <a:buAutoNum type="arabicPeriod"/>
            </a:pPr>
            <a:r>
              <a:rPr lang="en-US" sz="1900" dirty="0">
                <a:solidFill>
                  <a:srgbClr val="4C4C4D"/>
                </a:solidFill>
                <a:latin typeface="Heebo" pitchFamily="34" charset="0"/>
                <a:ea typeface="Heebo" pitchFamily="34" charset="-122"/>
                <a:cs typeface="Heebo" pitchFamily="34" charset="-120"/>
              </a:rPr>
              <a:t>Node and edge data validation during initial loading</a:t>
            </a:r>
            <a:endParaRPr lang="en-US" sz="1900" dirty="0"/>
          </a:p>
        </p:txBody>
      </p:sp>
      <p:sp>
        <p:nvSpPr>
          <p:cNvPr id="21" name="Text 19"/>
          <p:cNvSpPr/>
          <p:nvPr/>
        </p:nvSpPr>
        <p:spPr>
          <a:xfrm>
            <a:off x="7536299" y="5827107"/>
            <a:ext cx="6488668" cy="280154"/>
          </a:xfrm>
          <a:prstGeom prst="rect">
            <a:avLst/>
          </a:prstGeom>
          <a:noFill/>
          <a:ln/>
        </p:spPr>
        <p:txBody>
          <a:bodyPr wrap="none" lIns="0" tIns="0" rIns="0" bIns="0" rtlCol="0" anchor="t"/>
          <a:lstStyle/>
          <a:p>
            <a:pPr marL="342900" indent="-342900" algn="l">
              <a:lnSpc>
                <a:spcPts val="2200"/>
              </a:lnSpc>
              <a:buSzPct val="100000"/>
              <a:buFont typeface="+mj-lt"/>
              <a:buAutoNum type="arabicPeriod" startAt="2"/>
            </a:pPr>
            <a:r>
              <a:rPr lang="en-US" sz="1900" dirty="0">
                <a:solidFill>
                  <a:srgbClr val="4C4C4D"/>
                </a:solidFill>
                <a:latin typeface="Heebo" pitchFamily="34" charset="0"/>
                <a:ea typeface="Heebo" pitchFamily="34" charset="-122"/>
                <a:cs typeface="Heebo" pitchFamily="34" charset="-120"/>
              </a:rPr>
              <a:t>Precomputation of transfer points for transit networks</a:t>
            </a:r>
            <a:endParaRPr lang="en-US" sz="1900" dirty="0"/>
          </a:p>
        </p:txBody>
      </p:sp>
      <p:sp>
        <p:nvSpPr>
          <p:cNvPr id="22" name="Text 20"/>
          <p:cNvSpPr/>
          <p:nvPr/>
        </p:nvSpPr>
        <p:spPr>
          <a:xfrm>
            <a:off x="7536299" y="6168460"/>
            <a:ext cx="6488668" cy="280154"/>
          </a:xfrm>
          <a:prstGeom prst="rect">
            <a:avLst/>
          </a:prstGeom>
          <a:noFill/>
          <a:ln/>
        </p:spPr>
        <p:txBody>
          <a:bodyPr wrap="none" lIns="0" tIns="0" rIns="0" bIns="0" rtlCol="0" anchor="t"/>
          <a:lstStyle/>
          <a:p>
            <a:pPr marL="342900" indent="-342900" algn="l">
              <a:lnSpc>
                <a:spcPts val="2200"/>
              </a:lnSpc>
              <a:buSzPct val="100000"/>
              <a:buFont typeface="+mj-lt"/>
              <a:buAutoNum type="arabicPeriod" startAt="3"/>
            </a:pPr>
            <a:r>
              <a:rPr lang="en-US" sz="1900" dirty="0">
                <a:solidFill>
                  <a:srgbClr val="4C4C4D"/>
                </a:solidFill>
                <a:latin typeface="Heebo" pitchFamily="34" charset="0"/>
                <a:ea typeface="Heebo" pitchFamily="34" charset="-122"/>
                <a:cs typeface="Heebo" pitchFamily="34" charset="-120"/>
              </a:rPr>
              <a:t>Construction of auxiliary data structures for neighborhood lookups</a:t>
            </a:r>
            <a:endParaRPr lang="en-US" sz="1900" dirty="0"/>
          </a:p>
        </p:txBody>
      </p:sp>
      <p:sp>
        <p:nvSpPr>
          <p:cNvPr id="23" name="Text 21"/>
          <p:cNvSpPr/>
          <p:nvPr/>
        </p:nvSpPr>
        <p:spPr>
          <a:xfrm>
            <a:off x="612815" y="7969553"/>
            <a:ext cx="6451077" cy="437674"/>
          </a:xfrm>
          <a:prstGeom prst="rect">
            <a:avLst/>
          </a:prstGeom>
          <a:noFill/>
          <a:ln/>
        </p:spPr>
        <p:txBody>
          <a:bodyPr wrap="none" lIns="0" tIns="0" rIns="0" bIns="0" rtlCol="0" anchor="t"/>
          <a:lstStyle/>
          <a:p>
            <a:pPr marL="0" indent="0" algn="l">
              <a:lnSpc>
                <a:spcPts val="3400"/>
              </a:lnSpc>
              <a:buNone/>
            </a:pPr>
            <a:r>
              <a:rPr lang="en-US" sz="3750" dirty="0">
                <a:solidFill>
                  <a:srgbClr val="152D47"/>
                </a:solidFill>
                <a:latin typeface="Crimson Pro Semi Bold"/>
                <a:ea typeface="Crimson Pro Semi Bold" pitchFamily="34" charset="-122"/>
                <a:cs typeface="Crimson Pro Semi Bold" pitchFamily="34" charset="-120"/>
              </a:rPr>
              <a:t>Edge Weight Functions</a:t>
            </a:r>
            <a:endParaRPr lang="en-US" sz="3750">
              <a:latin typeface="Crimson Pro Semi Bold"/>
              <a:ea typeface="Calibri"/>
              <a:cs typeface="Calibri"/>
            </a:endParaRPr>
          </a:p>
        </p:txBody>
      </p:sp>
      <p:sp>
        <p:nvSpPr>
          <p:cNvPr id="24" name="Text 22"/>
          <p:cNvSpPr/>
          <p:nvPr/>
        </p:nvSpPr>
        <p:spPr>
          <a:xfrm>
            <a:off x="612815" y="8669760"/>
            <a:ext cx="13404652" cy="560309"/>
          </a:xfrm>
          <a:prstGeom prst="rect">
            <a:avLst/>
          </a:prstGeom>
          <a:noFill/>
          <a:ln/>
        </p:spPr>
        <p:txBody>
          <a:bodyPr wrap="squar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The edge weight function is central to Dijkstra's algorithm's ability to find optimal paths. CityWise implements a comprehensive weight function that incorporates multiple factors:</a:t>
            </a:r>
            <a:endParaRPr lang="en-US" sz="1900" dirty="0"/>
          </a:p>
        </p:txBody>
      </p:sp>
      <p:sp>
        <p:nvSpPr>
          <p:cNvPr id="25" name="Text 23"/>
          <p:cNvSpPr/>
          <p:nvPr/>
        </p:nvSpPr>
        <p:spPr>
          <a:xfrm>
            <a:off x="612815" y="9405838"/>
            <a:ext cx="6004301" cy="328256"/>
          </a:xfrm>
          <a:prstGeom prst="rect">
            <a:avLst/>
          </a:prstGeom>
          <a:noFill/>
          <a:ln/>
        </p:spPr>
        <p:txBody>
          <a:bodyPr wrap="none" lIns="0" tIns="0" rIns="0" bIns="0" rtlCol="0" anchor="t"/>
          <a:lstStyle/>
          <a:p>
            <a:pPr marL="0" indent="0" algn="l">
              <a:lnSpc>
                <a:spcPts val="2550"/>
              </a:lnSpc>
              <a:buNone/>
            </a:pPr>
            <a:r>
              <a:rPr lang="en-US" sz="2900" dirty="0">
                <a:solidFill>
                  <a:srgbClr val="152D47"/>
                </a:solidFill>
                <a:latin typeface="Crimson Pro Semi Bold" pitchFamily="34" charset="0"/>
                <a:ea typeface="Crimson Pro Semi Bold" pitchFamily="34" charset="-122"/>
                <a:cs typeface="Crimson Pro Semi Bold" pitchFamily="34" charset="-120"/>
              </a:rPr>
              <a:t>Time-Dependent Weight Calculation:</a:t>
            </a:r>
            <a:endParaRPr lang="en-US" sz="2900" dirty="0"/>
          </a:p>
        </p:txBody>
      </p:sp>
      <p:sp>
        <p:nvSpPr>
          <p:cNvPr id="26" name="Shape 24"/>
          <p:cNvSpPr/>
          <p:nvPr/>
        </p:nvSpPr>
        <p:spPr>
          <a:xfrm>
            <a:off x="612815" y="9852019"/>
            <a:ext cx="13404652" cy="5865500"/>
          </a:xfrm>
          <a:prstGeom prst="roundRect">
            <a:avLst>
              <a:gd name="adj" fmla="val 448"/>
            </a:avLst>
          </a:prstGeom>
          <a:solidFill>
            <a:srgbClr val="CCD7FF"/>
          </a:solidFill>
          <a:ln/>
        </p:spPr>
      </p:sp>
      <p:sp>
        <p:nvSpPr>
          <p:cNvPr id="27" name="Shape 25"/>
          <p:cNvSpPr/>
          <p:nvPr/>
        </p:nvSpPr>
        <p:spPr>
          <a:xfrm>
            <a:off x="604123" y="10025547"/>
            <a:ext cx="13422035" cy="5865500"/>
          </a:xfrm>
          <a:prstGeom prst="roundRect">
            <a:avLst>
              <a:gd name="adj" fmla="val 448"/>
            </a:avLst>
          </a:prstGeom>
          <a:solidFill>
            <a:srgbClr val="CCD7FF"/>
          </a:solidFill>
          <a:ln/>
        </p:spPr>
      </p:sp>
      <p:sp>
        <p:nvSpPr>
          <p:cNvPr id="28" name="Text 26"/>
          <p:cNvSpPr/>
          <p:nvPr/>
        </p:nvSpPr>
        <p:spPr>
          <a:xfrm>
            <a:off x="779145" y="10041069"/>
            <a:ext cx="13071991" cy="5603086"/>
          </a:xfrm>
          <a:prstGeom prst="rect">
            <a:avLst/>
          </a:prstGeom>
          <a:noFill/>
          <a:ln/>
        </p:spPr>
        <p:txBody>
          <a:bodyPr wrap="square" lIns="0" tIns="0" rIns="0" bIns="0" rtlCol="0" anchor="t"/>
          <a:lstStyle/>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def calculate_time_weight(edge_data, time_of_day):</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base_time = edge_data["weight"] * 5  # Base time in minutes</a:t>
            </a:r>
            <a:endParaRPr lang="en-US" sz="1350" dirty="0"/>
          </a:p>
          <a:p>
            <a:pPr marL="0" indent="0" algn="l">
              <a:lnSpc>
                <a:spcPts val="2200"/>
              </a:lnSpc>
              <a:buNone/>
            </a:pP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 Apply time-of-day congestion factors</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congestion_factor = {</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"Morning Rush": 1.5,</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"Midday": 1.0,</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"Evening Rush": 1.7,</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"Night": 0.8</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}.get(time_of_day, 1.0)</a:t>
            </a:r>
            <a:endParaRPr lang="en-US" sz="1350" dirty="0"/>
          </a:p>
          <a:p>
            <a:pPr marL="0" indent="0" algn="l">
              <a:lnSpc>
                <a:spcPts val="2200"/>
              </a:lnSpc>
              <a:buNone/>
            </a:pP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 Consider road condition (1-10 scale)</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condition_factor = (11 - edge_data["condition"]) / 10</a:t>
            </a:r>
            <a:endParaRPr lang="en-US" sz="1350" dirty="0"/>
          </a:p>
          <a:p>
            <a:pPr marL="0" indent="0" algn="l">
              <a:lnSpc>
                <a:spcPts val="2200"/>
              </a:lnSpc>
              <a:buNone/>
            </a:pP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 Consider capacity</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capacity_factor = 1.0</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if edge_data["capacity"] &lt; 1000:</a:t>
            </a: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capacity_factor = 1.3</a:t>
            </a:r>
            <a:endParaRPr lang="en-US" sz="1350" dirty="0"/>
          </a:p>
          <a:p>
            <a:pPr marL="0" indent="0" algn="l">
              <a:lnSpc>
                <a:spcPts val="2200"/>
              </a:lnSpc>
              <a:buNone/>
            </a:pPr>
            <a:endParaRPr lang="en-US" sz="1350" dirty="0"/>
          </a:p>
          <a:p>
            <a:pPr marL="0" indent="0" algn="l">
              <a:lnSpc>
                <a:spcPts val="220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return base_time * congestion_factor * (1 + condition_factor) * capacity_factor</a:t>
            </a:r>
            <a:endParaRPr lang="en-US" sz="1350" dirty="0"/>
          </a:p>
        </p:txBody>
      </p:sp>
      <p:sp>
        <p:nvSpPr>
          <p:cNvPr id="29" name="Text 27"/>
          <p:cNvSpPr/>
          <p:nvPr/>
        </p:nvSpPr>
        <p:spPr>
          <a:xfrm>
            <a:off x="612815" y="16008973"/>
            <a:ext cx="4435726" cy="328256"/>
          </a:xfrm>
          <a:prstGeom prst="rect">
            <a:avLst/>
          </a:prstGeom>
          <a:noFill/>
          <a:ln/>
        </p:spPr>
        <p:txBody>
          <a:bodyPr wrap="none" lIns="0" tIns="0" rIns="0" bIns="0" rtlCol="0" anchor="t"/>
          <a:lstStyle/>
          <a:p>
            <a:pPr marL="0" indent="0" algn="l">
              <a:lnSpc>
                <a:spcPts val="2550"/>
              </a:lnSpc>
              <a:buNone/>
            </a:pPr>
            <a:r>
              <a:rPr lang="en-US" sz="2900" dirty="0">
                <a:solidFill>
                  <a:srgbClr val="152D47"/>
                </a:solidFill>
                <a:latin typeface="Crimson Pro Semi Bold" pitchFamily="34" charset="0"/>
                <a:ea typeface="Crimson Pro Semi Bold" pitchFamily="34" charset="-122"/>
                <a:cs typeface="Crimson Pro Semi Bold" pitchFamily="34" charset="-120"/>
              </a:rPr>
              <a:t>Mathematical Formulation:</a:t>
            </a:r>
            <a:endParaRPr lang="en-US" sz="2900" dirty="0"/>
          </a:p>
        </p:txBody>
      </p:sp>
      <p:sp>
        <p:nvSpPr>
          <p:cNvPr id="30" name="Text 28"/>
          <p:cNvSpPr/>
          <p:nvPr/>
        </p:nvSpPr>
        <p:spPr>
          <a:xfrm>
            <a:off x="612815" y="16570841"/>
            <a:ext cx="13404652" cy="280154"/>
          </a:xfrm>
          <a:prstGeom prst="rect">
            <a:avLst/>
          </a:prstGeom>
          <a:noFill/>
          <a:ln/>
        </p:spPr>
        <p:txBody>
          <a:bodyPr wrap="non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The generalized edge weight function w(e,t) for an edge e at time t can be expressed as:</a:t>
            </a:r>
            <a:endParaRPr lang="en-US" sz="1900" dirty="0"/>
          </a:p>
        </p:txBody>
      </p:sp>
      <p:sp>
        <p:nvSpPr>
          <p:cNvPr id="31" name="Text 29"/>
          <p:cNvSpPr/>
          <p:nvPr/>
        </p:nvSpPr>
        <p:spPr>
          <a:xfrm>
            <a:off x="612815" y="16903318"/>
            <a:ext cx="13404652" cy="280154"/>
          </a:xfrm>
          <a:prstGeom prst="rect">
            <a:avLst/>
          </a:prstGeom>
          <a:noFill/>
          <a:ln/>
        </p:spPr>
        <p:txBody>
          <a:bodyPr wrap="non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w(e,t) = w_base(e) × f_time(e,t) × f_condition(e) × f_capacity(e)</a:t>
            </a:r>
            <a:endParaRPr lang="en-US" sz="1900" dirty="0"/>
          </a:p>
        </p:txBody>
      </p:sp>
      <p:sp>
        <p:nvSpPr>
          <p:cNvPr id="32" name="Text 30"/>
          <p:cNvSpPr/>
          <p:nvPr/>
        </p:nvSpPr>
        <p:spPr>
          <a:xfrm>
            <a:off x="612815" y="17380402"/>
            <a:ext cx="13404652" cy="280154"/>
          </a:xfrm>
          <a:prstGeom prst="rect">
            <a:avLst/>
          </a:prstGeom>
          <a:noFill/>
          <a:ln/>
        </p:spPr>
        <p:txBody>
          <a:bodyPr wrap="non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where:</a:t>
            </a:r>
            <a:endParaRPr lang="en-US" sz="1900" dirty="0"/>
          </a:p>
        </p:txBody>
      </p:sp>
      <p:sp>
        <p:nvSpPr>
          <p:cNvPr id="33" name="Text 31"/>
          <p:cNvSpPr/>
          <p:nvPr/>
        </p:nvSpPr>
        <p:spPr>
          <a:xfrm>
            <a:off x="612815" y="17857486"/>
            <a:ext cx="13404652" cy="280154"/>
          </a:xfrm>
          <a:prstGeom prst="rect">
            <a:avLst/>
          </a:prstGeom>
          <a:noFill/>
          <a:ln/>
        </p:spPr>
        <p:txBody>
          <a:bodyPr wrap="none" lIns="0" tIns="0" rIns="0" bIns="0" rtlCol="0" anchor="t"/>
          <a:lstStyle/>
          <a:p>
            <a:pPr marL="342900" indent="-342900" algn="l">
              <a:lnSpc>
                <a:spcPts val="2200"/>
              </a:lnSpc>
              <a:buSzPct val="100000"/>
              <a:buChar char="•"/>
            </a:pPr>
            <a:r>
              <a:rPr lang="en-US" sz="1900" dirty="0">
                <a:solidFill>
                  <a:srgbClr val="4C4C4D"/>
                </a:solidFill>
                <a:latin typeface="Heebo" pitchFamily="34" charset="0"/>
                <a:ea typeface="Heebo" pitchFamily="34" charset="-122"/>
                <a:cs typeface="Heebo" pitchFamily="34" charset="-120"/>
              </a:rPr>
              <a:t>w_base(e) is the base travel time (distance-based)</a:t>
            </a:r>
            <a:endParaRPr lang="en-US" sz="1900" dirty="0"/>
          </a:p>
        </p:txBody>
      </p:sp>
      <p:sp>
        <p:nvSpPr>
          <p:cNvPr id="34" name="Text 32"/>
          <p:cNvSpPr/>
          <p:nvPr/>
        </p:nvSpPr>
        <p:spPr>
          <a:xfrm>
            <a:off x="612815" y="18198838"/>
            <a:ext cx="13404652" cy="280154"/>
          </a:xfrm>
          <a:prstGeom prst="rect">
            <a:avLst/>
          </a:prstGeom>
          <a:noFill/>
          <a:ln/>
        </p:spPr>
        <p:txBody>
          <a:bodyPr wrap="none" lIns="0" tIns="0" rIns="0" bIns="0" rtlCol="0" anchor="t"/>
          <a:lstStyle/>
          <a:p>
            <a:pPr marL="342900" indent="-342900" algn="l">
              <a:lnSpc>
                <a:spcPts val="2200"/>
              </a:lnSpc>
              <a:buSzPct val="100000"/>
              <a:buChar char="•"/>
            </a:pPr>
            <a:r>
              <a:rPr lang="en-US" sz="1900" dirty="0">
                <a:solidFill>
                  <a:srgbClr val="4C4C4D"/>
                </a:solidFill>
                <a:latin typeface="Heebo" pitchFamily="34" charset="0"/>
                <a:ea typeface="Heebo" pitchFamily="34" charset="-122"/>
                <a:cs typeface="Heebo" pitchFamily="34" charset="-120"/>
              </a:rPr>
              <a:t>f_time(e,t) is the time-dependent congestion factor</a:t>
            </a:r>
            <a:endParaRPr lang="en-US" sz="1900" dirty="0"/>
          </a:p>
        </p:txBody>
      </p:sp>
      <p:sp>
        <p:nvSpPr>
          <p:cNvPr id="35" name="Text 33"/>
          <p:cNvSpPr/>
          <p:nvPr/>
        </p:nvSpPr>
        <p:spPr>
          <a:xfrm>
            <a:off x="612815" y="18540191"/>
            <a:ext cx="13404652" cy="280154"/>
          </a:xfrm>
          <a:prstGeom prst="rect">
            <a:avLst/>
          </a:prstGeom>
          <a:noFill/>
          <a:ln/>
        </p:spPr>
        <p:txBody>
          <a:bodyPr wrap="none" lIns="0" tIns="0" rIns="0" bIns="0" rtlCol="0" anchor="t"/>
          <a:lstStyle/>
          <a:p>
            <a:pPr marL="342900" indent="-342900" algn="l">
              <a:lnSpc>
                <a:spcPts val="2200"/>
              </a:lnSpc>
              <a:buSzPct val="100000"/>
              <a:buChar char="•"/>
            </a:pPr>
            <a:r>
              <a:rPr lang="en-US" sz="1900" dirty="0">
                <a:solidFill>
                  <a:srgbClr val="4C4C4D"/>
                </a:solidFill>
                <a:latin typeface="Heebo" pitchFamily="34" charset="0"/>
                <a:ea typeface="Heebo" pitchFamily="34" charset="-122"/>
                <a:cs typeface="Heebo" pitchFamily="34" charset="-120"/>
              </a:rPr>
              <a:t>f_condition(e) is a factor based on road condition</a:t>
            </a:r>
            <a:endParaRPr lang="en-US" sz="1900" dirty="0"/>
          </a:p>
        </p:txBody>
      </p:sp>
      <p:sp>
        <p:nvSpPr>
          <p:cNvPr id="36" name="Text 34"/>
          <p:cNvSpPr/>
          <p:nvPr/>
        </p:nvSpPr>
        <p:spPr>
          <a:xfrm>
            <a:off x="612815" y="18881543"/>
            <a:ext cx="13404652" cy="280154"/>
          </a:xfrm>
          <a:prstGeom prst="rect">
            <a:avLst/>
          </a:prstGeom>
          <a:noFill/>
          <a:ln/>
        </p:spPr>
        <p:txBody>
          <a:bodyPr wrap="none" lIns="0" tIns="0" rIns="0" bIns="0" rtlCol="0" anchor="t"/>
          <a:lstStyle/>
          <a:p>
            <a:pPr marL="342900" indent="-342900" algn="l">
              <a:lnSpc>
                <a:spcPts val="2200"/>
              </a:lnSpc>
              <a:buSzPct val="100000"/>
              <a:buChar char="•"/>
            </a:pPr>
            <a:r>
              <a:rPr lang="en-US" sz="1900" dirty="0">
                <a:solidFill>
                  <a:srgbClr val="4C4C4D"/>
                </a:solidFill>
                <a:latin typeface="Heebo" pitchFamily="34" charset="0"/>
                <a:ea typeface="Heebo" pitchFamily="34" charset="-122"/>
                <a:cs typeface="Heebo" pitchFamily="34" charset="-120"/>
              </a:rPr>
              <a:t>f_capacity(e) is a factor based on road capacity</a:t>
            </a:r>
            <a:endParaRPr lang="en-US" sz="1900" dirty="0"/>
          </a:p>
        </p:txBody>
      </p:sp>
      <p:sp>
        <p:nvSpPr>
          <p:cNvPr id="37" name="Text 35"/>
          <p:cNvSpPr/>
          <p:nvPr/>
        </p:nvSpPr>
        <p:spPr>
          <a:xfrm>
            <a:off x="612815" y="19358627"/>
            <a:ext cx="13404652" cy="280154"/>
          </a:xfrm>
          <a:prstGeom prst="rect">
            <a:avLst/>
          </a:prstGeom>
          <a:noFill/>
          <a:ln/>
        </p:spPr>
        <p:txBody>
          <a:bodyPr wrap="none" lIns="0" tIns="0" rIns="0" bIns="0" rtlCol="0" anchor="t"/>
          <a:lstStyle/>
          <a:p>
            <a:pPr marL="0" indent="0" algn="l">
              <a:lnSpc>
                <a:spcPts val="2200"/>
              </a:lnSpc>
              <a:buNone/>
            </a:pPr>
            <a:r>
              <a:rPr lang="en-US" sz="1900" dirty="0">
                <a:solidFill>
                  <a:srgbClr val="4C4C4D"/>
                </a:solidFill>
                <a:latin typeface="Heebo" pitchFamily="34" charset="0"/>
                <a:ea typeface="Heebo" pitchFamily="34" charset="-122"/>
                <a:cs typeface="Heebo" pitchFamily="34" charset="-120"/>
              </a:rPr>
              <a:t>This formulation preserves the essential properties required for Dijkstra's algorithm while incorporating real-world factors that affect travel time.</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678895"/>
            <a:ext cx="9320451" cy="771526"/>
          </a:xfrm>
          <a:prstGeom prst="rect">
            <a:avLst/>
          </a:prstGeom>
          <a:noFill/>
          <a:ln/>
        </p:spPr>
        <p:txBody>
          <a:bodyPr wrap="none" lIns="0" tIns="0" rIns="0" bIns="0" rtlCol="0" anchor="t"/>
          <a:lstStyle/>
          <a:p>
            <a:pPr>
              <a:lnSpc>
                <a:spcPts val="5850"/>
              </a:lnSpc>
            </a:pPr>
            <a:r>
              <a:rPr lang="en-US" sz="4700" dirty="0">
                <a:solidFill>
                  <a:srgbClr val="152D47"/>
                </a:solidFill>
                <a:latin typeface="Crimson Pro Semi Bold" pitchFamily="34" charset="0"/>
              </a:rPr>
              <a:t>Algorithmic Analysis and Extensions</a:t>
            </a:r>
          </a:p>
        </p:txBody>
      </p:sp>
      <p:sp>
        <p:nvSpPr>
          <p:cNvPr id="3" name="Text 1"/>
          <p:cNvSpPr/>
          <p:nvPr/>
        </p:nvSpPr>
        <p:spPr>
          <a:xfrm>
            <a:off x="864037" y="2067522"/>
            <a:ext cx="4937641" cy="617101"/>
          </a:xfrm>
          <a:prstGeom prst="rect">
            <a:avLst/>
          </a:prstGeom>
          <a:noFill/>
          <a:ln/>
        </p:spPr>
        <p:txBody>
          <a:bodyPr wrap="none" lIns="0" tIns="0" rIns="0" bIns="0" rtlCol="0" anchor="t"/>
          <a:lstStyle/>
          <a:p>
            <a:pPr marL="0" indent="0" algn="l">
              <a:lnSpc>
                <a:spcPts val="4850"/>
              </a:lnSpc>
              <a:buNone/>
            </a:pPr>
            <a:r>
              <a:rPr lang="en-US" sz="3750" dirty="0">
                <a:solidFill>
                  <a:srgbClr val="152D47"/>
                </a:solidFill>
                <a:latin typeface="Crimson Pro Semi Bold" pitchFamily="34" charset="0"/>
                <a:ea typeface="Crimson Pro Semi Bold" pitchFamily="34" charset="-122"/>
                <a:cs typeface="Crimson Pro Semi Bold" pitchFamily="34" charset="-120"/>
              </a:rPr>
              <a:t>Comp</a:t>
            </a:r>
            <a:r>
              <a:rPr lang="en-US" sz="3750" dirty="0">
                <a:solidFill>
                  <a:srgbClr val="152D47"/>
                </a:solidFill>
                <a:latin typeface="Crimson Pro Semi Bold" pitchFamily="34" charset="0"/>
              </a:rPr>
              <a:t>lexity Analysis</a:t>
            </a:r>
          </a:p>
        </p:txBody>
      </p:sp>
      <p:sp>
        <p:nvSpPr>
          <p:cNvPr id="4" name="Text 2"/>
          <p:cNvSpPr/>
          <p:nvPr/>
        </p:nvSpPr>
        <p:spPr>
          <a:xfrm>
            <a:off x="864037" y="2931440"/>
            <a:ext cx="5389483" cy="462796"/>
          </a:xfrm>
          <a:prstGeom prst="rect">
            <a:avLst/>
          </a:prstGeom>
          <a:noFill/>
          <a:ln/>
        </p:spPr>
        <p:txBody>
          <a:bodyPr wrap="none" lIns="0" tIns="0" rIns="0" bIns="0" rtlCol="0" anchor="t"/>
          <a:lstStyle/>
          <a:p>
            <a:pPr marL="0" indent="0" algn="l">
              <a:lnSpc>
                <a:spcPts val="3600"/>
              </a:lnSpc>
              <a:buNone/>
            </a:pPr>
            <a:r>
              <a:rPr lang="en-US" sz="2900" dirty="0">
                <a:solidFill>
                  <a:srgbClr val="152D47"/>
                </a:solidFill>
                <a:latin typeface="Crimson Pro Semi Bold" pitchFamily="34" charset="0"/>
                <a:ea typeface="Crimson Pro Semi Bold" pitchFamily="34" charset="-122"/>
                <a:cs typeface="Crimson Pro Semi Bold" pitchFamily="34" charset="-120"/>
              </a:rPr>
              <a:t>Standard Dijkstra Implementation:</a:t>
            </a:r>
            <a:endParaRPr lang="en-US" sz="2900" dirty="0"/>
          </a:p>
        </p:txBody>
      </p:sp>
      <p:sp>
        <p:nvSpPr>
          <p:cNvPr id="5" name="Text 3"/>
          <p:cNvSpPr/>
          <p:nvPr/>
        </p:nvSpPr>
        <p:spPr>
          <a:xfrm>
            <a:off x="864037" y="3641053"/>
            <a:ext cx="6149935" cy="395050"/>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Time Complexity: O(|E| + |V|log|V|) with binary heap</a:t>
            </a:r>
            <a:endParaRPr lang="en-US" sz="1900" dirty="0"/>
          </a:p>
        </p:txBody>
      </p:sp>
      <p:sp>
        <p:nvSpPr>
          <p:cNvPr id="6" name="Text 4"/>
          <p:cNvSpPr/>
          <p:nvPr/>
        </p:nvSpPr>
        <p:spPr>
          <a:xfrm>
            <a:off x="864037" y="4122424"/>
            <a:ext cx="6149935" cy="395050"/>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Space Complexity: O(|V|)</a:t>
            </a:r>
            <a:endParaRPr lang="en-US" sz="1900" dirty="0"/>
          </a:p>
        </p:txBody>
      </p:sp>
      <p:sp>
        <p:nvSpPr>
          <p:cNvPr id="7" name="Text 5"/>
          <p:cNvSpPr/>
          <p:nvPr/>
        </p:nvSpPr>
        <p:spPr>
          <a:xfrm>
            <a:off x="864037" y="4764290"/>
            <a:ext cx="4040267" cy="462796"/>
          </a:xfrm>
          <a:prstGeom prst="rect">
            <a:avLst/>
          </a:prstGeom>
          <a:noFill/>
          <a:ln/>
        </p:spPr>
        <p:txBody>
          <a:bodyPr wrap="none" lIns="0" tIns="0" rIns="0" bIns="0" rtlCol="0" anchor="t"/>
          <a:lstStyle/>
          <a:p>
            <a:pPr marL="0" indent="0" algn="l">
              <a:lnSpc>
                <a:spcPts val="3600"/>
              </a:lnSpc>
              <a:buNone/>
            </a:pPr>
            <a:r>
              <a:rPr lang="en-US" sz="2900" dirty="0">
                <a:solidFill>
                  <a:srgbClr val="152D47"/>
                </a:solidFill>
                <a:latin typeface="Crimson Pro Semi Bold" pitchFamily="34" charset="0"/>
                <a:ea typeface="Crimson Pro Semi Bold" pitchFamily="34" charset="-122"/>
                <a:cs typeface="Crimson Pro Semi Bold" pitchFamily="34" charset="-120"/>
              </a:rPr>
              <a:t>Time-Dependent Dijkstra:</a:t>
            </a:r>
            <a:endParaRPr lang="en-US" sz="2900" dirty="0"/>
          </a:p>
        </p:txBody>
      </p:sp>
      <p:sp>
        <p:nvSpPr>
          <p:cNvPr id="8" name="Text 6"/>
          <p:cNvSpPr/>
          <p:nvPr/>
        </p:nvSpPr>
        <p:spPr>
          <a:xfrm>
            <a:off x="864037" y="5473903"/>
            <a:ext cx="6149935" cy="118514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Time Complexity: O(|E| + |V|log|V|) (same as standard, as time-dependent weight calculation is O(1))</a:t>
            </a:r>
            <a:endParaRPr lang="en-US" sz="1900" dirty="0"/>
          </a:p>
        </p:txBody>
      </p:sp>
      <p:sp>
        <p:nvSpPr>
          <p:cNvPr id="9" name="Text 7"/>
          <p:cNvSpPr/>
          <p:nvPr/>
        </p:nvSpPr>
        <p:spPr>
          <a:xfrm>
            <a:off x="864037" y="6745373"/>
            <a:ext cx="6149935" cy="395050"/>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Space Complexity: O(|V|)</a:t>
            </a:r>
            <a:endParaRPr lang="en-US" sz="1900" dirty="0"/>
          </a:p>
        </p:txBody>
      </p:sp>
      <p:sp>
        <p:nvSpPr>
          <p:cNvPr id="10" name="Text 8"/>
          <p:cNvSpPr/>
          <p:nvPr/>
        </p:nvSpPr>
        <p:spPr>
          <a:xfrm>
            <a:off x="864037" y="7387239"/>
            <a:ext cx="3703320" cy="462796"/>
          </a:xfrm>
          <a:prstGeom prst="rect">
            <a:avLst/>
          </a:prstGeom>
          <a:noFill/>
          <a:ln/>
        </p:spPr>
        <p:txBody>
          <a:bodyPr wrap="none" lIns="0" tIns="0" rIns="0" bIns="0" rtlCol="0" anchor="t"/>
          <a:lstStyle/>
          <a:p>
            <a:pPr marL="0" indent="0" algn="l">
              <a:lnSpc>
                <a:spcPts val="3600"/>
              </a:lnSpc>
              <a:buNone/>
            </a:pPr>
            <a:r>
              <a:rPr lang="en-US" sz="2900" dirty="0">
                <a:solidFill>
                  <a:srgbClr val="152D47"/>
                </a:solidFill>
                <a:latin typeface="Crimson Pro Semi Bold" pitchFamily="34" charset="0"/>
                <a:ea typeface="Crimson Pro Semi Bold" pitchFamily="34" charset="-122"/>
                <a:cs typeface="Crimson Pro Semi Bold" pitchFamily="34" charset="-120"/>
              </a:rPr>
              <a:t>Multi-Criteria Dijkstra:</a:t>
            </a:r>
            <a:endParaRPr lang="en-US" sz="2900" dirty="0"/>
          </a:p>
        </p:txBody>
      </p:sp>
      <p:sp>
        <p:nvSpPr>
          <p:cNvPr id="11" name="Text 9"/>
          <p:cNvSpPr/>
          <p:nvPr/>
        </p:nvSpPr>
        <p:spPr>
          <a:xfrm>
            <a:off x="864037" y="8096852"/>
            <a:ext cx="6149935"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Time Complexity: O(|E|·|V|^(k-1)·log|V|) where k is the number of criteria</a:t>
            </a:r>
            <a:endParaRPr lang="en-US" sz="1900" dirty="0"/>
          </a:p>
        </p:txBody>
      </p:sp>
      <p:sp>
        <p:nvSpPr>
          <p:cNvPr id="12" name="Text 10"/>
          <p:cNvSpPr/>
          <p:nvPr/>
        </p:nvSpPr>
        <p:spPr>
          <a:xfrm>
            <a:off x="864037" y="8973272"/>
            <a:ext cx="6149935" cy="395050"/>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4C4C4D"/>
                </a:solidFill>
                <a:latin typeface="Heebo" pitchFamily="34" charset="0"/>
                <a:ea typeface="Heebo" pitchFamily="34" charset="-122"/>
                <a:cs typeface="Heebo" pitchFamily="34" charset="-120"/>
              </a:rPr>
              <a:t>Space Complexity: O(|V|^k)</a:t>
            </a:r>
            <a:endParaRPr lang="en-US" sz="1900" dirty="0"/>
          </a:p>
        </p:txBody>
      </p:sp>
      <p:sp>
        <p:nvSpPr>
          <p:cNvPr id="13" name="Text 11"/>
          <p:cNvSpPr/>
          <p:nvPr/>
        </p:nvSpPr>
        <p:spPr>
          <a:xfrm>
            <a:off x="864037" y="9590493"/>
            <a:ext cx="6149935" cy="79009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This exponential growth in k limits the practical application to a small number of criteria (typically 2-3).</a:t>
            </a:r>
            <a:endParaRPr lang="en-US" sz="1900" dirty="0"/>
          </a:p>
        </p:txBody>
      </p:sp>
      <p:sp>
        <p:nvSpPr>
          <p:cNvPr id="14" name="Text 12"/>
          <p:cNvSpPr/>
          <p:nvPr/>
        </p:nvSpPr>
        <p:spPr>
          <a:xfrm>
            <a:off x="7623810" y="2067522"/>
            <a:ext cx="4937641" cy="617101"/>
          </a:xfrm>
          <a:prstGeom prst="rect">
            <a:avLst/>
          </a:prstGeom>
          <a:noFill/>
          <a:ln/>
        </p:spPr>
        <p:txBody>
          <a:bodyPr wrap="none" lIns="0" tIns="0" rIns="0" bIns="0" rtlCol="0" anchor="t"/>
          <a:lstStyle/>
          <a:p>
            <a:pPr marL="0" indent="0" algn="l">
              <a:lnSpc>
                <a:spcPts val="4850"/>
              </a:lnSpc>
              <a:buNone/>
            </a:pPr>
            <a:r>
              <a:rPr lang="en-US" sz="3750" dirty="0">
                <a:solidFill>
                  <a:srgbClr val="152D47"/>
                </a:solidFill>
                <a:latin typeface="Crimson Pro Semi Bold" pitchFamily="34" charset="0"/>
                <a:ea typeface="Crimson Pro Semi Bold" pitchFamily="34" charset="-122"/>
                <a:cs typeface="Crimson Pro Semi Bold" pitchFamily="34" charset="-120"/>
              </a:rPr>
              <a:t>Theoretical Extensions</a:t>
            </a:r>
            <a:endParaRPr lang="en-US" sz="3750" dirty="0"/>
          </a:p>
        </p:txBody>
      </p:sp>
      <p:sp>
        <p:nvSpPr>
          <p:cNvPr id="15" name="Text 13"/>
          <p:cNvSpPr/>
          <p:nvPr/>
        </p:nvSpPr>
        <p:spPr>
          <a:xfrm>
            <a:off x="7623810" y="2931440"/>
            <a:ext cx="3703320" cy="462796"/>
          </a:xfrm>
          <a:prstGeom prst="rect">
            <a:avLst/>
          </a:prstGeom>
          <a:noFill/>
          <a:ln/>
        </p:spPr>
        <p:txBody>
          <a:bodyPr wrap="none" lIns="0" tIns="0" rIns="0" bIns="0" rtlCol="0" anchor="t"/>
          <a:lstStyle/>
          <a:p>
            <a:pPr marL="0" indent="0" algn="l">
              <a:lnSpc>
                <a:spcPts val="3600"/>
              </a:lnSpc>
              <a:buNone/>
            </a:pPr>
            <a:r>
              <a:rPr lang="en-US" sz="2900" dirty="0">
                <a:solidFill>
                  <a:srgbClr val="152D47"/>
                </a:solidFill>
                <a:latin typeface="Crimson Pro Semi Bold" pitchFamily="34" charset="0"/>
                <a:ea typeface="Crimson Pro Semi Bold" pitchFamily="34" charset="-122"/>
                <a:cs typeface="Crimson Pro Semi Bold" pitchFamily="34" charset="-120"/>
              </a:rPr>
              <a:t>Bidirectional Dijkstra</a:t>
            </a:r>
            <a:endParaRPr lang="en-US" sz="2900" dirty="0"/>
          </a:p>
        </p:txBody>
      </p:sp>
      <p:sp>
        <p:nvSpPr>
          <p:cNvPr id="16" name="Text 14"/>
          <p:cNvSpPr/>
          <p:nvPr/>
        </p:nvSpPr>
        <p:spPr>
          <a:xfrm>
            <a:off x="7623810" y="3641053"/>
            <a:ext cx="6149935" cy="118514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Bidirectional Dijkstra runs two simultaneous searches: forward from the source and backward from the destination, terminating when the searches meet.</a:t>
            </a:r>
            <a:endParaRPr lang="en-US" sz="1900" dirty="0"/>
          </a:p>
        </p:txBody>
      </p:sp>
      <p:sp>
        <p:nvSpPr>
          <p:cNvPr id="17" name="Text 15"/>
          <p:cNvSpPr/>
          <p:nvPr/>
        </p:nvSpPr>
        <p:spPr>
          <a:xfrm>
            <a:off x="7623810" y="5048373"/>
            <a:ext cx="6149935" cy="79009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The shortest path distance d(s,t) satisfies: d(s,t) = min{d_f(u) + d_b(v) + w(u,v) | (u,v) ∈ E}</a:t>
            </a:r>
            <a:endParaRPr lang="en-US" sz="1900" dirty="0"/>
          </a:p>
        </p:txBody>
      </p:sp>
      <p:sp>
        <p:nvSpPr>
          <p:cNvPr id="18" name="Text 16"/>
          <p:cNvSpPr/>
          <p:nvPr/>
        </p:nvSpPr>
        <p:spPr>
          <a:xfrm>
            <a:off x="7623810" y="6085290"/>
            <a:ext cx="3703320" cy="462796"/>
          </a:xfrm>
          <a:prstGeom prst="rect">
            <a:avLst/>
          </a:prstGeom>
          <a:noFill/>
          <a:ln/>
        </p:spPr>
        <p:txBody>
          <a:bodyPr wrap="none" lIns="0" tIns="0" rIns="0" bIns="0" rtlCol="0" anchor="t"/>
          <a:lstStyle/>
          <a:p>
            <a:pPr marL="0" indent="0" algn="l">
              <a:lnSpc>
                <a:spcPts val="3600"/>
              </a:lnSpc>
              <a:buNone/>
            </a:pPr>
            <a:r>
              <a:rPr lang="en-US" sz="2900" dirty="0">
                <a:solidFill>
                  <a:srgbClr val="152D47"/>
                </a:solidFill>
                <a:latin typeface="Crimson Pro Semi Bold" pitchFamily="34" charset="0"/>
                <a:ea typeface="Crimson Pro Semi Bold" pitchFamily="34" charset="-122"/>
                <a:cs typeface="Crimson Pro Semi Bold" pitchFamily="34" charset="-120"/>
              </a:rPr>
              <a:t>Heuristic Acceleration</a:t>
            </a:r>
            <a:endParaRPr lang="en-US" sz="2900" dirty="0"/>
          </a:p>
        </p:txBody>
      </p:sp>
      <p:sp>
        <p:nvSpPr>
          <p:cNvPr id="19" name="Text 17"/>
          <p:cNvSpPr/>
          <p:nvPr/>
        </p:nvSpPr>
        <p:spPr>
          <a:xfrm>
            <a:off x="7623810" y="6794903"/>
            <a:ext cx="6149935" cy="118514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A* algorithm extends Dijkstra by adding a heuristic function h(v) that estimates the remaining distance to the destination.</a:t>
            </a:r>
            <a:endParaRPr lang="en-US" sz="1900" dirty="0"/>
          </a:p>
        </p:txBody>
      </p:sp>
      <p:sp>
        <p:nvSpPr>
          <p:cNvPr id="20" name="Text 18"/>
          <p:cNvSpPr/>
          <p:nvPr/>
        </p:nvSpPr>
        <p:spPr>
          <a:xfrm>
            <a:off x="7623810" y="8202223"/>
            <a:ext cx="6149935" cy="79009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The CityWise emergency routing module uses an Euclidean distance heuristic:</a:t>
            </a:r>
            <a:endParaRPr lang="en-US" sz="1900" dirty="0"/>
          </a:p>
        </p:txBody>
      </p:sp>
      <p:sp>
        <p:nvSpPr>
          <p:cNvPr id="21" name="Shape 19"/>
          <p:cNvSpPr/>
          <p:nvPr/>
        </p:nvSpPr>
        <p:spPr>
          <a:xfrm>
            <a:off x="7623810" y="9269976"/>
            <a:ext cx="6149935" cy="3135633"/>
          </a:xfrm>
          <a:prstGeom prst="roundRect">
            <a:avLst>
              <a:gd name="adj" fmla="val 1181"/>
            </a:avLst>
          </a:prstGeom>
          <a:solidFill>
            <a:srgbClr val="CCD7FF"/>
          </a:solidFill>
          <a:ln/>
        </p:spPr>
      </p:sp>
      <p:sp>
        <p:nvSpPr>
          <p:cNvPr id="22" name="Shape 20"/>
          <p:cNvSpPr/>
          <p:nvPr/>
        </p:nvSpPr>
        <p:spPr>
          <a:xfrm>
            <a:off x="7611547" y="9212129"/>
            <a:ext cx="6145549" cy="3482715"/>
          </a:xfrm>
          <a:prstGeom prst="roundRect">
            <a:avLst>
              <a:gd name="adj" fmla="val 1181"/>
            </a:avLst>
          </a:prstGeom>
          <a:solidFill>
            <a:srgbClr val="CCD7FF"/>
          </a:solidFill>
          <a:ln/>
        </p:spPr>
      </p:sp>
      <p:sp>
        <p:nvSpPr>
          <p:cNvPr id="23" name="Text 21"/>
          <p:cNvSpPr/>
          <p:nvPr/>
        </p:nvSpPr>
        <p:spPr>
          <a:xfrm>
            <a:off x="7858363" y="9455119"/>
            <a:ext cx="5680829" cy="2765348"/>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highlight>
                  <a:srgbClr val="CCD7FF"/>
                </a:highlight>
                <a:latin typeface="Consolas" pitchFamily="34" charset="0"/>
                <a:ea typeface="Consolas" pitchFamily="34" charset="-122"/>
                <a:cs typeface="Consolas" pitchFamily="34" charset="-120"/>
              </a:rPr>
              <a:t>def heuristic(node_pos, goal_pos):</a:t>
            </a:r>
            <a:endParaRPr lang="en-US" sz="1900" dirty="0"/>
          </a:p>
          <a:p>
            <a:pPr marL="0" indent="0" algn="l">
              <a:lnSpc>
                <a:spcPts val="3100"/>
              </a:lnSpc>
              <a:buNone/>
            </a:pPr>
            <a:r>
              <a:rPr lang="en-US" sz="1900" dirty="0">
                <a:solidFill>
                  <a:srgbClr val="4C4C4D"/>
                </a:solidFill>
                <a:highlight>
                  <a:srgbClr val="CCD7FF"/>
                </a:highlight>
                <a:latin typeface="Consolas" pitchFamily="34" charset="0"/>
                <a:ea typeface="Consolas" pitchFamily="34" charset="-122"/>
                <a:cs typeface="Consolas" pitchFamily="34" charset="-120"/>
              </a:rPr>
              <a:t>    """Calculate heuristic distance between two nodes using their coordinates."""</a:t>
            </a:r>
            <a:endParaRPr lang="en-US" sz="1900" dirty="0"/>
          </a:p>
          <a:p>
            <a:pPr marL="0" indent="0" algn="l">
              <a:lnSpc>
                <a:spcPts val="3100"/>
              </a:lnSpc>
              <a:buNone/>
            </a:pPr>
            <a:r>
              <a:rPr lang="en-US" sz="1900" dirty="0">
                <a:solidFill>
                  <a:srgbClr val="4C4C4D"/>
                </a:solidFill>
                <a:highlight>
                  <a:srgbClr val="CCD7FF"/>
                </a:highlight>
                <a:latin typeface="Consolas" pitchFamily="34" charset="0"/>
                <a:ea typeface="Consolas" pitchFamily="34" charset="-122"/>
                <a:cs typeface="Consolas" pitchFamily="34" charset="-120"/>
              </a:rPr>
              <a:t>    if not node_pos or not goal_pos:</a:t>
            </a:r>
            <a:endParaRPr lang="en-US" sz="1900" dirty="0"/>
          </a:p>
          <a:p>
            <a:pPr marL="0" indent="0" algn="l">
              <a:lnSpc>
                <a:spcPts val="3100"/>
              </a:lnSpc>
              <a:buNone/>
            </a:pPr>
            <a:r>
              <a:rPr lang="en-US" sz="1900" dirty="0">
                <a:solidFill>
                  <a:srgbClr val="4C4C4D"/>
                </a:solidFill>
                <a:highlight>
                  <a:srgbClr val="CCD7FF"/>
                </a:highlight>
                <a:latin typeface="Consolas" pitchFamily="34" charset="0"/>
                <a:ea typeface="Consolas" pitchFamily="34" charset="-122"/>
                <a:cs typeface="Consolas" pitchFamily="34" charset="-120"/>
              </a:rPr>
              <a:t>        return 0</a:t>
            </a:r>
            <a:endParaRPr lang="en-US" sz="1900" dirty="0"/>
          </a:p>
          <a:p>
            <a:pPr marL="0" indent="0" algn="l">
              <a:lnSpc>
                <a:spcPts val="3100"/>
              </a:lnSpc>
              <a:buNone/>
            </a:pPr>
            <a:r>
              <a:rPr lang="en-US" sz="1900" dirty="0">
                <a:solidFill>
                  <a:srgbClr val="4C4C4D"/>
                </a:solidFill>
                <a:highlight>
                  <a:srgbClr val="CCD7FF"/>
                </a:highlight>
                <a:latin typeface="Consolas" pitchFamily="34" charset="0"/>
                <a:ea typeface="Consolas" pitchFamily="34" charset="-122"/>
                <a:cs typeface="Consolas" pitchFamily="34" charset="-120"/>
              </a:rPr>
              <a:t>    return calculate_distance(node_pos, goal_pos) * 50  # Scale factor</a:t>
            </a:r>
            <a:endParaRPr lang="en-US" sz="1900" dirty="0"/>
          </a:p>
        </p:txBody>
      </p:sp>
      <p:sp>
        <p:nvSpPr>
          <p:cNvPr id="24" name="Text 22"/>
          <p:cNvSpPr/>
          <p:nvPr/>
        </p:nvSpPr>
        <p:spPr>
          <a:xfrm>
            <a:off x="864037" y="13053548"/>
            <a:ext cx="7088267" cy="617101"/>
          </a:xfrm>
          <a:prstGeom prst="rect">
            <a:avLst/>
          </a:prstGeom>
          <a:noFill/>
          <a:ln/>
        </p:spPr>
        <p:txBody>
          <a:bodyPr wrap="none" lIns="0" tIns="0" rIns="0" bIns="0" rtlCol="0" anchor="t"/>
          <a:lstStyle/>
          <a:p>
            <a:pPr marL="0" indent="0" algn="l">
              <a:lnSpc>
                <a:spcPts val="4850"/>
              </a:lnSpc>
              <a:buNone/>
            </a:pPr>
            <a:r>
              <a:rPr lang="en-US" sz="3750" dirty="0">
                <a:solidFill>
                  <a:srgbClr val="152D47"/>
                </a:solidFill>
                <a:latin typeface="Crimson Pro Semi Bold" pitchFamily="34" charset="0"/>
                <a:ea typeface="Crimson Pro Semi Bold" pitchFamily="34" charset="-122"/>
                <a:cs typeface="Crimson Pro Semi Bold" pitchFamily="34" charset="-120"/>
              </a:rPr>
              <a:t>Integration with Other Algorithms</a:t>
            </a:r>
            <a:endParaRPr lang="en-US" sz="3750" dirty="0"/>
          </a:p>
        </p:txBody>
      </p:sp>
      <p:pic>
        <p:nvPicPr>
          <p:cNvPr id="25" name="Image 0" descr="preencoded.png"/>
          <p:cNvPicPr>
            <a:picLocks noChangeAspect="1"/>
          </p:cNvPicPr>
          <p:nvPr/>
        </p:nvPicPr>
        <p:blipFill>
          <a:blip r:embed="rId3"/>
          <a:stretch>
            <a:fillRect/>
          </a:stretch>
        </p:blipFill>
        <p:spPr>
          <a:xfrm>
            <a:off x="864037" y="14040934"/>
            <a:ext cx="3225522" cy="987505"/>
          </a:xfrm>
          <a:prstGeom prst="rect">
            <a:avLst/>
          </a:prstGeom>
        </p:spPr>
      </p:pic>
      <p:sp>
        <p:nvSpPr>
          <p:cNvPr id="26" name="Text 23"/>
          <p:cNvSpPr/>
          <p:nvPr/>
        </p:nvSpPr>
        <p:spPr>
          <a:xfrm>
            <a:off x="1110853" y="15398724"/>
            <a:ext cx="2731889" cy="385763"/>
          </a:xfrm>
          <a:prstGeom prst="rect">
            <a:avLst/>
          </a:prstGeom>
          <a:noFill/>
          <a:ln/>
        </p:spPr>
        <p:txBody>
          <a:bodyPr wrap="none" lIns="0" tIns="0" rIns="0" bIns="0" rtlCol="0" anchor="t"/>
          <a:lstStyle/>
          <a:p>
            <a:pPr marL="0" indent="0" algn="l">
              <a:lnSpc>
                <a:spcPts val="3000"/>
              </a:lnSpc>
              <a:buNone/>
            </a:pPr>
            <a:r>
              <a:rPr lang="en-US" sz="2400" dirty="0">
                <a:solidFill>
                  <a:srgbClr val="4C4C4D"/>
                </a:solidFill>
                <a:latin typeface="Crimson Pro Semi Bold" pitchFamily="34" charset="0"/>
                <a:ea typeface="Crimson Pro Semi Bold" pitchFamily="34" charset="-122"/>
                <a:cs typeface="Crimson Pro Semi Bold" pitchFamily="34" charset="-120"/>
              </a:rPr>
              <a:t>Intermodal Routing</a:t>
            </a:r>
            <a:endParaRPr lang="en-US" sz="2400" dirty="0"/>
          </a:p>
        </p:txBody>
      </p:sp>
      <p:sp>
        <p:nvSpPr>
          <p:cNvPr id="27" name="Text 24"/>
          <p:cNvSpPr/>
          <p:nvPr/>
        </p:nvSpPr>
        <p:spPr>
          <a:xfrm>
            <a:off x="1110853" y="15932600"/>
            <a:ext cx="2731889" cy="118514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Combines multiple transportation modes into a single journey</a:t>
            </a:r>
            <a:endParaRPr lang="en-US" sz="1900" dirty="0"/>
          </a:p>
        </p:txBody>
      </p:sp>
      <p:pic>
        <p:nvPicPr>
          <p:cNvPr id="28" name="Image 1" descr="preencoded.png"/>
          <p:cNvPicPr>
            <a:picLocks noChangeAspect="1"/>
          </p:cNvPicPr>
          <p:nvPr/>
        </p:nvPicPr>
        <p:blipFill>
          <a:blip r:embed="rId4"/>
          <a:stretch>
            <a:fillRect/>
          </a:stretch>
        </p:blipFill>
        <p:spPr>
          <a:xfrm>
            <a:off x="4089559" y="14040934"/>
            <a:ext cx="3225522" cy="987505"/>
          </a:xfrm>
          <a:prstGeom prst="rect">
            <a:avLst/>
          </a:prstGeom>
        </p:spPr>
      </p:pic>
      <p:sp>
        <p:nvSpPr>
          <p:cNvPr id="29" name="Text 25"/>
          <p:cNvSpPr/>
          <p:nvPr/>
        </p:nvSpPr>
        <p:spPr>
          <a:xfrm>
            <a:off x="4336375" y="15398724"/>
            <a:ext cx="2731889" cy="771526"/>
          </a:xfrm>
          <a:prstGeom prst="rect">
            <a:avLst/>
          </a:prstGeom>
          <a:noFill/>
          <a:ln/>
        </p:spPr>
        <p:txBody>
          <a:bodyPr wrap="square" lIns="0" tIns="0" rIns="0" bIns="0" rtlCol="0" anchor="t"/>
          <a:lstStyle/>
          <a:p>
            <a:pPr marL="0" indent="0" algn="l">
              <a:lnSpc>
                <a:spcPts val="3000"/>
              </a:lnSpc>
              <a:buNone/>
            </a:pPr>
            <a:r>
              <a:rPr lang="en-US" sz="2400" dirty="0">
                <a:solidFill>
                  <a:srgbClr val="4C4C4D"/>
                </a:solidFill>
                <a:latin typeface="Crimson Pro Semi Bold" pitchFamily="34" charset="0"/>
                <a:ea typeface="Crimson Pro Semi Bold" pitchFamily="34" charset="-122"/>
                <a:cs typeface="Crimson Pro Semi Bold" pitchFamily="34" charset="-120"/>
              </a:rPr>
              <a:t>Traffic-Aware Routing</a:t>
            </a:r>
            <a:endParaRPr lang="en-US" sz="2400" dirty="0"/>
          </a:p>
        </p:txBody>
      </p:sp>
      <p:sp>
        <p:nvSpPr>
          <p:cNvPr id="30" name="Text 26"/>
          <p:cNvSpPr/>
          <p:nvPr/>
        </p:nvSpPr>
        <p:spPr>
          <a:xfrm>
            <a:off x="4336375" y="16318363"/>
            <a:ext cx="2731889" cy="158019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Adapts to changing road conditions through dynamic edge weight updates</a:t>
            </a:r>
            <a:endParaRPr lang="en-US" sz="1900" dirty="0"/>
          </a:p>
        </p:txBody>
      </p:sp>
      <p:pic>
        <p:nvPicPr>
          <p:cNvPr id="31" name="Image 2" descr="preencoded.png"/>
          <p:cNvPicPr>
            <a:picLocks noChangeAspect="1"/>
          </p:cNvPicPr>
          <p:nvPr/>
        </p:nvPicPr>
        <p:blipFill>
          <a:blip r:embed="rId5"/>
          <a:stretch>
            <a:fillRect/>
          </a:stretch>
        </p:blipFill>
        <p:spPr>
          <a:xfrm>
            <a:off x="7315081" y="14040934"/>
            <a:ext cx="3225522" cy="987505"/>
          </a:xfrm>
          <a:prstGeom prst="rect">
            <a:avLst/>
          </a:prstGeom>
        </p:spPr>
      </p:pic>
      <p:sp>
        <p:nvSpPr>
          <p:cNvPr id="32" name="Text 27"/>
          <p:cNvSpPr/>
          <p:nvPr/>
        </p:nvSpPr>
        <p:spPr>
          <a:xfrm>
            <a:off x="7561898" y="15398724"/>
            <a:ext cx="2731889" cy="771526"/>
          </a:xfrm>
          <a:prstGeom prst="rect">
            <a:avLst/>
          </a:prstGeom>
          <a:noFill/>
          <a:ln/>
        </p:spPr>
        <p:txBody>
          <a:bodyPr wrap="square" lIns="0" tIns="0" rIns="0" bIns="0" rtlCol="0" anchor="t"/>
          <a:lstStyle/>
          <a:p>
            <a:pPr marL="0" indent="0" algn="l">
              <a:lnSpc>
                <a:spcPts val="3000"/>
              </a:lnSpc>
              <a:buNone/>
            </a:pPr>
            <a:r>
              <a:rPr lang="en-US" sz="2400" dirty="0">
                <a:solidFill>
                  <a:srgbClr val="4C4C4D"/>
                </a:solidFill>
                <a:latin typeface="Crimson Pro Semi Bold" pitchFamily="34" charset="0"/>
                <a:ea typeface="Crimson Pro Semi Bold" pitchFamily="34" charset="-122"/>
                <a:cs typeface="Crimson Pro Semi Bold" pitchFamily="34" charset="-120"/>
              </a:rPr>
              <a:t>Time-Dependent Routing</a:t>
            </a:r>
            <a:endParaRPr lang="en-US" sz="2400" dirty="0"/>
          </a:p>
        </p:txBody>
      </p:sp>
      <p:sp>
        <p:nvSpPr>
          <p:cNvPr id="33" name="Text 28"/>
          <p:cNvSpPr/>
          <p:nvPr/>
        </p:nvSpPr>
        <p:spPr>
          <a:xfrm>
            <a:off x="7561898" y="16318363"/>
            <a:ext cx="2731889" cy="118514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Accounts for predictable traffic patterns at different times of day</a:t>
            </a:r>
            <a:endParaRPr lang="en-US" sz="1900" dirty="0"/>
          </a:p>
        </p:txBody>
      </p:sp>
      <p:pic>
        <p:nvPicPr>
          <p:cNvPr id="34" name="Image 3" descr="preencoded.png"/>
          <p:cNvPicPr>
            <a:picLocks noChangeAspect="1"/>
          </p:cNvPicPr>
          <p:nvPr/>
        </p:nvPicPr>
        <p:blipFill>
          <a:blip r:embed="rId6"/>
          <a:stretch>
            <a:fillRect/>
          </a:stretch>
        </p:blipFill>
        <p:spPr>
          <a:xfrm>
            <a:off x="10540603" y="14040934"/>
            <a:ext cx="3225641" cy="987505"/>
          </a:xfrm>
          <a:prstGeom prst="rect">
            <a:avLst/>
          </a:prstGeom>
        </p:spPr>
      </p:pic>
      <p:sp>
        <p:nvSpPr>
          <p:cNvPr id="35" name="Text 29"/>
          <p:cNvSpPr/>
          <p:nvPr/>
        </p:nvSpPr>
        <p:spPr>
          <a:xfrm>
            <a:off x="10787420" y="15398724"/>
            <a:ext cx="2732008" cy="771526"/>
          </a:xfrm>
          <a:prstGeom prst="rect">
            <a:avLst/>
          </a:prstGeom>
          <a:noFill/>
          <a:ln/>
        </p:spPr>
        <p:txBody>
          <a:bodyPr wrap="square" lIns="0" tIns="0" rIns="0" bIns="0" rtlCol="0" anchor="t"/>
          <a:lstStyle/>
          <a:p>
            <a:pPr marL="0" indent="0" algn="l">
              <a:lnSpc>
                <a:spcPts val="3000"/>
              </a:lnSpc>
              <a:buNone/>
            </a:pPr>
            <a:r>
              <a:rPr lang="en-US" sz="2400" dirty="0">
                <a:solidFill>
                  <a:srgbClr val="4C4C4D"/>
                </a:solidFill>
                <a:latin typeface="Crimson Pro Semi Bold" pitchFamily="34" charset="0"/>
                <a:ea typeface="Crimson Pro Semi Bold" pitchFamily="34" charset="-122"/>
                <a:cs typeface="Crimson Pro Semi Bold" pitchFamily="34" charset="-120"/>
              </a:rPr>
              <a:t>Multi-Criteria Optimization</a:t>
            </a:r>
            <a:endParaRPr lang="en-US" sz="2400" dirty="0"/>
          </a:p>
        </p:txBody>
      </p:sp>
      <p:sp>
        <p:nvSpPr>
          <p:cNvPr id="36" name="Text 30"/>
          <p:cNvSpPr/>
          <p:nvPr/>
        </p:nvSpPr>
        <p:spPr>
          <a:xfrm>
            <a:off x="10787420" y="16318363"/>
            <a:ext cx="2732008" cy="118514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Balances multiple factors like time, cost, and comfort</a:t>
            </a:r>
            <a:endParaRPr lang="en-US" sz="1900" dirty="0"/>
          </a:p>
        </p:txBody>
      </p:sp>
      <p:sp>
        <p:nvSpPr>
          <p:cNvPr id="37" name="Text 31"/>
          <p:cNvSpPr/>
          <p:nvPr/>
        </p:nvSpPr>
        <p:spPr>
          <a:xfrm>
            <a:off x="864037" y="18423033"/>
            <a:ext cx="12902208" cy="790099"/>
          </a:xfrm>
          <a:prstGeom prst="rect">
            <a:avLst/>
          </a:prstGeom>
          <a:noFill/>
          <a:ln/>
        </p:spPr>
        <p:txBody>
          <a:bodyPr wrap="square" lIns="0" tIns="0" rIns="0" bIns="0" rtlCol="0" anchor="t"/>
          <a:lstStyle/>
          <a:p>
            <a:pPr marL="0" indent="0" algn="l">
              <a:lnSpc>
                <a:spcPts val="3100"/>
              </a:lnSpc>
              <a:buNone/>
            </a:pPr>
            <a:r>
              <a:rPr lang="en-US" sz="1900" dirty="0">
                <a:solidFill>
                  <a:srgbClr val="4C4C4D"/>
                </a:solidFill>
                <a:latin typeface="Heebo" pitchFamily="34" charset="0"/>
                <a:ea typeface="Heebo" pitchFamily="34" charset="-122"/>
                <a:cs typeface="Heebo" pitchFamily="34" charset="-120"/>
              </a:rPr>
              <a:t>These integrations extend Dijkstra's algorithm to handle the complex requirements of real-world transportation systems, while maintaining its theoretical guarantees of optimality under appropriate conditions.</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6533" y="657226"/>
            <a:ext cx="6856214" cy="746880"/>
          </a:xfrm>
          <a:prstGeom prst="rect">
            <a:avLst/>
          </a:prstGeom>
          <a:noFill/>
          <a:ln/>
        </p:spPr>
        <p:txBody>
          <a:bodyPr wrap="none" lIns="0" tIns="0" rIns="0" bIns="0" rtlCol="0" anchor="t"/>
          <a:lstStyle/>
          <a:p>
            <a:pPr marL="0" indent="0" algn="l">
              <a:lnSpc>
                <a:spcPts val="5850"/>
              </a:lnSpc>
              <a:buNone/>
            </a:pPr>
            <a:r>
              <a:rPr lang="en-US" sz="4700" dirty="0">
                <a:solidFill>
                  <a:srgbClr val="152D47"/>
                </a:solidFill>
                <a:latin typeface="Crimson Pro Semi Bold" pitchFamily="34" charset="0"/>
                <a:ea typeface="Crimson Pro Semi Bold" pitchFamily="34" charset="-122"/>
                <a:cs typeface="Crimson Pro Semi Bold" pitchFamily="34" charset="-120"/>
              </a:rPr>
              <a:t>Limitations and Conclusion</a:t>
            </a:r>
            <a:endParaRPr lang="en-US" sz="4700" dirty="0"/>
          </a:p>
        </p:txBody>
      </p:sp>
      <p:sp>
        <p:nvSpPr>
          <p:cNvPr id="3" name="Text 1"/>
          <p:cNvSpPr/>
          <p:nvPr/>
        </p:nvSpPr>
        <p:spPr>
          <a:xfrm>
            <a:off x="836533" y="2001561"/>
            <a:ext cx="4780478" cy="597456"/>
          </a:xfrm>
          <a:prstGeom prst="rect">
            <a:avLst/>
          </a:prstGeom>
          <a:noFill/>
          <a:ln/>
        </p:spPr>
        <p:txBody>
          <a:bodyPr wrap="none" lIns="0" tIns="0" rIns="0" bIns="0" rtlCol="0" anchor="t"/>
          <a:lstStyle/>
          <a:p>
            <a:pPr marL="0" indent="0" algn="l">
              <a:lnSpc>
                <a:spcPts val="4700"/>
              </a:lnSpc>
              <a:buNone/>
            </a:pPr>
            <a:r>
              <a:rPr lang="en-US" sz="3750" dirty="0">
                <a:solidFill>
                  <a:srgbClr val="152D47"/>
                </a:solidFill>
                <a:latin typeface="Crimson Pro Semi Bold" pitchFamily="34" charset="0"/>
                <a:ea typeface="Crimson Pro Semi Bold" pitchFamily="34" charset="-122"/>
                <a:cs typeface="Crimson Pro Semi Bold" pitchFamily="34" charset="-120"/>
              </a:rPr>
              <a:t>Theoretical Limitations</a:t>
            </a:r>
            <a:endParaRPr lang="en-US" sz="3750" dirty="0"/>
          </a:p>
        </p:txBody>
      </p:sp>
      <p:sp>
        <p:nvSpPr>
          <p:cNvPr id="4" name="Shape 2"/>
          <p:cNvSpPr/>
          <p:nvPr/>
        </p:nvSpPr>
        <p:spPr>
          <a:xfrm>
            <a:off x="836533" y="2867861"/>
            <a:ext cx="537686" cy="537687"/>
          </a:xfrm>
          <a:prstGeom prst="roundRect">
            <a:avLst>
              <a:gd name="adj" fmla="val 6668"/>
            </a:avLst>
          </a:prstGeom>
          <a:solidFill>
            <a:srgbClr val="F2EEEE"/>
          </a:solidFill>
          <a:ln/>
        </p:spPr>
      </p:sp>
      <p:pic>
        <p:nvPicPr>
          <p:cNvPr id="5" name="Image 0" descr="preencoded.png"/>
          <p:cNvPicPr>
            <a:picLocks noChangeAspect="1"/>
          </p:cNvPicPr>
          <p:nvPr/>
        </p:nvPicPr>
        <p:blipFill>
          <a:blip r:embed="rId3"/>
          <a:stretch>
            <a:fillRect/>
          </a:stretch>
        </p:blipFill>
        <p:spPr>
          <a:xfrm>
            <a:off x="926128" y="2912628"/>
            <a:ext cx="358497" cy="448152"/>
          </a:xfrm>
          <a:prstGeom prst="rect">
            <a:avLst/>
          </a:prstGeom>
        </p:spPr>
      </p:pic>
      <p:sp>
        <p:nvSpPr>
          <p:cNvPr id="6" name="Text 3"/>
          <p:cNvSpPr/>
          <p:nvPr/>
        </p:nvSpPr>
        <p:spPr>
          <a:xfrm>
            <a:off x="1613178" y="2950014"/>
            <a:ext cx="5410319" cy="746761"/>
          </a:xfrm>
          <a:prstGeom prst="rect">
            <a:avLst/>
          </a:prstGeom>
          <a:noFill/>
          <a:ln/>
        </p:spPr>
        <p:txBody>
          <a:bodyPr wrap="square" lIns="0" tIns="0" rIns="0" bIns="0" rtlCol="0" anchor="t"/>
          <a:lstStyle/>
          <a:p>
            <a:pPr marL="0" indent="0" algn="l">
              <a:lnSpc>
                <a:spcPts val="2900"/>
              </a:lnSpc>
              <a:buNone/>
            </a:pPr>
            <a:r>
              <a:rPr lang="en-US" sz="2350" dirty="0">
                <a:solidFill>
                  <a:srgbClr val="4C4C4D"/>
                </a:solidFill>
                <a:latin typeface="Crimson Pro Semi Bold" pitchFamily="34" charset="0"/>
                <a:ea typeface="Crimson Pro Semi Bold" pitchFamily="34" charset="-122"/>
                <a:cs typeface="Crimson Pro Semi Bold" pitchFamily="34" charset="-120"/>
              </a:rPr>
              <a:t>NP-Hardness of Multi-Criteria Optimization</a:t>
            </a:r>
            <a:endParaRPr lang="en-US" sz="2350" dirty="0"/>
          </a:p>
        </p:txBody>
      </p:sp>
      <p:sp>
        <p:nvSpPr>
          <p:cNvPr id="7" name="Text 4"/>
          <p:cNvSpPr/>
          <p:nvPr/>
        </p:nvSpPr>
        <p:spPr>
          <a:xfrm>
            <a:off x="1613178" y="3588677"/>
            <a:ext cx="5410319" cy="1147287"/>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Finding the complete set of Pareto-optimal paths is NP-hard with three or more criteria, limiting the scalability of true multi-criteria routing.</a:t>
            </a:r>
            <a:endParaRPr lang="en-US" sz="1900" dirty="0"/>
          </a:p>
        </p:txBody>
      </p:sp>
      <p:sp>
        <p:nvSpPr>
          <p:cNvPr id="8" name="Shape 5"/>
          <p:cNvSpPr/>
          <p:nvPr/>
        </p:nvSpPr>
        <p:spPr>
          <a:xfrm>
            <a:off x="836533" y="5561057"/>
            <a:ext cx="537686" cy="537687"/>
          </a:xfrm>
          <a:prstGeom prst="roundRect">
            <a:avLst>
              <a:gd name="adj" fmla="val 6668"/>
            </a:avLst>
          </a:prstGeom>
          <a:solidFill>
            <a:srgbClr val="F2EEEE"/>
          </a:solidFill>
          <a:ln/>
        </p:spPr>
      </p:sp>
      <p:pic>
        <p:nvPicPr>
          <p:cNvPr id="9" name="Image 1" descr="preencoded.png"/>
          <p:cNvPicPr>
            <a:picLocks noChangeAspect="1"/>
          </p:cNvPicPr>
          <p:nvPr/>
        </p:nvPicPr>
        <p:blipFill>
          <a:blip r:embed="rId4"/>
          <a:stretch>
            <a:fillRect/>
          </a:stretch>
        </p:blipFill>
        <p:spPr>
          <a:xfrm>
            <a:off x="926128" y="5605825"/>
            <a:ext cx="358497" cy="448152"/>
          </a:xfrm>
          <a:prstGeom prst="rect">
            <a:avLst/>
          </a:prstGeom>
        </p:spPr>
      </p:pic>
      <p:sp>
        <p:nvSpPr>
          <p:cNvPr id="10" name="Text 6"/>
          <p:cNvSpPr/>
          <p:nvPr/>
        </p:nvSpPr>
        <p:spPr>
          <a:xfrm>
            <a:off x="1613178" y="5643210"/>
            <a:ext cx="3750112" cy="373380"/>
          </a:xfrm>
          <a:prstGeom prst="rect">
            <a:avLst/>
          </a:prstGeom>
          <a:noFill/>
          <a:ln/>
        </p:spPr>
        <p:txBody>
          <a:bodyPr wrap="none" lIns="0" tIns="0" rIns="0" bIns="0" rtlCol="0" anchor="t"/>
          <a:lstStyle/>
          <a:p>
            <a:pPr marL="0" indent="0" algn="l">
              <a:lnSpc>
                <a:spcPts val="2900"/>
              </a:lnSpc>
              <a:buNone/>
            </a:pPr>
            <a:r>
              <a:rPr lang="en-US" sz="2350" dirty="0">
                <a:solidFill>
                  <a:srgbClr val="4C4C4D"/>
                </a:solidFill>
                <a:latin typeface="Crimson Pro Semi Bold" pitchFamily="34" charset="0"/>
                <a:ea typeface="Crimson Pro Semi Bold" pitchFamily="34" charset="-122"/>
                <a:cs typeface="Crimson Pro Semi Bold" pitchFamily="34" charset="-120"/>
              </a:rPr>
              <a:t>Temporal Network Challenges</a:t>
            </a:r>
            <a:endParaRPr lang="en-US" sz="2350" dirty="0"/>
          </a:p>
        </p:txBody>
      </p:sp>
      <p:sp>
        <p:nvSpPr>
          <p:cNvPr id="11" name="Text 7"/>
          <p:cNvSpPr/>
          <p:nvPr/>
        </p:nvSpPr>
        <p:spPr>
          <a:xfrm>
            <a:off x="1613178" y="6255549"/>
            <a:ext cx="5410319" cy="1529716"/>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Handling time-dependent networks with time windows (e.g., transit schedules) increases complexity and may require specialized algorithms beyond Dijkstra variants.</a:t>
            </a:r>
            <a:endParaRPr lang="en-US" sz="1900" dirty="0"/>
          </a:p>
        </p:txBody>
      </p:sp>
      <p:sp>
        <p:nvSpPr>
          <p:cNvPr id="12" name="Shape 8"/>
          <p:cNvSpPr/>
          <p:nvPr/>
        </p:nvSpPr>
        <p:spPr>
          <a:xfrm>
            <a:off x="836533" y="8263302"/>
            <a:ext cx="537686" cy="537687"/>
          </a:xfrm>
          <a:prstGeom prst="roundRect">
            <a:avLst>
              <a:gd name="adj" fmla="val 6668"/>
            </a:avLst>
          </a:prstGeom>
          <a:solidFill>
            <a:srgbClr val="F2EEEE"/>
          </a:solidFill>
          <a:ln/>
        </p:spPr>
      </p:sp>
      <p:pic>
        <p:nvPicPr>
          <p:cNvPr id="13" name="Image 2" descr="preencoded.png"/>
          <p:cNvPicPr>
            <a:picLocks noChangeAspect="1"/>
          </p:cNvPicPr>
          <p:nvPr/>
        </p:nvPicPr>
        <p:blipFill>
          <a:blip r:embed="rId5"/>
          <a:stretch>
            <a:fillRect/>
          </a:stretch>
        </p:blipFill>
        <p:spPr>
          <a:xfrm>
            <a:off x="926128" y="8308069"/>
            <a:ext cx="358497" cy="448152"/>
          </a:xfrm>
          <a:prstGeom prst="rect">
            <a:avLst/>
          </a:prstGeom>
        </p:spPr>
      </p:pic>
      <p:sp>
        <p:nvSpPr>
          <p:cNvPr id="14" name="Text 9"/>
          <p:cNvSpPr/>
          <p:nvPr/>
        </p:nvSpPr>
        <p:spPr>
          <a:xfrm>
            <a:off x="1613178" y="8345455"/>
            <a:ext cx="2987754" cy="373380"/>
          </a:xfrm>
          <a:prstGeom prst="rect">
            <a:avLst/>
          </a:prstGeom>
          <a:noFill/>
          <a:ln/>
        </p:spPr>
        <p:txBody>
          <a:bodyPr wrap="none" lIns="0" tIns="0" rIns="0" bIns="0" rtlCol="0" anchor="t"/>
          <a:lstStyle/>
          <a:p>
            <a:pPr marL="0" indent="0" algn="l">
              <a:lnSpc>
                <a:spcPts val="2900"/>
              </a:lnSpc>
              <a:buNone/>
            </a:pPr>
            <a:r>
              <a:rPr lang="en-US" sz="2350" dirty="0">
                <a:solidFill>
                  <a:srgbClr val="4C4C4D"/>
                </a:solidFill>
                <a:latin typeface="Crimson Pro Semi Bold" pitchFamily="34" charset="0"/>
                <a:ea typeface="Crimson Pro Semi Bold" pitchFamily="34" charset="-122"/>
                <a:cs typeface="Crimson Pro Semi Bold" pitchFamily="34" charset="-120"/>
              </a:rPr>
              <a:t>Uncertainty Handling</a:t>
            </a:r>
            <a:endParaRPr lang="en-US" sz="2350" dirty="0"/>
          </a:p>
        </p:txBody>
      </p:sp>
      <p:sp>
        <p:nvSpPr>
          <p:cNvPr id="15" name="Text 10"/>
          <p:cNvSpPr/>
          <p:nvPr/>
        </p:nvSpPr>
        <p:spPr>
          <a:xfrm>
            <a:off x="1613178" y="8957794"/>
            <a:ext cx="5410319" cy="1529716"/>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Optimal routing under uncertainty (e.g., unpredictable traffic) remains theoretically challenging, with no algorithm guaranteeing optimality without restrictive assumptions.</a:t>
            </a:r>
            <a:endParaRPr lang="en-US" sz="1900" dirty="0"/>
          </a:p>
        </p:txBody>
      </p:sp>
      <p:sp>
        <p:nvSpPr>
          <p:cNvPr id="16" name="Text 11"/>
          <p:cNvSpPr/>
          <p:nvPr/>
        </p:nvSpPr>
        <p:spPr>
          <a:xfrm>
            <a:off x="7614285" y="2001561"/>
            <a:ext cx="5338286" cy="597456"/>
          </a:xfrm>
          <a:prstGeom prst="rect">
            <a:avLst/>
          </a:prstGeom>
          <a:noFill/>
          <a:ln/>
        </p:spPr>
        <p:txBody>
          <a:bodyPr wrap="none" lIns="0" tIns="0" rIns="0" bIns="0" rtlCol="0" anchor="t"/>
          <a:lstStyle/>
          <a:p>
            <a:pPr marL="0" indent="0" algn="l">
              <a:lnSpc>
                <a:spcPts val="4700"/>
              </a:lnSpc>
              <a:buNone/>
            </a:pPr>
            <a:r>
              <a:rPr lang="en-US" sz="3750" dirty="0">
                <a:solidFill>
                  <a:srgbClr val="152D47"/>
                </a:solidFill>
                <a:latin typeface="Crimson Pro Semi Bold" pitchFamily="34" charset="0"/>
                <a:ea typeface="Crimson Pro Semi Bold" pitchFamily="34" charset="-122"/>
                <a:cs typeface="Crimson Pro Semi Bold" pitchFamily="34" charset="-120"/>
              </a:rPr>
              <a:t>Future Research Directions</a:t>
            </a:r>
            <a:endParaRPr lang="en-US" sz="3750" dirty="0"/>
          </a:p>
        </p:txBody>
      </p:sp>
      <p:sp>
        <p:nvSpPr>
          <p:cNvPr id="17" name="Shape 12"/>
          <p:cNvSpPr/>
          <p:nvPr/>
        </p:nvSpPr>
        <p:spPr>
          <a:xfrm>
            <a:off x="7614285" y="2867861"/>
            <a:ext cx="537686" cy="537687"/>
          </a:xfrm>
          <a:prstGeom prst="roundRect">
            <a:avLst>
              <a:gd name="adj" fmla="val 6668"/>
            </a:avLst>
          </a:prstGeom>
          <a:solidFill>
            <a:srgbClr val="F2EEEE"/>
          </a:solidFill>
          <a:ln/>
        </p:spPr>
      </p:sp>
      <p:pic>
        <p:nvPicPr>
          <p:cNvPr id="18" name="Image 3" descr="preencoded.png"/>
          <p:cNvPicPr>
            <a:picLocks noChangeAspect="1"/>
          </p:cNvPicPr>
          <p:nvPr/>
        </p:nvPicPr>
        <p:blipFill>
          <a:blip r:embed="rId6"/>
          <a:stretch>
            <a:fillRect/>
          </a:stretch>
        </p:blipFill>
        <p:spPr>
          <a:xfrm>
            <a:off x="7703880" y="2912628"/>
            <a:ext cx="358497" cy="448152"/>
          </a:xfrm>
          <a:prstGeom prst="rect">
            <a:avLst/>
          </a:prstGeom>
        </p:spPr>
      </p:pic>
      <p:sp>
        <p:nvSpPr>
          <p:cNvPr id="19" name="Text 13"/>
          <p:cNvSpPr/>
          <p:nvPr/>
        </p:nvSpPr>
        <p:spPr>
          <a:xfrm>
            <a:off x="8390930" y="2950014"/>
            <a:ext cx="2987754" cy="373380"/>
          </a:xfrm>
          <a:prstGeom prst="rect">
            <a:avLst/>
          </a:prstGeom>
          <a:noFill/>
          <a:ln/>
        </p:spPr>
        <p:txBody>
          <a:bodyPr wrap="none" lIns="0" tIns="0" rIns="0" bIns="0" rtlCol="0" anchor="t"/>
          <a:lstStyle/>
          <a:p>
            <a:pPr marL="0" indent="0" algn="l">
              <a:lnSpc>
                <a:spcPts val="2900"/>
              </a:lnSpc>
              <a:buNone/>
            </a:pPr>
            <a:r>
              <a:rPr lang="en-US" sz="2350" dirty="0">
                <a:solidFill>
                  <a:srgbClr val="4C4C4D"/>
                </a:solidFill>
                <a:latin typeface="Crimson Pro Semi Bold" pitchFamily="34" charset="0"/>
                <a:ea typeface="Crimson Pro Semi Bold" pitchFamily="34" charset="-122"/>
                <a:cs typeface="Crimson Pro Semi Bold" pitchFamily="34" charset="-120"/>
              </a:rPr>
              <a:t>Hierarchical Routing</a:t>
            </a:r>
            <a:endParaRPr lang="en-US" sz="2350" dirty="0"/>
          </a:p>
        </p:txBody>
      </p:sp>
      <p:sp>
        <p:nvSpPr>
          <p:cNvPr id="20" name="Text 14"/>
          <p:cNvSpPr/>
          <p:nvPr/>
        </p:nvSpPr>
        <p:spPr>
          <a:xfrm>
            <a:off x="8390930" y="3562353"/>
            <a:ext cx="5410319" cy="764858"/>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Explore contraction hierarchies and transit-node routing for preprocessing large networks.</a:t>
            </a:r>
            <a:endParaRPr lang="en-US" sz="1900" dirty="0"/>
          </a:p>
        </p:txBody>
      </p:sp>
      <p:sp>
        <p:nvSpPr>
          <p:cNvPr id="21" name="Shape 15"/>
          <p:cNvSpPr/>
          <p:nvPr/>
        </p:nvSpPr>
        <p:spPr>
          <a:xfrm>
            <a:off x="7614285" y="4805248"/>
            <a:ext cx="537686" cy="537687"/>
          </a:xfrm>
          <a:prstGeom prst="roundRect">
            <a:avLst>
              <a:gd name="adj" fmla="val 6668"/>
            </a:avLst>
          </a:prstGeom>
          <a:solidFill>
            <a:srgbClr val="F2EEEE"/>
          </a:solidFill>
          <a:ln/>
        </p:spPr>
      </p:sp>
      <p:pic>
        <p:nvPicPr>
          <p:cNvPr id="22" name="Image 4" descr="preencoded.png"/>
          <p:cNvPicPr>
            <a:picLocks noChangeAspect="1"/>
          </p:cNvPicPr>
          <p:nvPr/>
        </p:nvPicPr>
        <p:blipFill>
          <a:blip r:embed="rId7"/>
          <a:stretch>
            <a:fillRect/>
          </a:stretch>
        </p:blipFill>
        <p:spPr>
          <a:xfrm>
            <a:off x="7703880" y="4850015"/>
            <a:ext cx="358497" cy="448152"/>
          </a:xfrm>
          <a:prstGeom prst="rect">
            <a:avLst/>
          </a:prstGeom>
        </p:spPr>
      </p:pic>
      <p:sp>
        <p:nvSpPr>
          <p:cNvPr id="23" name="Text 16"/>
          <p:cNvSpPr/>
          <p:nvPr/>
        </p:nvSpPr>
        <p:spPr>
          <a:xfrm>
            <a:off x="8390930" y="4887401"/>
            <a:ext cx="3717488" cy="373380"/>
          </a:xfrm>
          <a:prstGeom prst="rect">
            <a:avLst/>
          </a:prstGeom>
          <a:noFill/>
          <a:ln/>
        </p:spPr>
        <p:txBody>
          <a:bodyPr wrap="none" lIns="0" tIns="0" rIns="0" bIns="0" rtlCol="0" anchor="t"/>
          <a:lstStyle/>
          <a:p>
            <a:pPr marL="0" indent="0" algn="l">
              <a:lnSpc>
                <a:spcPts val="2900"/>
              </a:lnSpc>
              <a:buNone/>
            </a:pPr>
            <a:r>
              <a:rPr lang="en-US" sz="2350" dirty="0">
                <a:solidFill>
                  <a:srgbClr val="4C4C4D"/>
                </a:solidFill>
                <a:latin typeface="Crimson Pro Semi Bold" pitchFamily="34" charset="0"/>
                <a:ea typeface="Crimson Pro Semi Bold" pitchFamily="34" charset="-122"/>
                <a:cs typeface="Crimson Pro Semi Bold" pitchFamily="34" charset="-120"/>
              </a:rPr>
              <a:t>Machine Learning Integration</a:t>
            </a:r>
            <a:endParaRPr lang="en-US" sz="2350" dirty="0"/>
          </a:p>
        </p:txBody>
      </p:sp>
      <p:sp>
        <p:nvSpPr>
          <p:cNvPr id="34" name="Text 25"/>
          <p:cNvSpPr/>
          <p:nvPr/>
        </p:nvSpPr>
        <p:spPr>
          <a:xfrm>
            <a:off x="836533" y="12070805"/>
            <a:ext cx="12957215" cy="1147287"/>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Dijkstra's algorithm, with its theoretical guarantees and adaptability, provides a robust foundation for transportation routing in urban environments. Through extensions for time-dependency, multi-criteria optimization, and integration with other algorithmic techniques, it addresses the complex requirements of modern transportation systems.</a:t>
            </a:r>
            <a:endParaRPr lang="en-US" sz="1900" dirty="0"/>
          </a:p>
        </p:txBody>
      </p:sp>
      <p:sp>
        <p:nvSpPr>
          <p:cNvPr id="35" name="Text 26"/>
          <p:cNvSpPr/>
          <p:nvPr/>
        </p:nvSpPr>
        <p:spPr>
          <a:xfrm>
            <a:off x="836533" y="13486935"/>
            <a:ext cx="12957215" cy="382429"/>
          </a:xfrm>
          <a:prstGeom prst="rect">
            <a:avLst/>
          </a:prstGeom>
          <a:noFill/>
          <a:ln/>
        </p:spPr>
        <p:txBody>
          <a:bodyPr wrap="non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The CityWise implementation demonstrates how these theoretical extensions translate into practical benefits:</a:t>
            </a:r>
            <a:endParaRPr lang="en-US" sz="1900" dirty="0"/>
          </a:p>
        </p:txBody>
      </p:sp>
      <p:sp>
        <p:nvSpPr>
          <p:cNvPr id="36" name="Text 27"/>
          <p:cNvSpPr/>
          <p:nvPr/>
        </p:nvSpPr>
        <p:spPr>
          <a:xfrm>
            <a:off x="836533" y="14138208"/>
            <a:ext cx="12957215" cy="382429"/>
          </a:xfrm>
          <a:prstGeom prst="rect">
            <a:avLst/>
          </a:prstGeom>
          <a:noFill/>
          <a:ln/>
        </p:spPr>
        <p:txBody>
          <a:bodyPr wrap="none" lIns="0" tIns="0" rIns="0" bIns="0" rtlCol="0" anchor="t"/>
          <a:lstStyle/>
          <a:p>
            <a:pPr marL="342900" indent="-342900" algn="l">
              <a:lnSpc>
                <a:spcPts val="3000"/>
              </a:lnSpc>
              <a:buSzPct val="100000"/>
              <a:buFont typeface="+mj-lt"/>
              <a:buAutoNum type="arabicPeriod"/>
            </a:pPr>
            <a:r>
              <a:rPr lang="en-US" sz="1900" dirty="0">
                <a:solidFill>
                  <a:srgbClr val="4C4C4D"/>
                </a:solidFill>
                <a:latin typeface="Heebo" pitchFamily="34" charset="0"/>
                <a:ea typeface="Heebo" pitchFamily="34" charset="-122"/>
                <a:cs typeface="Heebo" pitchFamily="34" charset="-120"/>
              </a:rPr>
              <a:t>Time-dependent routing that adapts to congestion patterns</a:t>
            </a:r>
            <a:endParaRPr lang="en-US" sz="1900" dirty="0"/>
          </a:p>
        </p:txBody>
      </p:sp>
      <p:sp>
        <p:nvSpPr>
          <p:cNvPr id="37" name="Text 28"/>
          <p:cNvSpPr/>
          <p:nvPr/>
        </p:nvSpPr>
        <p:spPr>
          <a:xfrm>
            <a:off x="836533" y="14604219"/>
            <a:ext cx="12957215" cy="382429"/>
          </a:xfrm>
          <a:prstGeom prst="rect">
            <a:avLst/>
          </a:prstGeom>
          <a:noFill/>
          <a:ln/>
        </p:spPr>
        <p:txBody>
          <a:bodyPr wrap="none" lIns="0" tIns="0" rIns="0" bIns="0" rtlCol="0" anchor="t"/>
          <a:lstStyle/>
          <a:p>
            <a:pPr marL="342900" indent="-342900" algn="l">
              <a:lnSpc>
                <a:spcPts val="3000"/>
              </a:lnSpc>
              <a:buSzPct val="100000"/>
              <a:buFont typeface="+mj-lt"/>
              <a:buAutoNum type="arabicPeriod" startAt="2"/>
            </a:pPr>
            <a:r>
              <a:rPr lang="en-US" sz="1900" dirty="0">
                <a:solidFill>
                  <a:srgbClr val="4C4C4D"/>
                </a:solidFill>
                <a:latin typeface="Heebo" pitchFamily="34" charset="0"/>
                <a:ea typeface="Heebo" pitchFamily="34" charset="-122"/>
                <a:cs typeface="Heebo" pitchFamily="34" charset="-120"/>
              </a:rPr>
              <a:t>Multi-modal path finding that intelligently combines different transportation options</a:t>
            </a:r>
            <a:endParaRPr lang="en-US" sz="1900" dirty="0"/>
          </a:p>
        </p:txBody>
      </p:sp>
      <p:sp>
        <p:nvSpPr>
          <p:cNvPr id="38" name="Text 29"/>
          <p:cNvSpPr/>
          <p:nvPr/>
        </p:nvSpPr>
        <p:spPr>
          <a:xfrm>
            <a:off x="836533" y="15070230"/>
            <a:ext cx="12957215" cy="382429"/>
          </a:xfrm>
          <a:prstGeom prst="rect">
            <a:avLst/>
          </a:prstGeom>
          <a:noFill/>
          <a:ln/>
        </p:spPr>
        <p:txBody>
          <a:bodyPr wrap="none" lIns="0" tIns="0" rIns="0" bIns="0" rtlCol="0" anchor="t"/>
          <a:lstStyle/>
          <a:p>
            <a:pPr marL="342900" indent="-342900" algn="l">
              <a:lnSpc>
                <a:spcPts val="3000"/>
              </a:lnSpc>
              <a:buSzPct val="100000"/>
              <a:buFont typeface="+mj-lt"/>
              <a:buAutoNum type="arabicPeriod" startAt="3"/>
            </a:pPr>
            <a:r>
              <a:rPr lang="en-US" sz="1900" dirty="0">
                <a:solidFill>
                  <a:srgbClr val="4C4C4D"/>
                </a:solidFill>
                <a:latin typeface="Heebo" pitchFamily="34" charset="0"/>
                <a:ea typeface="Heebo" pitchFamily="34" charset="-122"/>
                <a:cs typeface="Heebo" pitchFamily="34" charset="-120"/>
              </a:rPr>
              <a:t>Traffic-aware routing that responds to changing conditions</a:t>
            </a:r>
            <a:endParaRPr lang="en-US" sz="1900" dirty="0"/>
          </a:p>
        </p:txBody>
      </p:sp>
      <p:sp>
        <p:nvSpPr>
          <p:cNvPr id="39" name="Text 30"/>
          <p:cNvSpPr/>
          <p:nvPr/>
        </p:nvSpPr>
        <p:spPr>
          <a:xfrm>
            <a:off x="836533" y="15721502"/>
            <a:ext cx="12957215" cy="1529716"/>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While limitations exist, particularly in scaling to extremely large networks and handling multiple optimization criteria simultaneously, Dijkstra-based approaches remain the most practical and well-understood solution for transportation routing problems. Future work will focus on addressing these limitations through hierarchical preprocessing, machine learning integration, and specialized algorithms for particular use cases.</a:t>
            </a:r>
            <a:endParaRPr lang="en-US" sz="1900" dirty="0"/>
          </a:p>
        </p:txBody>
      </p:sp>
      <p:sp>
        <p:nvSpPr>
          <p:cNvPr id="40" name="Text 31"/>
          <p:cNvSpPr/>
          <p:nvPr/>
        </p:nvSpPr>
        <p:spPr>
          <a:xfrm>
            <a:off x="836533" y="17520062"/>
            <a:ext cx="12957215" cy="1529716"/>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The theoretical contributions of this work extend beyond the specific CityWise implementation, offering insights applicable to any urban transportation system. By marrying classical algorithm theory with practical considerations of urban mobility, this work advances both the theoretical understanding of routing algorithms and their application to real-world transportation challenges.</a:t>
            </a:r>
            <a:endParaRPr lang="en-US" sz="1900" dirty="0"/>
          </a:p>
        </p:txBody>
      </p:sp>
      <p:sp>
        <p:nvSpPr>
          <p:cNvPr id="24" name="Text 17"/>
          <p:cNvSpPr/>
          <p:nvPr/>
        </p:nvSpPr>
        <p:spPr>
          <a:xfrm>
            <a:off x="8390930" y="5499740"/>
            <a:ext cx="5410319" cy="764858"/>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Investigate neural network approaches for travel time prediction and dynamic weight estimation.</a:t>
            </a:r>
            <a:endParaRPr lang="en-US" sz="1900" dirty="0"/>
          </a:p>
        </p:txBody>
      </p:sp>
      <p:sp>
        <p:nvSpPr>
          <p:cNvPr id="25" name="Shape 18"/>
          <p:cNvSpPr/>
          <p:nvPr/>
        </p:nvSpPr>
        <p:spPr>
          <a:xfrm>
            <a:off x="7614285" y="6742634"/>
            <a:ext cx="537686" cy="537687"/>
          </a:xfrm>
          <a:prstGeom prst="roundRect">
            <a:avLst>
              <a:gd name="adj" fmla="val 6668"/>
            </a:avLst>
          </a:prstGeom>
          <a:solidFill>
            <a:srgbClr val="F2EEEE"/>
          </a:solidFill>
          <a:ln/>
        </p:spPr>
      </p:sp>
      <p:pic>
        <p:nvPicPr>
          <p:cNvPr id="26" name="Image 5" descr="preencoded.png"/>
          <p:cNvPicPr>
            <a:picLocks noChangeAspect="1"/>
          </p:cNvPicPr>
          <p:nvPr/>
        </p:nvPicPr>
        <p:blipFill>
          <a:blip r:embed="rId8"/>
          <a:stretch>
            <a:fillRect/>
          </a:stretch>
        </p:blipFill>
        <p:spPr>
          <a:xfrm>
            <a:off x="7703880" y="6787402"/>
            <a:ext cx="358497" cy="448152"/>
          </a:xfrm>
          <a:prstGeom prst="rect">
            <a:avLst/>
          </a:prstGeom>
        </p:spPr>
      </p:pic>
      <p:sp>
        <p:nvSpPr>
          <p:cNvPr id="27" name="Text 19"/>
          <p:cNvSpPr/>
          <p:nvPr/>
        </p:nvSpPr>
        <p:spPr>
          <a:xfrm>
            <a:off x="8390930" y="6824788"/>
            <a:ext cx="2987754" cy="373380"/>
          </a:xfrm>
          <a:prstGeom prst="rect">
            <a:avLst/>
          </a:prstGeom>
          <a:noFill/>
          <a:ln/>
        </p:spPr>
        <p:txBody>
          <a:bodyPr wrap="none" lIns="0" tIns="0" rIns="0" bIns="0" rtlCol="0" anchor="t"/>
          <a:lstStyle/>
          <a:p>
            <a:pPr marL="0" indent="0" algn="l">
              <a:lnSpc>
                <a:spcPts val="2900"/>
              </a:lnSpc>
              <a:buNone/>
            </a:pPr>
            <a:r>
              <a:rPr lang="en-US" sz="2350" dirty="0">
                <a:solidFill>
                  <a:srgbClr val="4C4C4D"/>
                </a:solidFill>
                <a:latin typeface="Crimson Pro Semi Bold" pitchFamily="34" charset="0"/>
                <a:ea typeface="Crimson Pro Semi Bold" pitchFamily="34" charset="-122"/>
                <a:cs typeface="Crimson Pro Semi Bold" pitchFamily="34" charset="-120"/>
              </a:rPr>
              <a:t>Distributed Algorithms</a:t>
            </a:r>
            <a:endParaRPr lang="en-US" sz="2350" dirty="0"/>
          </a:p>
        </p:txBody>
      </p:sp>
      <p:sp>
        <p:nvSpPr>
          <p:cNvPr id="28" name="Text 20"/>
          <p:cNvSpPr/>
          <p:nvPr/>
        </p:nvSpPr>
        <p:spPr>
          <a:xfrm>
            <a:off x="8390930" y="7437126"/>
            <a:ext cx="5410319" cy="764858"/>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Develop efficient distributed implementations for routing in extremely large networks.</a:t>
            </a:r>
            <a:endParaRPr lang="en-US" sz="1900" dirty="0"/>
          </a:p>
        </p:txBody>
      </p:sp>
      <p:sp>
        <p:nvSpPr>
          <p:cNvPr id="29" name="Shape 21"/>
          <p:cNvSpPr/>
          <p:nvPr/>
        </p:nvSpPr>
        <p:spPr>
          <a:xfrm>
            <a:off x="7614285" y="8680021"/>
            <a:ext cx="537686" cy="537687"/>
          </a:xfrm>
          <a:prstGeom prst="roundRect">
            <a:avLst>
              <a:gd name="adj" fmla="val 6668"/>
            </a:avLst>
          </a:prstGeom>
          <a:solidFill>
            <a:srgbClr val="F2EEEE"/>
          </a:solidFill>
          <a:ln/>
        </p:spPr>
      </p:sp>
      <p:pic>
        <p:nvPicPr>
          <p:cNvPr id="30" name="Image 6" descr="preencoded.png"/>
          <p:cNvPicPr>
            <a:picLocks noChangeAspect="1"/>
          </p:cNvPicPr>
          <p:nvPr/>
        </p:nvPicPr>
        <p:blipFill>
          <a:blip r:embed="rId9"/>
          <a:stretch>
            <a:fillRect/>
          </a:stretch>
        </p:blipFill>
        <p:spPr>
          <a:xfrm>
            <a:off x="7703880" y="8724789"/>
            <a:ext cx="358497" cy="448152"/>
          </a:xfrm>
          <a:prstGeom prst="rect">
            <a:avLst/>
          </a:prstGeom>
        </p:spPr>
      </p:pic>
      <p:sp>
        <p:nvSpPr>
          <p:cNvPr id="31" name="Text 22"/>
          <p:cNvSpPr/>
          <p:nvPr/>
        </p:nvSpPr>
        <p:spPr>
          <a:xfrm>
            <a:off x="8390930" y="8762174"/>
            <a:ext cx="2987754" cy="373380"/>
          </a:xfrm>
          <a:prstGeom prst="rect">
            <a:avLst/>
          </a:prstGeom>
          <a:noFill/>
          <a:ln/>
        </p:spPr>
        <p:txBody>
          <a:bodyPr wrap="none" lIns="0" tIns="0" rIns="0" bIns="0" rtlCol="0" anchor="t"/>
          <a:lstStyle/>
          <a:p>
            <a:pPr marL="0" indent="0" algn="l">
              <a:lnSpc>
                <a:spcPts val="2900"/>
              </a:lnSpc>
              <a:buNone/>
            </a:pPr>
            <a:r>
              <a:rPr lang="en-US" sz="2350" dirty="0">
                <a:solidFill>
                  <a:srgbClr val="4C4C4D"/>
                </a:solidFill>
                <a:latin typeface="Crimson Pro Semi Bold" pitchFamily="34" charset="0"/>
                <a:ea typeface="Crimson Pro Semi Bold" pitchFamily="34" charset="-122"/>
                <a:cs typeface="Crimson Pro Semi Bold" pitchFamily="34" charset="-120"/>
              </a:rPr>
              <a:t>Personalized Routing</a:t>
            </a:r>
            <a:endParaRPr lang="en-US" sz="2350" dirty="0"/>
          </a:p>
        </p:txBody>
      </p:sp>
      <p:sp>
        <p:nvSpPr>
          <p:cNvPr id="32" name="Text 23"/>
          <p:cNvSpPr/>
          <p:nvPr/>
        </p:nvSpPr>
        <p:spPr>
          <a:xfrm>
            <a:off x="8390930" y="9374513"/>
            <a:ext cx="5410319" cy="764858"/>
          </a:xfrm>
          <a:prstGeom prst="rect">
            <a:avLst/>
          </a:prstGeom>
          <a:noFill/>
          <a:ln/>
        </p:spPr>
        <p:txBody>
          <a:bodyPr wrap="square" lIns="0" tIns="0" rIns="0" bIns="0" rtlCol="0" anchor="t"/>
          <a:lstStyle/>
          <a:p>
            <a:pPr marL="0" indent="0" algn="l">
              <a:lnSpc>
                <a:spcPts val="3000"/>
              </a:lnSpc>
              <a:buNone/>
            </a:pPr>
            <a:r>
              <a:rPr lang="en-US" sz="1900" dirty="0">
                <a:solidFill>
                  <a:srgbClr val="4C4C4D"/>
                </a:solidFill>
                <a:latin typeface="Heebo" pitchFamily="34" charset="0"/>
                <a:ea typeface="Heebo" pitchFamily="34" charset="-122"/>
                <a:cs typeface="Heebo" pitchFamily="34" charset="-120"/>
              </a:rPr>
              <a:t>Advance techniques for learning individual preferences and generating personalized routes.</a:t>
            </a:r>
            <a:endParaRPr lang="en-US" sz="1900" dirty="0"/>
          </a:p>
        </p:txBody>
      </p:sp>
      <p:sp>
        <p:nvSpPr>
          <p:cNvPr id="33" name="Text 24"/>
          <p:cNvSpPr/>
          <p:nvPr/>
        </p:nvSpPr>
        <p:spPr>
          <a:xfrm>
            <a:off x="836533" y="11114851"/>
            <a:ext cx="4780478" cy="597456"/>
          </a:xfrm>
          <a:prstGeom prst="rect">
            <a:avLst/>
          </a:prstGeom>
          <a:noFill/>
          <a:ln/>
        </p:spPr>
        <p:txBody>
          <a:bodyPr wrap="none" lIns="0" tIns="0" rIns="0" bIns="0" rtlCol="0" anchor="t"/>
          <a:lstStyle/>
          <a:p>
            <a:pPr marL="0" indent="0" algn="l">
              <a:lnSpc>
                <a:spcPts val="4700"/>
              </a:lnSpc>
              <a:buNone/>
            </a:pPr>
            <a:r>
              <a:rPr lang="en-US" sz="3750" dirty="0">
                <a:solidFill>
                  <a:srgbClr val="152D47"/>
                </a:solidFill>
                <a:latin typeface="Crimson Pro Semi Bold" pitchFamily="34" charset="0"/>
                <a:ea typeface="Crimson Pro Semi Bold" pitchFamily="34" charset="-122"/>
                <a:cs typeface="Crimson Pro Semi Bold" pitchFamily="34" charset="-120"/>
              </a:rPr>
              <a:t>Conclusion</a:t>
            </a:r>
            <a:endParaRPr lang="en-US" sz="3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79</cp:revision>
  <dcterms:created xsi:type="dcterms:W3CDTF">2025-05-09T14:10:35Z</dcterms:created>
  <dcterms:modified xsi:type="dcterms:W3CDTF">2025-05-09T14:28:15Z</dcterms:modified>
</cp:coreProperties>
</file>