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73" r:id="rId8"/>
    <p:sldId id="267" r:id="rId9"/>
    <p:sldId id="274" r:id="rId10"/>
    <p:sldId id="262" r:id="rId11"/>
    <p:sldId id="275" r:id="rId12"/>
    <p:sldId id="276" r:id="rId13"/>
    <p:sldId id="277" r:id="rId14"/>
    <p:sldId id="263" r:id="rId15"/>
    <p:sldId id="268" r:id="rId16"/>
    <p:sldId id="269" r:id="rId17"/>
    <p:sldId id="270" r:id="rId18"/>
    <p:sldId id="264" r:id="rId19"/>
    <p:sldId id="265"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007FEB5-473E-4437-BF57-7B173E315AFB}" type="datetimeFigureOut">
              <a:rPr lang="en-US" smtClean="0"/>
              <a:t>5/9/2020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709318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07FEB5-473E-4437-BF57-7B173E315AFB}"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351489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07FEB5-473E-4437-BF57-7B173E315AFB}"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3406729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07FEB5-473E-4437-BF57-7B173E315AFB}"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6820F-1CAD-47E1-B31B-F56823175CC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5693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07FEB5-473E-4437-BF57-7B173E315AFB}"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1867330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007FEB5-473E-4437-BF57-7B173E315AFB}" type="datetimeFigureOut">
              <a:rPr lang="en-US" smtClean="0"/>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4167135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007FEB5-473E-4437-BF57-7B173E315AFB}" type="datetimeFigureOut">
              <a:rPr lang="en-US" smtClean="0"/>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2444402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7FEB5-473E-4437-BF57-7B173E315AFB}"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3303062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7FEB5-473E-4437-BF57-7B173E315AFB}"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140457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07FEB5-473E-4437-BF57-7B173E315AFB}"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1323316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07FEB5-473E-4437-BF57-7B173E315AFB}"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52162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07FEB5-473E-4437-BF57-7B173E315AFB}"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3649079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07FEB5-473E-4437-BF57-7B173E315AFB}" type="datetimeFigureOut">
              <a:rPr lang="en-US" smtClean="0"/>
              <a:t>5/9/2020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34602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07FEB5-473E-4437-BF57-7B173E315AFB}" type="datetimeFigureOut">
              <a:rPr lang="en-US" smtClean="0"/>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13097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7FEB5-473E-4437-BF57-7B173E315AFB}" type="datetimeFigureOut">
              <a:rPr lang="en-US" smtClean="0"/>
              <a:t>5/9/2020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3949579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07FEB5-473E-4437-BF57-7B173E315AFB}"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429330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07FEB5-473E-4437-BF57-7B173E315AFB}"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134062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007FEB5-473E-4437-BF57-7B173E315AFB}" type="datetimeFigureOut">
              <a:rPr lang="en-US" smtClean="0"/>
              <a:t>5/9/2020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AB6820F-1CAD-47E1-B31B-F56823175CC5}" type="slidenum">
              <a:rPr lang="en-US" smtClean="0"/>
              <a:t>‹#›</a:t>
            </a:fld>
            <a:endParaRPr lang="en-US"/>
          </a:p>
        </p:txBody>
      </p:sp>
    </p:spTree>
    <p:extLst>
      <p:ext uri="{BB962C8B-B14F-4D97-AF65-F5344CB8AC3E}">
        <p14:creationId xmlns:p14="http://schemas.microsoft.com/office/powerpoint/2010/main" val="28813720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Ramez007/Tourism-Project"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167" y="2354189"/>
            <a:ext cx="9818785" cy="1641490"/>
          </a:xfrm>
        </p:spPr>
        <p:txBody>
          <a:bodyPr>
            <a:normAutofit/>
          </a:bodyPr>
          <a:lstStyle/>
          <a:p>
            <a:pPr algn="ctr"/>
            <a:r>
              <a:rPr lang="en-US" sz="4400" dirty="0"/>
              <a:t>Content  management </a:t>
            </a:r>
            <a:br>
              <a:rPr lang="en-US" sz="4400" dirty="0"/>
            </a:br>
            <a:r>
              <a:rPr lang="en-US" sz="4400" dirty="0"/>
              <a:t>project  for  Speedo  Tours</a:t>
            </a:r>
          </a:p>
        </p:txBody>
      </p:sp>
      <p:sp>
        <p:nvSpPr>
          <p:cNvPr id="3" name="Subtitle 2"/>
          <p:cNvSpPr>
            <a:spLocks noGrp="1"/>
          </p:cNvSpPr>
          <p:nvPr>
            <p:ph type="subTitle" idx="1"/>
          </p:nvPr>
        </p:nvSpPr>
        <p:spPr>
          <a:xfrm>
            <a:off x="1706559" y="5172381"/>
            <a:ext cx="9144000" cy="754025"/>
          </a:xfrm>
        </p:spPr>
        <p:txBody>
          <a:bodyPr>
            <a:noAutofit/>
          </a:bodyPr>
          <a:lstStyle/>
          <a:p>
            <a:pPr algn="ctr"/>
            <a:r>
              <a:rPr lang="en-US" sz="1600" dirty="0"/>
              <a:t>Made by:</a:t>
            </a:r>
          </a:p>
          <a:p>
            <a:pPr algn="ctr"/>
            <a:r>
              <a:rPr lang="en-US" sz="1600" dirty="0" err="1"/>
              <a:t>Nour</a:t>
            </a:r>
            <a:r>
              <a:rPr lang="en-US" sz="1600" dirty="0"/>
              <a:t> </a:t>
            </a:r>
            <a:r>
              <a:rPr lang="en-US" sz="1600" dirty="0" err="1"/>
              <a:t>Eldeen</a:t>
            </a:r>
            <a:r>
              <a:rPr lang="en-US" sz="1600" dirty="0"/>
              <a:t> Mohamed</a:t>
            </a:r>
          </a:p>
          <a:p>
            <a:pPr algn="ctr"/>
            <a:r>
              <a:rPr lang="en-US" sz="1600" dirty="0"/>
              <a:t>Khaled Nader </a:t>
            </a:r>
            <a:r>
              <a:rPr lang="en-US" sz="1600" dirty="0" err="1"/>
              <a:t>Elgammal</a:t>
            </a:r>
            <a:endParaRPr lang="en-US" sz="1600" dirty="0"/>
          </a:p>
          <a:p>
            <a:pPr algn="ctr"/>
            <a:r>
              <a:rPr lang="en-US" sz="1600" dirty="0" err="1"/>
              <a:t>Ramez</a:t>
            </a:r>
            <a:r>
              <a:rPr lang="en-US" sz="1600" dirty="0"/>
              <a:t> Nabil </a:t>
            </a:r>
            <a:r>
              <a:rPr lang="en-US" sz="1600" dirty="0" err="1"/>
              <a:t>Fahmy</a:t>
            </a:r>
            <a:endParaRPr lang="en-US" sz="1600" dirty="0"/>
          </a:p>
          <a:p>
            <a:pPr algn="ctr"/>
            <a:r>
              <a:rPr lang="en-US" sz="1600" dirty="0"/>
              <a:t>Ahmed Mohamed Salah </a:t>
            </a:r>
            <a:r>
              <a:rPr lang="en-US" sz="1600" dirty="0" err="1"/>
              <a:t>Mahdy</a:t>
            </a:r>
            <a:endParaRPr lang="en-US" sz="1600" dirty="0"/>
          </a:p>
          <a:p>
            <a:pPr algn="ctr"/>
            <a:r>
              <a:rPr lang="en-US" sz="1600" dirty="0"/>
              <a:t>Supervised By: </a:t>
            </a:r>
            <a:r>
              <a:rPr lang="en-US" sz="1600" dirty="0" err="1"/>
              <a:t>Dr.Essam</a:t>
            </a:r>
            <a:r>
              <a:rPr lang="en-US" sz="1600" dirty="0"/>
              <a:t> </a:t>
            </a:r>
            <a:r>
              <a:rPr lang="en-US" sz="1600" dirty="0" err="1"/>
              <a:t>Eliwa</a:t>
            </a:r>
            <a:endParaRPr lang="en-US" sz="1600" dirty="0"/>
          </a:p>
        </p:txBody>
      </p:sp>
    </p:spTree>
    <p:extLst>
      <p:ext uri="{BB962C8B-B14F-4D97-AF65-F5344CB8AC3E}">
        <p14:creationId xmlns:p14="http://schemas.microsoft.com/office/powerpoint/2010/main" val="317519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05691"/>
          </a:xfrm>
        </p:spPr>
        <p:txBody>
          <a:bodyPr>
            <a:normAutofit/>
          </a:bodyPr>
          <a:lstStyle/>
          <a:p>
            <a:r>
              <a:rPr lang="en-US" dirty="0"/>
              <a:t>Structure Viewpoint 1</a:t>
            </a:r>
          </a:p>
        </p:txBody>
      </p:sp>
      <p:pic>
        <p:nvPicPr>
          <p:cNvPr id="9" name="Picture 8">
            <a:extLst>
              <a:ext uri="{FF2B5EF4-FFF2-40B4-BE49-F238E27FC236}">
                <a16:creationId xmlns:a16="http://schemas.microsoft.com/office/drawing/2014/main" id="{68D106C7-B316-418F-A320-9E07A785B96D}"/>
              </a:ext>
            </a:extLst>
          </p:cNvPr>
          <p:cNvPicPr>
            <a:picLocks noChangeAspect="1"/>
          </p:cNvPicPr>
          <p:nvPr/>
        </p:nvPicPr>
        <p:blipFill>
          <a:blip r:embed="rId2"/>
          <a:stretch>
            <a:fillRect/>
          </a:stretch>
        </p:blipFill>
        <p:spPr>
          <a:xfrm>
            <a:off x="3712349" y="-84336"/>
            <a:ext cx="4767302" cy="6547280"/>
          </a:xfrm>
          <a:prstGeom prst="rect">
            <a:avLst/>
          </a:prstGeom>
        </p:spPr>
      </p:pic>
    </p:spTree>
    <p:extLst>
      <p:ext uri="{BB962C8B-B14F-4D97-AF65-F5344CB8AC3E}">
        <p14:creationId xmlns:p14="http://schemas.microsoft.com/office/powerpoint/2010/main" val="3687329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9744-ECAE-46C4-A4A3-CCF3A35D085F}"/>
              </a:ext>
            </a:extLst>
          </p:cNvPr>
          <p:cNvSpPr>
            <a:spLocks noGrp="1"/>
          </p:cNvSpPr>
          <p:nvPr>
            <p:ph type="title"/>
          </p:nvPr>
        </p:nvSpPr>
        <p:spPr/>
        <p:txBody>
          <a:bodyPr/>
          <a:lstStyle/>
          <a:p>
            <a:r>
              <a:rPr lang="en-US" dirty="0"/>
              <a:t>Structure viewpoint 2</a:t>
            </a:r>
          </a:p>
        </p:txBody>
      </p:sp>
      <p:pic>
        <p:nvPicPr>
          <p:cNvPr id="5" name="Content Placeholder 4">
            <a:extLst>
              <a:ext uri="{FF2B5EF4-FFF2-40B4-BE49-F238E27FC236}">
                <a16:creationId xmlns:a16="http://schemas.microsoft.com/office/drawing/2014/main" id="{C1F19AFF-CDC3-4FEF-8FD1-896141395E8E}"/>
              </a:ext>
            </a:extLst>
          </p:cNvPr>
          <p:cNvPicPr>
            <a:picLocks noGrp="1" noChangeAspect="1"/>
          </p:cNvPicPr>
          <p:nvPr>
            <p:ph idx="1"/>
          </p:nvPr>
        </p:nvPicPr>
        <p:blipFill>
          <a:blip r:embed="rId2"/>
          <a:stretch>
            <a:fillRect/>
          </a:stretch>
        </p:blipFill>
        <p:spPr>
          <a:xfrm>
            <a:off x="3551068" y="718525"/>
            <a:ext cx="5354684" cy="5959068"/>
          </a:xfrm>
        </p:spPr>
      </p:pic>
    </p:spTree>
    <p:extLst>
      <p:ext uri="{BB962C8B-B14F-4D97-AF65-F5344CB8AC3E}">
        <p14:creationId xmlns:p14="http://schemas.microsoft.com/office/powerpoint/2010/main" val="1624406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AF41-ACD2-4D8C-AC04-ACDB6D6A543D}"/>
              </a:ext>
            </a:extLst>
          </p:cNvPr>
          <p:cNvSpPr>
            <a:spLocks noGrp="1"/>
          </p:cNvSpPr>
          <p:nvPr>
            <p:ph type="title"/>
          </p:nvPr>
        </p:nvSpPr>
        <p:spPr/>
        <p:txBody>
          <a:bodyPr/>
          <a:lstStyle/>
          <a:p>
            <a:r>
              <a:rPr lang="en-US" dirty="0"/>
              <a:t>Structure viewpoint 3</a:t>
            </a:r>
          </a:p>
        </p:txBody>
      </p:sp>
      <p:pic>
        <p:nvPicPr>
          <p:cNvPr id="5" name="Content Placeholder 4">
            <a:extLst>
              <a:ext uri="{FF2B5EF4-FFF2-40B4-BE49-F238E27FC236}">
                <a16:creationId xmlns:a16="http://schemas.microsoft.com/office/drawing/2014/main" id="{B92A0486-9124-46D6-BEAB-7652A8188A98}"/>
              </a:ext>
            </a:extLst>
          </p:cNvPr>
          <p:cNvPicPr>
            <a:picLocks noGrp="1" noChangeAspect="1"/>
          </p:cNvPicPr>
          <p:nvPr>
            <p:ph idx="1"/>
          </p:nvPr>
        </p:nvPicPr>
        <p:blipFill>
          <a:blip r:embed="rId2"/>
          <a:stretch>
            <a:fillRect/>
          </a:stretch>
        </p:blipFill>
        <p:spPr>
          <a:xfrm>
            <a:off x="3980434" y="1690688"/>
            <a:ext cx="3698472" cy="5615760"/>
          </a:xfrm>
        </p:spPr>
      </p:pic>
    </p:spTree>
    <p:extLst>
      <p:ext uri="{BB962C8B-B14F-4D97-AF65-F5344CB8AC3E}">
        <p14:creationId xmlns:p14="http://schemas.microsoft.com/office/powerpoint/2010/main" val="276312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DC01-7CA2-4708-9D0C-1EE3FDB1192F}"/>
              </a:ext>
            </a:extLst>
          </p:cNvPr>
          <p:cNvSpPr>
            <a:spLocks noGrp="1"/>
          </p:cNvSpPr>
          <p:nvPr>
            <p:ph type="title"/>
          </p:nvPr>
        </p:nvSpPr>
        <p:spPr/>
        <p:txBody>
          <a:bodyPr/>
          <a:lstStyle/>
          <a:p>
            <a:r>
              <a:rPr lang="en-US" dirty="0"/>
              <a:t>Structure viewpoint 4</a:t>
            </a:r>
          </a:p>
        </p:txBody>
      </p:sp>
      <p:pic>
        <p:nvPicPr>
          <p:cNvPr id="5" name="Content Placeholder 4">
            <a:extLst>
              <a:ext uri="{FF2B5EF4-FFF2-40B4-BE49-F238E27FC236}">
                <a16:creationId xmlns:a16="http://schemas.microsoft.com/office/drawing/2014/main" id="{78DDAA6A-FDFA-4353-B43B-D5B414EEF7F2}"/>
              </a:ext>
            </a:extLst>
          </p:cNvPr>
          <p:cNvPicPr>
            <a:picLocks noGrp="1" noChangeAspect="1"/>
          </p:cNvPicPr>
          <p:nvPr>
            <p:ph idx="1"/>
          </p:nvPr>
        </p:nvPicPr>
        <p:blipFill>
          <a:blip r:embed="rId2"/>
          <a:stretch>
            <a:fillRect/>
          </a:stretch>
        </p:blipFill>
        <p:spPr>
          <a:xfrm>
            <a:off x="1961964" y="-2593273"/>
            <a:ext cx="8072762" cy="9904398"/>
          </a:xfrm>
        </p:spPr>
      </p:pic>
    </p:spTree>
    <p:extLst>
      <p:ext uri="{BB962C8B-B14F-4D97-AF65-F5344CB8AC3E}">
        <p14:creationId xmlns:p14="http://schemas.microsoft.com/office/powerpoint/2010/main" val="2387485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091" y="113189"/>
            <a:ext cx="10515600" cy="1325563"/>
          </a:xfrm>
        </p:spPr>
        <p:txBody>
          <a:bodyPr/>
          <a:lstStyle/>
          <a:p>
            <a:r>
              <a:rPr lang="en-US" dirty="0"/>
              <a:t>Interaction viewpoint</a:t>
            </a:r>
          </a:p>
        </p:txBody>
      </p:sp>
      <p:sp>
        <p:nvSpPr>
          <p:cNvPr id="3" name="Content Placeholder 2"/>
          <p:cNvSpPr>
            <a:spLocks noGrp="1"/>
          </p:cNvSpPr>
          <p:nvPr>
            <p:ph idx="1"/>
          </p:nvPr>
        </p:nvSpPr>
        <p:spPr>
          <a:xfrm>
            <a:off x="176091" y="1438752"/>
            <a:ext cx="2929485" cy="503872"/>
          </a:xfrm>
        </p:spPr>
        <p:txBody>
          <a:bodyPr/>
          <a:lstStyle/>
          <a:p>
            <a:r>
              <a:rPr lang="en-US" dirty="0"/>
              <a:t>Admin functions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318" y="2081372"/>
            <a:ext cx="7593364" cy="4663439"/>
          </a:xfrm>
          <a:prstGeom prst="rect">
            <a:avLst/>
          </a:prstGeom>
        </p:spPr>
      </p:pic>
    </p:spTree>
    <p:extLst>
      <p:ext uri="{BB962C8B-B14F-4D97-AF65-F5344CB8AC3E}">
        <p14:creationId xmlns:p14="http://schemas.microsoft.com/office/powerpoint/2010/main" val="66912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063" y="353877"/>
            <a:ext cx="2110880" cy="621484"/>
          </a:xfrm>
        </p:spPr>
        <p:txBody>
          <a:bodyPr/>
          <a:lstStyle/>
          <a:p>
            <a:r>
              <a:rPr lang="en-US" dirty="0"/>
              <a:t>User Login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503" y="843887"/>
            <a:ext cx="9314330" cy="5882639"/>
          </a:xfrm>
          <a:prstGeom prst="rect">
            <a:avLst/>
          </a:prstGeom>
        </p:spPr>
      </p:pic>
    </p:spTree>
    <p:extLst>
      <p:ext uri="{BB962C8B-B14F-4D97-AF65-F5344CB8AC3E}">
        <p14:creationId xmlns:p14="http://schemas.microsoft.com/office/powerpoint/2010/main" val="1848065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725" y="397419"/>
            <a:ext cx="1945417" cy="638901"/>
          </a:xfrm>
        </p:spPr>
        <p:txBody>
          <a:bodyPr/>
          <a:lstStyle/>
          <a:p>
            <a:r>
              <a:rPr lang="en-US" dirty="0"/>
              <a:t>Booking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470" y="1036320"/>
            <a:ext cx="8875060" cy="5442857"/>
          </a:xfrm>
          <a:prstGeom prst="rect">
            <a:avLst/>
          </a:prstGeom>
        </p:spPr>
      </p:pic>
    </p:spTree>
    <p:extLst>
      <p:ext uri="{BB962C8B-B14F-4D97-AF65-F5344CB8AC3E}">
        <p14:creationId xmlns:p14="http://schemas.microsoft.com/office/powerpoint/2010/main" val="2983899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805" y="319041"/>
            <a:ext cx="5245966" cy="508273"/>
          </a:xfrm>
        </p:spPr>
        <p:txBody>
          <a:bodyPr/>
          <a:lstStyle/>
          <a:p>
            <a:r>
              <a:rPr lang="en-US" dirty="0"/>
              <a:t>Guest and Support interactions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140" y="1113518"/>
            <a:ext cx="9599720" cy="5425441"/>
          </a:xfrm>
          <a:prstGeom prst="rect">
            <a:avLst/>
          </a:prstGeom>
        </p:spPr>
      </p:pic>
    </p:spTree>
    <p:extLst>
      <p:ext uri="{BB962C8B-B14F-4D97-AF65-F5344CB8AC3E}">
        <p14:creationId xmlns:p14="http://schemas.microsoft.com/office/powerpoint/2010/main" val="3992091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22" y="1"/>
            <a:ext cx="5074921" cy="1027612"/>
          </a:xfrm>
        </p:spPr>
        <p:txBody>
          <a:bodyPr/>
          <a:lstStyle/>
          <a:p>
            <a:r>
              <a:rPr lang="en-US" dirty="0"/>
              <a:t>Database Design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155" y="947713"/>
            <a:ext cx="9591690" cy="5730969"/>
          </a:xfrm>
          <a:prstGeom prst="rect">
            <a:avLst/>
          </a:prstGeom>
        </p:spPr>
      </p:pic>
    </p:spTree>
    <p:extLst>
      <p:ext uri="{BB962C8B-B14F-4D97-AF65-F5344CB8AC3E}">
        <p14:creationId xmlns:p14="http://schemas.microsoft.com/office/powerpoint/2010/main" val="1005654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a:t>
            </a:r>
          </a:p>
        </p:txBody>
      </p:sp>
      <p:sp>
        <p:nvSpPr>
          <p:cNvPr id="3" name="Content Placeholder 2"/>
          <p:cNvSpPr>
            <a:spLocks noGrp="1"/>
          </p:cNvSpPr>
          <p:nvPr>
            <p:ph idx="1"/>
          </p:nvPr>
        </p:nvSpPr>
        <p:spPr>
          <a:xfrm>
            <a:off x="838200" y="1825625"/>
            <a:ext cx="10515600" cy="4351338"/>
          </a:xfrm>
        </p:spPr>
        <p:txBody>
          <a:bodyPr/>
          <a:lstStyle/>
          <a:p>
            <a:r>
              <a:rPr lang="en-US" dirty="0"/>
              <a:t>Link : </a:t>
            </a:r>
            <a:r>
              <a:rPr lang="en-US" dirty="0">
                <a:hlinkClick r:id="rId2"/>
              </a:rPr>
              <a:t>https://github.com/Ramez007/Tourism-Project</a:t>
            </a:r>
            <a:endParaRPr lang="en-US" dirty="0"/>
          </a:p>
          <a:p>
            <a:r>
              <a:rPr lang="en-US" dirty="0"/>
              <a:t>Images: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68" y="2918461"/>
            <a:ext cx="5492932" cy="370523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6627" y="2918461"/>
            <a:ext cx="5860869" cy="3721560"/>
          </a:xfrm>
          <a:prstGeom prst="rect">
            <a:avLst/>
          </a:prstGeom>
        </p:spPr>
      </p:pic>
    </p:spTree>
    <p:extLst>
      <p:ext uri="{BB962C8B-B14F-4D97-AF65-F5344CB8AC3E}">
        <p14:creationId xmlns:p14="http://schemas.microsoft.com/office/powerpoint/2010/main" val="261173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Revised Problem Statement.</a:t>
            </a:r>
          </a:p>
        </p:txBody>
      </p:sp>
      <p:sp>
        <p:nvSpPr>
          <p:cNvPr id="3" name="Content Placeholder 2"/>
          <p:cNvSpPr>
            <a:spLocks noGrp="1"/>
          </p:cNvSpPr>
          <p:nvPr>
            <p:ph idx="1"/>
          </p:nvPr>
        </p:nvSpPr>
        <p:spPr>
          <a:xfrm>
            <a:off x="838200" y="1825625"/>
            <a:ext cx="10515600" cy="4351338"/>
          </a:xfrm>
        </p:spPr>
        <p:txBody>
          <a:bodyPr/>
          <a:lstStyle/>
          <a:p>
            <a:r>
              <a:rPr lang="en-US" dirty="0"/>
              <a:t>The main problem the web application was created for improving was that the company didn’t use any software in order to keep track of their data , the whole sequence was made manually. Also the booking of a hotel or a package was made manually by contacting the company in order to view current offers and book a hotel or a package through them.</a:t>
            </a:r>
          </a:p>
        </p:txBody>
      </p:sp>
    </p:spTree>
    <p:extLst>
      <p:ext uri="{BB962C8B-B14F-4D97-AF65-F5344CB8AC3E}">
        <p14:creationId xmlns:p14="http://schemas.microsoft.com/office/powerpoint/2010/main" val="289922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87" y="1922138"/>
            <a:ext cx="5357738" cy="36861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427" y="1922139"/>
            <a:ext cx="6139613" cy="3686181"/>
          </a:xfrm>
          <a:prstGeom prst="rect">
            <a:avLst/>
          </a:prstGeom>
        </p:spPr>
      </p:pic>
    </p:spTree>
    <p:extLst>
      <p:ext uri="{BB962C8B-B14F-4D97-AF65-F5344CB8AC3E}">
        <p14:creationId xmlns:p14="http://schemas.microsoft.com/office/powerpoint/2010/main" val="54506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14" y="321394"/>
            <a:ext cx="4772994" cy="32926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520" y="321394"/>
            <a:ext cx="5600264" cy="329266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9097" y="3753394"/>
            <a:ext cx="5895703" cy="3038482"/>
          </a:xfrm>
          <a:prstGeom prst="rect">
            <a:avLst/>
          </a:prstGeom>
        </p:spPr>
      </p:pic>
    </p:spTree>
    <p:extLst>
      <p:ext uri="{BB962C8B-B14F-4D97-AF65-F5344CB8AC3E}">
        <p14:creationId xmlns:p14="http://schemas.microsoft.com/office/powerpoint/2010/main" val="103243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838200" y="1978025"/>
            <a:ext cx="10515600" cy="4351338"/>
          </a:xfrm>
        </p:spPr>
        <p:txBody>
          <a:bodyPr/>
          <a:lstStyle/>
          <a:p>
            <a:r>
              <a:rPr lang="en-US" dirty="0"/>
              <a:t>The client is able to preform couple of things like booking , reviewing a hotel or a package. Also the user is able to send an inquiry to the support center about a specific hotel or a package.</a:t>
            </a:r>
          </a:p>
          <a:p>
            <a:r>
              <a:rPr lang="en-US" dirty="0"/>
              <a:t>The support operator is able to reply to inquires of guests and send the latest news to subscribed guests.</a:t>
            </a:r>
          </a:p>
          <a:p>
            <a:r>
              <a:rPr lang="en-US" dirty="0"/>
              <a:t>The admin is able to add hotels , packages or edit the main page content and about us page content. Also the admin is able to confirm a reservation of a guest or deny the reservation.</a:t>
            </a:r>
          </a:p>
        </p:txBody>
      </p:sp>
    </p:spTree>
    <p:extLst>
      <p:ext uri="{BB962C8B-B14F-4D97-AF65-F5344CB8AC3E}">
        <p14:creationId xmlns:p14="http://schemas.microsoft.com/office/powerpoint/2010/main" val="311839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6194" y="236087"/>
            <a:ext cx="10515600" cy="1231340"/>
          </a:xfrm>
        </p:spPr>
        <p:txBody>
          <a:bodyPr>
            <a:normAutofit/>
          </a:bodyPr>
          <a:lstStyle/>
          <a:p>
            <a:pPr marL="0" indent="0" algn="ctr">
              <a:buNone/>
            </a:pPr>
            <a:r>
              <a:rPr lang="en-US" sz="5400" dirty="0"/>
              <a:t>Architectural design:</a:t>
            </a:r>
          </a:p>
        </p:txBody>
      </p:sp>
      <p:pic>
        <p:nvPicPr>
          <p:cNvPr id="6" name="Picture 5">
            <a:extLst>
              <a:ext uri="{FF2B5EF4-FFF2-40B4-BE49-F238E27FC236}">
                <a16:creationId xmlns:a16="http://schemas.microsoft.com/office/drawing/2014/main" id="{CBB84375-1B48-4736-98A2-C502468B9C6C}"/>
              </a:ext>
            </a:extLst>
          </p:cNvPr>
          <p:cNvPicPr>
            <a:picLocks noChangeAspect="1"/>
          </p:cNvPicPr>
          <p:nvPr/>
        </p:nvPicPr>
        <p:blipFill>
          <a:blip r:embed="rId2"/>
          <a:stretch>
            <a:fillRect/>
          </a:stretch>
        </p:blipFill>
        <p:spPr>
          <a:xfrm>
            <a:off x="3281606" y="1249801"/>
            <a:ext cx="5640280" cy="4358398"/>
          </a:xfrm>
          <a:prstGeom prst="rect">
            <a:avLst/>
          </a:prstGeom>
        </p:spPr>
      </p:pic>
    </p:spTree>
    <p:extLst>
      <p:ext uri="{BB962C8B-B14F-4D97-AF65-F5344CB8AC3E}">
        <p14:creationId xmlns:p14="http://schemas.microsoft.com/office/powerpoint/2010/main" val="3335108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235" y="147411"/>
            <a:ext cx="10515600" cy="1325563"/>
          </a:xfrm>
        </p:spPr>
        <p:txBody>
          <a:bodyPr/>
          <a:lstStyle/>
          <a:p>
            <a:r>
              <a:rPr lang="en-US" dirty="0"/>
              <a:t>Logical Viewpoint</a:t>
            </a:r>
          </a:p>
        </p:txBody>
      </p:sp>
      <p:sp>
        <p:nvSpPr>
          <p:cNvPr id="5" name="Content Placeholder 4">
            <a:extLst>
              <a:ext uri="{FF2B5EF4-FFF2-40B4-BE49-F238E27FC236}">
                <a16:creationId xmlns:a16="http://schemas.microsoft.com/office/drawing/2014/main" id="{2044B2CE-38AE-489A-AE46-1B8AE3723A6A}"/>
              </a:ext>
            </a:extLst>
          </p:cNvPr>
          <p:cNvSpPr>
            <a:spLocks noGrp="1"/>
          </p:cNvSpPr>
          <p:nvPr>
            <p:ph idx="1"/>
          </p:nvPr>
        </p:nvSpPr>
        <p:spPr/>
        <p:txBody>
          <a:bodyPr/>
          <a:lstStyle/>
          <a:p>
            <a:pPr marL="0" indent="0">
              <a:buNone/>
            </a:pPr>
            <a:r>
              <a:rPr lang="en-US" dirty="0">
                <a:latin typeface="+mj-lt"/>
                <a:cs typeface="Arial" panose="020B0604020202020204" pitchFamily="34" charset="0"/>
              </a:rPr>
              <a:t>The system is designed according to the MVC architecture. The view has the user interface, Controller transfers the data inserted from the view to the model to be implemented in functions and the model holds the data of the class and also has the implementation of the functions that operate on the data to produce the output requested.</a:t>
            </a:r>
          </a:p>
        </p:txBody>
      </p:sp>
    </p:spTree>
    <p:extLst>
      <p:ext uri="{BB962C8B-B14F-4D97-AF65-F5344CB8AC3E}">
        <p14:creationId xmlns:p14="http://schemas.microsoft.com/office/powerpoint/2010/main" val="409744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042" y="365125"/>
            <a:ext cx="11087385" cy="1325563"/>
          </a:xfrm>
        </p:spPr>
        <p:txBody>
          <a:bodyPr>
            <a:normAutofit/>
          </a:bodyPr>
          <a:lstStyle/>
          <a:p>
            <a:r>
              <a:rPr lang="en-US" dirty="0"/>
              <a:t>Patterns use viewpoint</a:t>
            </a:r>
            <a:br>
              <a:rPr lang="en-US" dirty="0"/>
            </a:br>
            <a:r>
              <a:rPr lang="en-US" sz="3100" dirty="0"/>
              <a:t>(Observer pattern)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042" y="-1280159"/>
            <a:ext cx="10520758" cy="8046720"/>
          </a:xfrm>
        </p:spPr>
      </p:pic>
    </p:spTree>
    <p:extLst>
      <p:ext uri="{BB962C8B-B14F-4D97-AF65-F5344CB8AC3E}">
        <p14:creationId xmlns:p14="http://schemas.microsoft.com/office/powerpoint/2010/main" val="4120191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A9BAB-045E-49EC-8A89-B178753F0D35}"/>
              </a:ext>
            </a:extLst>
          </p:cNvPr>
          <p:cNvSpPr>
            <a:spLocks noGrp="1"/>
          </p:cNvSpPr>
          <p:nvPr>
            <p:ph type="title"/>
          </p:nvPr>
        </p:nvSpPr>
        <p:spPr/>
        <p:txBody>
          <a:bodyPr/>
          <a:lstStyle/>
          <a:p>
            <a:r>
              <a:rPr lang="en-US" dirty="0"/>
              <a:t>Observer pattern</a:t>
            </a:r>
          </a:p>
        </p:txBody>
      </p:sp>
      <p:sp>
        <p:nvSpPr>
          <p:cNvPr id="3" name="Content Placeholder 2">
            <a:extLst>
              <a:ext uri="{FF2B5EF4-FFF2-40B4-BE49-F238E27FC236}">
                <a16:creationId xmlns:a16="http://schemas.microsoft.com/office/drawing/2014/main" id="{57E8BB12-4201-4730-B859-C42E8AEC2105}"/>
              </a:ext>
            </a:extLst>
          </p:cNvPr>
          <p:cNvSpPr>
            <a:spLocks noGrp="1"/>
          </p:cNvSpPr>
          <p:nvPr>
            <p:ph idx="1"/>
          </p:nvPr>
        </p:nvSpPr>
        <p:spPr/>
        <p:txBody>
          <a:bodyPr/>
          <a:lstStyle/>
          <a:p>
            <a:pPr marL="0" indent="0">
              <a:buNone/>
            </a:pPr>
            <a:r>
              <a:rPr lang="en-US" dirty="0"/>
              <a:t>The pattern is implemented to let the support operator send emails and reply to inquiries by email in addition to sending the news wire to subscribed users.</a:t>
            </a:r>
          </a:p>
          <a:p>
            <a:pPr marL="0" indent="0">
              <a:buNone/>
            </a:pPr>
            <a:endParaRPr lang="en-US" dirty="0"/>
          </a:p>
          <a:p>
            <a:pPr marL="0" indent="0">
              <a:buNone/>
            </a:pPr>
            <a:r>
              <a:rPr lang="en-US" dirty="0"/>
              <a:t>Rationale:  We implemented it to be able to provide the users with updates and mails internally with the use of an official mail sanctioned by the company.</a:t>
            </a:r>
          </a:p>
        </p:txBody>
      </p:sp>
    </p:spTree>
    <p:extLst>
      <p:ext uri="{BB962C8B-B14F-4D97-AF65-F5344CB8AC3E}">
        <p14:creationId xmlns:p14="http://schemas.microsoft.com/office/powerpoint/2010/main" val="4076931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 y="147411"/>
            <a:ext cx="10515600" cy="1325563"/>
          </a:xfrm>
        </p:spPr>
        <p:txBody>
          <a:bodyPr/>
          <a:lstStyle/>
          <a:p>
            <a:r>
              <a:rPr lang="en-US" sz="3200" dirty="0"/>
              <a:t>MVC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3631473" cy="68579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1474" y="0"/>
            <a:ext cx="4371703" cy="6858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177" y="-1"/>
            <a:ext cx="3950540" cy="6858000"/>
          </a:xfrm>
          <a:prstGeom prst="rect">
            <a:avLst/>
          </a:prstGeom>
        </p:spPr>
      </p:pic>
    </p:spTree>
    <p:extLst>
      <p:ext uri="{BB962C8B-B14F-4D97-AF65-F5344CB8AC3E}">
        <p14:creationId xmlns:p14="http://schemas.microsoft.com/office/powerpoint/2010/main" val="3105699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50BA-D27B-47C7-AB50-4C61D917D186}"/>
              </a:ext>
            </a:extLst>
          </p:cNvPr>
          <p:cNvSpPr>
            <a:spLocks noGrp="1"/>
          </p:cNvSpPr>
          <p:nvPr>
            <p:ph type="title"/>
          </p:nvPr>
        </p:nvSpPr>
        <p:spPr/>
        <p:txBody>
          <a:bodyPr/>
          <a:lstStyle/>
          <a:p>
            <a:r>
              <a:rPr lang="en-US" dirty="0"/>
              <a:t>MVC pattern</a:t>
            </a:r>
          </a:p>
        </p:txBody>
      </p:sp>
      <p:sp>
        <p:nvSpPr>
          <p:cNvPr id="3" name="Content Placeholder 2">
            <a:extLst>
              <a:ext uri="{FF2B5EF4-FFF2-40B4-BE49-F238E27FC236}">
                <a16:creationId xmlns:a16="http://schemas.microsoft.com/office/drawing/2014/main" id="{37B0E331-4A83-4293-A263-6DB772D7F10E}"/>
              </a:ext>
            </a:extLst>
          </p:cNvPr>
          <p:cNvSpPr>
            <a:spLocks noGrp="1"/>
          </p:cNvSpPr>
          <p:nvPr>
            <p:ph idx="1"/>
          </p:nvPr>
        </p:nvSpPr>
        <p:spPr/>
        <p:txBody>
          <a:bodyPr>
            <a:normAutofit lnSpcReduction="10000"/>
          </a:bodyPr>
          <a:lstStyle/>
          <a:p>
            <a:pPr marL="0" indent="0">
              <a:buNone/>
            </a:pPr>
            <a:r>
              <a:rPr lang="en-US" dirty="0"/>
              <a:t>The pattern works as follows, Every class that holds data and manipulate it or perform function on it extends or inherits from Model super class. Then, the controllers that are responsible for transferring data from View to Model and calling the desired functions inherit from the Controller super class. Finally, the view class that are responsible for the output of the data stored by the Model inherit from the super class View.</a:t>
            </a:r>
          </a:p>
          <a:p>
            <a:pPr marL="0" indent="0">
              <a:buNone/>
            </a:pPr>
            <a:endParaRPr lang="en-US" dirty="0"/>
          </a:p>
          <a:p>
            <a:pPr marL="0" indent="0">
              <a:buNone/>
            </a:pPr>
            <a:r>
              <a:rPr lang="en-US" dirty="0"/>
              <a:t>Rationale: The reason behind selecting the MVC approach is to separate functionality from data and representation in order to avoid damage or unexpected conflicts in data.</a:t>
            </a:r>
          </a:p>
        </p:txBody>
      </p:sp>
    </p:spTree>
    <p:extLst>
      <p:ext uri="{BB962C8B-B14F-4D97-AF65-F5344CB8AC3E}">
        <p14:creationId xmlns:p14="http://schemas.microsoft.com/office/powerpoint/2010/main" val="97878651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170</TotalTime>
  <Words>481</Words>
  <Application>Microsoft Office PowerPoint</Application>
  <PresentationFormat>Widescreen</PresentationFormat>
  <Paragraphs>39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Depth</vt:lpstr>
      <vt:lpstr>Content  management  project  for  Speedo  Tours</vt:lpstr>
      <vt:lpstr>Revised Problem Statement.</vt:lpstr>
      <vt:lpstr>System Overview</vt:lpstr>
      <vt:lpstr>PowerPoint Presentation</vt:lpstr>
      <vt:lpstr>Logical Viewpoint</vt:lpstr>
      <vt:lpstr>Patterns use viewpoint (Observer pattern)</vt:lpstr>
      <vt:lpstr>Observer pattern</vt:lpstr>
      <vt:lpstr>MVC</vt:lpstr>
      <vt:lpstr>MVC pattern</vt:lpstr>
      <vt:lpstr>Structure Viewpoint 1</vt:lpstr>
      <vt:lpstr>Structure viewpoint 2</vt:lpstr>
      <vt:lpstr>Structure viewpoint 3</vt:lpstr>
      <vt:lpstr>Structure viewpoint 4</vt:lpstr>
      <vt:lpstr>Interaction viewpoint</vt:lpstr>
      <vt:lpstr>PowerPoint Presentation</vt:lpstr>
      <vt:lpstr>PowerPoint Presentation</vt:lpstr>
      <vt:lpstr>PowerPoint Presentation</vt:lpstr>
      <vt:lpstr>Database Design</vt:lpstr>
      <vt:lpstr>GitHub</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management  project for Speedo Tours</dc:title>
  <dc:creator>khaledoon</dc:creator>
  <cp:lastModifiedBy>Nour Eldeen Mohamed</cp:lastModifiedBy>
  <cp:revision>25</cp:revision>
  <dcterms:created xsi:type="dcterms:W3CDTF">2020-05-06T16:59:55Z</dcterms:created>
  <dcterms:modified xsi:type="dcterms:W3CDTF">2020-05-09T01:24:10Z</dcterms:modified>
</cp:coreProperties>
</file>