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9" r:id="rId3"/>
    <p:sldId id="376" r:id="rId4"/>
    <p:sldId id="341" r:id="rId5"/>
    <p:sldId id="380" r:id="rId6"/>
    <p:sldId id="344" r:id="rId7"/>
    <p:sldId id="346" r:id="rId8"/>
    <p:sldId id="347" r:id="rId9"/>
    <p:sldId id="345" r:id="rId10"/>
    <p:sldId id="348" r:id="rId11"/>
    <p:sldId id="378" r:id="rId12"/>
    <p:sldId id="343" r:id="rId13"/>
    <p:sldId id="352" r:id="rId14"/>
    <p:sldId id="351" r:id="rId15"/>
    <p:sldId id="349" r:id="rId16"/>
    <p:sldId id="355" r:id="rId17"/>
    <p:sldId id="335" r:id="rId18"/>
    <p:sldId id="381" r:id="rId19"/>
    <p:sldId id="363" r:id="rId20"/>
    <p:sldId id="365" r:id="rId21"/>
    <p:sldId id="361" r:id="rId22"/>
    <p:sldId id="382" r:id="rId23"/>
    <p:sldId id="383" r:id="rId24"/>
    <p:sldId id="384" r:id="rId25"/>
    <p:sldId id="379" r:id="rId26"/>
    <p:sldId id="357" r:id="rId27"/>
    <p:sldId id="359" r:id="rId28"/>
    <p:sldId id="360" r:id="rId29"/>
    <p:sldId id="258" r:id="rId30"/>
    <p:sldId id="319" r:id="rId31"/>
    <p:sldId id="377" r:id="rId32"/>
    <p:sldId id="342" r:id="rId33"/>
    <p:sldId id="366" r:id="rId34"/>
    <p:sldId id="367" r:id="rId35"/>
    <p:sldId id="368" r:id="rId36"/>
    <p:sldId id="369" r:id="rId37"/>
    <p:sldId id="336" r:id="rId38"/>
    <p:sldId id="370" r:id="rId39"/>
    <p:sldId id="372" r:id="rId40"/>
    <p:sldId id="371" r:id="rId41"/>
    <p:sldId id="373" r:id="rId42"/>
    <p:sldId id="374" r:id="rId43"/>
    <p:sldId id="375" r:id="rId44"/>
    <p:sldId id="364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FDDB"/>
    <a:srgbClr val="323492"/>
    <a:srgbClr val="002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4" autoAdjust="0"/>
    <p:restoredTop sz="84868"/>
  </p:normalViewPr>
  <p:slideViewPr>
    <p:cSldViewPr>
      <p:cViewPr varScale="1">
        <p:scale>
          <a:sx n="260" d="100"/>
          <a:sy n="260" d="100"/>
        </p:scale>
        <p:origin x="192" y="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193" d="100"/>
          <a:sy n="193" d="100"/>
        </p:scale>
        <p:origin x="6104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ccalpin/WorkSpace/Analysis/Skylake/SKX_STREAM_vs_Topology_2017-10-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Single-node STREAM Copy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'Best Copy Rates'!$B$6</c:f>
              <c:strCache>
                <c:ptCount val="1"/>
                <c:pt idx="0">
                  <c:v>Copy MB/s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'Best Copy Rates'!$B$7:$B$953</c:f>
              <c:numCache>
                <c:formatCode>General</c:formatCode>
                <c:ptCount val="947"/>
                <c:pt idx="0">
                  <c:v>171495.5</c:v>
                </c:pt>
                <c:pt idx="1">
                  <c:v>171749.2</c:v>
                </c:pt>
                <c:pt idx="2">
                  <c:v>172438.8</c:v>
                </c:pt>
                <c:pt idx="3">
                  <c:v>172438.8</c:v>
                </c:pt>
                <c:pt idx="4">
                  <c:v>172716.2</c:v>
                </c:pt>
                <c:pt idx="5">
                  <c:v>172716.2</c:v>
                </c:pt>
                <c:pt idx="6">
                  <c:v>172738.4</c:v>
                </c:pt>
                <c:pt idx="7">
                  <c:v>172832.9</c:v>
                </c:pt>
                <c:pt idx="8">
                  <c:v>173346.3</c:v>
                </c:pt>
                <c:pt idx="9">
                  <c:v>173531.2</c:v>
                </c:pt>
                <c:pt idx="10">
                  <c:v>173677.2</c:v>
                </c:pt>
                <c:pt idx="11">
                  <c:v>177969.2</c:v>
                </c:pt>
                <c:pt idx="12">
                  <c:v>178260.3</c:v>
                </c:pt>
                <c:pt idx="13">
                  <c:v>180025.1</c:v>
                </c:pt>
                <c:pt idx="14">
                  <c:v>180158</c:v>
                </c:pt>
                <c:pt idx="15">
                  <c:v>180789</c:v>
                </c:pt>
                <c:pt idx="16">
                  <c:v>182988.79999999999</c:v>
                </c:pt>
                <c:pt idx="17">
                  <c:v>184276.4</c:v>
                </c:pt>
                <c:pt idx="18">
                  <c:v>184331.8</c:v>
                </c:pt>
                <c:pt idx="19">
                  <c:v>184398.3</c:v>
                </c:pt>
                <c:pt idx="20">
                  <c:v>184441</c:v>
                </c:pt>
                <c:pt idx="21">
                  <c:v>184491.7</c:v>
                </c:pt>
                <c:pt idx="22">
                  <c:v>184777.5</c:v>
                </c:pt>
                <c:pt idx="23">
                  <c:v>184825.2</c:v>
                </c:pt>
                <c:pt idx="24">
                  <c:v>184829.9</c:v>
                </c:pt>
                <c:pt idx="25">
                  <c:v>184850.6</c:v>
                </c:pt>
                <c:pt idx="26">
                  <c:v>184864.9</c:v>
                </c:pt>
                <c:pt idx="27">
                  <c:v>184923.8</c:v>
                </c:pt>
                <c:pt idx="28">
                  <c:v>185078.39999999999</c:v>
                </c:pt>
                <c:pt idx="29">
                  <c:v>185091.20000000001</c:v>
                </c:pt>
                <c:pt idx="30">
                  <c:v>185097.60000000001</c:v>
                </c:pt>
                <c:pt idx="31">
                  <c:v>185102.4</c:v>
                </c:pt>
                <c:pt idx="32">
                  <c:v>185185.4</c:v>
                </c:pt>
                <c:pt idx="33">
                  <c:v>185258.9</c:v>
                </c:pt>
                <c:pt idx="34">
                  <c:v>185265.3</c:v>
                </c:pt>
                <c:pt idx="35">
                  <c:v>185294</c:v>
                </c:pt>
                <c:pt idx="36">
                  <c:v>185294</c:v>
                </c:pt>
                <c:pt idx="37">
                  <c:v>185298.8</c:v>
                </c:pt>
                <c:pt idx="38">
                  <c:v>185332.4</c:v>
                </c:pt>
                <c:pt idx="39">
                  <c:v>185345.2</c:v>
                </c:pt>
                <c:pt idx="40">
                  <c:v>185353.2</c:v>
                </c:pt>
                <c:pt idx="41">
                  <c:v>185366</c:v>
                </c:pt>
                <c:pt idx="42">
                  <c:v>185370.8</c:v>
                </c:pt>
                <c:pt idx="43">
                  <c:v>185372.4</c:v>
                </c:pt>
                <c:pt idx="44">
                  <c:v>185380.4</c:v>
                </c:pt>
                <c:pt idx="45">
                  <c:v>185426.8</c:v>
                </c:pt>
                <c:pt idx="46">
                  <c:v>185479.7</c:v>
                </c:pt>
                <c:pt idx="47">
                  <c:v>185479.7</c:v>
                </c:pt>
                <c:pt idx="48">
                  <c:v>185479.7</c:v>
                </c:pt>
                <c:pt idx="49">
                  <c:v>185479.7</c:v>
                </c:pt>
                <c:pt idx="50">
                  <c:v>185492.5</c:v>
                </c:pt>
                <c:pt idx="51">
                  <c:v>185537.4</c:v>
                </c:pt>
                <c:pt idx="52">
                  <c:v>185563</c:v>
                </c:pt>
                <c:pt idx="53">
                  <c:v>185567.8</c:v>
                </c:pt>
                <c:pt idx="54">
                  <c:v>185595.1</c:v>
                </c:pt>
                <c:pt idx="55">
                  <c:v>185607.9</c:v>
                </c:pt>
                <c:pt idx="56">
                  <c:v>185635.20000000001</c:v>
                </c:pt>
                <c:pt idx="57">
                  <c:v>185640</c:v>
                </c:pt>
                <c:pt idx="58">
                  <c:v>185640</c:v>
                </c:pt>
                <c:pt idx="59">
                  <c:v>185656.1</c:v>
                </c:pt>
                <c:pt idx="60">
                  <c:v>185689.8</c:v>
                </c:pt>
                <c:pt idx="61">
                  <c:v>185697.8</c:v>
                </c:pt>
                <c:pt idx="62">
                  <c:v>185709</c:v>
                </c:pt>
                <c:pt idx="63">
                  <c:v>185723.5</c:v>
                </c:pt>
                <c:pt idx="64">
                  <c:v>185723.5</c:v>
                </c:pt>
                <c:pt idx="65">
                  <c:v>185723.5</c:v>
                </c:pt>
                <c:pt idx="66">
                  <c:v>185749.2</c:v>
                </c:pt>
                <c:pt idx="67">
                  <c:v>185749.2</c:v>
                </c:pt>
                <c:pt idx="68">
                  <c:v>185774.9</c:v>
                </c:pt>
                <c:pt idx="69">
                  <c:v>185774.9</c:v>
                </c:pt>
                <c:pt idx="70">
                  <c:v>185784.6</c:v>
                </c:pt>
                <c:pt idx="71">
                  <c:v>185797.4</c:v>
                </c:pt>
                <c:pt idx="72">
                  <c:v>185807.1</c:v>
                </c:pt>
                <c:pt idx="73">
                  <c:v>185807.1</c:v>
                </c:pt>
                <c:pt idx="74">
                  <c:v>185810.3</c:v>
                </c:pt>
                <c:pt idx="75">
                  <c:v>185829.6</c:v>
                </c:pt>
                <c:pt idx="76">
                  <c:v>185832.8</c:v>
                </c:pt>
                <c:pt idx="77">
                  <c:v>185844</c:v>
                </c:pt>
                <c:pt idx="78">
                  <c:v>185850.5</c:v>
                </c:pt>
                <c:pt idx="79">
                  <c:v>185858.5</c:v>
                </c:pt>
                <c:pt idx="80">
                  <c:v>185884.3</c:v>
                </c:pt>
                <c:pt idx="81">
                  <c:v>185884.3</c:v>
                </c:pt>
                <c:pt idx="82">
                  <c:v>185910</c:v>
                </c:pt>
                <c:pt idx="83">
                  <c:v>185910</c:v>
                </c:pt>
                <c:pt idx="84">
                  <c:v>185910</c:v>
                </c:pt>
                <c:pt idx="85">
                  <c:v>185910</c:v>
                </c:pt>
                <c:pt idx="86">
                  <c:v>185910</c:v>
                </c:pt>
                <c:pt idx="87">
                  <c:v>185918.1</c:v>
                </c:pt>
                <c:pt idx="88">
                  <c:v>185935.8</c:v>
                </c:pt>
                <c:pt idx="89">
                  <c:v>185942.2</c:v>
                </c:pt>
                <c:pt idx="90">
                  <c:v>185942.2</c:v>
                </c:pt>
                <c:pt idx="91">
                  <c:v>185951.9</c:v>
                </c:pt>
                <c:pt idx="92">
                  <c:v>185993.7</c:v>
                </c:pt>
                <c:pt idx="93">
                  <c:v>186019.5</c:v>
                </c:pt>
                <c:pt idx="94">
                  <c:v>186019.5</c:v>
                </c:pt>
                <c:pt idx="95">
                  <c:v>186045.3</c:v>
                </c:pt>
                <c:pt idx="96">
                  <c:v>186071.1</c:v>
                </c:pt>
                <c:pt idx="97">
                  <c:v>186072.7</c:v>
                </c:pt>
                <c:pt idx="98">
                  <c:v>186129.1</c:v>
                </c:pt>
                <c:pt idx="99">
                  <c:v>186155</c:v>
                </c:pt>
                <c:pt idx="100">
                  <c:v>186180.8</c:v>
                </c:pt>
                <c:pt idx="101">
                  <c:v>186206.6</c:v>
                </c:pt>
                <c:pt idx="102">
                  <c:v>186238.9</c:v>
                </c:pt>
                <c:pt idx="103">
                  <c:v>186238.9</c:v>
                </c:pt>
                <c:pt idx="104">
                  <c:v>186264.8</c:v>
                </c:pt>
                <c:pt idx="105">
                  <c:v>186264.8</c:v>
                </c:pt>
                <c:pt idx="106">
                  <c:v>186290.6</c:v>
                </c:pt>
                <c:pt idx="107">
                  <c:v>186290.6</c:v>
                </c:pt>
                <c:pt idx="108">
                  <c:v>186316.5</c:v>
                </c:pt>
                <c:pt idx="109">
                  <c:v>186322.9</c:v>
                </c:pt>
                <c:pt idx="110">
                  <c:v>186348.79999999999</c:v>
                </c:pt>
                <c:pt idx="111">
                  <c:v>186374.7</c:v>
                </c:pt>
                <c:pt idx="112">
                  <c:v>186394.1</c:v>
                </c:pt>
                <c:pt idx="113">
                  <c:v>186426.5</c:v>
                </c:pt>
                <c:pt idx="114">
                  <c:v>186426.5</c:v>
                </c:pt>
                <c:pt idx="115">
                  <c:v>186452.4</c:v>
                </c:pt>
                <c:pt idx="116">
                  <c:v>186484.7</c:v>
                </c:pt>
                <c:pt idx="117">
                  <c:v>186484.7</c:v>
                </c:pt>
                <c:pt idx="118">
                  <c:v>186484.7</c:v>
                </c:pt>
                <c:pt idx="119">
                  <c:v>186504.2</c:v>
                </c:pt>
                <c:pt idx="120">
                  <c:v>186504.2</c:v>
                </c:pt>
                <c:pt idx="121">
                  <c:v>186510.7</c:v>
                </c:pt>
                <c:pt idx="122">
                  <c:v>186562.5</c:v>
                </c:pt>
                <c:pt idx="123">
                  <c:v>186698.7</c:v>
                </c:pt>
                <c:pt idx="124">
                  <c:v>186698.7</c:v>
                </c:pt>
                <c:pt idx="125">
                  <c:v>186698.7</c:v>
                </c:pt>
                <c:pt idx="126">
                  <c:v>186698.7</c:v>
                </c:pt>
                <c:pt idx="127">
                  <c:v>186724.7</c:v>
                </c:pt>
                <c:pt idx="128">
                  <c:v>186783.2</c:v>
                </c:pt>
                <c:pt idx="129">
                  <c:v>186861.2</c:v>
                </c:pt>
                <c:pt idx="130">
                  <c:v>186861.2</c:v>
                </c:pt>
                <c:pt idx="131">
                  <c:v>186861.2</c:v>
                </c:pt>
                <c:pt idx="132">
                  <c:v>186861.2</c:v>
                </c:pt>
                <c:pt idx="133">
                  <c:v>186887.2</c:v>
                </c:pt>
                <c:pt idx="134">
                  <c:v>186939.3</c:v>
                </c:pt>
                <c:pt idx="135">
                  <c:v>186965.3</c:v>
                </c:pt>
                <c:pt idx="136">
                  <c:v>186971.8</c:v>
                </c:pt>
                <c:pt idx="137">
                  <c:v>186971.8</c:v>
                </c:pt>
                <c:pt idx="138">
                  <c:v>186971.8</c:v>
                </c:pt>
                <c:pt idx="139">
                  <c:v>186997.9</c:v>
                </c:pt>
                <c:pt idx="140">
                  <c:v>187076.1</c:v>
                </c:pt>
                <c:pt idx="141">
                  <c:v>187076.1</c:v>
                </c:pt>
                <c:pt idx="142">
                  <c:v>187076.1</c:v>
                </c:pt>
                <c:pt idx="143">
                  <c:v>187082.6</c:v>
                </c:pt>
                <c:pt idx="144">
                  <c:v>187082.6</c:v>
                </c:pt>
                <c:pt idx="145">
                  <c:v>187082.6</c:v>
                </c:pt>
                <c:pt idx="146">
                  <c:v>187108.7</c:v>
                </c:pt>
                <c:pt idx="147">
                  <c:v>187134.8</c:v>
                </c:pt>
                <c:pt idx="148">
                  <c:v>187160.9</c:v>
                </c:pt>
                <c:pt idx="149">
                  <c:v>187167.4</c:v>
                </c:pt>
                <c:pt idx="150">
                  <c:v>187187</c:v>
                </c:pt>
                <c:pt idx="151">
                  <c:v>187193.5</c:v>
                </c:pt>
                <c:pt idx="152">
                  <c:v>187213.1</c:v>
                </c:pt>
                <c:pt idx="153">
                  <c:v>187324.1</c:v>
                </c:pt>
                <c:pt idx="154">
                  <c:v>187324.1</c:v>
                </c:pt>
                <c:pt idx="155">
                  <c:v>187324.1</c:v>
                </c:pt>
                <c:pt idx="156">
                  <c:v>187347</c:v>
                </c:pt>
                <c:pt idx="157">
                  <c:v>187383</c:v>
                </c:pt>
                <c:pt idx="158">
                  <c:v>187409.1</c:v>
                </c:pt>
                <c:pt idx="159">
                  <c:v>187409.1</c:v>
                </c:pt>
                <c:pt idx="160">
                  <c:v>187409.1</c:v>
                </c:pt>
                <c:pt idx="161">
                  <c:v>187435.3</c:v>
                </c:pt>
                <c:pt idx="162">
                  <c:v>187546.6</c:v>
                </c:pt>
                <c:pt idx="163">
                  <c:v>187566.3</c:v>
                </c:pt>
                <c:pt idx="164">
                  <c:v>187572.8</c:v>
                </c:pt>
                <c:pt idx="165">
                  <c:v>187620.3</c:v>
                </c:pt>
                <c:pt idx="166">
                  <c:v>187684.3</c:v>
                </c:pt>
                <c:pt idx="167">
                  <c:v>187684.3</c:v>
                </c:pt>
                <c:pt idx="168">
                  <c:v>187738.4</c:v>
                </c:pt>
                <c:pt idx="169">
                  <c:v>187789.3</c:v>
                </c:pt>
                <c:pt idx="170">
                  <c:v>187815.6</c:v>
                </c:pt>
                <c:pt idx="171">
                  <c:v>187820.5</c:v>
                </c:pt>
                <c:pt idx="172">
                  <c:v>187820.5</c:v>
                </c:pt>
                <c:pt idx="173">
                  <c:v>187835.3</c:v>
                </c:pt>
                <c:pt idx="174">
                  <c:v>187841.9</c:v>
                </c:pt>
                <c:pt idx="175">
                  <c:v>187855</c:v>
                </c:pt>
                <c:pt idx="176">
                  <c:v>187855</c:v>
                </c:pt>
                <c:pt idx="177">
                  <c:v>187883</c:v>
                </c:pt>
                <c:pt idx="178">
                  <c:v>187917.5</c:v>
                </c:pt>
                <c:pt idx="179">
                  <c:v>187924.1</c:v>
                </c:pt>
                <c:pt idx="180">
                  <c:v>187930.7</c:v>
                </c:pt>
                <c:pt idx="181">
                  <c:v>187960.3</c:v>
                </c:pt>
                <c:pt idx="182">
                  <c:v>187960.3</c:v>
                </c:pt>
                <c:pt idx="183">
                  <c:v>187993.2</c:v>
                </c:pt>
                <c:pt idx="184">
                  <c:v>188021.2</c:v>
                </c:pt>
                <c:pt idx="185">
                  <c:v>188036</c:v>
                </c:pt>
                <c:pt idx="186">
                  <c:v>188039.3</c:v>
                </c:pt>
                <c:pt idx="187">
                  <c:v>188049.1</c:v>
                </c:pt>
                <c:pt idx="188">
                  <c:v>188055.7</c:v>
                </c:pt>
                <c:pt idx="189">
                  <c:v>188055.7</c:v>
                </c:pt>
                <c:pt idx="190">
                  <c:v>188072.2</c:v>
                </c:pt>
                <c:pt idx="191">
                  <c:v>188072.2</c:v>
                </c:pt>
                <c:pt idx="192">
                  <c:v>188098.6</c:v>
                </c:pt>
                <c:pt idx="193">
                  <c:v>188098.6</c:v>
                </c:pt>
                <c:pt idx="194">
                  <c:v>188123.3</c:v>
                </c:pt>
                <c:pt idx="195">
                  <c:v>188151.3</c:v>
                </c:pt>
                <c:pt idx="196">
                  <c:v>188151.3</c:v>
                </c:pt>
                <c:pt idx="197">
                  <c:v>188151.3</c:v>
                </c:pt>
                <c:pt idx="198">
                  <c:v>188151.3</c:v>
                </c:pt>
                <c:pt idx="199">
                  <c:v>188157.9</c:v>
                </c:pt>
                <c:pt idx="200">
                  <c:v>188159.5</c:v>
                </c:pt>
                <c:pt idx="201">
                  <c:v>188181</c:v>
                </c:pt>
                <c:pt idx="202">
                  <c:v>188200.8</c:v>
                </c:pt>
                <c:pt idx="203">
                  <c:v>188200.8</c:v>
                </c:pt>
                <c:pt idx="204">
                  <c:v>188204.1</c:v>
                </c:pt>
                <c:pt idx="205">
                  <c:v>188204.1</c:v>
                </c:pt>
                <c:pt idx="206">
                  <c:v>188207.4</c:v>
                </c:pt>
                <c:pt idx="207">
                  <c:v>188210.7</c:v>
                </c:pt>
                <c:pt idx="208">
                  <c:v>188214</c:v>
                </c:pt>
                <c:pt idx="209">
                  <c:v>188237.1</c:v>
                </c:pt>
                <c:pt idx="210">
                  <c:v>188248.6</c:v>
                </c:pt>
                <c:pt idx="211">
                  <c:v>188256.9</c:v>
                </c:pt>
                <c:pt idx="212">
                  <c:v>188263.5</c:v>
                </c:pt>
                <c:pt idx="213">
                  <c:v>188284.9</c:v>
                </c:pt>
                <c:pt idx="214">
                  <c:v>188289.9</c:v>
                </c:pt>
                <c:pt idx="215">
                  <c:v>188289.9</c:v>
                </c:pt>
                <c:pt idx="216">
                  <c:v>188289.9</c:v>
                </c:pt>
                <c:pt idx="217">
                  <c:v>188289.9</c:v>
                </c:pt>
                <c:pt idx="218">
                  <c:v>188311.3</c:v>
                </c:pt>
                <c:pt idx="219">
                  <c:v>188316.3</c:v>
                </c:pt>
                <c:pt idx="220">
                  <c:v>188316.3</c:v>
                </c:pt>
                <c:pt idx="221">
                  <c:v>188324.5</c:v>
                </c:pt>
                <c:pt idx="222">
                  <c:v>188332.79999999999</c:v>
                </c:pt>
                <c:pt idx="223">
                  <c:v>188342.7</c:v>
                </c:pt>
                <c:pt idx="224">
                  <c:v>188342.7</c:v>
                </c:pt>
                <c:pt idx="225">
                  <c:v>188359.2</c:v>
                </c:pt>
                <c:pt idx="226">
                  <c:v>188367.5</c:v>
                </c:pt>
                <c:pt idx="227">
                  <c:v>188367.5</c:v>
                </c:pt>
                <c:pt idx="228">
                  <c:v>188367.5</c:v>
                </c:pt>
                <c:pt idx="229">
                  <c:v>188367.5</c:v>
                </c:pt>
                <c:pt idx="230">
                  <c:v>188375.8</c:v>
                </c:pt>
                <c:pt idx="231">
                  <c:v>188375.8</c:v>
                </c:pt>
                <c:pt idx="232">
                  <c:v>188380.7</c:v>
                </c:pt>
                <c:pt idx="233">
                  <c:v>188387.3</c:v>
                </c:pt>
                <c:pt idx="234">
                  <c:v>188395.6</c:v>
                </c:pt>
                <c:pt idx="235">
                  <c:v>188422</c:v>
                </c:pt>
                <c:pt idx="236">
                  <c:v>188428.7</c:v>
                </c:pt>
                <c:pt idx="237">
                  <c:v>188428.7</c:v>
                </c:pt>
                <c:pt idx="238">
                  <c:v>188435.3</c:v>
                </c:pt>
                <c:pt idx="239">
                  <c:v>188436.9</c:v>
                </c:pt>
                <c:pt idx="240">
                  <c:v>188450.1</c:v>
                </c:pt>
                <c:pt idx="241">
                  <c:v>188450.1</c:v>
                </c:pt>
                <c:pt idx="242">
                  <c:v>188455.1</c:v>
                </c:pt>
                <c:pt idx="243">
                  <c:v>188455.1</c:v>
                </c:pt>
                <c:pt idx="244">
                  <c:v>188455.1</c:v>
                </c:pt>
                <c:pt idx="245">
                  <c:v>188455.1</c:v>
                </c:pt>
                <c:pt idx="246">
                  <c:v>188456.8</c:v>
                </c:pt>
                <c:pt idx="247">
                  <c:v>188461.7</c:v>
                </c:pt>
                <c:pt idx="248">
                  <c:v>188461.7</c:v>
                </c:pt>
                <c:pt idx="249">
                  <c:v>188481.6</c:v>
                </c:pt>
                <c:pt idx="250">
                  <c:v>188506.4</c:v>
                </c:pt>
                <c:pt idx="251">
                  <c:v>188508</c:v>
                </c:pt>
                <c:pt idx="252">
                  <c:v>188514.7</c:v>
                </c:pt>
                <c:pt idx="253">
                  <c:v>188526.2</c:v>
                </c:pt>
                <c:pt idx="254">
                  <c:v>188534.5</c:v>
                </c:pt>
                <c:pt idx="255">
                  <c:v>188541.1</c:v>
                </c:pt>
                <c:pt idx="256">
                  <c:v>188541.1</c:v>
                </c:pt>
                <c:pt idx="257">
                  <c:v>188541.1</c:v>
                </c:pt>
                <c:pt idx="258">
                  <c:v>188547.8</c:v>
                </c:pt>
                <c:pt idx="259">
                  <c:v>188567.6</c:v>
                </c:pt>
                <c:pt idx="260">
                  <c:v>188567.6</c:v>
                </c:pt>
                <c:pt idx="261">
                  <c:v>188575.9</c:v>
                </c:pt>
                <c:pt idx="262">
                  <c:v>188594.1</c:v>
                </c:pt>
                <c:pt idx="263">
                  <c:v>188594.1</c:v>
                </c:pt>
                <c:pt idx="264">
                  <c:v>188600.8</c:v>
                </c:pt>
                <c:pt idx="265">
                  <c:v>188602.4</c:v>
                </c:pt>
                <c:pt idx="266">
                  <c:v>188615.7</c:v>
                </c:pt>
                <c:pt idx="267">
                  <c:v>188620.6</c:v>
                </c:pt>
                <c:pt idx="268">
                  <c:v>188620.6</c:v>
                </c:pt>
                <c:pt idx="269">
                  <c:v>188620.6</c:v>
                </c:pt>
                <c:pt idx="270">
                  <c:v>188627.3</c:v>
                </c:pt>
                <c:pt idx="271">
                  <c:v>188647.1</c:v>
                </c:pt>
                <c:pt idx="272">
                  <c:v>188647.1</c:v>
                </c:pt>
                <c:pt idx="273">
                  <c:v>188652.1</c:v>
                </c:pt>
                <c:pt idx="274">
                  <c:v>188653.8</c:v>
                </c:pt>
                <c:pt idx="275">
                  <c:v>188653.8</c:v>
                </c:pt>
                <c:pt idx="276">
                  <c:v>188653.8</c:v>
                </c:pt>
                <c:pt idx="277">
                  <c:v>188665.4</c:v>
                </c:pt>
                <c:pt idx="278">
                  <c:v>188672</c:v>
                </c:pt>
                <c:pt idx="279">
                  <c:v>188693.6</c:v>
                </c:pt>
                <c:pt idx="280">
                  <c:v>188700.2</c:v>
                </c:pt>
                <c:pt idx="281">
                  <c:v>188706.8</c:v>
                </c:pt>
                <c:pt idx="282">
                  <c:v>188706.8</c:v>
                </c:pt>
                <c:pt idx="283">
                  <c:v>188706.8</c:v>
                </c:pt>
                <c:pt idx="284">
                  <c:v>188706.8</c:v>
                </c:pt>
                <c:pt idx="285">
                  <c:v>188706.8</c:v>
                </c:pt>
                <c:pt idx="286">
                  <c:v>188706.8</c:v>
                </c:pt>
                <c:pt idx="287">
                  <c:v>188733.4</c:v>
                </c:pt>
                <c:pt idx="288">
                  <c:v>188733.4</c:v>
                </c:pt>
                <c:pt idx="289">
                  <c:v>188733.4</c:v>
                </c:pt>
                <c:pt idx="290">
                  <c:v>188759.9</c:v>
                </c:pt>
                <c:pt idx="291">
                  <c:v>188766.5</c:v>
                </c:pt>
                <c:pt idx="292">
                  <c:v>188766.5</c:v>
                </c:pt>
                <c:pt idx="293">
                  <c:v>188786.5</c:v>
                </c:pt>
                <c:pt idx="294">
                  <c:v>188793.1</c:v>
                </c:pt>
                <c:pt idx="295">
                  <c:v>188793.1</c:v>
                </c:pt>
                <c:pt idx="296">
                  <c:v>188793.1</c:v>
                </c:pt>
                <c:pt idx="297">
                  <c:v>188813</c:v>
                </c:pt>
                <c:pt idx="298">
                  <c:v>188813</c:v>
                </c:pt>
                <c:pt idx="299">
                  <c:v>188818</c:v>
                </c:pt>
                <c:pt idx="300">
                  <c:v>188818</c:v>
                </c:pt>
                <c:pt idx="301">
                  <c:v>188819.7</c:v>
                </c:pt>
                <c:pt idx="302">
                  <c:v>188819.7</c:v>
                </c:pt>
                <c:pt idx="303">
                  <c:v>188819.7</c:v>
                </c:pt>
                <c:pt idx="304">
                  <c:v>188846.2</c:v>
                </c:pt>
                <c:pt idx="305">
                  <c:v>188846.2</c:v>
                </c:pt>
                <c:pt idx="306">
                  <c:v>188854.5</c:v>
                </c:pt>
                <c:pt idx="307">
                  <c:v>188872.8</c:v>
                </c:pt>
                <c:pt idx="308">
                  <c:v>188899.4</c:v>
                </c:pt>
                <c:pt idx="309">
                  <c:v>188899.4</c:v>
                </c:pt>
                <c:pt idx="310">
                  <c:v>188899.4</c:v>
                </c:pt>
                <c:pt idx="311">
                  <c:v>188907.7</c:v>
                </c:pt>
                <c:pt idx="312">
                  <c:v>188932.6</c:v>
                </c:pt>
                <c:pt idx="313">
                  <c:v>188932.6</c:v>
                </c:pt>
                <c:pt idx="314">
                  <c:v>188959.2</c:v>
                </c:pt>
                <c:pt idx="315">
                  <c:v>188959.2</c:v>
                </c:pt>
                <c:pt idx="316">
                  <c:v>188959.2</c:v>
                </c:pt>
                <c:pt idx="317">
                  <c:v>188972.5</c:v>
                </c:pt>
                <c:pt idx="318">
                  <c:v>188985.8</c:v>
                </c:pt>
                <c:pt idx="319">
                  <c:v>188985.8</c:v>
                </c:pt>
                <c:pt idx="320">
                  <c:v>188994.1</c:v>
                </c:pt>
                <c:pt idx="321">
                  <c:v>189007.4</c:v>
                </c:pt>
                <c:pt idx="322">
                  <c:v>189012.4</c:v>
                </c:pt>
                <c:pt idx="323">
                  <c:v>189012.4</c:v>
                </c:pt>
                <c:pt idx="324">
                  <c:v>189012.4</c:v>
                </c:pt>
                <c:pt idx="325">
                  <c:v>189012.4</c:v>
                </c:pt>
                <c:pt idx="326">
                  <c:v>189012.4</c:v>
                </c:pt>
                <c:pt idx="327">
                  <c:v>189019.1</c:v>
                </c:pt>
                <c:pt idx="328">
                  <c:v>189039.1</c:v>
                </c:pt>
                <c:pt idx="329">
                  <c:v>189039.1</c:v>
                </c:pt>
                <c:pt idx="330">
                  <c:v>189039.1</c:v>
                </c:pt>
                <c:pt idx="331">
                  <c:v>189039.1</c:v>
                </c:pt>
                <c:pt idx="332">
                  <c:v>189039.1</c:v>
                </c:pt>
                <c:pt idx="333">
                  <c:v>189045.7</c:v>
                </c:pt>
                <c:pt idx="334">
                  <c:v>189065.7</c:v>
                </c:pt>
                <c:pt idx="335">
                  <c:v>189065.7</c:v>
                </c:pt>
                <c:pt idx="336">
                  <c:v>189065.7</c:v>
                </c:pt>
                <c:pt idx="337">
                  <c:v>189065.7</c:v>
                </c:pt>
                <c:pt idx="338">
                  <c:v>189072.3</c:v>
                </c:pt>
                <c:pt idx="339">
                  <c:v>189099</c:v>
                </c:pt>
                <c:pt idx="340">
                  <c:v>189099</c:v>
                </c:pt>
                <c:pt idx="341">
                  <c:v>189125.6</c:v>
                </c:pt>
                <c:pt idx="342">
                  <c:v>189125.6</c:v>
                </c:pt>
                <c:pt idx="343">
                  <c:v>189125.6</c:v>
                </c:pt>
                <c:pt idx="344">
                  <c:v>189125.6</c:v>
                </c:pt>
                <c:pt idx="345">
                  <c:v>189152.3</c:v>
                </c:pt>
                <c:pt idx="346">
                  <c:v>189152.3</c:v>
                </c:pt>
                <c:pt idx="347">
                  <c:v>189152.3</c:v>
                </c:pt>
                <c:pt idx="348">
                  <c:v>189158.9</c:v>
                </c:pt>
                <c:pt idx="349">
                  <c:v>189178.9</c:v>
                </c:pt>
                <c:pt idx="350">
                  <c:v>189178.9</c:v>
                </c:pt>
                <c:pt idx="351">
                  <c:v>189178.9</c:v>
                </c:pt>
                <c:pt idx="352">
                  <c:v>189185.6</c:v>
                </c:pt>
                <c:pt idx="353">
                  <c:v>189185.6</c:v>
                </c:pt>
                <c:pt idx="354">
                  <c:v>189205.6</c:v>
                </c:pt>
                <c:pt idx="355">
                  <c:v>189205.6</c:v>
                </c:pt>
                <c:pt idx="356">
                  <c:v>189205.6</c:v>
                </c:pt>
                <c:pt idx="357">
                  <c:v>189205.6</c:v>
                </c:pt>
                <c:pt idx="358">
                  <c:v>189212.3</c:v>
                </c:pt>
                <c:pt idx="359">
                  <c:v>189212.3</c:v>
                </c:pt>
                <c:pt idx="360">
                  <c:v>189212.3</c:v>
                </c:pt>
                <c:pt idx="361">
                  <c:v>189239</c:v>
                </c:pt>
                <c:pt idx="362">
                  <c:v>189265.6</c:v>
                </c:pt>
                <c:pt idx="363">
                  <c:v>189265.6</c:v>
                </c:pt>
                <c:pt idx="364">
                  <c:v>189265.6</c:v>
                </c:pt>
                <c:pt idx="365">
                  <c:v>189292.3</c:v>
                </c:pt>
                <c:pt idx="366">
                  <c:v>189319</c:v>
                </c:pt>
                <c:pt idx="367">
                  <c:v>189345.7</c:v>
                </c:pt>
                <c:pt idx="368">
                  <c:v>189345.7</c:v>
                </c:pt>
                <c:pt idx="369">
                  <c:v>189352.4</c:v>
                </c:pt>
                <c:pt idx="370">
                  <c:v>189352.4</c:v>
                </c:pt>
                <c:pt idx="371">
                  <c:v>189379.1</c:v>
                </c:pt>
                <c:pt idx="372">
                  <c:v>189405.9</c:v>
                </c:pt>
                <c:pt idx="373">
                  <c:v>189405.9</c:v>
                </c:pt>
                <c:pt idx="374">
                  <c:v>189432.6</c:v>
                </c:pt>
                <c:pt idx="375">
                  <c:v>189432.6</c:v>
                </c:pt>
                <c:pt idx="376">
                  <c:v>189432.6</c:v>
                </c:pt>
                <c:pt idx="377">
                  <c:v>189432.6</c:v>
                </c:pt>
                <c:pt idx="378">
                  <c:v>189432.6</c:v>
                </c:pt>
                <c:pt idx="379">
                  <c:v>189432.6</c:v>
                </c:pt>
                <c:pt idx="380">
                  <c:v>189432.6</c:v>
                </c:pt>
                <c:pt idx="381">
                  <c:v>189439.3</c:v>
                </c:pt>
                <c:pt idx="382">
                  <c:v>189439.3</c:v>
                </c:pt>
                <c:pt idx="383">
                  <c:v>189459.3</c:v>
                </c:pt>
                <c:pt idx="384">
                  <c:v>189459.3</c:v>
                </c:pt>
                <c:pt idx="385">
                  <c:v>189466</c:v>
                </c:pt>
                <c:pt idx="386">
                  <c:v>189486.1</c:v>
                </c:pt>
                <c:pt idx="387">
                  <c:v>189492.8</c:v>
                </c:pt>
                <c:pt idx="388">
                  <c:v>189519.5</c:v>
                </c:pt>
                <c:pt idx="389">
                  <c:v>189519.5</c:v>
                </c:pt>
                <c:pt idx="390">
                  <c:v>189546.3</c:v>
                </c:pt>
                <c:pt idx="391">
                  <c:v>189546.3</c:v>
                </c:pt>
                <c:pt idx="392">
                  <c:v>189546.3</c:v>
                </c:pt>
                <c:pt idx="393">
                  <c:v>189546.3</c:v>
                </c:pt>
                <c:pt idx="394">
                  <c:v>189546.3</c:v>
                </c:pt>
                <c:pt idx="395">
                  <c:v>189573.1</c:v>
                </c:pt>
                <c:pt idx="396">
                  <c:v>189599.8</c:v>
                </c:pt>
                <c:pt idx="397">
                  <c:v>189599.8</c:v>
                </c:pt>
                <c:pt idx="398">
                  <c:v>189599.8</c:v>
                </c:pt>
                <c:pt idx="399">
                  <c:v>189626.6</c:v>
                </c:pt>
                <c:pt idx="400">
                  <c:v>189626.6</c:v>
                </c:pt>
                <c:pt idx="401">
                  <c:v>189633.3</c:v>
                </c:pt>
                <c:pt idx="402">
                  <c:v>189633.3</c:v>
                </c:pt>
                <c:pt idx="403">
                  <c:v>189653.4</c:v>
                </c:pt>
                <c:pt idx="404">
                  <c:v>189686.9</c:v>
                </c:pt>
                <c:pt idx="405">
                  <c:v>189686.9</c:v>
                </c:pt>
                <c:pt idx="406">
                  <c:v>189686.9</c:v>
                </c:pt>
                <c:pt idx="407">
                  <c:v>189713.7</c:v>
                </c:pt>
                <c:pt idx="408">
                  <c:v>189713.7</c:v>
                </c:pt>
                <c:pt idx="409">
                  <c:v>189740.6</c:v>
                </c:pt>
                <c:pt idx="410">
                  <c:v>189740.6</c:v>
                </c:pt>
                <c:pt idx="411">
                  <c:v>189740.6</c:v>
                </c:pt>
                <c:pt idx="412">
                  <c:v>189740.6</c:v>
                </c:pt>
                <c:pt idx="413">
                  <c:v>189747.3</c:v>
                </c:pt>
                <c:pt idx="414">
                  <c:v>189747.3</c:v>
                </c:pt>
                <c:pt idx="415">
                  <c:v>189767.4</c:v>
                </c:pt>
                <c:pt idx="416">
                  <c:v>189767.4</c:v>
                </c:pt>
                <c:pt idx="417">
                  <c:v>189774.1</c:v>
                </c:pt>
                <c:pt idx="418">
                  <c:v>189774.1</c:v>
                </c:pt>
                <c:pt idx="419">
                  <c:v>189774.1</c:v>
                </c:pt>
                <c:pt idx="420">
                  <c:v>189794.2</c:v>
                </c:pt>
                <c:pt idx="421">
                  <c:v>189794.2</c:v>
                </c:pt>
                <c:pt idx="422">
                  <c:v>189794.2</c:v>
                </c:pt>
                <c:pt idx="423">
                  <c:v>189800.9</c:v>
                </c:pt>
                <c:pt idx="424">
                  <c:v>189800.9</c:v>
                </c:pt>
                <c:pt idx="425">
                  <c:v>189800.9</c:v>
                </c:pt>
                <c:pt idx="426">
                  <c:v>189800.9</c:v>
                </c:pt>
                <c:pt idx="427">
                  <c:v>189800.9</c:v>
                </c:pt>
                <c:pt idx="428">
                  <c:v>189800.9</c:v>
                </c:pt>
                <c:pt idx="429">
                  <c:v>189827.8</c:v>
                </c:pt>
                <c:pt idx="430">
                  <c:v>189827.8</c:v>
                </c:pt>
                <c:pt idx="431">
                  <c:v>189827.8</c:v>
                </c:pt>
                <c:pt idx="432">
                  <c:v>189854.6</c:v>
                </c:pt>
                <c:pt idx="433">
                  <c:v>189854.6</c:v>
                </c:pt>
                <c:pt idx="434">
                  <c:v>189908.4</c:v>
                </c:pt>
                <c:pt idx="435">
                  <c:v>189908.4</c:v>
                </c:pt>
                <c:pt idx="436">
                  <c:v>189908.4</c:v>
                </c:pt>
                <c:pt idx="437">
                  <c:v>189925.1</c:v>
                </c:pt>
                <c:pt idx="438">
                  <c:v>189941.9</c:v>
                </c:pt>
                <c:pt idx="439">
                  <c:v>189962.1</c:v>
                </c:pt>
                <c:pt idx="440">
                  <c:v>189962.1</c:v>
                </c:pt>
                <c:pt idx="441">
                  <c:v>189962.1</c:v>
                </c:pt>
                <c:pt idx="442">
                  <c:v>189968.8</c:v>
                </c:pt>
                <c:pt idx="443">
                  <c:v>189968.8</c:v>
                </c:pt>
                <c:pt idx="444">
                  <c:v>189968.8</c:v>
                </c:pt>
                <c:pt idx="445">
                  <c:v>189995.7</c:v>
                </c:pt>
                <c:pt idx="446">
                  <c:v>189995.7</c:v>
                </c:pt>
                <c:pt idx="447">
                  <c:v>190022.6</c:v>
                </c:pt>
                <c:pt idx="448">
                  <c:v>190022.6</c:v>
                </c:pt>
                <c:pt idx="449">
                  <c:v>190049.5</c:v>
                </c:pt>
                <c:pt idx="450">
                  <c:v>190076.4</c:v>
                </c:pt>
                <c:pt idx="451">
                  <c:v>190083.20000000001</c:v>
                </c:pt>
                <c:pt idx="452">
                  <c:v>190083.20000000001</c:v>
                </c:pt>
                <c:pt idx="453">
                  <c:v>190103.4</c:v>
                </c:pt>
                <c:pt idx="454">
                  <c:v>190110.1</c:v>
                </c:pt>
                <c:pt idx="455">
                  <c:v>190137</c:v>
                </c:pt>
                <c:pt idx="456">
                  <c:v>190137</c:v>
                </c:pt>
                <c:pt idx="457">
                  <c:v>190137</c:v>
                </c:pt>
                <c:pt idx="458">
                  <c:v>190164</c:v>
                </c:pt>
                <c:pt idx="459">
                  <c:v>190164</c:v>
                </c:pt>
                <c:pt idx="460">
                  <c:v>190190.9</c:v>
                </c:pt>
                <c:pt idx="461">
                  <c:v>190217.9</c:v>
                </c:pt>
                <c:pt idx="462">
                  <c:v>190217.9</c:v>
                </c:pt>
                <c:pt idx="463">
                  <c:v>190251.6</c:v>
                </c:pt>
                <c:pt idx="464">
                  <c:v>190278.5</c:v>
                </c:pt>
                <c:pt idx="465">
                  <c:v>190305.5</c:v>
                </c:pt>
                <c:pt idx="466">
                  <c:v>190305.5</c:v>
                </c:pt>
                <c:pt idx="467">
                  <c:v>190305.5</c:v>
                </c:pt>
                <c:pt idx="468">
                  <c:v>190332.5</c:v>
                </c:pt>
                <c:pt idx="469">
                  <c:v>190332.5</c:v>
                </c:pt>
                <c:pt idx="470">
                  <c:v>190332.5</c:v>
                </c:pt>
                <c:pt idx="471">
                  <c:v>190359.5</c:v>
                </c:pt>
                <c:pt idx="472">
                  <c:v>190366.3</c:v>
                </c:pt>
                <c:pt idx="473">
                  <c:v>190366.3</c:v>
                </c:pt>
                <c:pt idx="474">
                  <c:v>190386.5</c:v>
                </c:pt>
                <c:pt idx="475">
                  <c:v>190386.5</c:v>
                </c:pt>
                <c:pt idx="476">
                  <c:v>190391.6</c:v>
                </c:pt>
                <c:pt idx="477">
                  <c:v>190393.3</c:v>
                </c:pt>
                <c:pt idx="478">
                  <c:v>190393.3</c:v>
                </c:pt>
                <c:pt idx="479">
                  <c:v>190447.3</c:v>
                </c:pt>
                <c:pt idx="480">
                  <c:v>190447.3</c:v>
                </c:pt>
                <c:pt idx="481">
                  <c:v>190447.3</c:v>
                </c:pt>
                <c:pt idx="482">
                  <c:v>190474.3</c:v>
                </c:pt>
                <c:pt idx="483">
                  <c:v>190474.3</c:v>
                </c:pt>
                <c:pt idx="484">
                  <c:v>190501.4</c:v>
                </c:pt>
                <c:pt idx="485">
                  <c:v>190508.1</c:v>
                </c:pt>
                <c:pt idx="486">
                  <c:v>190508.1</c:v>
                </c:pt>
                <c:pt idx="487">
                  <c:v>190535.2</c:v>
                </c:pt>
                <c:pt idx="488">
                  <c:v>190535.2</c:v>
                </c:pt>
                <c:pt idx="489">
                  <c:v>190589.3</c:v>
                </c:pt>
                <c:pt idx="490">
                  <c:v>190589.3</c:v>
                </c:pt>
                <c:pt idx="491">
                  <c:v>190589.3</c:v>
                </c:pt>
                <c:pt idx="492">
                  <c:v>190616.3</c:v>
                </c:pt>
                <c:pt idx="493">
                  <c:v>190616.3</c:v>
                </c:pt>
                <c:pt idx="494">
                  <c:v>190618</c:v>
                </c:pt>
                <c:pt idx="495">
                  <c:v>190670.5</c:v>
                </c:pt>
                <c:pt idx="496">
                  <c:v>190677.3</c:v>
                </c:pt>
                <c:pt idx="497">
                  <c:v>190677.3</c:v>
                </c:pt>
                <c:pt idx="498">
                  <c:v>190682.3</c:v>
                </c:pt>
                <c:pt idx="499">
                  <c:v>190731.5</c:v>
                </c:pt>
                <c:pt idx="500">
                  <c:v>190758.6</c:v>
                </c:pt>
                <c:pt idx="501">
                  <c:v>190792.5</c:v>
                </c:pt>
                <c:pt idx="502">
                  <c:v>190831.5</c:v>
                </c:pt>
                <c:pt idx="503">
                  <c:v>190873.9</c:v>
                </c:pt>
                <c:pt idx="504">
                  <c:v>190945.1</c:v>
                </c:pt>
                <c:pt idx="505">
                  <c:v>190989.3</c:v>
                </c:pt>
                <c:pt idx="506">
                  <c:v>191070.9</c:v>
                </c:pt>
                <c:pt idx="507">
                  <c:v>191070.9</c:v>
                </c:pt>
                <c:pt idx="508">
                  <c:v>191108.3</c:v>
                </c:pt>
                <c:pt idx="509">
                  <c:v>191213.8</c:v>
                </c:pt>
                <c:pt idx="510">
                  <c:v>191266.6</c:v>
                </c:pt>
                <c:pt idx="511">
                  <c:v>191316</c:v>
                </c:pt>
                <c:pt idx="512">
                  <c:v>191316</c:v>
                </c:pt>
                <c:pt idx="513">
                  <c:v>191329.6</c:v>
                </c:pt>
                <c:pt idx="514">
                  <c:v>191329.6</c:v>
                </c:pt>
                <c:pt idx="515">
                  <c:v>191336.4</c:v>
                </c:pt>
                <c:pt idx="516">
                  <c:v>191365.4</c:v>
                </c:pt>
                <c:pt idx="517">
                  <c:v>191402.9</c:v>
                </c:pt>
                <c:pt idx="518">
                  <c:v>191418.3</c:v>
                </c:pt>
                <c:pt idx="519">
                  <c:v>191418.3</c:v>
                </c:pt>
                <c:pt idx="520">
                  <c:v>191418.3</c:v>
                </c:pt>
                <c:pt idx="521">
                  <c:v>191445.6</c:v>
                </c:pt>
                <c:pt idx="522">
                  <c:v>191452.4</c:v>
                </c:pt>
                <c:pt idx="523">
                  <c:v>191452.4</c:v>
                </c:pt>
                <c:pt idx="524">
                  <c:v>191474.6</c:v>
                </c:pt>
                <c:pt idx="525">
                  <c:v>191481.5</c:v>
                </c:pt>
                <c:pt idx="526">
                  <c:v>191527.6</c:v>
                </c:pt>
                <c:pt idx="527">
                  <c:v>191527.6</c:v>
                </c:pt>
                <c:pt idx="528">
                  <c:v>191527.6</c:v>
                </c:pt>
                <c:pt idx="529">
                  <c:v>191544.6</c:v>
                </c:pt>
                <c:pt idx="530">
                  <c:v>191573.7</c:v>
                </c:pt>
                <c:pt idx="531">
                  <c:v>191580.5</c:v>
                </c:pt>
                <c:pt idx="532">
                  <c:v>191594.2</c:v>
                </c:pt>
                <c:pt idx="533">
                  <c:v>191616.4</c:v>
                </c:pt>
                <c:pt idx="534">
                  <c:v>191616.4</c:v>
                </c:pt>
                <c:pt idx="535">
                  <c:v>191631.8</c:v>
                </c:pt>
                <c:pt idx="536">
                  <c:v>191638.7</c:v>
                </c:pt>
                <c:pt idx="537">
                  <c:v>191638.7</c:v>
                </c:pt>
                <c:pt idx="538">
                  <c:v>191643.8</c:v>
                </c:pt>
                <c:pt idx="539">
                  <c:v>191643.8</c:v>
                </c:pt>
                <c:pt idx="540">
                  <c:v>191650.6</c:v>
                </c:pt>
                <c:pt idx="541">
                  <c:v>191666</c:v>
                </c:pt>
                <c:pt idx="542">
                  <c:v>191678</c:v>
                </c:pt>
                <c:pt idx="543">
                  <c:v>191698.5</c:v>
                </c:pt>
                <c:pt idx="544">
                  <c:v>191703.7</c:v>
                </c:pt>
                <c:pt idx="545">
                  <c:v>191705.4</c:v>
                </c:pt>
                <c:pt idx="546">
                  <c:v>191725.9</c:v>
                </c:pt>
                <c:pt idx="547">
                  <c:v>191737.9</c:v>
                </c:pt>
                <c:pt idx="548">
                  <c:v>191760.2</c:v>
                </c:pt>
                <c:pt idx="549">
                  <c:v>191760.2</c:v>
                </c:pt>
                <c:pt idx="550">
                  <c:v>191767</c:v>
                </c:pt>
                <c:pt idx="551">
                  <c:v>191767</c:v>
                </c:pt>
                <c:pt idx="552">
                  <c:v>191787.6</c:v>
                </c:pt>
                <c:pt idx="553">
                  <c:v>191796.1</c:v>
                </c:pt>
                <c:pt idx="554">
                  <c:v>191803</c:v>
                </c:pt>
                <c:pt idx="555">
                  <c:v>191804.7</c:v>
                </c:pt>
                <c:pt idx="556">
                  <c:v>191815</c:v>
                </c:pt>
                <c:pt idx="557">
                  <c:v>191818.4</c:v>
                </c:pt>
                <c:pt idx="558">
                  <c:v>191821.8</c:v>
                </c:pt>
                <c:pt idx="559">
                  <c:v>191823.5</c:v>
                </c:pt>
                <c:pt idx="560">
                  <c:v>191832.1</c:v>
                </c:pt>
                <c:pt idx="561">
                  <c:v>191839</c:v>
                </c:pt>
                <c:pt idx="562">
                  <c:v>191845.8</c:v>
                </c:pt>
                <c:pt idx="563">
                  <c:v>191847.5</c:v>
                </c:pt>
                <c:pt idx="564">
                  <c:v>191847.5</c:v>
                </c:pt>
                <c:pt idx="565">
                  <c:v>191849.2</c:v>
                </c:pt>
                <c:pt idx="566">
                  <c:v>191849.2</c:v>
                </c:pt>
                <c:pt idx="567">
                  <c:v>191861.2</c:v>
                </c:pt>
                <c:pt idx="568">
                  <c:v>191868.1</c:v>
                </c:pt>
                <c:pt idx="569">
                  <c:v>191868.1</c:v>
                </c:pt>
                <c:pt idx="570">
                  <c:v>191869.8</c:v>
                </c:pt>
                <c:pt idx="571">
                  <c:v>191875</c:v>
                </c:pt>
                <c:pt idx="572">
                  <c:v>191876.7</c:v>
                </c:pt>
                <c:pt idx="573">
                  <c:v>191876.7</c:v>
                </c:pt>
                <c:pt idx="574">
                  <c:v>191876.7</c:v>
                </c:pt>
                <c:pt idx="575">
                  <c:v>191881.8</c:v>
                </c:pt>
                <c:pt idx="576">
                  <c:v>191881.8</c:v>
                </c:pt>
                <c:pt idx="577">
                  <c:v>191897.2</c:v>
                </c:pt>
                <c:pt idx="578">
                  <c:v>191904.1</c:v>
                </c:pt>
                <c:pt idx="579">
                  <c:v>191904.1</c:v>
                </c:pt>
                <c:pt idx="580">
                  <c:v>191904.1</c:v>
                </c:pt>
                <c:pt idx="581">
                  <c:v>191904.1</c:v>
                </c:pt>
                <c:pt idx="582">
                  <c:v>191924.7</c:v>
                </c:pt>
                <c:pt idx="583">
                  <c:v>191931.5</c:v>
                </c:pt>
                <c:pt idx="584">
                  <c:v>191931.5</c:v>
                </c:pt>
                <c:pt idx="585">
                  <c:v>191938.4</c:v>
                </c:pt>
                <c:pt idx="586">
                  <c:v>191965.9</c:v>
                </c:pt>
                <c:pt idx="587">
                  <c:v>191965.9</c:v>
                </c:pt>
                <c:pt idx="588">
                  <c:v>191969.3</c:v>
                </c:pt>
                <c:pt idx="589">
                  <c:v>191993.3</c:v>
                </c:pt>
                <c:pt idx="590">
                  <c:v>191993.3</c:v>
                </c:pt>
                <c:pt idx="591">
                  <c:v>191993.3</c:v>
                </c:pt>
                <c:pt idx="592">
                  <c:v>191996.7</c:v>
                </c:pt>
                <c:pt idx="593">
                  <c:v>192020.8</c:v>
                </c:pt>
                <c:pt idx="594">
                  <c:v>192027.7</c:v>
                </c:pt>
                <c:pt idx="595">
                  <c:v>192048.3</c:v>
                </c:pt>
                <c:pt idx="596">
                  <c:v>192048.3</c:v>
                </c:pt>
                <c:pt idx="597">
                  <c:v>192048.3</c:v>
                </c:pt>
                <c:pt idx="598">
                  <c:v>192048.3</c:v>
                </c:pt>
                <c:pt idx="599">
                  <c:v>192048.3</c:v>
                </c:pt>
                <c:pt idx="600">
                  <c:v>192075.7</c:v>
                </c:pt>
                <c:pt idx="601">
                  <c:v>192091.2</c:v>
                </c:pt>
                <c:pt idx="602">
                  <c:v>192098.1</c:v>
                </c:pt>
                <c:pt idx="603">
                  <c:v>192098.1</c:v>
                </c:pt>
                <c:pt idx="604">
                  <c:v>192103.2</c:v>
                </c:pt>
                <c:pt idx="605">
                  <c:v>192103.2</c:v>
                </c:pt>
                <c:pt idx="606">
                  <c:v>192103.2</c:v>
                </c:pt>
                <c:pt idx="607">
                  <c:v>192103.2</c:v>
                </c:pt>
                <c:pt idx="608">
                  <c:v>192110.1</c:v>
                </c:pt>
                <c:pt idx="609">
                  <c:v>192118.7</c:v>
                </c:pt>
                <c:pt idx="610">
                  <c:v>192141</c:v>
                </c:pt>
                <c:pt idx="611">
                  <c:v>192158.2</c:v>
                </c:pt>
                <c:pt idx="612">
                  <c:v>192163.4</c:v>
                </c:pt>
                <c:pt idx="613">
                  <c:v>192165.1</c:v>
                </c:pt>
                <c:pt idx="614">
                  <c:v>192165.1</c:v>
                </c:pt>
                <c:pt idx="615">
                  <c:v>192165.1</c:v>
                </c:pt>
                <c:pt idx="616">
                  <c:v>192177.2</c:v>
                </c:pt>
                <c:pt idx="617">
                  <c:v>192184</c:v>
                </c:pt>
                <c:pt idx="618">
                  <c:v>192192.6</c:v>
                </c:pt>
                <c:pt idx="619">
                  <c:v>192192.6</c:v>
                </c:pt>
                <c:pt idx="620">
                  <c:v>192199.5</c:v>
                </c:pt>
                <c:pt idx="621">
                  <c:v>192208.1</c:v>
                </c:pt>
                <c:pt idx="622">
                  <c:v>192213.3</c:v>
                </c:pt>
                <c:pt idx="623">
                  <c:v>192213.3</c:v>
                </c:pt>
                <c:pt idx="624">
                  <c:v>192220.2</c:v>
                </c:pt>
                <c:pt idx="625">
                  <c:v>192220.2</c:v>
                </c:pt>
                <c:pt idx="626">
                  <c:v>192220.2</c:v>
                </c:pt>
                <c:pt idx="627">
                  <c:v>192221.9</c:v>
                </c:pt>
                <c:pt idx="628">
                  <c:v>192247.7</c:v>
                </c:pt>
                <c:pt idx="629">
                  <c:v>192247.7</c:v>
                </c:pt>
                <c:pt idx="630">
                  <c:v>192247.7</c:v>
                </c:pt>
                <c:pt idx="631">
                  <c:v>192263.2</c:v>
                </c:pt>
                <c:pt idx="632">
                  <c:v>192294.2</c:v>
                </c:pt>
                <c:pt idx="633">
                  <c:v>192309.7</c:v>
                </c:pt>
                <c:pt idx="634">
                  <c:v>192309.7</c:v>
                </c:pt>
                <c:pt idx="635">
                  <c:v>192328.6</c:v>
                </c:pt>
                <c:pt idx="636">
                  <c:v>192330.3</c:v>
                </c:pt>
                <c:pt idx="637">
                  <c:v>192337.2</c:v>
                </c:pt>
                <c:pt idx="638">
                  <c:v>192337.2</c:v>
                </c:pt>
                <c:pt idx="639">
                  <c:v>192337.2</c:v>
                </c:pt>
                <c:pt idx="640">
                  <c:v>192337.2</c:v>
                </c:pt>
                <c:pt idx="641">
                  <c:v>192344.1</c:v>
                </c:pt>
                <c:pt idx="642">
                  <c:v>192366.5</c:v>
                </c:pt>
                <c:pt idx="643">
                  <c:v>192371.7</c:v>
                </c:pt>
                <c:pt idx="644">
                  <c:v>192399.3</c:v>
                </c:pt>
                <c:pt idx="645">
                  <c:v>192399.3</c:v>
                </c:pt>
                <c:pt idx="646">
                  <c:v>192399.3</c:v>
                </c:pt>
                <c:pt idx="647">
                  <c:v>192402.7</c:v>
                </c:pt>
                <c:pt idx="648">
                  <c:v>192426.9</c:v>
                </c:pt>
                <c:pt idx="649">
                  <c:v>192445.8</c:v>
                </c:pt>
                <c:pt idx="650">
                  <c:v>192454.39999999999</c:v>
                </c:pt>
                <c:pt idx="651">
                  <c:v>192454.39999999999</c:v>
                </c:pt>
                <c:pt idx="652">
                  <c:v>192454.39999999999</c:v>
                </c:pt>
                <c:pt idx="653">
                  <c:v>192473.4</c:v>
                </c:pt>
                <c:pt idx="654">
                  <c:v>192475.1</c:v>
                </c:pt>
                <c:pt idx="655">
                  <c:v>192482</c:v>
                </c:pt>
                <c:pt idx="656">
                  <c:v>192482</c:v>
                </c:pt>
                <c:pt idx="657">
                  <c:v>192509.7</c:v>
                </c:pt>
                <c:pt idx="658">
                  <c:v>192509.7</c:v>
                </c:pt>
                <c:pt idx="659">
                  <c:v>192509.7</c:v>
                </c:pt>
                <c:pt idx="660">
                  <c:v>192509.7</c:v>
                </c:pt>
                <c:pt idx="661">
                  <c:v>192509.7</c:v>
                </c:pt>
                <c:pt idx="662">
                  <c:v>192525.2</c:v>
                </c:pt>
                <c:pt idx="663">
                  <c:v>192537.3</c:v>
                </c:pt>
                <c:pt idx="664">
                  <c:v>192545.9</c:v>
                </c:pt>
                <c:pt idx="665">
                  <c:v>192564.9</c:v>
                </c:pt>
                <c:pt idx="666">
                  <c:v>192571.8</c:v>
                </c:pt>
                <c:pt idx="667">
                  <c:v>192571.8</c:v>
                </c:pt>
                <c:pt idx="668">
                  <c:v>192575.3</c:v>
                </c:pt>
                <c:pt idx="669">
                  <c:v>192592.5</c:v>
                </c:pt>
                <c:pt idx="670">
                  <c:v>192599.4</c:v>
                </c:pt>
                <c:pt idx="671">
                  <c:v>192599.4</c:v>
                </c:pt>
                <c:pt idx="672">
                  <c:v>192599.4</c:v>
                </c:pt>
                <c:pt idx="673">
                  <c:v>192599.4</c:v>
                </c:pt>
                <c:pt idx="674">
                  <c:v>192632.3</c:v>
                </c:pt>
                <c:pt idx="675">
                  <c:v>192654.7</c:v>
                </c:pt>
                <c:pt idx="676">
                  <c:v>192682.4</c:v>
                </c:pt>
                <c:pt idx="677">
                  <c:v>192682.4</c:v>
                </c:pt>
                <c:pt idx="678">
                  <c:v>192689.3</c:v>
                </c:pt>
                <c:pt idx="679">
                  <c:v>192689.3</c:v>
                </c:pt>
                <c:pt idx="680">
                  <c:v>192706.6</c:v>
                </c:pt>
                <c:pt idx="681">
                  <c:v>192737.7</c:v>
                </c:pt>
                <c:pt idx="682">
                  <c:v>192742.9</c:v>
                </c:pt>
                <c:pt idx="683">
                  <c:v>192744.6</c:v>
                </c:pt>
                <c:pt idx="684">
                  <c:v>192744.6</c:v>
                </c:pt>
                <c:pt idx="685">
                  <c:v>192744.6</c:v>
                </c:pt>
                <c:pt idx="686">
                  <c:v>192770.6</c:v>
                </c:pt>
                <c:pt idx="687">
                  <c:v>192772.3</c:v>
                </c:pt>
                <c:pt idx="688">
                  <c:v>192772.3</c:v>
                </c:pt>
                <c:pt idx="689">
                  <c:v>192800</c:v>
                </c:pt>
                <c:pt idx="690">
                  <c:v>192800</c:v>
                </c:pt>
                <c:pt idx="691">
                  <c:v>192800</c:v>
                </c:pt>
                <c:pt idx="692">
                  <c:v>192800</c:v>
                </c:pt>
                <c:pt idx="693">
                  <c:v>192827.7</c:v>
                </c:pt>
                <c:pt idx="694">
                  <c:v>192827.7</c:v>
                </c:pt>
                <c:pt idx="695">
                  <c:v>192834.6</c:v>
                </c:pt>
                <c:pt idx="696">
                  <c:v>192836.4</c:v>
                </c:pt>
                <c:pt idx="697">
                  <c:v>192855.4</c:v>
                </c:pt>
                <c:pt idx="698">
                  <c:v>192855.4</c:v>
                </c:pt>
                <c:pt idx="699">
                  <c:v>192855.4</c:v>
                </c:pt>
                <c:pt idx="700">
                  <c:v>192862.3</c:v>
                </c:pt>
                <c:pt idx="701">
                  <c:v>192862.3</c:v>
                </c:pt>
                <c:pt idx="702">
                  <c:v>192862.3</c:v>
                </c:pt>
                <c:pt idx="703">
                  <c:v>192862.3</c:v>
                </c:pt>
                <c:pt idx="704">
                  <c:v>192864.1</c:v>
                </c:pt>
                <c:pt idx="705">
                  <c:v>192917.8</c:v>
                </c:pt>
                <c:pt idx="706">
                  <c:v>192973.3</c:v>
                </c:pt>
                <c:pt idx="707">
                  <c:v>192973.3</c:v>
                </c:pt>
                <c:pt idx="708">
                  <c:v>192980.2</c:v>
                </c:pt>
                <c:pt idx="709">
                  <c:v>192980.2</c:v>
                </c:pt>
                <c:pt idx="710">
                  <c:v>193001</c:v>
                </c:pt>
                <c:pt idx="711">
                  <c:v>193011.4</c:v>
                </c:pt>
                <c:pt idx="712">
                  <c:v>193028.8</c:v>
                </c:pt>
                <c:pt idx="713">
                  <c:v>193035.7</c:v>
                </c:pt>
                <c:pt idx="714">
                  <c:v>193046.1</c:v>
                </c:pt>
                <c:pt idx="715">
                  <c:v>193063.5</c:v>
                </c:pt>
                <c:pt idx="716">
                  <c:v>193084.3</c:v>
                </c:pt>
                <c:pt idx="717">
                  <c:v>193091.3</c:v>
                </c:pt>
                <c:pt idx="718">
                  <c:v>193091.3</c:v>
                </c:pt>
                <c:pt idx="719">
                  <c:v>193119</c:v>
                </c:pt>
                <c:pt idx="720">
                  <c:v>193119</c:v>
                </c:pt>
                <c:pt idx="721">
                  <c:v>193126</c:v>
                </c:pt>
                <c:pt idx="722">
                  <c:v>193148.6</c:v>
                </c:pt>
                <c:pt idx="723">
                  <c:v>193153.8</c:v>
                </c:pt>
                <c:pt idx="724">
                  <c:v>193171.1</c:v>
                </c:pt>
                <c:pt idx="725">
                  <c:v>193174.6</c:v>
                </c:pt>
                <c:pt idx="726">
                  <c:v>193178.1</c:v>
                </c:pt>
                <c:pt idx="727">
                  <c:v>193181.6</c:v>
                </c:pt>
                <c:pt idx="728">
                  <c:v>193209.4</c:v>
                </c:pt>
                <c:pt idx="729">
                  <c:v>193209.4</c:v>
                </c:pt>
                <c:pt idx="730">
                  <c:v>193237.2</c:v>
                </c:pt>
                <c:pt idx="731">
                  <c:v>193237.2</c:v>
                </c:pt>
                <c:pt idx="732">
                  <c:v>193265</c:v>
                </c:pt>
                <c:pt idx="733">
                  <c:v>193265</c:v>
                </c:pt>
                <c:pt idx="734">
                  <c:v>193265</c:v>
                </c:pt>
                <c:pt idx="735">
                  <c:v>193265</c:v>
                </c:pt>
                <c:pt idx="736">
                  <c:v>193292.9</c:v>
                </c:pt>
                <c:pt idx="737">
                  <c:v>193292.9</c:v>
                </c:pt>
                <c:pt idx="738">
                  <c:v>193320.7</c:v>
                </c:pt>
                <c:pt idx="739">
                  <c:v>193320.7</c:v>
                </c:pt>
                <c:pt idx="740">
                  <c:v>193320.7</c:v>
                </c:pt>
                <c:pt idx="741">
                  <c:v>193345.1</c:v>
                </c:pt>
                <c:pt idx="742">
                  <c:v>193348.5</c:v>
                </c:pt>
                <c:pt idx="743">
                  <c:v>193348.5</c:v>
                </c:pt>
                <c:pt idx="744">
                  <c:v>193355.5</c:v>
                </c:pt>
                <c:pt idx="745">
                  <c:v>193355.5</c:v>
                </c:pt>
                <c:pt idx="746">
                  <c:v>193367.7</c:v>
                </c:pt>
                <c:pt idx="747">
                  <c:v>193383.4</c:v>
                </c:pt>
                <c:pt idx="748">
                  <c:v>193383.4</c:v>
                </c:pt>
                <c:pt idx="749">
                  <c:v>193411.20000000001</c:v>
                </c:pt>
                <c:pt idx="750">
                  <c:v>193439.1</c:v>
                </c:pt>
                <c:pt idx="751">
                  <c:v>193439.1</c:v>
                </c:pt>
                <c:pt idx="752">
                  <c:v>193446.1</c:v>
                </c:pt>
                <c:pt idx="753">
                  <c:v>193474</c:v>
                </c:pt>
                <c:pt idx="754">
                  <c:v>193484.4</c:v>
                </c:pt>
                <c:pt idx="755">
                  <c:v>193501.9</c:v>
                </c:pt>
                <c:pt idx="756">
                  <c:v>193550.7</c:v>
                </c:pt>
                <c:pt idx="757">
                  <c:v>193557.7</c:v>
                </c:pt>
                <c:pt idx="758">
                  <c:v>193557.7</c:v>
                </c:pt>
                <c:pt idx="759">
                  <c:v>193557.7</c:v>
                </c:pt>
                <c:pt idx="760">
                  <c:v>193557.7</c:v>
                </c:pt>
                <c:pt idx="761">
                  <c:v>193557.7</c:v>
                </c:pt>
                <c:pt idx="762">
                  <c:v>193580.4</c:v>
                </c:pt>
                <c:pt idx="763">
                  <c:v>193585.6</c:v>
                </c:pt>
                <c:pt idx="764">
                  <c:v>193720.1</c:v>
                </c:pt>
                <c:pt idx="765">
                  <c:v>193734</c:v>
                </c:pt>
                <c:pt idx="766">
                  <c:v>193767.2</c:v>
                </c:pt>
                <c:pt idx="767">
                  <c:v>193823.2</c:v>
                </c:pt>
                <c:pt idx="768">
                  <c:v>193823.2</c:v>
                </c:pt>
                <c:pt idx="769">
                  <c:v>193851.2</c:v>
                </c:pt>
                <c:pt idx="770">
                  <c:v>193874</c:v>
                </c:pt>
                <c:pt idx="771">
                  <c:v>193879.2</c:v>
                </c:pt>
                <c:pt idx="772">
                  <c:v>193886.2</c:v>
                </c:pt>
                <c:pt idx="773">
                  <c:v>193903.7</c:v>
                </c:pt>
                <c:pt idx="774">
                  <c:v>193907.20000000001</c:v>
                </c:pt>
                <c:pt idx="775">
                  <c:v>193907.20000000001</c:v>
                </c:pt>
                <c:pt idx="776">
                  <c:v>193907.20000000001</c:v>
                </c:pt>
                <c:pt idx="777">
                  <c:v>193907.20000000001</c:v>
                </c:pt>
                <c:pt idx="778">
                  <c:v>193942.2</c:v>
                </c:pt>
                <c:pt idx="779">
                  <c:v>193947.5</c:v>
                </c:pt>
                <c:pt idx="780">
                  <c:v>194054.39999999999</c:v>
                </c:pt>
                <c:pt idx="781">
                  <c:v>194054.39999999999</c:v>
                </c:pt>
                <c:pt idx="782">
                  <c:v>194054.39999999999</c:v>
                </c:pt>
                <c:pt idx="783">
                  <c:v>194082.5</c:v>
                </c:pt>
                <c:pt idx="784">
                  <c:v>194082.5</c:v>
                </c:pt>
                <c:pt idx="785">
                  <c:v>194089.5</c:v>
                </c:pt>
                <c:pt idx="786">
                  <c:v>194089.5</c:v>
                </c:pt>
                <c:pt idx="787">
                  <c:v>194108.79999999999</c:v>
                </c:pt>
                <c:pt idx="788">
                  <c:v>194110.5</c:v>
                </c:pt>
                <c:pt idx="789">
                  <c:v>194115.8</c:v>
                </c:pt>
                <c:pt idx="790">
                  <c:v>194117.6</c:v>
                </c:pt>
                <c:pt idx="791">
                  <c:v>194129.8</c:v>
                </c:pt>
                <c:pt idx="792">
                  <c:v>194145.6</c:v>
                </c:pt>
                <c:pt idx="793">
                  <c:v>194145.6</c:v>
                </c:pt>
                <c:pt idx="794">
                  <c:v>194180.7</c:v>
                </c:pt>
                <c:pt idx="795">
                  <c:v>194201.8</c:v>
                </c:pt>
                <c:pt idx="796">
                  <c:v>194201.8</c:v>
                </c:pt>
                <c:pt idx="797">
                  <c:v>194226.4</c:v>
                </c:pt>
                <c:pt idx="798">
                  <c:v>194229.9</c:v>
                </c:pt>
                <c:pt idx="799">
                  <c:v>194229.9</c:v>
                </c:pt>
                <c:pt idx="800">
                  <c:v>194236.9</c:v>
                </c:pt>
                <c:pt idx="801">
                  <c:v>194277.4</c:v>
                </c:pt>
                <c:pt idx="802">
                  <c:v>194314.3</c:v>
                </c:pt>
                <c:pt idx="803">
                  <c:v>194337.1</c:v>
                </c:pt>
                <c:pt idx="804">
                  <c:v>194344.2</c:v>
                </c:pt>
                <c:pt idx="805">
                  <c:v>194345.9</c:v>
                </c:pt>
                <c:pt idx="806">
                  <c:v>194377.60000000001</c:v>
                </c:pt>
                <c:pt idx="807">
                  <c:v>194377.60000000001</c:v>
                </c:pt>
                <c:pt idx="808">
                  <c:v>194384.6</c:v>
                </c:pt>
                <c:pt idx="809">
                  <c:v>194441</c:v>
                </c:pt>
                <c:pt idx="810">
                  <c:v>194469.1</c:v>
                </c:pt>
                <c:pt idx="811">
                  <c:v>194492</c:v>
                </c:pt>
                <c:pt idx="812">
                  <c:v>194497.3</c:v>
                </c:pt>
                <c:pt idx="813">
                  <c:v>194504.4</c:v>
                </c:pt>
                <c:pt idx="814">
                  <c:v>194513.2</c:v>
                </c:pt>
                <c:pt idx="815">
                  <c:v>194553.7</c:v>
                </c:pt>
                <c:pt idx="816">
                  <c:v>194559</c:v>
                </c:pt>
                <c:pt idx="817">
                  <c:v>194588.9</c:v>
                </c:pt>
                <c:pt idx="818">
                  <c:v>194588.9</c:v>
                </c:pt>
                <c:pt idx="819">
                  <c:v>194617.2</c:v>
                </c:pt>
                <c:pt idx="820">
                  <c:v>194617.2</c:v>
                </c:pt>
                <c:pt idx="821">
                  <c:v>194708.9</c:v>
                </c:pt>
                <c:pt idx="822">
                  <c:v>194793.7</c:v>
                </c:pt>
                <c:pt idx="823">
                  <c:v>194795.5</c:v>
                </c:pt>
                <c:pt idx="824">
                  <c:v>194811.4</c:v>
                </c:pt>
                <c:pt idx="825">
                  <c:v>194829</c:v>
                </c:pt>
                <c:pt idx="826">
                  <c:v>194850.3</c:v>
                </c:pt>
                <c:pt idx="827">
                  <c:v>194853.8</c:v>
                </c:pt>
                <c:pt idx="828">
                  <c:v>194913.9</c:v>
                </c:pt>
                <c:pt idx="829">
                  <c:v>194942.2</c:v>
                </c:pt>
                <c:pt idx="830">
                  <c:v>194942.2</c:v>
                </c:pt>
                <c:pt idx="831">
                  <c:v>195004.2</c:v>
                </c:pt>
                <c:pt idx="832">
                  <c:v>195027.20000000001</c:v>
                </c:pt>
                <c:pt idx="833">
                  <c:v>195034.3</c:v>
                </c:pt>
                <c:pt idx="834">
                  <c:v>195062.6</c:v>
                </c:pt>
                <c:pt idx="835">
                  <c:v>195091</c:v>
                </c:pt>
                <c:pt idx="836">
                  <c:v>195121.1</c:v>
                </c:pt>
                <c:pt idx="837">
                  <c:v>195147.7</c:v>
                </c:pt>
                <c:pt idx="838">
                  <c:v>195154.8</c:v>
                </c:pt>
                <c:pt idx="839">
                  <c:v>195183.2</c:v>
                </c:pt>
                <c:pt idx="840">
                  <c:v>195211.6</c:v>
                </c:pt>
                <c:pt idx="841">
                  <c:v>195218.7</c:v>
                </c:pt>
                <c:pt idx="842">
                  <c:v>195296.8</c:v>
                </c:pt>
                <c:pt idx="843">
                  <c:v>195332.3</c:v>
                </c:pt>
                <c:pt idx="844">
                  <c:v>195353.7</c:v>
                </c:pt>
                <c:pt idx="845">
                  <c:v>195360.8</c:v>
                </c:pt>
                <c:pt idx="846">
                  <c:v>195389.2</c:v>
                </c:pt>
                <c:pt idx="847">
                  <c:v>195389.2</c:v>
                </c:pt>
                <c:pt idx="848">
                  <c:v>195396.3</c:v>
                </c:pt>
                <c:pt idx="849">
                  <c:v>195405.2</c:v>
                </c:pt>
                <c:pt idx="850">
                  <c:v>195417.7</c:v>
                </c:pt>
                <c:pt idx="851">
                  <c:v>195442.5</c:v>
                </c:pt>
                <c:pt idx="852">
                  <c:v>195446.1</c:v>
                </c:pt>
                <c:pt idx="853">
                  <c:v>195449.7</c:v>
                </c:pt>
                <c:pt idx="854">
                  <c:v>195501.3</c:v>
                </c:pt>
                <c:pt idx="855">
                  <c:v>195510.2</c:v>
                </c:pt>
                <c:pt idx="856">
                  <c:v>195538.6</c:v>
                </c:pt>
                <c:pt idx="857">
                  <c:v>195574.3</c:v>
                </c:pt>
                <c:pt idx="858">
                  <c:v>195592.1</c:v>
                </c:pt>
                <c:pt idx="859">
                  <c:v>195606.3</c:v>
                </c:pt>
                <c:pt idx="860">
                  <c:v>195631.3</c:v>
                </c:pt>
                <c:pt idx="861">
                  <c:v>195631.3</c:v>
                </c:pt>
                <c:pt idx="862">
                  <c:v>195643.8</c:v>
                </c:pt>
                <c:pt idx="863">
                  <c:v>195652.7</c:v>
                </c:pt>
                <c:pt idx="864">
                  <c:v>195658</c:v>
                </c:pt>
                <c:pt idx="865">
                  <c:v>195659.8</c:v>
                </c:pt>
                <c:pt idx="866">
                  <c:v>195711.5</c:v>
                </c:pt>
                <c:pt idx="867">
                  <c:v>195752.5</c:v>
                </c:pt>
                <c:pt idx="868">
                  <c:v>195774</c:v>
                </c:pt>
                <c:pt idx="869">
                  <c:v>195781.1</c:v>
                </c:pt>
                <c:pt idx="870">
                  <c:v>195781.1</c:v>
                </c:pt>
                <c:pt idx="871">
                  <c:v>195781.1</c:v>
                </c:pt>
                <c:pt idx="872">
                  <c:v>195809.7</c:v>
                </c:pt>
                <c:pt idx="873">
                  <c:v>195866.8</c:v>
                </c:pt>
                <c:pt idx="874">
                  <c:v>195895.4</c:v>
                </c:pt>
                <c:pt idx="875">
                  <c:v>195902.5</c:v>
                </c:pt>
                <c:pt idx="876">
                  <c:v>195902.5</c:v>
                </c:pt>
                <c:pt idx="877">
                  <c:v>195927.6</c:v>
                </c:pt>
                <c:pt idx="878">
                  <c:v>195931.1</c:v>
                </c:pt>
                <c:pt idx="879">
                  <c:v>195931.1</c:v>
                </c:pt>
                <c:pt idx="880">
                  <c:v>195988.4</c:v>
                </c:pt>
                <c:pt idx="881">
                  <c:v>196004.5</c:v>
                </c:pt>
                <c:pt idx="882">
                  <c:v>196017</c:v>
                </c:pt>
                <c:pt idx="883">
                  <c:v>196108.3</c:v>
                </c:pt>
                <c:pt idx="884">
                  <c:v>196110.1</c:v>
                </c:pt>
                <c:pt idx="885">
                  <c:v>196124.4</c:v>
                </c:pt>
                <c:pt idx="886">
                  <c:v>196138.7</c:v>
                </c:pt>
                <c:pt idx="887">
                  <c:v>196174.6</c:v>
                </c:pt>
                <c:pt idx="888">
                  <c:v>196205</c:v>
                </c:pt>
                <c:pt idx="889">
                  <c:v>196289.3</c:v>
                </c:pt>
                <c:pt idx="890">
                  <c:v>196346.7</c:v>
                </c:pt>
                <c:pt idx="891">
                  <c:v>196346.7</c:v>
                </c:pt>
                <c:pt idx="892">
                  <c:v>196346.7</c:v>
                </c:pt>
                <c:pt idx="893">
                  <c:v>196411.4</c:v>
                </c:pt>
                <c:pt idx="894">
                  <c:v>196447.3</c:v>
                </c:pt>
                <c:pt idx="895">
                  <c:v>196492.3</c:v>
                </c:pt>
                <c:pt idx="896">
                  <c:v>196497.7</c:v>
                </c:pt>
                <c:pt idx="897">
                  <c:v>196562.4</c:v>
                </c:pt>
                <c:pt idx="898">
                  <c:v>196567.8</c:v>
                </c:pt>
                <c:pt idx="899">
                  <c:v>196591.2</c:v>
                </c:pt>
                <c:pt idx="900">
                  <c:v>196591.2</c:v>
                </c:pt>
                <c:pt idx="901">
                  <c:v>196591.2</c:v>
                </c:pt>
                <c:pt idx="902">
                  <c:v>196656</c:v>
                </c:pt>
                <c:pt idx="903">
                  <c:v>196656</c:v>
                </c:pt>
                <c:pt idx="904">
                  <c:v>196742.5</c:v>
                </c:pt>
                <c:pt idx="905">
                  <c:v>196742.5</c:v>
                </c:pt>
                <c:pt idx="906">
                  <c:v>196785.8</c:v>
                </c:pt>
                <c:pt idx="907">
                  <c:v>196807.4</c:v>
                </c:pt>
                <c:pt idx="908">
                  <c:v>196836.3</c:v>
                </c:pt>
                <c:pt idx="909">
                  <c:v>196865.1</c:v>
                </c:pt>
                <c:pt idx="910">
                  <c:v>196870.6</c:v>
                </c:pt>
                <c:pt idx="911">
                  <c:v>196894</c:v>
                </c:pt>
                <c:pt idx="912">
                  <c:v>196922.9</c:v>
                </c:pt>
                <c:pt idx="913">
                  <c:v>196922.9</c:v>
                </c:pt>
                <c:pt idx="914">
                  <c:v>196922.9</c:v>
                </c:pt>
                <c:pt idx="915">
                  <c:v>196939.2</c:v>
                </c:pt>
                <c:pt idx="916">
                  <c:v>196951.8</c:v>
                </c:pt>
                <c:pt idx="917">
                  <c:v>196951.8</c:v>
                </c:pt>
                <c:pt idx="918">
                  <c:v>196960.8</c:v>
                </c:pt>
                <c:pt idx="919">
                  <c:v>197006</c:v>
                </c:pt>
                <c:pt idx="920">
                  <c:v>197016.8</c:v>
                </c:pt>
                <c:pt idx="921">
                  <c:v>197105.5</c:v>
                </c:pt>
                <c:pt idx="922">
                  <c:v>197161.60000000001</c:v>
                </c:pt>
                <c:pt idx="923">
                  <c:v>197197.8</c:v>
                </c:pt>
                <c:pt idx="924">
                  <c:v>197321</c:v>
                </c:pt>
                <c:pt idx="925">
                  <c:v>197321</c:v>
                </c:pt>
                <c:pt idx="926">
                  <c:v>197379</c:v>
                </c:pt>
                <c:pt idx="927">
                  <c:v>197567.9</c:v>
                </c:pt>
                <c:pt idx="928">
                  <c:v>197646.1</c:v>
                </c:pt>
                <c:pt idx="929">
                  <c:v>197655.1</c:v>
                </c:pt>
                <c:pt idx="930">
                  <c:v>197720.7</c:v>
                </c:pt>
                <c:pt idx="931">
                  <c:v>197744.3</c:v>
                </c:pt>
                <c:pt idx="932">
                  <c:v>197758.9</c:v>
                </c:pt>
                <c:pt idx="933">
                  <c:v>197904.7</c:v>
                </c:pt>
                <c:pt idx="934">
                  <c:v>197932.1</c:v>
                </c:pt>
                <c:pt idx="935">
                  <c:v>197997.8</c:v>
                </c:pt>
                <c:pt idx="936">
                  <c:v>198019.7</c:v>
                </c:pt>
                <c:pt idx="937">
                  <c:v>198202.4</c:v>
                </c:pt>
                <c:pt idx="938">
                  <c:v>198209.7</c:v>
                </c:pt>
                <c:pt idx="939">
                  <c:v>198268.3</c:v>
                </c:pt>
                <c:pt idx="940">
                  <c:v>198326.9</c:v>
                </c:pt>
                <c:pt idx="941">
                  <c:v>198356.2</c:v>
                </c:pt>
                <c:pt idx="942">
                  <c:v>198363.5</c:v>
                </c:pt>
                <c:pt idx="943">
                  <c:v>198414.9</c:v>
                </c:pt>
                <c:pt idx="944">
                  <c:v>198611.20000000001</c:v>
                </c:pt>
                <c:pt idx="945">
                  <c:v>198944.2</c:v>
                </c:pt>
                <c:pt idx="946">
                  <c:v>199128.7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3D-BD43-93D9-1DDA3A29D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64126416"/>
        <c:axId val="-1964121936"/>
      </c:lineChart>
      <c:catAx>
        <c:axId val="-1964126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4121936"/>
        <c:crosses val="autoZero"/>
        <c:auto val="1"/>
        <c:lblAlgn val="ctr"/>
        <c:lblOffset val="100"/>
        <c:noMultiLvlLbl val="0"/>
      </c:catAx>
      <c:valAx>
        <c:axId val="-196412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4126416"/>
        <c:crosses val="autoZero"/>
        <c:crossBetween val="between"/>
      </c:valAx>
      <c:spPr>
        <a:noFill/>
        <a:ln>
          <a:solidFill>
            <a:srgbClr val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DBC82-1498-DC42-BCAD-D66A040A0E0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ACB51-5085-FB4D-AFD4-B69012A1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2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complex interactions of address hash and high-order physical address bits of the data in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4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3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Y-X routing makes identifying most patterns fairly easy.</a:t>
            </a:r>
          </a:p>
          <a:p>
            <a:r>
              <a:rPr lang="en-US" dirty="0"/>
              <a:t>Only 6 locations will have 1 “up”, only 4 will have no “up”, only 6 will have 1 “down”, 6 2 “down”, 6 3 “down”</a:t>
            </a:r>
          </a:p>
          <a:p>
            <a:r>
              <a:rPr lang="en-US" dirty="0"/>
              <a:t>Disabled tiles add some complications, since their counters are disabled.</a:t>
            </a:r>
          </a:p>
          <a:p>
            <a:r>
              <a:rPr lang="en-US" dirty="0"/>
              <a:t>Only the tile co-located with a core will have inputs from 2 sides.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5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Y-X routing makes identifying most patterns fairly easy.</a:t>
            </a:r>
          </a:p>
          <a:p>
            <a:r>
              <a:rPr lang="en-US" dirty="0"/>
              <a:t>Only 6 locations will have 1 “up”, only 4 will have no “up”, only 6 will have 1 “down”, 6 2 “down”, 6 3 “down”</a:t>
            </a:r>
          </a:p>
          <a:p>
            <a:r>
              <a:rPr lang="en-US" dirty="0"/>
              <a:t>Disabled tiles add some complications, since their counters are disabled.</a:t>
            </a:r>
          </a:p>
          <a:p>
            <a:r>
              <a:rPr lang="en-US" dirty="0"/>
              <a:t>Only the tile co-located with a core will have inputs from 2 sides.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Y-X routing makes identifying most patterns fairly easy.</a:t>
            </a:r>
          </a:p>
          <a:p>
            <a:r>
              <a:rPr lang="en-US" dirty="0"/>
              <a:t>Only 6 locations will have 1 “up”, only 4 will have no “up”, only 6 will have 1 “down”, 6 2 “down”, 6 3 “down”</a:t>
            </a:r>
          </a:p>
          <a:p>
            <a:r>
              <a:rPr lang="en-US" dirty="0"/>
              <a:t>Disabled tiles add some complications, since their counters are disabled.</a:t>
            </a:r>
          </a:p>
          <a:p>
            <a:r>
              <a:rPr lang="en-US" dirty="0"/>
              <a:t>Only the tile co-located with a core will have inputs from 2 sides.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started with core numbering, but CAPID6 made CHA numbering easier to understand.  These are shown visually on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9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from c591-101, socket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1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3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symmetries on die photo lead to different interpretations of traffic counters...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6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Introducing topics – slides will be available for details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Focus is on changes that impact performance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5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pattern is observed in the mesh traffic counts when reading from IMC0 and matches the structures on the die photo.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7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c458-011, disabled tiles are 2,8,27,37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8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c458-011, disabled tiles are 2,8,27,37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88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c458-011, disabled tiles are 2,8,27,37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8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c458-011, disabled tiles are 2,8,27,37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78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1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were early SKX processors and the ”slow” patterns may no longer be shipping.</a:t>
            </a:r>
          </a:p>
          <a:p>
            <a:r>
              <a:rPr lang="en-US" dirty="0"/>
              <a:t>This only effects streaming stores, so is irrelevant for most workloads – it just happened to be one of our acceptance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20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visible pattern led me to test all CAPID6 values for the number of zero bits in the set 4,5,9,10,14,15,19,20 and look for 3 or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9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0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Crossbars were acceptable for 2-4 cores, but are not scalable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77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NHM/WSM https://</a:t>
            </a:r>
            <a:r>
              <a:rPr lang="en-US" dirty="0" err="1"/>
              <a:t>www.hotchips.org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</a:t>
            </a:r>
            <a:r>
              <a:rPr lang="en-US" dirty="0" err="1"/>
              <a:t>hc_archives</a:t>
            </a:r>
            <a:r>
              <a:rPr lang="en-US" dirty="0"/>
              <a:t>/hc22/HC22.24.620-Hill-Intel-WSM-EP-print.pdf</a:t>
            </a:r>
          </a:p>
          <a:p>
            <a:r>
              <a:rPr lang="en-US" dirty="0"/>
              <a:t>SNB-EP/IVB-EP Intel uncore performance monitoring guides (documents 327043 and 329468</a:t>
            </a:r>
          </a:p>
          <a:p>
            <a:r>
              <a:rPr lang="en-US" dirty="0"/>
              <a:t>HSW-EP/BDW-EP Intel uncore performance monitoring guides (documents 331051 and 334291)</a:t>
            </a:r>
          </a:p>
          <a:p>
            <a:r>
              <a:rPr lang="en-US" dirty="0"/>
              <a:t>KNL Intel Xeon Phi Performance Monitoring Reference Manual, Volume 1: (document 332972)</a:t>
            </a:r>
          </a:p>
          <a:p>
            <a:r>
              <a:rPr lang="en-US" dirty="0"/>
              <a:t>SKX Intel Xeon Scalable Memory Family Uncore Performance Monitoring Reference Manual (document 336274)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3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Diagrams from:</a:t>
            </a:r>
          </a:p>
          <a:p>
            <a:r>
              <a:rPr lang="en-US" dirty="0"/>
              <a:t>Xeon E5-2600 uncore performance monitoring guide (Intel document 327043)</a:t>
            </a:r>
          </a:p>
          <a:p>
            <a:r>
              <a:rPr lang="en-US" dirty="0"/>
              <a:t>Xeon E5 v4 uncore performance monitoring guides (Intel document 334291)</a:t>
            </a:r>
          </a:p>
          <a:p>
            <a:r>
              <a:rPr lang="en-US" dirty="0"/>
              <a:t>KNL Intel Xeon Phi Performance Monitoring Reference Manual, Volume 1: (document 332972)</a:t>
            </a:r>
          </a:p>
          <a:p>
            <a:r>
              <a:rPr lang="en-US" dirty="0"/>
              <a:t>SKX Intel Xeon Scalable Memory Family Uncore Performance Monitoring Reference Manual (document 336274)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2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Diagrams from:</a:t>
            </a:r>
          </a:p>
          <a:p>
            <a:r>
              <a:rPr lang="en-US" dirty="0"/>
              <a:t>Xeon E5-2600 uncore performance monitoring guide (Intel document 327043)</a:t>
            </a:r>
          </a:p>
          <a:p>
            <a:r>
              <a:rPr lang="en-US" dirty="0"/>
              <a:t>Xeon E5 v4 uncore performance monitoring guides (Intel document 334291)</a:t>
            </a:r>
          </a:p>
          <a:p>
            <a:r>
              <a:rPr lang="en-US" dirty="0"/>
              <a:t>KNL Intel Xeon Phi Performance Monitoring Reference Manual, Volume 1: (document 332972)</a:t>
            </a:r>
          </a:p>
          <a:p>
            <a:r>
              <a:rPr lang="en-US" dirty="0"/>
              <a:t>SKX Intel Xeon Scalable Memory Family Uncore Performance Monitoring Reference Manual (document 336274)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760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Diagrams from:</a:t>
            </a:r>
          </a:p>
          <a:p>
            <a:r>
              <a:rPr lang="en-US" dirty="0"/>
              <a:t>Xeon E5-2600 uncore performance monitoring guide (Intel document 327043)</a:t>
            </a:r>
          </a:p>
          <a:p>
            <a:r>
              <a:rPr lang="en-US" dirty="0"/>
              <a:t>Xeon E5 v4 uncore performance monitoring guides (Intel document 334291)</a:t>
            </a:r>
          </a:p>
          <a:p>
            <a:r>
              <a:rPr lang="en-US" dirty="0"/>
              <a:t>KNL Intel Xeon Phi Performance Monitoring Reference Manual, Volume 1: (document 332972)</a:t>
            </a:r>
          </a:p>
          <a:p>
            <a:r>
              <a:rPr lang="en-US" dirty="0"/>
              <a:t>SKX Intel Xeon Scalable Memory Family Uncore Performance Monitoring Reference Manual (document 336274)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58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Diagrams from:</a:t>
            </a:r>
          </a:p>
          <a:p>
            <a:r>
              <a:rPr lang="en-US" dirty="0"/>
              <a:t>Xeon E5-2600 uncore performance monitoring guide (Intel document 327043)</a:t>
            </a:r>
          </a:p>
          <a:p>
            <a:r>
              <a:rPr lang="en-US" dirty="0"/>
              <a:t>Xeon E5 v4 uncore performance monitoring guides (Intel document 334291)</a:t>
            </a:r>
          </a:p>
          <a:p>
            <a:r>
              <a:rPr lang="en-US" dirty="0"/>
              <a:t>KNL Intel Xeon Phi Performance Monitoring Reference Manual, Volume 1: (document 332972)</a:t>
            </a:r>
          </a:p>
          <a:p>
            <a:r>
              <a:rPr lang="en-US" dirty="0"/>
              <a:t>SKX Intel Xeon Scalable Memory Family Uncore Performance Monitoring Reference Manual (document 336274)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2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Diagrams from:</a:t>
            </a:r>
          </a:p>
          <a:p>
            <a:r>
              <a:rPr lang="en-US" dirty="0"/>
              <a:t>Xeon E5-2600 uncore performance monitoring guide (Intel document 327043)</a:t>
            </a:r>
          </a:p>
          <a:p>
            <a:r>
              <a:rPr lang="en-US" dirty="0"/>
              <a:t>Xeon E5 v4 uncore performance monitoring guides (Intel document 334291)</a:t>
            </a:r>
          </a:p>
          <a:p>
            <a:r>
              <a:rPr lang="en-US" dirty="0"/>
              <a:t>KNL Intel Xeon Phi Performance Monitoring Reference Manual, Volume 1: (document 332972)</a:t>
            </a:r>
          </a:p>
          <a:p>
            <a:r>
              <a:rPr lang="en-US" dirty="0"/>
              <a:t>SKX Intel Xeon Scalable Memory Family Uncore Performance Monitoring Reference Manual (document 336274)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96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7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9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Rings gave some scalability</a:t>
            </a:r>
          </a:p>
          <a:p>
            <a:r>
              <a:rPr lang="en-US" dirty="0"/>
              <a:t>Mesh is the best that will fit in 2D</a:t>
            </a:r>
          </a:p>
          <a:p>
            <a:r>
              <a:rPr lang="en-US" dirty="0"/>
              <a:t>KNL and SKX meshes have similar protocols but different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8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directories are the least documented, but easiest to explain.</a:t>
            </a:r>
          </a:p>
          <a:p>
            <a:r>
              <a:rPr lang="en-US" dirty="0"/>
              <a:t>Non-inclusive L3 is well-documented, but the required Snoop Filters are barely mentioned.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5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Documented implicitly in Xeon Scalable Processor Family Uncore Performance Monitoring Guide.</a:t>
            </a:r>
          </a:p>
          <a:p>
            <a:r>
              <a:rPr lang="en-US" dirty="0"/>
              <a:t>Directory bit(s) use ECC bits that are not needed with ECC over bursts.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verify the changes in latency and the extra writes caused by remote reads.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8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L3 does cache victims, but based on undocumented heuristics with dynamic inputs.</a:t>
            </a:r>
          </a:p>
          <a:p>
            <a:r>
              <a:rPr lang="en-US" dirty="0"/>
              <a:t>Similar issues to L2 HW prefetchers in earlier Xeons, but even more complex.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CB51-5085-FB4D-AFD4-B69012A100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05350"/>
            <a:ext cx="9144000" cy="438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p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705350"/>
            <a:ext cx="3428999" cy="448588"/>
          </a:xfrm>
          <a:prstGeom prst="rect">
            <a:avLst/>
          </a:prstGeom>
        </p:spPr>
      </p:pic>
      <p:pic>
        <p:nvPicPr>
          <p:cNvPr id="7" name="Picture 6" descr="TACC-Logo-Standar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705349"/>
            <a:ext cx="1371600" cy="411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05350"/>
            <a:ext cx="9144000" cy="438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CC-Logo-Standa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705349"/>
            <a:ext cx="1371600" cy="411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5350"/>
            <a:ext cx="82296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05350"/>
            <a:ext cx="9144000" cy="438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ptex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705350"/>
            <a:ext cx="3428999" cy="448588"/>
          </a:xfrm>
          <a:prstGeom prst="rect">
            <a:avLst/>
          </a:prstGeom>
        </p:spPr>
      </p:pic>
      <p:pic>
        <p:nvPicPr>
          <p:cNvPr id="10" name="Picture 9" descr="TACC-Logo-Standard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705349"/>
            <a:ext cx="1371600" cy="411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://www.tacc.utexas.edu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hyperlink" Target="mailto:mccalpin@tacc.utexas.edu" TargetMode="External"/><Relationship Id="rId9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6750"/>
            <a:ext cx="9144000" cy="1752600"/>
          </a:xfrm>
        </p:spPr>
        <p:txBody>
          <a:bodyPr>
            <a:noAutofit/>
          </a:bodyPr>
          <a:lstStyle/>
          <a:p>
            <a:r>
              <a:rPr lang="en-US" sz="3600" dirty="0">
                <a:cs typeface="Arial"/>
              </a:rPr>
              <a:t>Topology and Cache Coherence in </a:t>
            </a:r>
            <a:r>
              <a:rPr lang="en-US" sz="3600" i="1" dirty="0">
                <a:solidFill>
                  <a:schemeClr val="tx2"/>
                </a:solidFill>
                <a:cs typeface="Arial"/>
              </a:rPr>
              <a:t>Knights Landing</a:t>
            </a:r>
            <a:r>
              <a:rPr lang="en-US" sz="3600" dirty="0">
                <a:cs typeface="Arial"/>
              </a:rPr>
              <a:t> and </a:t>
            </a:r>
            <a:r>
              <a:rPr lang="en-US" sz="3600" i="1" dirty="0">
                <a:solidFill>
                  <a:schemeClr val="tx2"/>
                </a:solidFill>
                <a:cs typeface="Arial"/>
              </a:rPr>
              <a:t>Skylake Xeon </a:t>
            </a:r>
            <a:r>
              <a:rPr lang="en-US" sz="3600" dirty="0">
                <a:cs typeface="Arial"/>
              </a:rPr>
              <a:t>Processors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91342"/>
            <a:ext cx="9144000" cy="1314450"/>
          </a:xfrm>
        </p:spPr>
        <p:txBody>
          <a:bodyPr/>
          <a:lstStyle/>
          <a:p>
            <a:r>
              <a:rPr lang="en-US" dirty="0">
                <a:solidFill>
                  <a:srgbClr val="002868"/>
                </a:solidFill>
                <a:cs typeface="Arial"/>
              </a:rPr>
              <a:t>John D. </a:t>
            </a:r>
            <a:r>
              <a:rPr lang="en-US" dirty="0" err="1">
                <a:solidFill>
                  <a:srgbClr val="002868"/>
                </a:solidFill>
                <a:cs typeface="Arial"/>
              </a:rPr>
              <a:t>McCalpin</a:t>
            </a:r>
            <a:r>
              <a:rPr lang="en-US" dirty="0">
                <a:solidFill>
                  <a:srgbClr val="002868"/>
                </a:solidFill>
                <a:cs typeface="Arial"/>
              </a:rPr>
              <a:t>, PhD</a:t>
            </a:r>
          </a:p>
          <a:p>
            <a:r>
              <a:rPr lang="en-US" sz="2400" dirty="0" err="1">
                <a:solidFill>
                  <a:srgbClr val="002868"/>
                </a:solidFill>
                <a:cs typeface="Arial"/>
              </a:rPr>
              <a:t>mccalpin@tacc.utexas.edu</a:t>
            </a:r>
            <a:endParaRPr lang="en-US" sz="2400" dirty="0">
              <a:solidFill>
                <a:srgbClr val="002868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3DA3-33DB-DD46-BC2A-5E36FE89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Snoop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6CD1-5AE0-534A-91C0-5A1BE77F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610600" cy="4038600"/>
          </a:xfrm>
        </p:spPr>
        <p:txBody>
          <a:bodyPr>
            <a:normAutofit fontScale="92500"/>
          </a:bodyPr>
          <a:lstStyle/>
          <a:p>
            <a:r>
              <a:rPr lang="en-US" dirty="0"/>
              <a:t>Non-inclusive L3 cache </a:t>
            </a:r>
            <a:r>
              <a:rPr lang="en-US" b="1" i="1" dirty="0">
                <a:solidFill>
                  <a:srgbClr val="000000"/>
                </a:solidFill>
              </a:rPr>
              <a:t>must</a:t>
            </a:r>
            <a:r>
              <a:rPr lang="en-US" dirty="0"/>
              <a:t> be augmented to track cache lines in L2 or L1 caches – this is the “</a:t>
            </a:r>
            <a:r>
              <a:rPr lang="en-US" dirty="0">
                <a:solidFill>
                  <a:srgbClr val="000000"/>
                </a:solidFill>
              </a:rPr>
              <a:t>Snoop Filter</a:t>
            </a:r>
            <a:r>
              <a:rPr lang="en-US" dirty="0"/>
              <a:t>” (</a:t>
            </a:r>
            <a:r>
              <a:rPr lang="en-US" dirty="0">
                <a:solidFill>
                  <a:srgbClr val="000000"/>
                </a:solidFill>
              </a:rPr>
              <a:t>SF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cache tags of an inclusive L3, but without the data</a:t>
            </a:r>
          </a:p>
          <a:p>
            <a:r>
              <a:rPr lang="en-US" dirty="0"/>
              <a:t>Entries evicted from the </a:t>
            </a:r>
            <a:r>
              <a:rPr lang="en-US" dirty="0">
                <a:solidFill>
                  <a:schemeClr val="tx2"/>
                </a:solidFill>
              </a:rPr>
              <a:t>Snoop Filter </a:t>
            </a:r>
            <a:r>
              <a:rPr lang="en-US" i="1" dirty="0">
                <a:solidFill>
                  <a:srgbClr val="000000"/>
                </a:solidFill>
              </a:rPr>
              <a:t>must be invalidated from all L1/L2 caches on the chip!</a:t>
            </a:r>
          </a:p>
          <a:p>
            <a:pPr lvl="1"/>
            <a:r>
              <a:rPr lang="en-US" dirty="0"/>
              <a:t>Similar to invalidations caused by victims from an inclusive L3, but with less documentation….</a:t>
            </a:r>
          </a:p>
          <a:p>
            <a:r>
              <a:rPr lang="en-US" dirty="0"/>
              <a:t>Uncore CHA performance counter event </a:t>
            </a:r>
            <a:r>
              <a:rPr lang="en-US" dirty="0">
                <a:solidFill>
                  <a:srgbClr val="000000"/>
                </a:solidFill>
              </a:rPr>
              <a:t>SF_EVICTION </a:t>
            </a:r>
            <a:r>
              <a:rPr lang="en-US" dirty="0"/>
              <a:t>counts how many Snoop Filter evictions invalidate “live” cache lines</a:t>
            </a:r>
          </a:p>
          <a:p>
            <a:pPr lvl="1"/>
            <a:r>
              <a:rPr lang="en-US" dirty="0"/>
              <a:t>Usually much smaller than L2_LINES_IN.ALL, but pathological cases have been seen….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1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3230"/>
            <a:ext cx="8991600" cy="3565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On-Chip Interconnect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Coherence Protocol Changes</a:t>
            </a:r>
          </a:p>
          <a:p>
            <a:r>
              <a:rPr lang="en-US" dirty="0"/>
              <a:t>Deriving Core and CHA Numbering: Skylake Xeon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Using Topology Information</a:t>
            </a:r>
          </a:p>
        </p:txBody>
      </p:sp>
    </p:spTree>
    <p:extLst>
      <p:ext uri="{BB962C8B-B14F-4D97-AF65-F5344CB8AC3E}">
        <p14:creationId xmlns:p14="http://schemas.microsoft.com/office/powerpoint/2010/main" val="370318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90ECA-F1AF-6D43-9AFF-2C4B6D97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Methodology: Data Collection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EE2777-8E87-124D-9A25-802391D77C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" y="1123950"/>
            <a:ext cx="4476609" cy="323039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B69B4-E11F-4B4A-8C58-FA8BAF82A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71550"/>
            <a:ext cx="44196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Configure CHA counters to measure traffic up/down/left/right</a:t>
            </a:r>
          </a:p>
          <a:p>
            <a:r>
              <a:rPr lang="en-US" sz="2000" dirty="0"/>
              <a:t>Set 1: For each core</a:t>
            </a:r>
          </a:p>
          <a:p>
            <a:pPr lvl="1"/>
            <a:r>
              <a:rPr lang="en-US" sz="1800" dirty="0"/>
              <a:t>Pin thread to that core, </a:t>
            </a:r>
          </a:p>
          <a:p>
            <a:pPr lvl="1"/>
            <a:r>
              <a:rPr lang="en-US" sz="1800" dirty="0"/>
              <a:t>Read all CHA counters</a:t>
            </a:r>
          </a:p>
          <a:p>
            <a:pPr lvl="1"/>
            <a:r>
              <a:rPr lang="en-US" sz="1800" dirty="0"/>
              <a:t>Read a block of memory (2GiB)</a:t>
            </a:r>
          </a:p>
          <a:p>
            <a:pPr lvl="1"/>
            <a:r>
              <a:rPr lang="en-US" sz="1800" dirty="0"/>
              <a:t>Read all CHA counters</a:t>
            </a:r>
          </a:p>
          <a:p>
            <a:r>
              <a:rPr lang="en-US" sz="2000" dirty="0"/>
              <a:t>Set 2: For each core</a:t>
            </a:r>
          </a:p>
          <a:p>
            <a:pPr lvl="1"/>
            <a:r>
              <a:rPr lang="en-US" sz="1600" dirty="0"/>
              <a:t>Similar to set 1, but only read cache lines that are mapped to IMC0 (left side of chip)</a:t>
            </a:r>
          </a:p>
        </p:txBody>
      </p:sp>
    </p:spTree>
    <p:extLst>
      <p:ext uri="{BB962C8B-B14F-4D97-AF65-F5344CB8AC3E}">
        <p14:creationId xmlns:p14="http://schemas.microsoft.com/office/powerpoint/2010/main" val="166031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90ECA-F1AF-6D43-9AFF-2C4B6D97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Methodology: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EE2777-8E87-124D-9A25-802391D77C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" y="1123950"/>
            <a:ext cx="4476609" cy="323039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B69B4-E11F-4B4A-8C58-FA8BAF82A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419600" cy="3886200"/>
          </a:xfrm>
        </p:spPr>
        <p:txBody>
          <a:bodyPr>
            <a:normAutofit/>
          </a:bodyPr>
          <a:lstStyle/>
          <a:p>
            <a:r>
              <a:rPr lang="en-US" sz="2000" dirty="0"/>
              <a:t>Routing is Y first, then X</a:t>
            </a:r>
          </a:p>
          <a:p>
            <a:pPr lvl="1"/>
            <a:r>
              <a:rPr lang="en-US" sz="1600" dirty="0"/>
              <a:t>6 locations will have 1 “up”</a:t>
            </a:r>
          </a:p>
          <a:p>
            <a:pPr lvl="1"/>
            <a:r>
              <a:rPr lang="en-US" sz="1600" dirty="0"/>
              <a:t>4 locations will have 0 “up” or “down”</a:t>
            </a:r>
          </a:p>
          <a:p>
            <a:pPr lvl="1"/>
            <a:r>
              <a:rPr lang="en-US" sz="1600" dirty="0"/>
              <a:t>6 locations will have 1 “down”</a:t>
            </a:r>
          </a:p>
          <a:p>
            <a:pPr lvl="1"/>
            <a:r>
              <a:rPr lang="en-US" sz="1600" dirty="0"/>
              <a:t>6 locations will have 2 “down”</a:t>
            </a:r>
          </a:p>
          <a:p>
            <a:pPr lvl="1"/>
            <a:r>
              <a:rPr lang="en-US" sz="1600" dirty="0"/>
              <a:t>6 locations will have 3 “down”</a:t>
            </a:r>
          </a:p>
          <a:p>
            <a:r>
              <a:rPr lang="en-US" sz="2000" dirty="0"/>
              <a:t>Disabled tiles add confusion, since their counters are disabled</a:t>
            </a:r>
          </a:p>
          <a:p>
            <a:r>
              <a:rPr lang="en-US" sz="2000" dirty="0"/>
              <a:t>Only the tile co-located with a core will have inputs from 2 sides.</a:t>
            </a:r>
          </a:p>
        </p:txBody>
      </p:sp>
    </p:spTree>
    <p:extLst>
      <p:ext uri="{BB962C8B-B14F-4D97-AF65-F5344CB8AC3E}">
        <p14:creationId xmlns:p14="http://schemas.microsoft.com/office/powerpoint/2010/main" val="416133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90ECA-F1AF-6D43-9AFF-2C4B6D97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Methodology: Analysis (2)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EE2777-8E87-124D-9A25-802391D77C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" y="1123950"/>
            <a:ext cx="4476609" cy="323039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B69B4-E11F-4B4A-8C58-FA8BAF82A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419600" cy="3886200"/>
          </a:xfrm>
        </p:spPr>
        <p:txBody>
          <a:bodyPr>
            <a:normAutofit/>
          </a:bodyPr>
          <a:lstStyle/>
          <a:p>
            <a:r>
              <a:rPr lang="en-US" sz="2000" dirty="0"/>
              <a:t>Some data made sense</a:t>
            </a:r>
          </a:p>
          <a:p>
            <a:r>
              <a:rPr lang="en-US" sz="2000" dirty="0"/>
              <a:t>Some data seemed crazy:</a:t>
            </a:r>
          </a:p>
          <a:p>
            <a:pPr lvl="1"/>
            <a:r>
              <a:rPr lang="en-US" sz="1600" dirty="0"/>
              <a:t>E.g., reading from IMC0 produced a mixture of “left” and “right” traffic</a:t>
            </a:r>
          </a:p>
          <a:p>
            <a:r>
              <a:rPr lang="en-US" sz="2000" dirty="0"/>
              <a:t>Eureka moment: </a:t>
            </a:r>
          </a:p>
          <a:p>
            <a:pPr lvl="1"/>
            <a:r>
              <a:rPr lang="en-US" sz="1600" dirty="0"/>
              <a:t>The meaning of “left” and “right” changes in alternating columns!</a:t>
            </a:r>
          </a:p>
          <a:p>
            <a:pPr lvl="1"/>
            <a:r>
              <a:rPr lang="en-US" sz="1600" dirty="0"/>
              <a:t>Matches mirroring of cores on die photo</a:t>
            </a:r>
          </a:p>
          <a:p>
            <a:r>
              <a:rPr lang="en-US" sz="2000" dirty="0"/>
              <a:t>This allows manual interpretation of core and tile numbering</a:t>
            </a:r>
          </a:p>
          <a:p>
            <a:r>
              <a:rPr lang="en-US" sz="2000" dirty="0"/>
              <a:t>What about automation?</a:t>
            </a:r>
          </a:p>
        </p:txBody>
      </p:sp>
    </p:spTree>
    <p:extLst>
      <p:ext uri="{BB962C8B-B14F-4D97-AF65-F5344CB8AC3E}">
        <p14:creationId xmlns:p14="http://schemas.microsoft.com/office/powerpoint/2010/main" val="118626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99E69-C164-344D-98A3-76E48D22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Methodology: automation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713B92-241A-0A47-B95E-7183C32F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CAPID6</a:t>
            </a:r>
            <a:r>
              <a:rPr lang="en-US" dirty="0"/>
              <a:t> is a PCI Configuration Space register with a bit map of the enabled/disabled CHAs</a:t>
            </a:r>
          </a:p>
          <a:p>
            <a:pPr lvl="1"/>
            <a:r>
              <a:rPr lang="en-US" dirty="0"/>
              <a:t>But no documentation of mapping of bits to the die layout</a:t>
            </a:r>
          </a:p>
          <a:p>
            <a:r>
              <a:rPr lang="en-US" dirty="0"/>
              <a:t>Examining test results several different processor patterns showed the mapping of the bits to the die and a simple mapping from CAPID6 bits to CHA numbers</a:t>
            </a:r>
          </a:p>
          <a:p>
            <a:r>
              <a:rPr lang="en-US" dirty="0"/>
              <a:t>Testing on 62 Xeon Platinum 8160 (24-core) processors showed the same map of core to tile numbers on every chip – independent of the pattern of disabled tiles</a:t>
            </a:r>
          </a:p>
          <a:p>
            <a:r>
              <a:rPr lang="en-US" dirty="0">
                <a:solidFill>
                  <a:schemeClr val="tx2"/>
                </a:solidFill>
              </a:rPr>
              <a:t>So CAPID6 + core-to-tile map provides full mapping info</a:t>
            </a:r>
          </a:p>
        </p:txBody>
      </p:sp>
    </p:spTree>
    <p:extLst>
      <p:ext uri="{BB962C8B-B14F-4D97-AF65-F5344CB8AC3E}">
        <p14:creationId xmlns:p14="http://schemas.microsoft.com/office/powerpoint/2010/main" val="10384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7A12CE-6740-4B40-89D2-79B3681CE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92576"/>
              </p:ext>
            </p:extLst>
          </p:nvPr>
        </p:nvGraphicFramePr>
        <p:xfrm>
          <a:off x="76200" y="742950"/>
          <a:ext cx="4419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6311694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11381332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4290794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04427955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3235321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40855386"/>
                    </a:ext>
                  </a:extLst>
                </a:gridCol>
              </a:tblGrid>
              <a:tr h="581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UPI 0/1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RLink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UPI 2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6293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Bit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519369335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Bit 10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54928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2477336007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Bit 17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22947621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 Bit 23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7720060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1D0610-A812-4B41-AD6F-C51780A0B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56407"/>
              </p:ext>
            </p:extLst>
          </p:nvPr>
        </p:nvGraphicFramePr>
        <p:xfrm>
          <a:off x="76200" y="742950"/>
          <a:ext cx="4419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6311694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11381332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4290794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04427955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3235321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40855386"/>
                    </a:ext>
                  </a:extLst>
                </a:gridCol>
              </a:tblGrid>
              <a:tr h="581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UPI 0/1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RLink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UPI 2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6293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Bit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519369335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Bit 10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54928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2477336007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Bit 17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22947621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 Bit 23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7720060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4764AC-4946-D444-8932-36A5B128ABD2}"/>
              </a:ext>
            </a:extLst>
          </p:cNvPr>
          <p:cNvSpPr txBox="1"/>
          <p:nvPr/>
        </p:nvSpPr>
        <p:spPr>
          <a:xfrm>
            <a:off x="228600" y="20955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CAPID6 bit field mapping to tile 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DA65E-F247-B04F-BCD1-456515A42225}"/>
              </a:ext>
            </a:extLst>
          </p:cNvPr>
          <p:cNvSpPr txBox="1"/>
          <p:nvPr/>
        </p:nvSpPr>
        <p:spPr>
          <a:xfrm>
            <a:off x="478668" y="213022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CAPID6 bits 4,10,17,23 set to zero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987E39-BCB5-BC42-8B41-C9BD4579A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58016"/>
              </p:ext>
            </p:extLst>
          </p:nvPr>
        </p:nvGraphicFramePr>
        <p:xfrm>
          <a:off x="4648200" y="742950"/>
          <a:ext cx="4419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6311694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11381332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4290794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04427955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3235321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40855386"/>
                    </a:ext>
                  </a:extLst>
                </a:gridCol>
              </a:tblGrid>
              <a:tr h="581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UPI 0/1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RLink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UPI 2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6293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519369335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17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54928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18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2477336007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19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22947621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7720060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677A3F-7257-0649-843C-DE9C9365E6DB}"/>
              </a:ext>
            </a:extLst>
          </p:cNvPr>
          <p:cNvSpPr txBox="1"/>
          <p:nvPr/>
        </p:nvSpPr>
        <p:spPr>
          <a:xfrm>
            <a:off x="4715725" y="209550"/>
            <a:ext cx="400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CHA numbers skip over disabled tiles</a:t>
            </a:r>
          </a:p>
        </p:txBody>
      </p:sp>
    </p:spTree>
    <p:extLst>
      <p:ext uri="{BB962C8B-B14F-4D97-AF65-F5344CB8AC3E}">
        <p14:creationId xmlns:p14="http://schemas.microsoft.com/office/powerpoint/2010/main" val="24068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0EEFE6-A343-9046-87A6-EBF2FA27B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36696"/>
              </p:ext>
            </p:extLst>
          </p:nvPr>
        </p:nvGraphicFramePr>
        <p:xfrm>
          <a:off x="1104900" y="742950"/>
          <a:ext cx="6934200" cy="3886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6311694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11381332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74290794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04427955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3235321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640855386"/>
                    </a:ext>
                  </a:extLst>
                </a:gridCol>
              </a:tblGrid>
              <a:tr h="617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UPI 0/1</a:t>
                      </a:r>
                      <a:endParaRPr lang="en-US" sz="18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PCIe</a:t>
                      </a:r>
                      <a:endParaRPr lang="en-US" sz="18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PCIe</a:t>
                      </a:r>
                      <a:endParaRPr lang="en-US" sz="18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RLink</a:t>
                      </a:r>
                      <a:endParaRPr lang="en-US" sz="18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UPI 2</a:t>
                      </a:r>
                      <a:endParaRPr lang="en-US" sz="18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PCIe</a:t>
                      </a:r>
                      <a:endParaRPr lang="en-US" sz="18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62939"/>
                  </a:ext>
                </a:extLst>
              </a:tr>
              <a:tr h="653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c0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t0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UpDiag">
                      <a:fgClr>
                        <a:schemeClr val="bg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c2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t8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c3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t12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t16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c5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t20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69335"/>
                  </a:ext>
                </a:extLst>
              </a:tr>
              <a:tr h="653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IMC0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t4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UpDiag">
                      <a:fgClr>
                        <a:schemeClr val="bg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c15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t13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c16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t17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IMC1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54928"/>
                  </a:ext>
                </a:extLst>
              </a:tr>
              <a:tr h="653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c12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t1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c13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t5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c14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t9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c9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t14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c10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t18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c17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t21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6007"/>
                  </a:ext>
                </a:extLst>
              </a:tr>
              <a:tr h="653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t2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t6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c8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t10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UpDiag">
                      <a:fgClr>
                        <a:schemeClr val="bg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c22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t19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c11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t22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76219"/>
                  </a:ext>
                </a:extLst>
              </a:tr>
              <a:tr h="653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c18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t3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c19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t7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c20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t11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c21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t15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UpDiag">
                      <a:fgClr>
                        <a:schemeClr val="bg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c23 </a:t>
                      </a:r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t23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060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5C61BF-EC96-0E42-A39B-4356794F2B3A}"/>
              </a:ext>
            </a:extLst>
          </p:cNvPr>
          <p:cNvSpPr txBox="1"/>
          <p:nvPr/>
        </p:nvSpPr>
        <p:spPr>
          <a:xfrm>
            <a:off x="1320629" y="209550"/>
            <a:ext cx="650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Sample Xeon Platinum 8160 Core &amp; </a:t>
            </a:r>
            <a:r>
              <a:rPr lang="en-US" b="1" dirty="0">
                <a:solidFill>
                  <a:srgbClr val="C00000"/>
                </a:solidFill>
              </a:rPr>
              <a:t>Tile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>
                <a:solidFill>
                  <a:srgbClr val="C00000"/>
                </a:solidFill>
              </a:rPr>
              <a:t>CHA</a:t>
            </a:r>
            <a:r>
              <a:rPr lang="en-US" b="1" dirty="0">
                <a:solidFill>
                  <a:srgbClr val="000000"/>
                </a:solidFill>
              </a:rPr>
              <a:t>) numbering</a:t>
            </a:r>
          </a:p>
        </p:txBody>
      </p:sp>
    </p:spTree>
    <p:extLst>
      <p:ext uri="{BB962C8B-B14F-4D97-AF65-F5344CB8AC3E}">
        <p14:creationId xmlns:p14="http://schemas.microsoft.com/office/powerpoint/2010/main" val="88959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3230"/>
            <a:ext cx="8991600" cy="3565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On-Chip Interconnect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Coherence Protocol Changes</a:t>
            </a:r>
          </a:p>
          <a:p>
            <a:r>
              <a:rPr lang="en-US" dirty="0"/>
              <a:t>Deriving Core and CHA Numbering: Knights Landing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Using Topology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7903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2541F2-92A4-A04B-A396-4B5EB348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/>
              <a:t>Same Mesh, Different Numbering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15ABAA-879E-FC4C-A6DD-9394D4C5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/>
              <a:t>KNL x2APIC IDs are not renumbered to skip over disabled cores (as they are on SKX and other Xeons)</a:t>
            </a:r>
          </a:p>
          <a:p>
            <a:r>
              <a:rPr lang="en-US" dirty="0"/>
              <a:t>CHAs that are co-located with disabled processors are not disabled or renumbered (as they are on SKX,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See backup slides for more details</a:t>
            </a:r>
          </a:p>
          <a:p>
            <a:r>
              <a:rPr lang="en-US" dirty="0"/>
              <a:t>Methodology followed SKX analysis, but results were quite different….</a:t>
            </a:r>
          </a:p>
          <a:p>
            <a:pPr lvl="1"/>
            <a:r>
              <a:rPr lang="en-US" dirty="0"/>
              <a:t>Logical Processor numbering follows CHA numbering, skipping over disabled tiles (not orthogonal, as on SKX)</a:t>
            </a:r>
          </a:p>
          <a:p>
            <a:pPr lvl="1"/>
            <a:r>
              <a:rPr lang="en-US" dirty="0"/>
              <a:t>Mesh traffic counters have very different symmetries….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9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3230"/>
            <a:ext cx="8991600" cy="3565920"/>
          </a:xfrm>
        </p:spPr>
        <p:txBody>
          <a:bodyPr>
            <a:normAutofit/>
          </a:bodyPr>
          <a:lstStyle/>
          <a:p>
            <a:r>
              <a:rPr lang="en-US" dirty="0"/>
              <a:t>On-Chip Interconnect</a:t>
            </a:r>
          </a:p>
          <a:p>
            <a:r>
              <a:rPr lang="en-US" dirty="0"/>
              <a:t>Coherence Protocol Changes</a:t>
            </a:r>
          </a:p>
          <a:p>
            <a:r>
              <a:rPr lang="en-US" dirty="0"/>
              <a:t>Deriving Core and CHA Numbering</a:t>
            </a:r>
          </a:p>
          <a:p>
            <a:r>
              <a:rPr lang="en-US" dirty="0"/>
              <a:t>Using Topology Information</a:t>
            </a:r>
          </a:p>
        </p:txBody>
      </p:sp>
    </p:spTree>
    <p:extLst>
      <p:ext uri="{BB962C8B-B14F-4D97-AF65-F5344CB8AC3E}">
        <p14:creationId xmlns:p14="http://schemas.microsoft.com/office/powerpoint/2010/main" val="185193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7B8786-5CBC-3943-B680-DB7EF8BA8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74141"/>
              </p:ext>
            </p:extLst>
          </p:nvPr>
        </p:nvGraphicFramePr>
        <p:xfrm>
          <a:off x="381000" y="133350"/>
          <a:ext cx="8382000" cy="449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408631631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34578083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19734961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04670746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58830549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808204520"/>
                    </a:ext>
                  </a:extLst>
                </a:gridCol>
              </a:tblGrid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PCIe</a:t>
                      </a:r>
                      <a:r>
                        <a:rPr lang="en-US" sz="1200" u="none" strike="noStrike" dirty="0">
                          <a:effectLst/>
                        </a:rPr>
                        <a:t> + DMI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0853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64479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25639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465297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IMC0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IMC1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28886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74262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22091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655653"/>
                  </a:ext>
                </a:extLst>
              </a:tr>
              <a:tr h="527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7915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5C49FF-2804-E241-90ED-7A3D3D97F450}"/>
              </a:ext>
            </a:extLst>
          </p:cNvPr>
          <p:cNvSpPr txBox="1"/>
          <p:nvPr/>
        </p:nvSpPr>
        <p:spPr>
          <a:xfrm>
            <a:off x="1295400" y="2952750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“Normal” orientation</a:t>
            </a:r>
          </a:p>
          <a:p>
            <a:r>
              <a:rPr lang="en-US" dirty="0">
                <a:solidFill>
                  <a:srgbClr val="000000"/>
                </a:solidFill>
              </a:rPr>
              <a:t>Down is called Down</a:t>
            </a:r>
          </a:p>
          <a:p>
            <a:r>
              <a:rPr lang="en-US" dirty="0">
                <a:solidFill>
                  <a:srgbClr val="000000"/>
                </a:solidFill>
              </a:rPr>
              <a:t>Right is called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61201-471A-FD43-B3D7-543D5EE4A844}"/>
              </a:ext>
            </a:extLst>
          </p:cNvPr>
          <p:cNvSpPr txBox="1"/>
          <p:nvPr/>
        </p:nvSpPr>
        <p:spPr>
          <a:xfrm>
            <a:off x="5257800" y="2952750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“Mirrored” orientation</a:t>
            </a:r>
          </a:p>
          <a:p>
            <a:r>
              <a:rPr lang="en-US" dirty="0">
                <a:solidFill>
                  <a:srgbClr val="000000"/>
                </a:solidFill>
              </a:rPr>
              <a:t>Down is called Down</a:t>
            </a:r>
          </a:p>
          <a:p>
            <a:r>
              <a:rPr lang="en-US" dirty="0">
                <a:solidFill>
                  <a:srgbClr val="000000"/>
                </a:solidFill>
              </a:rPr>
              <a:t>Right is called 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75163-6F3E-F14E-A0F7-716AF56149ED}"/>
              </a:ext>
            </a:extLst>
          </p:cNvPr>
          <p:cNvSpPr txBox="1"/>
          <p:nvPr/>
        </p:nvSpPr>
        <p:spPr>
          <a:xfrm>
            <a:off x="1371600" y="1047750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“Flipped” orientation</a:t>
            </a:r>
          </a:p>
          <a:p>
            <a:r>
              <a:rPr lang="en-US" dirty="0">
                <a:solidFill>
                  <a:srgbClr val="000000"/>
                </a:solidFill>
              </a:rPr>
              <a:t>Up is called Down</a:t>
            </a:r>
          </a:p>
          <a:p>
            <a:r>
              <a:rPr lang="en-US" dirty="0">
                <a:solidFill>
                  <a:srgbClr val="000000"/>
                </a:solidFill>
              </a:rPr>
              <a:t>Right is called 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FD3BC-4A1F-5440-8112-9039C997F47C}"/>
              </a:ext>
            </a:extLst>
          </p:cNvPr>
          <p:cNvSpPr txBox="1"/>
          <p:nvPr/>
        </p:nvSpPr>
        <p:spPr>
          <a:xfrm>
            <a:off x="5105400" y="1200150"/>
            <a:ext cx="335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“Mirrored + Flipped” orientation</a:t>
            </a:r>
          </a:p>
          <a:p>
            <a:r>
              <a:rPr lang="en-US" dirty="0">
                <a:solidFill>
                  <a:srgbClr val="000000"/>
                </a:solidFill>
              </a:rPr>
              <a:t>Up is called Down</a:t>
            </a:r>
          </a:p>
          <a:p>
            <a:r>
              <a:rPr lang="en-US" dirty="0">
                <a:solidFill>
                  <a:srgbClr val="000000"/>
                </a:solidFill>
              </a:rPr>
              <a:t>Right is called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A9988-CEF3-0741-829D-C1C4FD92076B}"/>
              </a:ext>
            </a:extLst>
          </p:cNvPr>
          <p:cNvSpPr txBox="1"/>
          <p:nvPr/>
        </p:nvSpPr>
        <p:spPr>
          <a:xfrm>
            <a:off x="2209800" y="4705350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KNL die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3153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DE3D9-F6FF-5F44-AC72-52DC2FC1F2B9}"/>
              </a:ext>
            </a:extLst>
          </p:cNvPr>
          <p:cNvSpPr txBox="1"/>
          <p:nvPr/>
        </p:nvSpPr>
        <p:spPr>
          <a:xfrm>
            <a:off x="1905000" y="4705350"/>
            <a:ext cx="320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KNL core numbering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3021F8-83DB-3C48-B769-4C26DAA89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05496"/>
              </p:ext>
            </p:extLst>
          </p:nvPr>
        </p:nvGraphicFramePr>
        <p:xfrm>
          <a:off x="381000" y="129072"/>
          <a:ext cx="8382000" cy="449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408631631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34578083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19734961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04670746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58830549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808204520"/>
                    </a:ext>
                  </a:extLst>
                </a:gridCol>
              </a:tblGrid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PCIe</a:t>
                      </a: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DMI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0853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0  Cores 0-1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12  Core 20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13  Core 22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29  Core 52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64479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4  Core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16  Core 28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28  Core 50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  Core 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17  Core 30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33  Core 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25639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20  Core 36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32  Core 58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5  Core 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21  Core 38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8465297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IMC0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24  Core 44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36  Core 66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9  Core 14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25  Core 46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28886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14  Core 24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26  Core 48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  Core 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15  Core 26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79574262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6  Core 10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18  Core 32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30  Core 54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7  Core 12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19  Core 34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31  Core 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22091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10  Core 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22  Core 40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34  Core 62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11  Core 18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23  Core 42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35  Core 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655653"/>
                  </a:ext>
                </a:extLst>
              </a:tr>
              <a:tr h="527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79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5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DE3D9-F6FF-5F44-AC72-52DC2FC1F2B9}"/>
              </a:ext>
            </a:extLst>
          </p:cNvPr>
          <p:cNvSpPr txBox="1"/>
          <p:nvPr/>
        </p:nvSpPr>
        <p:spPr>
          <a:xfrm>
            <a:off x="1905000" y="4705350"/>
            <a:ext cx="320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KNL core numbering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3021F8-83DB-3C48-B769-4C26DAA89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93536"/>
              </p:ext>
            </p:extLst>
          </p:nvPr>
        </p:nvGraphicFramePr>
        <p:xfrm>
          <a:off x="381000" y="129072"/>
          <a:ext cx="8382000" cy="449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408631631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34578083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19734961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04670746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58830549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808204520"/>
                    </a:ext>
                  </a:extLst>
                </a:gridCol>
              </a:tblGrid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PCIe</a:t>
                      </a: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DMI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0853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0  Cores 0-1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12  Core 20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13  Core 22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29  Core 52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64479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4  Core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16  Core 28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28  Core 50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  Cores 2-3</a:t>
                      </a:r>
                    </a:p>
                  </a:txBody>
                  <a:tcPr marL="9525" marR="9525" marT="9525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17  Core 30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33  Core 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25639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20  Core 36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32  Core 58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5  Core 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21  Core 38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8465297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IMC0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24  Core 44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36  Core 66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9  Core 14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25  Core 46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28886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14  Core 24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26  Core 48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  Core 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15  Core 26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79574262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6  Core 10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18  Core 32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30  Core 54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7  Core 12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19  Core 34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31  Core 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22091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10  Core 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22  Core 40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34  Core 62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11  Core 18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23  Core 42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35  Core 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655653"/>
                  </a:ext>
                </a:extLst>
              </a:tr>
              <a:tr h="527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79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633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DE3D9-F6FF-5F44-AC72-52DC2FC1F2B9}"/>
              </a:ext>
            </a:extLst>
          </p:cNvPr>
          <p:cNvSpPr txBox="1"/>
          <p:nvPr/>
        </p:nvSpPr>
        <p:spPr>
          <a:xfrm>
            <a:off x="1905000" y="4705350"/>
            <a:ext cx="320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KNL core numbering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3021F8-83DB-3C48-B769-4C26DAA89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7010"/>
              </p:ext>
            </p:extLst>
          </p:nvPr>
        </p:nvGraphicFramePr>
        <p:xfrm>
          <a:off x="381000" y="129072"/>
          <a:ext cx="8382000" cy="449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408631631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34578083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19734961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04670746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58830549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808204520"/>
                    </a:ext>
                  </a:extLst>
                </a:gridCol>
              </a:tblGrid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PCIe</a:t>
                      </a: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DMI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0853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0  Cores 0-1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12  Core 20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13  Core 22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29  Core 52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64479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4  Core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16  Core 28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28  Core 50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  Cores 2-3</a:t>
                      </a: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17  Core 30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33  Core 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25639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20  Core 36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32  Core 58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5  Core 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21  Core 38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8465297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IMC0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24  Core 44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36  Core 66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9  Core 14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25  Core 46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28886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2  no cores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0000"/>
                      </a:fgClr>
                      <a:bgClr>
                        <a:srgbClr val="FF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14  Core 24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26  Core 48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  Core 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15  Core 26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79574262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6  Core 10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18  Core 32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30  Core 54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7  Core 12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19  Core 34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31  Core 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22091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10  Core 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22  Core 40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34  Core 62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11  Core 18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23  Core 42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35  Core 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655653"/>
                  </a:ext>
                </a:extLst>
              </a:tr>
              <a:tr h="527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79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31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DE3D9-F6FF-5F44-AC72-52DC2FC1F2B9}"/>
              </a:ext>
            </a:extLst>
          </p:cNvPr>
          <p:cNvSpPr txBox="1"/>
          <p:nvPr/>
        </p:nvSpPr>
        <p:spPr>
          <a:xfrm>
            <a:off x="1905000" y="4705350"/>
            <a:ext cx="320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KNL core numbering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3021F8-83DB-3C48-B769-4C26DAA89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59233"/>
              </p:ext>
            </p:extLst>
          </p:nvPr>
        </p:nvGraphicFramePr>
        <p:xfrm>
          <a:off x="381000" y="129072"/>
          <a:ext cx="8382000" cy="449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408631631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34578083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19734961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04670746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58830549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808204520"/>
                    </a:ext>
                  </a:extLst>
                </a:gridCol>
              </a:tblGrid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PCIe</a:t>
                      </a: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DMI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0853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0  Cores 0-1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12  Core 20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13  Core 22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29  Core 52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64479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4  Core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16  Core 28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28  Core 50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  Cores 2-3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17  Core 30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33  Core 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25639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20  Core 36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32  Core 58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5  Core 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21  Core 38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8465297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IMC0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24  Core 44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36  Core 66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9  Core 14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25  Core 46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28886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2  no cores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14  Core 24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26  Core 48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  Cores 4-5</a:t>
                      </a:r>
                    </a:p>
                  </a:txBody>
                  <a:tcPr marL="9525" marR="9525" marT="9525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15  Core 26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pattFill prst="pct6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79574262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6  Core 10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18  Core 32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30  Core 54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7  Core 12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19  Core 34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31  Core 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22091"/>
                  </a:ext>
                </a:extLst>
              </a:tr>
              <a:tr h="496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Tile 10  Core 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22  Core 40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34  Core 62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11  Core 18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23  Core 42</a:t>
                      </a: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Tile 35  Core 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655653"/>
                  </a:ext>
                </a:extLst>
              </a:tr>
              <a:tr h="527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EDC</a:t>
                      </a:r>
                      <a:endParaRPr lang="en-US" sz="12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79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016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3230"/>
            <a:ext cx="8991600" cy="3565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On-Chip Interconnect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Coherence Protocol Changes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Deriving Core and CHA Numbering</a:t>
            </a:r>
          </a:p>
          <a:p>
            <a:r>
              <a:rPr lang="en-US" dirty="0"/>
              <a:t>Using Topology Information</a:t>
            </a:r>
          </a:p>
        </p:txBody>
      </p:sp>
    </p:spTree>
    <p:extLst>
      <p:ext uri="{BB962C8B-B14F-4D97-AF65-F5344CB8AC3E}">
        <p14:creationId xmlns:p14="http://schemas.microsoft.com/office/powerpoint/2010/main" val="406619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19743402"/>
              </p:ext>
            </p:extLst>
          </p:nvPr>
        </p:nvGraphicFramePr>
        <p:xfrm>
          <a:off x="152400" y="57150"/>
          <a:ext cx="6250713" cy="4532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42AF5B-DD89-7A4D-8EDB-3D9208E3E35E}"/>
              </a:ext>
            </a:extLst>
          </p:cNvPr>
          <p:cNvSpPr txBox="1"/>
          <p:nvPr/>
        </p:nvSpPr>
        <p:spPr>
          <a:xfrm>
            <a:off x="6403112" y="438150"/>
            <a:ext cx="26646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testing of SKX cluster showed some nodes always ran STREAM Copy at much lower rates than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of the slow nodes had one socket with one of five CAPID6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 node with one of these five CAPID6 patterns had slow STREAM Copy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Did we find all of the “slow” patterns?</a:t>
            </a:r>
          </a:p>
        </p:txBody>
      </p:sp>
    </p:spTree>
    <p:extLst>
      <p:ext uri="{BB962C8B-B14F-4D97-AF65-F5344CB8AC3E}">
        <p14:creationId xmlns:p14="http://schemas.microsoft.com/office/powerpoint/2010/main" val="30933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C6ECC-40B1-3546-A128-3371A1330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9590"/>
            <a:ext cx="4023360" cy="408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0092D-1D30-984F-89EF-62F3F0378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29590"/>
            <a:ext cx="4043680" cy="2733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621285-E22F-8448-8681-3FE3D8DC714E}"/>
              </a:ext>
            </a:extLst>
          </p:cNvPr>
          <p:cNvSpPr txBox="1"/>
          <p:nvPr/>
        </p:nvSpPr>
        <p:spPr>
          <a:xfrm>
            <a:off x="2057400" y="57150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five “slow” CAPID6 patterns initially found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5C143-45AA-9A46-9832-AB9488E123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47382"/>
            <a:ext cx="4064000" cy="127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88B725-80B8-6740-B382-C75BAE378143}"/>
              </a:ext>
            </a:extLst>
          </p:cNvPr>
          <p:cNvSpPr txBox="1"/>
          <p:nvPr/>
        </p:nvSpPr>
        <p:spPr>
          <a:xfrm>
            <a:off x="512072" y="57150"/>
            <a:ext cx="796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search on these 8 bits of all CAPID6 values found one more “slow” pattern</a:t>
            </a:r>
          </a:p>
        </p:txBody>
      </p:sp>
    </p:spTree>
    <p:extLst>
      <p:ext uri="{BB962C8B-B14F-4D97-AF65-F5344CB8AC3E}">
        <p14:creationId xmlns:p14="http://schemas.microsoft.com/office/powerpoint/2010/main" val="41498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38C95-02AD-784D-99FC-5C0D46F5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ACB8B-C6AA-4B41-93A5-4A9FCCC7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Changes in the cache coherence protocol and on-chip interconnect of recent processors have significant implications for the interpretation of performance counter data for cache and memory traffic</a:t>
            </a:r>
          </a:p>
          <a:p>
            <a:r>
              <a:rPr lang="en-US" dirty="0"/>
              <a:t>Intel does not document low-level numbering schemes, but these can be derived using microbenchmarks and performance counters</a:t>
            </a:r>
          </a:p>
          <a:p>
            <a:r>
              <a:rPr lang="en-US" dirty="0"/>
              <a:t>The ability to visualize topology and to visualize performance data in the correct topology is valuable for human interpretation and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12726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50"/>
            <a:ext cx="7772400" cy="85725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868"/>
                </a:solidFill>
              </a:rPr>
              <a:t>For more information:</a:t>
            </a:r>
            <a:br>
              <a:rPr lang="en-US" sz="2400" dirty="0">
                <a:solidFill>
                  <a:srgbClr val="002868"/>
                </a:solidFill>
              </a:rPr>
            </a:br>
            <a:r>
              <a:rPr lang="en-US" sz="2400" dirty="0">
                <a:solidFill>
                  <a:srgbClr val="FDFAFF"/>
                </a:solidFill>
                <a:hlinkClick r:id="rId3"/>
              </a:rPr>
              <a:t>www.tacc.utexas.edu</a:t>
            </a:r>
            <a:br>
              <a:rPr lang="en-US" sz="2400" dirty="0">
                <a:solidFill>
                  <a:srgbClr val="FDFAFF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14350"/>
            <a:ext cx="7772400" cy="198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2868"/>
                </a:solidFill>
              </a:rPr>
              <a:t>John D. </a:t>
            </a:r>
            <a:r>
              <a:rPr lang="en-US" sz="3600" dirty="0" err="1">
                <a:solidFill>
                  <a:srgbClr val="002868"/>
                </a:solidFill>
              </a:rPr>
              <a:t>McCalpin</a:t>
            </a:r>
            <a:r>
              <a:rPr lang="en-US" sz="3600" dirty="0">
                <a:solidFill>
                  <a:srgbClr val="002868"/>
                </a:solidFill>
              </a:rPr>
              <a:t>, PhD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2868"/>
                </a:solidFill>
                <a:hlinkClick r:id="rId4"/>
              </a:rPr>
              <a:t>mccalpin@tacc.utexas.edu</a:t>
            </a:r>
            <a:r>
              <a:rPr lang="en-US" sz="3600" dirty="0">
                <a:solidFill>
                  <a:srgbClr val="002868"/>
                </a:solidFill>
              </a:rPr>
              <a:t>	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2868"/>
                </a:solidFill>
              </a:rPr>
              <a:t>512-232-3754</a:t>
            </a:r>
          </a:p>
          <a:p>
            <a:pPr marL="0" indent="0" algn="ctr">
              <a:buNone/>
            </a:pPr>
            <a:endParaRPr lang="en-US" dirty="0">
              <a:solidFill>
                <a:srgbClr val="002868"/>
              </a:solidFill>
              <a:hlinkClick r:id="rId3"/>
            </a:endParaRPr>
          </a:p>
          <a:p>
            <a:pPr marL="0" indent="0" algn="ctr">
              <a:buNone/>
            </a:pPr>
            <a:endParaRPr lang="en-US" dirty="0">
              <a:solidFill>
                <a:srgbClr val="002868"/>
              </a:solidFill>
              <a:hlinkClick r:id="rId3"/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lvl="4"/>
            <a:endParaRPr lang="en-US" dirty="0"/>
          </a:p>
        </p:txBody>
      </p:sp>
      <p:pic>
        <p:nvPicPr>
          <p:cNvPr id="21" name="Picture 20" descr="FB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76" y="4056126"/>
            <a:ext cx="344424" cy="344424"/>
          </a:xfrm>
          <a:prstGeom prst="rect">
            <a:avLst/>
          </a:prstGeom>
        </p:spPr>
      </p:pic>
      <p:pic>
        <p:nvPicPr>
          <p:cNvPr id="22" name="Picture 21" descr="Cal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76" y="4056126"/>
            <a:ext cx="344424" cy="344424"/>
          </a:xfrm>
          <a:prstGeom prst="rect">
            <a:avLst/>
          </a:prstGeom>
        </p:spPr>
      </p:pic>
      <p:pic>
        <p:nvPicPr>
          <p:cNvPr id="23" name="Picture 22" descr="Goog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76" y="4056126"/>
            <a:ext cx="344424" cy="344424"/>
          </a:xfrm>
          <a:prstGeom prst="rect">
            <a:avLst/>
          </a:prstGeom>
        </p:spPr>
      </p:pic>
      <p:pic>
        <p:nvPicPr>
          <p:cNvPr id="24" name="Picture 23" descr="in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76" y="4056126"/>
            <a:ext cx="344424" cy="344424"/>
          </a:xfrm>
          <a:prstGeom prst="rect">
            <a:avLst/>
          </a:prstGeom>
        </p:spPr>
      </p:pic>
      <p:pic>
        <p:nvPicPr>
          <p:cNvPr id="25" name="Picture 24" descr="rss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76" y="4056126"/>
            <a:ext cx="344424" cy="344424"/>
          </a:xfrm>
          <a:prstGeom prst="rect">
            <a:avLst/>
          </a:prstGeom>
        </p:spPr>
      </p:pic>
      <p:pic>
        <p:nvPicPr>
          <p:cNvPr id="27" name="Picture 26" descr="you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76" y="4056126"/>
            <a:ext cx="344424" cy="344424"/>
          </a:xfrm>
          <a:prstGeom prst="rect">
            <a:avLst/>
          </a:prstGeom>
        </p:spPr>
      </p:pic>
      <p:pic>
        <p:nvPicPr>
          <p:cNvPr id="4" name="Picture 3" descr="Twit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76" y="4056126"/>
            <a:ext cx="344424" cy="3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3230"/>
            <a:ext cx="8991600" cy="3565920"/>
          </a:xfrm>
        </p:spPr>
        <p:txBody>
          <a:bodyPr>
            <a:normAutofit/>
          </a:bodyPr>
          <a:lstStyle/>
          <a:p>
            <a:r>
              <a:rPr lang="en-US" dirty="0"/>
              <a:t>On-Chip Interconnect</a:t>
            </a:r>
          </a:p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Coherence Protocol Changes</a:t>
            </a:r>
          </a:p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Deriving Core and CHA Numbering</a:t>
            </a:r>
          </a:p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 Topology Information</a:t>
            </a:r>
          </a:p>
        </p:txBody>
      </p:sp>
    </p:spTree>
    <p:extLst>
      <p:ext uri="{BB962C8B-B14F-4D97-AF65-F5344CB8AC3E}">
        <p14:creationId xmlns:p14="http://schemas.microsoft.com/office/powerpoint/2010/main" val="368986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McCalpin: KNL/SKX Topology &amp; Cache Coherence</a:t>
            </a:r>
          </a:p>
        </p:txBody>
      </p:sp>
    </p:spTree>
    <p:extLst>
      <p:ext uri="{BB962C8B-B14F-4D97-AF65-F5344CB8AC3E}">
        <p14:creationId xmlns:p14="http://schemas.microsoft.com/office/powerpoint/2010/main" val="1262474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81A1-A78C-A340-BBAB-262F27C0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32B7-2764-D448-86F0-EB32C5D1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Diagrams from:</a:t>
            </a:r>
          </a:p>
          <a:p>
            <a:pPr lvl="1"/>
            <a:r>
              <a:rPr lang="en-US" sz="1400" dirty="0"/>
              <a:t>Xeon E5-2600 uncore performance monitoring guide (Intel document 327043)</a:t>
            </a:r>
          </a:p>
          <a:p>
            <a:pPr lvl="1"/>
            <a:r>
              <a:rPr lang="en-US" sz="1400" dirty="0"/>
              <a:t>Xeon E5 v4 uncore performance monitoring guides (Intel document 334291)</a:t>
            </a:r>
          </a:p>
          <a:p>
            <a:pPr lvl="1"/>
            <a:r>
              <a:rPr lang="en-US" sz="1400" dirty="0"/>
              <a:t>KNL Intel Xeon Phi Performance Monitoring Reference Manual, Volume 1: (document 332972)</a:t>
            </a:r>
          </a:p>
          <a:p>
            <a:pPr lvl="1"/>
            <a:r>
              <a:rPr lang="en-US" sz="1400" dirty="0"/>
              <a:t>SKX Intel Xeon Scalable Memory Family Uncore Performance Monitoring Reference Manual (document 336274)</a:t>
            </a:r>
          </a:p>
          <a:p>
            <a:r>
              <a:rPr lang="en-US" sz="1800" dirty="0"/>
              <a:t>Protocol:</a:t>
            </a:r>
          </a:p>
          <a:p>
            <a:pPr lvl="1"/>
            <a:r>
              <a:rPr lang="en-US" sz="1400" dirty="0"/>
              <a:t>Intel Architectures SW Developer’s Guide, Volume 3 (document 325384), Section 19.2</a:t>
            </a:r>
          </a:p>
          <a:p>
            <a:pPr lvl="1"/>
            <a:r>
              <a:rPr lang="en-US" sz="1400" dirty="0"/>
              <a:t>SKX Intel Xeon Scalable Memory Family Uncore Performance Monitoring Reference Manual (document 336274)</a:t>
            </a:r>
          </a:p>
          <a:p>
            <a:pPr lvl="1"/>
            <a:r>
              <a:rPr lang="en-US" sz="1400" dirty="0"/>
              <a:t>https://</a:t>
            </a:r>
            <a:r>
              <a:rPr lang="en-US" sz="1400" dirty="0" err="1"/>
              <a:t>www.hotchips.org</a:t>
            </a:r>
            <a:r>
              <a:rPr lang="en-US" sz="1400" dirty="0"/>
              <a:t>/</a:t>
            </a:r>
            <a:r>
              <a:rPr lang="en-US" sz="1400" dirty="0" err="1"/>
              <a:t>wp</a:t>
            </a:r>
            <a:r>
              <a:rPr lang="en-US" sz="1400" dirty="0"/>
              <a:t>-content/uploads/</a:t>
            </a:r>
            <a:r>
              <a:rPr lang="en-US" sz="1400" dirty="0" err="1"/>
              <a:t>hc_archives</a:t>
            </a:r>
            <a:r>
              <a:rPr lang="en-US" sz="1400" dirty="0"/>
              <a:t>/hc29/HC29.22-Tuesday-Pub/HC29.22.90-Server-Pub/HC29.22.930-Xeon-Skylake-sp-Kumar-Intel.pdf</a:t>
            </a:r>
          </a:p>
          <a:p>
            <a:pPr lvl="1"/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79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3DA3-33DB-DD46-BC2A-5E36FE89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On-Chip Interconnect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6CD1-5AE0-534A-91C0-5A1BE77F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Nehalem/</a:t>
            </a:r>
            <a:r>
              <a:rPr lang="en-US" dirty="0" err="1"/>
              <a:t>Westmere</a:t>
            </a:r>
            <a:r>
              <a:rPr lang="en-US" dirty="0"/>
              <a:t> (2009-2011) use a “buffered crossbar” between the cores (4-6) and a “monolithic” L3</a:t>
            </a:r>
          </a:p>
          <a:p>
            <a:r>
              <a:rPr lang="en-US" dirty="0"/>
              <a:t>Crossbars are not practically scalable to larger core counts</a:t>
            </a:r>
          </a:p>
          <a:p>
            <a:r>
              <a:rPr lang="en-US" dirty="0"/>
              <a:t>“Monolithic” cache not scalable to higher bandwidth </a:t>
            </a:r>
          </a:p>
          <a:p>
            <a:r>
              <a:rPr lang="en-US" dirty="0"/>
              <a:t>All subsequent processors use a distributed L3 with an undocumented mapping of physical addresses to L3 “slices”.</a:t>
            </a:r>
          </a:p>
        </p:txBody>
      </p:sp>
    </p:spTree>
    <p:extLst>
      <p:ext uri="{BB962C8B-B14F-4D97-AF65-F5344CB8AC3E}">
        <p14:creationId xmlns:p14="http://schemas.microsoft.com/office/powerpoint/2010/main" val="16716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EC0A1-FD09-854D-9168-6305EC8F8EC8}"/>
              </a:ext>
            </a:extLst>
          </p:cNvPr>
          <p:cNvSpPr txBox="1"/>
          <p:nvPr/>
        </p:nvSpPr>
        <p:spPr>
          <a:xfrm>
            <a:off x="4419600" y="979628"/>
            <a:ext cx="305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Sandy Bridge EP 2012</a:t>
            </a:r>
          </a:p>
          <a:p>
            <a:r>
              <a:rPr lang="en-US" dirty="0">
                <a:solidFill>
                  <a:srgbClr val="000000"/>
                </a:solidFill>
              </a:rPr>
              <a:t>Bidirectional 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1E986-06EB-2142-A99B-A3D386F5E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860"/>
            <a:ext cx="3657600" cy="24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34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2065F-ED51-834F-B65B-087291A8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96" y="5724"/>
            <a:ext cx="3278632" cy="2556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3106D2-DEA1-3149-9F4E-252A55F979BA}"/>
              </a:ext>
            </a:extLst>
          </p:cNvPr>
          <p:cNvSpPr txBox="1"/>
          <p:nvPr/>
        </p:nvSpPr>
        <p:spPr>
          <a:xfrm>
            <a:off x="5791200" y="280035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Haswell EP 2014</a:t>
            </a:r>
          </a:p>
          <a:p>
            <a:r>
              <a:rPr lang="en-US" dirty="0">
                <a:solidFill>
                  <a:srgbClr val="000000"/>
                </a:solidFill>
              </a:rPr>
              <a:t>Two interconnected sets of bidirectional rings</a:t>
            </a:r>
          </a:p>
        </p:txBody>
      </p:sp>
    </p:spTree>
    <p:extLst>
      <p:ext uri="{BB962C8B-B14F-4D97-AF65-F5344CB8AC3E}">
        <p14:creationId xmlns:p14="http://schemas.microsoft.com/office/powerpoint/2010/main" val="23035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3166D1-E63B-BB4C-AF01-6FA7F30C3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71750"/>
            <a:ext cx="2926080" cy="2165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001817-1B72-044D-8566-5125774BEA14}"/>
              </a:ext>
            </a:extLst>
          </p:cNvPr>
          <p:cNvSpPr txBox="1"/>
          <p:nvPr/>
        </p:nvSpPr>
        <p:spPr>
          <a:xfrm>
            <a:off x="3692793" y="297256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Knights Landing 2016</a:t>
            </a:r>
          </a:p>
          <a:p>
            <a:r>
              <a:rPr lang="en-US" dirty="0">
                <a:solidFill>
                  <a:srgbClr val="000000"/>
                </a:solidFill>
              </a:rPr>
              <a:t>2D mesh</a:t>
            </a:r>
          </a:p>
        </p:txBody>
      </p:sp>
    </p:spTree>
    <p:extLst>
      <p:ext uri="{BB962C8B-B14F-4D97-AF65-F5344CB8AC3E}">
        <p14:creationId xmlns:p14="http://schemas.microsoft.com/office/powerpoint/2010/main" val="3034885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1C2F02-A303-F548-A5C0-1E49E8086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87452"/>
            <a:ext cx="3108960" cy="2241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8AA70A-D295-9A4A-BB4B-4CD5BA9DB36F}"/>
              </a:ext>
            </a:extLst>
          </p:cNvPr>
          <p:cNvSpPr txBox="1"/>
          <p:nvPr/>
        </p:nvSpPr>
        <p:spPr>
          <a:xfrm>
            <a:off x="3886200" y="4019709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Skylake Xeon</a:t>
            </a:r>
          </a:p>
          <a:p>
            <a:r>
              <a:rPr lang="en-US" dirty="0">
                <a:solidFill>
                  <a:srgbClr val="000000"/>
                </a:solidFill>
              </a:rPr>
              <a:t>2017 2D mesh</a:t>
            </a:r>
          </a:p>
        </p:txBody>
      </p:sp>
    </p:spTree>
    <p:extLst>
      <p:ext uri="{BB962C8B-B14F-4D97-AF65-F5344CB8AC3E}">
        <p14:creationId xmlns:p14="http://schemas.microsoft.com/office/powerpoint/2010/main" val="59175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1E986-06EB-2142-A99B-A3D386F5E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860"/>
            <a:ext cx="3657600" cy="2483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3166D1-E63B-BB4C-AF01-6FA7F30C3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71750"/>
            <a:ext cx="2926080" cy="2165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1C2F02-A303-F548-A5C0-1E49E8086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87452"/>
            <a:ext cx="3108960" cy="22417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32065F-ED51-834F-B65B-087291A8F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96" y="5724"/>
            <a:ext cx="3278632" cy="25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8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7A12CE-6740-4B40-89D2-79B3681CE6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" y="742950"/>
          <a:ext cx="4419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6311694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11381332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4290794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04427955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3235321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40855386"/>
                    </a:ext>
                  </a:extLst>
                </a:gridCol>
              </a:tblGrid>
              <a:tr h="581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UPI 0/1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RLink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UPI 2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6293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Bit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519369335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Bit 10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54928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2477336007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Bit 17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22947621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 Bit 23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7720060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4764AC-4946-D444-8932-36A5B128ABD2}"/>
              </a:ext>
            </a:extLst>
          </p:cNvPr>
          <p:cNvSpPr txBox="1"/>
          <p:nvPr/>
        </p:nvSpPr>
        <p:spPr>
          <a:xfrm>
            <a:off x="228600" y="20955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CAPID6 bit field mapping to tile location</a:t>
            </a:r>
          </a:p>
        </p:txBody>
      </p:sp>
    </p:spTree>
    <p:extLst>
      <p:ext uri="{BB962C8B-B14F-4D97-AF65-F5344CB8AC3E}">
        <p14:creationId xmlns:p14="http://schemas.microsoft.com/office/powerpoint/2010/main" val="2914369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1D0610-A812-4B41-AD6F-C51780A0B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7867"/>
              </p:ext>
            </p:extLst>
          </p:nvPr>
        </p:nvGraphicFramePr>
        <p:xfrm>
          <a:off x="76200" y="742950"/>
          <a:ext cx="4419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6311694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11381332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4290794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04427955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3235321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40855386"/>
                    </a:ext>
                  </a:extLst>
                </a:gridCol>
              </a:tblGrid>
              <a:tr h="581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UPI 0/1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RLink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UPI 2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6293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Bit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519369335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Bit 10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54928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2477336007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Bit 17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22947621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 Bit 23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772006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ADA65E-F247-B04F-BCD1-456515A42225}"/>
              </a:ext>
            </a:extLst>
          </p:cNvPr>
          <p:cNvSpPr txBox="1"/>
          <p:nvPr/>
        </p:nvSpPr>
        <p:spPr>
          <a:xfrm>
            <a:off x="478668" y="213022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CAPID6 bits 4,10,17,23 set to zero</a:t>
            </a:r>
          </a:p>
        </p:txBody>
      </p:sp>
    </p:spTree>
    <p:extLst>
      <p:ext uri="{BB962C8B-B14F-4D97-AF65-F5344CB8AC3E}">
        <p14:creationId xmlns:p14="http://schemas.microsoft.com/office/powerpoint/2010/main" val="193839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2065F-ED51-834F-B65B-087291A8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96" y="5724"/>
            <a:ext cx="3278632" cy="25567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DEC0A1-FD09-854D-9168-6305EC8F8EC8}"/>
              </a:ext>
            </a:extLst>
          </p:cNvPr>
          <p:cNvSpPr txBox="1"/>
          <p:nvPr/>
        </p:nvSpPr>
        <p:spPr>
          <a:xfrm>
            <a:off x="4419600" y="979628"/>
            <a:ext cx="305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Sandy Bridge EP 2012</a:t>
            </a:r>
          </a:p>
          <a:p>
            <a:r>
              <a:rPr lang="en-US" dirty="0">
                <a:solidFill>
                  <a:srgbClr val="000000"/>
                </a:solidFill>
              </a:rPr>
              <a:t>Bidirectional 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1E986-06EB-2142-A99B-A3D386F5E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860"/>
            <a:ext cx="3657600" cy="2483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3166D1-E63B-BB4C-AF01-6FA7F30C3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71750"/>
            <a:ext cx="2926080" cy="2165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1C2F02-A303-F548-A5C0-1E49E8086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87452"/>
            <a:ext cx="3108960" cy="2241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3106D2-DEA1-3149-9F4E-252A55F979BA}"/>
              </a:ext>
            </a:extLst>
          </p:cNvPr>
          <p:cNvSpPr txBox="1"/>
          <p:nvPr/>
        </p:nvSpPr>
        <p:spPr>
          <a:xfrm>
            <a:off x="5791200" y="280035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Haswell EP 2014</a:t>
            </a:r>
          </a:p>
          <a:p>
            <a:r>
              <a:rPr lang="en-US" dirty="0">
                <a:solidFill>
                  <a:srgbClr val="000000"/>
                </a:solidFill>
              </a:rPr>
              <a:t>Two interconnected sets of bidirectional 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01817-1B72-044D-8566-5125774BEA14}"/>
              </a:ext>
            </a:extLst>
          </p:cNvPr>
          <p:cNvSpPr txBox="1"/>
          <p:nvPr/>
        </p:nvSpPr>
        <p:spPr>
          <a:xfrm>
            <a:off x="3692793" y="297256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Knights Landing 2016</a:t>
            </a:r>
          </a:p>
          <a:p>
            <a:r>
              <a:rPr lang="en-US" dirty="0">
                <a:solidFill>
                  <a:srgbClr val="000000"/>
                </a:solidFill>
              </a:rPr>
              <a:t>2D mesh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AA70A-D295-9A4A-BB4B-4CD5BA9DB36F}"/>
              </a:ext>
            </a:extLst>
          </p:cNvPr>
          <p:cNvSpPr txBox="1"/>
          <p:nvPr/>
        </p:nvSpPr>
        <p:spPr>
          <a:xfrm>
            <a:off x="3886200" y="4019709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Skylake Xeon</a:t>
            </a:r>
          </a:p>
          <a:p>
            <a:r>
              <a:rPr lang="en-US" dirty="0">
                <a:solidFill>
                  <a:srgbClr val="000000"/>
                </a:solidFill>
              </a:rPr>
              <a:t>2017 2D mesh</a:t>
            </a:r>
          </a:p>
        </p:txBody>
      </p:sp>
    </p:spTree>
    <p:extLst>
      <p:ext uri="{BB962C8B-B14F-4D97-AF65-F5344CB8AC3E}">
        <p14:creationId xmlns:p14="http://schemas.microsoft.com/office/powerpoint/2010/main" val="139265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1D0610-A812-4B41-AD6F-C51780A0B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40787"/>
              </p:ext>
            </p:extLst>
          </p:nvPr>
        </p:nvGraphicFramePr>
        <p:xfrm>
          <a:off x="76200" y="742950"/>
          <a:ext cx="4419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6311694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11381332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4290794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04427955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3235321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40855386"/>
                    </a:ext>
                  </a:extLst>
                </a:gridCol>
              </a:tblGrid>
              <a:tr h="581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UPI 0/1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RLink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UPI 2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6293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Bit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519369335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Bit 10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54928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2477336007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Bit 17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22947621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 Bit 23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Bit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772006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ADA65E-F247-B04F-BCD1-456515A42225}"/>
              </a:ext>
            </a:extLst>
          </p:cNvPr>
          <p:cNvSpPr txBox="1"/>
          <p:nvPr/>
        </p:nvSpPr>
        <p:spPr>
          <a:xfrm>
            <a:off x="478668" y="213022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CAPID6 bits 4,10,17,23 set to zero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987E39-BCB5-BC42-8B41-C9BD4579AD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8200" y="742950"/>
          <a:ext cx="4419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6311694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11381332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4290794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04427955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3235321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40855386"/>
                    </a:ext>
                  </a:extLst>
                </a:gridCol>
              </a:tblGrid>
              <a:tr h="581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UPI 0/1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RLink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UPI 2</a:t>
                      </a:r>
                      <a:endParaRPr lang="en-US" sz="1400" b="0" i="1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pct50">
                      <a:fgClr>
                        <a:srgbClr val="FFFDDB"/>
                      </a:fgClr>
                      <a:bgClr>
                        <a:schemeClr val="bg1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PCIe</a:t>
                      </a:r>
                      <a:endParaRPr lang="en-US" sz="1400" b="0" i="1" u="none" strike="noStrike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6293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519369335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17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IMC1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54928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18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2477336007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19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229476219"/>
                  </a:ext>
                </a:extLst>
              </a:tr>
              <a:tr h="61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37720060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677A3F-7257-0649-843C-DE9C9365E6DB}"/>
              </a:ext>
            </a:extLst>
          </p:cNvPr>
          <p:cNvSpPr txBox="1"/>
          <p:nvPr/>
        </p:nvSpPr>
        <p:spPr>
          <a:xfrm>
            <a:off x="4715725" y="209550"/>
            <a:ext cx="400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CHA numbers skip over disabled tiles</a:t>
            </a:r>
          </a:p>
        </p:txBody>
      </p:sp>
    </p:spTree>
    <p:extLst>
      <p:ext uri="{BB962C8B-B14F-4D97-AF65-F5344CB8AC3E}">
        <p14:creationId xmlns:p14="http://schemas.microsoft.com/office/powerpoint/2010/main" val="3139620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C6ECC-40B1-3546-A128-3371A1330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9590"/>
            <a:ext cx="4023360" cy="408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0092D-1D30-984F-89EF-62F3F0378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29590"/>
            <a:ext cx="4043680" cy="2733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621285-E22F-8448-8681-3FE3D8DC714E}"/>
              </a:ext>
            </a:extLst>
          </p:cNvPr>
          <p:cNvSpPr txBox="1"/>
          <p:nvPr/>
        </p:nvSpPr>
        <p:spPr>
          <a:xfrm>
            <a:off x="2057400" y="57150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five “slow” CAPID6 patterns initially found</a:t>
            </a:r>
          </a:p>
        </p:txBody>
      </p:sp>
    </p:spTree>
    <p:extLst>
      <p:ext uri="{BB962C8B-B14F-4D97-AF65-F5344CB8AC3E}">
        <p14:creationId xmlns:p14="http://schemas.microsoft.com/office/powerpoint/2010/main" val="1196291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88B725-80B8-6740-B382-C75BAE378143}"/>
              </a:ext>
            </a:extLst>
          </p:cNvPr>
          <p:cNvSpPr txBox="1"/>
          <p:nvPr/>
        </p:nvSpPr>
        <p:spPr>
          <a:xfrm>
            <a:off x="512072" y="57150"/>
            <a:ext cx="796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search on these 8 bits of all CAPID6 values found one more “slow”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C6ECC-40B1-3546-A128-3371A1330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9590"/>
            <a:ext cx="4023360" cy="408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0092D-1D30-984F-89EF-62F3F0378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29590"/>
            <a:ext cx="4043680" cy="2733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F5C143-45AA-9A46-9832-AB9488E12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47382"/>
            <a:ext cx="4064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68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2541F2-92A4-A04B-A396-4B5EB348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/>
              <a:t>Same Mesh, Different Numbering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15ABAA-879E-FC4C-A6DD-9394D4C5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KNL x2APIC IDs are not renumbered to skip over cores in disabled tiles (as they are on SKX and other Xeons)</a:t>
            </a:r>
          </a:p>
          <a:p>
            <a:pPr lvl="1"/>
            <a:r>
              <a:rPr lang="en-US" dirty="0"/>
              <a:t>CPUID “Extended Topology Enumeration Leaf”</a:t>
            </a:r>
          </a:p>
          <a:p>
            <a:pPr lvl="2"/>
            <a:r>
              <a:rPr lang="en-US" dirty="0"/>
              <a:t>CPUID instruction with %</a:t>
            </a:r>
            <a:r>
              <a:rPr lang="en-US" dirty="0" err="1"/>
              <a:t>eax</a:t>
            </a:r>
            <a:r>
              <a:rPr lang="en-US" dirty="0"/>
              <a:t> 0x0b and %</a:t>
            </a:r>
            <a:r>
              <a:rPr lang="en-US" dirty="0" err="1"/>
              <a:t>ecx</a:t>
            </a:r>
            <a:r>
              <a:rPr lang="en-US" dirty="0"/>
              <a:t> 0x00 or 0x01</a:t>
            </a:r>
          </a:p>
          <a:p>
            <a:pPr lvl="1"/>
            <a:r>
              <a:rPr lang="en-US" dirty="0"/>
              <a:t>x2APIC ID is returned in %</a:t>
            </a:r>
            <a:r>
              <a:rPr lang="en-US" dirty="0" err="1"/>
              <a:t>edx</a:t>
            </a:r>
            <a:endParaRPr lang="en-US" dirty="0"/>
          </a:p>
          <a:p>
            <a:pPr lvl="2"/>
            <a:r>
              <a:rPr lang="en-US" dirty="0"/>
              <a:t>Bits 1:0 are thread number</a:t>
            </a:r>
          </a:p>
          <a:p>
            <a:pPr lvl="2"/>
            <a:r>
              <a:rPr lang="en-US" dirty="0"/>
              <a:t>Bits 31:2 are physical core number in range of 0..75</a:t>
            </a:r>
          </a:p>
          <a:p>
            <a:pPr lvl="2"/>
            <a:r>
              <a:rPr lang="en-US" dirty="0"/>
              <a:t>Bits 31:3 are tile number in range of 0..37</a:t>
            </a:r>
          </a:p>
          <a:p>
            <a:pPr lvl="1"/>
            <a:r>
              <a:rPr lang="en-US" dirty="0"/>
              <a:t>Logical processor numbers are contiguously mapped onto the active physical cores, e.g., with physical cores 4-5 disabled</a:t>
            </a:r>
          </a:p>
          <a:p>
            <a:pPr lvl="2"/>
            <a:r>
              <a:rPr lang="en-US" dirty="0"/>
              <a:t>Physical: 	0, 1, 2, 3, 6, 7, 8, 9, …</a:t>
            </a:r>
          </a:p>
          <a:p>
            <a:pPr lvl="2"/>
            <a:r>
              <a:rPr lang="en-US" dirty="0"/>
              <a:t>Logical:	0, 1, 2, 3, 4, 5, 6, 7, 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78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E8F0-1A1E-774C-ADC9-A9D7CA03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KNL core/tile numbering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BBD7-C700-ED48-B756-DF8ED54A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66750"/>
            <a:ext cx="8839200" cy="3962400"/>
          </a:xfrm>
        </p:spPr>
        <p:txBody>
          <a:bodyPr/>
          <a:lstStyle/>
          <a:p>
            <a:r>
              <a:rPr lang="en-US" dirty="0"/>
              <a:t>Disabled tiles in KNL still have active CHAs with counters</a:t>
            </a:r>
          </a:p>
          <a:p>
            <a:r>
              <a:rPr lang="en-US" dirty="0"/>
              <a:t>Single-core loads from memory will have one CHA with inputs from two sides</a:t>
            </a:r>
          </a:p>
          <a:p>
            <a:pPr lvl="1"/>
            <a:r>
              <a:rPr lang="en-US" dirty="0"/>
              <a:t>This CHA is co-located with the core performing the loads</a:t>
            </a:r>
          </a:p>
          <a:p>
            <a:pPr lvl="1"/>
            <a:r>
              <a:rPr lang="en-US" dirty="0"/>
              <a:t>CHAs will no co-located (active) cores will not show two-sided inputs from any of the single-core read tests</a:t>
            </a:r>
          </a:p>
          <a:p>
            <a:r>
              <a:rPr lang="en-US" dirty="0"/>
              <a:t>x2APIC processor tile IDs (%</a:t>
            </a:r>
            <a:r>
              <a:rPr lang="en-US" dirty="0" err="1"/>
              <a:t>edx</a:t>
            </a:r>
            <a:r>
              <a:rPr lang="en-US" dirty="0"/>
              <a:t> bits 31:3) match CHA tile numbers in the cases I have tested.</a:t>
            </a:r>
          </a:p>
          <a:p>
            <a:r>
              <a:rPr lang="en-US" dirty="0"/>
              <a:t>Next look at mesh routing results to determine locations on the die…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3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3230"/>
            <a:ext cx="8991600" cy="3565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On-Chip Interconnect</a:t>
            </a:r>
          </a:p>
          <a:p>
            <a:r>
              <a:rPr lang="en-US" dirty="0"/>
              <a:t>Coherence Protocol Changes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Deriving Core and CHA Numbering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Using Topology Information</a:t>
            </a:r>
          </a:p>
        </p:txBody>
      </p:sp>
    </p:spTree>
    <p:extLst>
      <p:ext uri="{BB962C8B-B14F-4D97-AF65-F5344CB8AC3E}">
        <p14:creationId xmlns:p14="http://schemas.microsoft.com/office/powerpoint/2010/main" val="420953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3DA3-33DB-DD46-BC2A-5E36FE89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Coherence Protocol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6CD1-5AE0-534A-91C0-5A1BE77F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610600" cy="3699273"/>
          </a:xfrm>
        </p:spPr>
        <p:txBody>
          <a:bodyPr/>
          <a:lstStyle/>
          <a:p>
            <a:r>
              <a:rPr lang="en-US" dirty="0"/>
              <a:t>Addition of “</a:t>
            </a:r>
            <a:r>
              <a:rPr lang="en-US" dirty="0">
                <a:solidFill>
                  <a:srgbClr val="000000"/>
                </a:solidFill>
              </a:rPr>
              <a:t>Memory Directories</a:t>
            </a:r>
            <a:r>
              <a:rPr lang="en-US" dirty="0"/>
              <a:t>” (SKX only)</a:t>
            </a:r>
          </a:p>
          <a:p>
            <a:r>
              <a:rPr lang="en-US" dirty="0"/>
              <a:t>Change from “</a:t>
            </a:r>
            <a:r>
              <a:rPr lang="en-US" dirty="0">
                <a:solidFill>
                  <a:srgbClr val="000000"/>
                </a:solidFill>
              </a:rPr>
              <a:t>inclusive</a:t>
            </a:r>
            <a:r>
              <a:rPr lang="en-US" dirty="0"/>
              <a:t>” to “</a:t>
            </a:r>
            <a:r>
              <a:rPr lang="en-US" dirty="0">
                <a:solidFill>
                  <a:srgbClr val="000000"/>
                </a:solidFill>
              </a:rPr>
              <a:t>non-inclusive</a:t>
            </a:r>
            <a:r>
              <a:rPr lang="en-US" dirty="0"/>
              <a:t>” L3 cache (SKX)</a:t>
            </a:r>
          </a:p>
          <a:p>
            <a:r>
              <a:rPr lang="en-US" dirty="0"/>
              <a:t>Addition of “</a:t>
            </a:r>
            <a:r>
              <a:rPr lang="en-US" dirty="0">
                <a:solidFill>
                  <a:srgbClr val="000000"/>
                </a:solidFill>
              </a:rPr>
              <a:t>Snoop Filters</a:t>
            </a:r>
            <a:r>
              <a:rPr lang="en-US" dirty="0"/>
              <a:t>” (SKX and KNL)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1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8625-03AD-934E-B247-067E6C87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F2A0-0FE3-B34E-821B-7015412A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3810000"/>
          </a:xfrm>
        </p:spPr>
        <p:txBody>
          <a:bodyPr>
            <a:normAutofit/>
          </a:bodyPr>
          <a:lstStyle/>
          <a:p>
            <a:r>
              <a:rPr lang="en-US" dirty="0"/>
              <a:t>Memory latency has been increasing with core count</a:t>
            </a:r>
          </a:p>
          <a:p>
            <a:r>
              <a:rPr lang="en-US" dirty="0"/>
              <a:t>On an L3 Miss (most systems) do two parallel operations:</a:t>
            </a:r>
          </a:p>
          <a:p>
            <a:pPr lvl="1"/>
            <a:r>
              <a:rPr lang="en-US" dirty="0"/>
              <a:t>Request data from memory</a:t>
            </a:r>
          </a:p>
          <a:p>
            <a:pPr lvl="1"/>
            <a:r>
              <a:rPr lang="en-US" dirty="0"/>
              <a:t>Snoop other socket(s) to see if they have a dirty copy</a:t>
            </a:r>
          </a:p>
          <a:p>
            <a:r>
              <a:rPr lang="en-US" dirty="0"/>
              <a:t>Snoop response time from the other socket is almost always larger than the latency to get data from DRAM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00"/>
                </a:solidFill>
              </a:rPr>
              <a:t>Memory Directory </a:t>
            </a:r>
            <a:r>
              <a:rPr lang="en-US" dirty="0"/>
              <a:t>is one or more bits per cache line in DRAM that tell the processor whether another socket </a:t>
            </a:r>
            <a:r>
              <a:rPr lang="en-US" i="1" dirty="0"/>
              <a:t>might</a:t>
            </a:r>
            <a:r>
              <a:rPr lang="en-US" dirty="0"/>
              <a:t> have a dirty copy of the cache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8625-03AD-934E-B247-067E6C87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Directories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F2A0-0FE3-B34E-821B-7015412A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If “clean”, then no need to wait for snoop response</a:t>
            </a:r>
          </a:p>
          <a:p>
            <a:pPr lvl="2"/>
            <a:r>
              <a:rPr lang="en-US" dirty="0"/>
              <a:t>Reduces SKX local memory latency significantly (&gt;20%)</a:t>
            </a:r>
          </a:p>
          <a:p>
            <a:pPr lvl="1"/>
            <a:r>
              <a:rPr lang="en-US" dirty="0"/>
              <a:t>Or snoop can be skipped entirely if directory is clean (at the cost of higher remote latency, since there no overlap) – reducing link traffic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Intervention latency not improved &amp; may be worse: </a:t>
            </a:r>
          </a:p>
          <a:p>
            <a:pPr lvl="2"/>
            <a:r>
              <a:rPr lang="en-US" dirty="0"/>
              <a:t>SKX cross-socket interventions are 1.4x to 2.1x slower than HSW</a:t>
            </a:r>
          </a:p>
          <a:p>
            <a:pPr lvl="1"/>
            <a:r>
              <a:rPr lang="en-US" dirty="0"/>
              <a:t>Remote reads can update the directory, forcing the entire cache line to be written back to DRAM</a:t>
            </a:r>
          </a:p>
          <a:p>
            <a:pPr lvl="2"/>
            <a:r>
              <a:rPr lang="en-US" dirty="0"/>
              <a:t>Increased memory traffic can be very confusing!</a:t>
            </a:r>
          </a:p>
          <a:p>
            <a:pPr lvl="2"/>
            <a:r>
              <a:rPr lang="en-US" dirty="0"/>
              <a:t>E.g., read 1 </a:t>
            </a:r>
            <a:r>
              <a:rPr lang="en-US" dirty="0" err="1"/>
              <a:t>GiB</a:t>
            </a:r>
            <a:r>
              <a:rPr lang="en-US" dirty="0"/>
              <a:t>: measure 1 </a:t>
            </a:r>
            <a:r>
              <a:rPr lang="en-US" dirty="0" err="1"/>
              <a:t>GiB</a:t>
            </a:r>
            <a:r>
              <a:rPr lang="en-US" dirty="0"/>
              <a:t> Rd + 1 </a:t>
            </a:r>
            <a:r>
              <a:rPr lang="en-US" dirty="0" err="1"/>
              <a:t>GiB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at memory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4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3DA3-33DB-DD46-BC2A-5E36FE89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Non-Inclusive L3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6CD1-5AE0-534A-91C0-5A1BE77F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610600" cy="3810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Nehalem through Broadwell all used “</a:t>
            </a:r>
            <a:r>
              <a:rPr lang="en-US" dirty="0">
                <a:solidFill>
                  <a:srgbClr val="000000"/>
                </a:solidFill>
              </a:rPr>
              <a:t>Inclusive L3</a:t>
            </a:r>
            <a:r>
              <a:rPr lang="en-US" dirty="0"/>
              <a:t>” caches</a:t>
            </a:r>
          </a:p>
          <a:p>
            <a:pPr lvl="1"/>
            <a:r>
              <a:rPr lang="en-US" dirty="0"/>
              <a:t>Only need to snoop L3 – if not there, then it is not on this chip</a:t>
            </a:r>
          </a:p>
          <a:p>
            <a:pPr lvl="1"/>
            <a:r>
              <a:rPr lang="en-US" dirty="0"/>
              <a:t>BUT, the 256KiB of data in L2 is replicated in the L3, reducing capacity by 10%</a:t>
            </a:r>
          </a:p>
          <a:p>
            <a:r>
              <a:rPr lang="en-US" dirty="0"/>
              <a:t>SKX uses a “</a:t>
            </a:r>
            <a:r>
              <a:rPr lang="en-US" dirty="0">
                <a:solidFill>
                  <a:srgbClr val="000000"/>
                </a:solidFill>
              </a:rPr>
              <a:t>non-inclusive</a:t>
            </a:r>
            <a:r>
              <a:rPr lang="en-US" dirty="0"/>
              <a:t>” L3 cache</a:t>
            </a:r>
          </a:p>
          <a:p>
            <a:pPr lvl="1"/>
            <a:r>
              <a:rPr lang="en-US" dirty="0"/>
              <a:t>Allows a much larger L2 cache (1MiB) without un-necessary replication</a:t>
            </a:r>
          </a:p>
          <a:p>
            <a:pPr lvl="1"/>
            <a:r>
              <a:rPr lang="en-US" dirty="0"/>
              <a:t>But requires many changes in behavior</a:t>
            </a:r>
          </a:p>
          <a:p>
            <a:r>
              <a:rPr lang="en-US" dirty="0"/>
              <a:t>Incoming data transfers are different now</a:t>
            </a:r>
          </a:p>
          <a:p>
            <a:pPr lvl="1"/>
            <a:r>
              <a:rPr lang="en-US" dirty="0"/>
              <a:t>Before:	</a:t>
            </a:r>
            <a:r>
              <a:rPr lang="en-US" dirty="0">
                <a:solidFill>
                  <a:srgbClr val="000000"/>
                </a:solidFill>
              </a:rPr>
              <a:t>send cache line to L3 </a:t>
            </a:r>
            <a:r>
              <a:rPr lang="en-US" i="1" dirty="0">
                <a:solidFill>
                  <a:srgbClr val="000000"/>
                </a:solidFill>
              </a:rPr>
              <a:t>and</a:t>
            </a:r>
            <a:r>
              <a:rPr lang="en-US" dirty="0">
                <a:solidFill>
                  <a:srgbClr val="000000"/>
                </a:solidFill>
              </a:rPr>
              <a:t> to L2/L1/Core</a:t>
            </a:r>
          </a:p>
          <a:p>
            <a:pPr lvl="1"/>
            <a:r>
              <a:rPr lang="en-US" dirty="0"/>
              <a:t>Now:	</a:t>
            </a:r>
            <a:r>
              <a:rPr lang="en-US" dirty="0">
                <a:solidFill>
                  <a:srgbClr val="000000"/>
                </a:solidFill>
              </a:rPr>
              <a:t>send cache line </a:t>
            </a:r>
            <a:r>
              <a:rPr lang="en-US" i="1" dirty="0">
                <a:solidFill>
                  <a:srgbClr val="000000"/>
                </a:solidFill>
              </a:rPr>
              <a:t>only</a:t>
            </a:r>
            <a:r>
              <a:rPr lang="en-US" dirty="0">
                <a:solidFill>
                  <a:srgbClr val="000000"/>
                </a:solidFill>
              </a:rPr>
              <a:t> to L2/L1/Core</a:t>
            </a:r>
          </a:p>
          <a:p>
            <a:r>
              <a:rPr lang="en-US" dirty="0"/>
              <a:t>Outgoing data transfers are very different</a:t>
            </a:r>
          </a:p>
          <a:p>
            <a:pPr lvl="1"/>
            <a:r>
              <a:rPr lang="en-US" dirty="0"/>
              <a:t>Data gets into the L3 when victimized from the L2</a:t>
            </a:r>
          </a:p>
          <a:p>
            <a:pPr lvl="2"/>
            <a:r>
              <a:rPr lang="en-US" dirty="0"/>
              <a:t>Dirty cache lines </a:t>
            </a:r>
            <a:r>
              <a:rPr lang="en-US" i="1" dirty="0">
                <a:solidFill>
                  <a:srgbClr val="000000"/>
                </a:solidFill>
              </a:rPr>
              <a:t>usually</a:t>
            </a:r>
            <a:r>
              <a:rPr lang="en-US" dirty="0"/>
              <a:t> sent to L3, but </a:t>
            </a:r>
            <a:r>
              <a:rPr lang="en-US" i="1" dirty="0">
                <a:solidFill>
                  <a:srgbClr val="000000"/>
                </a:solidFill>
              </a:rPr>
              <a:t>can be </a:t>
            </a:r>
            <a:r>
              <a:rPr lang="en-US" dirty="0"/>
              <a:t>sent directly to memory</a:t>
            </a:r>
          </a:p>
          <a:p>
            <a:pPr lvl="2"/>
            <a:r>
              <a:rPr lang="en-US" dirty="0"/>
              <a:t>Clean cache lines can be sent to L3, or can be silently dropped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HARDWARE decides which transactions to use, with no user control !!!</a:t>
            </a:r>
          </a:p>
        </p:txBody>
      </p:sp>
    </p:spTree>
    <p:extLst>
      <p:ext uri="{BB962C8B-B14F-4D97-AF65-F5344CB8AC3E}">
        <p14:creationId xmlns:p14="http://schemas.microsoft.com/office/powerpoint/2010/main" val="29385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CC15C6C-4FCE-2A44-8BB2-9A13CCD827B3}" vid="{38FAE4BF-2259-204E-8A3B-A82CBD130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</Template>
  <TotalTime>6645</TotalTime>
  <Words>3759</Words>
  <Application>Microsoft Macintosh PowerPoint</Application>
  <PresentationFormat>On-screen Show (16:9)</PresentationFormat>
  <Paragraphs>830</Paragraphs>
  <Slides>44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TACC_Template_Light</vt:lpstr>
      <vt:lpstr>Topology and Cache Coherence in Knights Landing and Skylake Xeon Processors</vt:lpstr>
      <vt:lpstr>Outline</vt:lpstr>
      <vt:lpstr>Outline</vt:lpstr>
      <vt:lpstr>PowerPoint Presentation</vt:lpstr>
      <vt:lpstr>Outline</vt:lpstr>
      <vt:lpstr>Coherence Protocol Changes</vt:lpstr>
      <vt:lpstr>Memory Directories</vt:lpstr>
      <vt:lpstr>Memory Directories (2)</vt:lpstr>
      <vt:lpstr>Non-Inclusive L3 cache</vt:lpstr>
      <vt:lpstr>Snoop Filters</vt:lpstr>
      <vt:lpstr>Outline</vt:lpstr>
      <vt:lpstr>Methodology: Data Collection</vt:lpstr>
      <vt:lpstr>Methodology: Analysis</vt:lpstr>
      <vt:lpstr>Methodology: Analysis (2)</vt:lpstr>
      <vt:lpstr>Methodology: automation</vt:lpstr>
      <vt:lpstr>PowerPoint Presentation</vt:lpstr>
      <vt:lpstr>PowerPoint Presentation</vt:lpstr>
      <vt:lpstr>Outline</vt:lpstr>
      <vt:lpstr>Same Mesh, Different Numbering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Summary</vt:lpstr>
      <vt:lpstr>For more information: www.tacc.utexas.edu </vt:lpstr>
      <vt:lpstr>Backup slides</vt:lpstr>
      <vt:lpstr>References</vt:lpstr>
      <vt:lpstr>On-Chip Interconnect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 Mesh, Different Numbering</vt:lpstr>
      <vt:lpstr>KNL core/tile numbering (cont’d)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 and Cache Coherence in Knights Landing and Skylake Xeon Processors</dc:title>
  <dc:creator>John McCalpin</dc:creator>
  <cp:lastModifiedBy>John McCalpin</cp:lastModifiedBy>
  <cp:revision>69</cp:revision>
  <cp:lastPrinted>2018-02-28T17:52:53Z</cp:lastPrinted>
  <dcterms:created xsi:type="dcterms:W3CDTF">2018-02-16T16:20:45Z</dcterms:created>
  <dcterms:modified xsi:type="dcterms:W3CDTF">2018-03-23T22:31:54Z</dcterms:modified>
</cp:coreProperties>
</file>