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3"/>
  </p:notesMasterIdLst>
  <p:handoutMasterIdLst>
    <p:handoutMasterId r:id="rId4"/>
  </p:handoutMasterIdLst>
  <p:sldIdLst>
    <p:sldId id="309" r:id="rId2"/>
  </p:sldIdLst>
  <p:sldSz cx="12188825" cy="6858000"/>
  <p:notesSz cx="7315200" cy="9601200"/>
  <p:defaultTextStyle>
    <a:defPPr>
      <a:defRPr lang="en-US"/>
    </a:defPPr>
    <a:lvl1pPr algn="l" rtl="0" fontAlgn="base">
      <a:spcBef>
        <a:spcPct val="0"/>
      </a:spcBef>
      <a:spcAft>
        <a:spcPct val="0"/>
      </a:spcAft>
      <a:defRPr sz="4799" kern="1200">
        <a:solidFill>
          <a:schemeClr val="tx1"/>
        </a:solidFill>
        <a:latin typeface="Arial" charset="0"/>
        <a:ea typeface="+mn-ea"/>
        <a:cs typeface="+mn-cs"/>
      </a:defRPr>
    </a:lvl1pPr>
    <a:lvl2pPr marL="609493" algn="l" rtl="0" fontAlgn="base">
      <a:spcBef>
        <a:spcPct val="0"/>
      </a:spcBef>
      <a:spcAft>
        <a:spcPct val="0"/>
      </a:spcAft>
      <a:defRPr sz="4799" kern="1200">
        <a:solidFill>
          <a:schemeClr val="tx1"/>
        </a:solidFill>
        <a:latin typeface="Arial" charset="0"/>
        <a:ea typeface="+mn-ea"/>
        <a:cs typeface="+mn-cs"/>
      </a:defRPr>
    </a:lvl2pPr>
    <a:lvl3pPr marL="1218987" algn="l" rtl="0" fontAlgn="base">
      <a:spcBef>
        <a:spcPct val="0"/>
      </a:spcBef>
      <a:spcAft>
        <a:spcPct val="0"/>
      </a:spcAft>
      <a:defRPr sz="4799" kern="1200">
        <a:solidFill>
          <a:schemeClr val="tx1"/>
        </a:solidFill>
        <a:latin typeface="Arial" charset="0"/>
        <a:ea typeface="+mn-ea"/>
        <a:cs typeface="+mn-cs"/>
      </a:defRPr>
    </a:lvl3pPr>
    <a:lvl4pPr marL="1828480" algn="l" rtl="0" fontAlgn="base">
      <a:spcBef>
        <a:spcPct val="0"/>
      </a:spcBef>
      <a:spcAft>
        <a:spcPct val="0"/>
      </a:spcAft>
      <a:defRPr sz="4799" kern="1200">
        <a:solidFill>
          <a:schemeClr val="tx1"/>
        </a:solidFill>
        <a:latin typeface="Arial" charset="0"/>
        <a:ea typeface="+mn-ea"/>
        <a:cs typeface="+mn-cs"/>
      </a:defRPr>
    </a:lvl4pPr>
    <a:lvl5pPr marL="2437973" algn="l" rtl="0" fontAlgn="base">
      <a:spcBef>
        <a:spcPct val="0"/>
      </a:spcBef>
      <a:spcAft>
        <a:spcPct val="0"/>
      </a:spcAft>
      <a:defRPr sz="4799" kern="1200">
        <a:solidFill>
          <a:schemeClr val="tx1"/>
        </a:solidFill>
        <a:latin typeface="Arial" charset="0"/>
        <a:ea typeface="+mn-ea"/>
        <a:cs typeface="+mn-cs"/>
      </a:defRPr>
    </a:lvl5pPr>
    <a:lvl6pPr marL="3047467" algn="l" defTabSz="1218987" rtl="0" eaLnBrk="1" latinLnBrk="0" hangingPunct="1">
      <a:defRPr sz="4799" kern="1200">
        <a:solidFill>
          <a:schemeClr val="tx1"/>
        </a:solidFill>
        <a:latin typeface="Arial" charset="0"/>
        <a:ea typeface="+mn-ea"/>
        <a:cs typeface="+mn-cs"/>
      </a:defRPr>
    </a:lvl6pPr>
    <a:lvl7pPr marL="3656960" algn="l" defTabSz="1218987" rtl="0" eaLnBrk="1" latinLnBrk="0" hangingPunct="1">
      <a:defRPr sz="4799" kern="1200">
        <a:solidFill>
          <a:schemeClr val="tx1"/>
        </a:solidFill>
        <a:latin typeface="Arial" charset="0"/>
        <a:ea typeface="+mn-ea"/>
        <a:cs typeface="+mn-cs"/>
      </a:defRPr>
    </a:lvl7pPr>
    <a:lvl8pPr marL="4266453" algn="l" defTabSz="1218987" rtl="0" eaLnBrk="1" latinLnBrk="0" hangingPunct="1">
      <a:defRPr sz="4799" kern="1200">
        <a:solidFill>
          <a:schemeClr val="tx1"/>
        </a:solidFill>
        <a:latin typeface="Arial" charset="0"/>
        <a:ea typeface="+mn-ea"/>
        <a:cs typeface="+mn-cs"/>
      </a:defRPr>
    </a:lvl8pPr>
    <a:lvl9pPr marL="4875947" algn="l" defTabSz="1218987" rtl="0" eaLnBrk="1" latinLnBrk="0" hangingPunct="1">
      <a:defRPr sz="4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orient="horz" pos="672" userDrawn="1">
          <p15:clr>
            <a:srgbClr val="A4A3A4"/>
          </p15:clr>
        </p15:guide>
        <p15:guide id="3" pos="256" userDrawn="1">
          <p15:clr>
            <a:srgbClr val="A4A3A4"/>
          </p15:clr>
        </p15:guide>
        <p15:guide id="4" pos="7422"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844"/>
    <a:srgbClr val="00529B"/>
    <a:srgbClr val="CCECFF"/>
    <a:srgbClr val="FFFF99"/>
    <a:srgbClr val="F57F18"/>
    <a:srgbClr val="850909"/>
    <a:srgbClr val="006666"/>
    <a:srgbClr val="C3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0511" autoAdjust="0"/>
  </p:normalViewPr>
  <p:slideViewPr>
    <p:cSldViewPr snapToGrid="0" snapToObjects="1" showGuides="1">
      <p:cViewPr varScale="1">
        <p:scale>
          <a:sx n="66" d="100"/>
          <a:sy n="66" d="100"/>
        </p:scale>
        <p:origin x="1068" y="72"/>
      </p:cViewPr>
      <p:guideLst>
        <p:guide orient="horz" pos="3936"/>
        <p:guide orient="horz" pos="672"/>
        <p:guide pos="256"/>
        <p:guide pos="742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handoutMaster" Target="handoutMasters/handoutMaster1.xml"/><Relationship Id="rId9"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491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6742F716-0326-4B36-8912-FC624362C3D5}" type="slidenum">
              <a:rPr lang="en-US"/>
              <a:pPr>
                <a:defRPr/>
              </a:pPr>
              <a:t>‹#›</a:t>
            </a:fld>
            <a:endParaRPr lang="en-US"/>
          </a:p>
        </p:txBody>
      </p:sp>
    </p:spTree>
    <p:extLst>
      <p:ext uri="{BB962C8B-B14F-4D97-AF65-F5344CB8AC3E}">
        <p14:creationId xmlns:p14="http://schemas.microsoft.com/office/powerpoint/2010/main" val="319220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458788" y="719138"/>
            <a:ext cx="6397625"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AABDC78B-03EC-4896-B864-3D56C6E3FF48}" type="slidenum">
              <a:rPr lang="en-US"/>
              <a:pPr>
                <a:defRPr/>
              </a:pPr>
              <a:t>‹#›</a:t>
            </a:fld>
            <a:endParaRPr lang="en-US"/>
          </a:p>
        </p:txBody>
      </p:sp>
    </p:spTree>
    <p:extLst>
      <p:ext uri="{BB962C8B-B14F-4D97-AF65-F5344CB8AC3E}">
        <p14:creationId xmlns:p14="http://schemas.microsoft.com/office/powerpoint/2010/main" val="1363687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493"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8987"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48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7973"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0" y="0"/>
            <a:ext cx="12185904" cy="6858000"/>
          </a:xfrm>
          <a:prstGeom prst="rect">
            <a:avLst/>
          </a:prstGeom>
        </p:spPr>
      </p:pic>
      <p:sp>
        <p:nvSpPr>
          <p:cNvPr id="1433603" name="Rectangle 3"/>
          <p:cNvSpPr>
            <a:spLocks noGrp="1" noChangeArrowheads="1"/>
          </p:cNvSpPr>
          <p:nvPr>
            <p:ph type="ctrTitle"/>
          </p:nvPr>
        </p:nvSpPr>
        <p:spPr>
          <a:xfrm>
            <a:off x="414143" y="4992658"/>
            <a:ext cx="11360539" cy="743998"/>
          </a:xfrm>
        </p:spPr>
        <p:txBody>
          <a:bodyPr wrap="square" lIns="0" tIns="0" rIns="0" bIns="0" anchor="ctr" anchorCtr="0">
            <a:noAutofit/>
          </a:bodyPr>
          <a:lstStyle>
            <a:lvl1pPr>
              <a:lnSpc>
                <a:spcPct val="100000"/>
              </a:lnSpc>
              <a:defRPr sz="4000" b="1">
                <a:solidFill>
                  <a:srgbClr val="00529B"/>
                </a:solidFill>
                <a:latin typeface="Calibri" panose="020F0502020204030204" pitchFamily="34" charset="0"/>
              </a:defRPr>
            </a:lvl1pPr>
          </a:lstStyle>
          <a:p>
            <a:r>
              <a:rPr lang="en-US" dirty="0"/>
              <a:t>Click to edit Master title style</a:t>
            </a:r>
          </a:p>
        </p:txBody>
      </p:sp>
      <p:sp>
        <p:nvSpPr>
          <p:cNvPr id="1433605" name="Rectangle 5"/>
          <p:cNvSpPr>
            <a:spLocks noGrp="1" noChangeArrowheads="1"/>
          </p:cNvSpPr>
          <p:nvPr>
            <p:ph type="subTitle" sz="quarter" idx="1"/>
          </p:nvPr>
        </p:nvSpPr>
        <p:spPr>
          <a:xfrm>
            <a:off x="414144" y="5736656"/>
            <a:ext cx="11360537" cy="425801"/>
          </a:xfrm>
        </p:spPr>
        <p:txBody>
          <a:bodyPr wrap="square" lIns="0" tIns="0" rIns="0" bIns="0" anchor="ctr" anchorCtr="0">
            <a:noAutofit/>
          </a:bodyPr>
          <a:lstStyle>
            <a:lvl1pPr marL="0" indent="0">
              <a:buFont typeface="Wingdings 2" pitchFamily="18" charset="2"/>
              <a:buNone/>
              <a:defRPr sz="2400" b="0">
                <a:solidFill>
                  <a:schemeClr val="tx1">
                    <a:lumMod val="75000"/>
                    <a:lumOff val="25000"/>
                  </a:schemeClr>
                </a:solidFill>
                <a:latin typeface="Calibri" panose="020F0502020204030204" pitchFamily="34" charset="0"/>
              </a:defRPr>
            </a:lvl1pPr>
          </a:lstStyle>
          <a:p>
            <a:r>
              <a:rPr lang="en-US" dirty="0"/>
              <a:t>Click to edit Master subtitle style</a:t>
            </a:r>
          </a:p>
        </p:txBody>
      </p:sp>
      <p:sp>
        <p:nvSpPr>
          <p:cNvPr id="10" name="Rectangle 9"/>
          <p:cNvSpPr>
            <a:spLocks/>
          </p:cNvSpPr>
          <p:nvPr userDrawn="1"/>
        </p:nvSpPr>
        <p:spPr>
          <a:xfrm>
            <a:off x="8270404" y="6576273"/>
            <a:ext cx="3506730"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Calibri" panose="020F0502020204030204" pitchFamily="34" charset="0"/>
                <a:ea typeface="+mn-ea"/>
                <a:cs typeface="Segoe UI" panose="020B0502040204020203" pitchFamily="34" charset="0"/>
              </a:rPr>
              <a:t>Copyright © 2018 HCL Technologies Limited  |  www.hcltech.com</a:t>
            </a:r>
          </a:p>
        </p:txBody>
      </p:sp>
      <p:grpSp>
        <p:nvGrpSpPr>
          <p:cNvPr id="11" name="Group 5"/>
          <p:cNvGrpSpPr>
            <a:grpSpLocks noChangeAspect="1"/>
          </p:cNvGrpSpPr>
          <p:nvPr userDrawn="1"/>
        </p:nvGrpSpPr>
        <p:grpSpPr bwMode="auto">
          <a:xfrm>
            <a:off x="10519834" y="6372017"/>
            <a:ext cx="1257300" cy="213783"/>
            <a:chOff x="5094" y="3939"/>
            <a:chExt cx="1488" cy="255"/>
          </a:xfrm>
        </p:grpSpPr>
        <p:sp>
          <p:nvSpPr>
            <p:cNvPr id="12"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6400">
                <a:latin typeface="+mj-lt"/>
              </a:endParaRPr>
            </a:p>
          </p:txBody>
        </p:sp>
        <p:sp>
          <p:nvSpPr>
            <p:cNvPr id="13"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sp>
          <p:nvSpPr>
            <p:cNvPr id="14" name="Freeform 7"/>
            <p:cNvSpPr>
              <a:spLocks/>
            </p:cNvSpPr>
            <p:nvPr userDrawn="1"/>
          </p:nvSpPr>
          <p:spPr bwMode="auto">
            <a:xfrm>
              <a:off x="5649" y="3949"/>
              <a:ext cx="524" cy="222"/>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sp>
          <p:nvSpPr>
            <p:cNvPr id="15"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grpSp>
    </p:spTree>
    <p:extLst>
      <p:ext uri="{BB962C8B-B14F-4D97-AF65-F5344CB8AC3E}">
        <p14:creationId xmlns:p14="http://schemas.microsoft.com/office/powerpoint/2010/main" val="4214681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307488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07475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052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9899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52" name="Group 13"/>
          <p:cNvGrpSpPr>
            <a:grpSpLocks/>
          </p:cNvGrpSpPr>
          <p:nvPr userDrawn="1"/>
        </p:nvGrpSpPr>
        <p:grpSpPr bwMode="auto">
          <a:xfrm>
            <a:off x="5021135" y="5859673"/>
            <a:ext cx="2146557" cy="438641"/>
            <a:chOff x="3533775" y="5853113"/>
            <a:chExt cx="2144713" cy="438150"/>
          </a:xfrm>
        </p:grpSpPr>
        <p:sp>
          <p:nvSpPr>
            <p:cNvPr id="54"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5"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6"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7"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8"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9"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0"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1"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2"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3" name="Rectangle 83"/>
            <p:cNvSpPr>
              <a:spLocks noChangeArrowheads="1"/>
            </p:cNvSpPr>
            <p:nvPr userDrawn="1"/>
          </p:nvSpPr>
          <p:spPr bwMode="auto">
            <a:xfrm>
              <a:off x="5365750" y="5999163"/>
              <a:ext cx="26988" cy="149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FFFFFF"/>
                </a:solidFill>
                <a:effectLst/>
                <a:uLnTx/>
                <a:uFillTx/>
                <a:latin typeface="Calibri" panose="020F0502020204030204"/>
              </a:endParaRPr>
            </a:p>
          </p:txBody>
        </p:sp>
        <p:sp>
          <p:nvSpPr>
            <p:cNvPr id="64"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5"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6"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7"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grpSp>
      <p:sp>
        <p:nvSpPr>
          <p:cNvPr id="68"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rgbClr val="000000"/>
              </a:solidFill>
              <a:latin typeface="Calibri" panose="020F0502020204030204"/>
            </a:endParaRPr>
          </a:p>
        </p:txBody>
      </p:sp>
      <p:grpSp>
        <p:nvGrpSpPr>
          <p:cNvPr id="69" name="Group 68"/>
          <p:cNvGrpSpPr/>
          <p:nvPr userDrawn="1"/>
        </p:nvGrpSpPr>
        <p:grpSpPr>
          <a:xfrm>
            <a:off x="4897998" y="823247"/>
            <a:ext cx="2392831" cy="365535"/>
            <a:chOff x="3712598" y="617435"/>
            <a:chExt cx="1795091" cy="274151"/>
          </a:xfrm>
        </p:grpSpPr>
        <p:sp>
          <p:nvSpPr>
            <p:cNvPr id="70" name="Freeform 7"/>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1" name="Freeform 8"/>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2"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grpSp>
      <p:grpSp>
        <p:nvGrpSpPr>
          <p:cNvPr id="73" name="Group 72"/>
          <p:cNvGrpSpPr/>
          <p:nvPr userDrawn="1"/>
        </p:nvGrpSpPr>
        <p:grpSpPr>
          <a:xfrm>
            <a:off x="3615784" y="2644562"/>
            <a:ext cx="4957259" cy="1061639"/>
            <a:chOff x="2697049" y="1983421"/>
            <a:chExt cx="3718913" cy="796229"/>
          </a:xfrm>
        </p:grpSpPr>
        <p:sp>
          <p:nvSpPr>
            <p:cNvPr id="74"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5"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6"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7"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8"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9"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0"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1"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2"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3"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4"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5"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6"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7"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8"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9"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0"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1"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2"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3"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4"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5"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6"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7"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8"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grpSp>
      <p:sp>
        <p:nvSpPr>
          <p:cNvPr id="99" name="TextBox 48"/>
          <p:cNvSpPr txBox="1">
            <a:spLocks noChangeArrowheads="1"/>
          </p:cNvSpPr>
          <p:nvPr userDrawn="1"/>
        </p:nvSpPr>
        <p:spPr bwMode="auto">
          <a:xfrm>
            <a:off x="2788957" y="4052465"/>
            <a:ext cx="661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800" b="1" dirty="0">
                <a:solidFill>
                  <a:srgbClr val="FFFFFF"/>
                </a:solidFill>
                <a:latin typeface="Calibri" panose="020F0502020204030204"/>
              </a:rPr>
              <a:t>$7.6 </a:t>
            </a:r>
            <a:r>
              <a:rPr lang="en-US" sz="1800" dirty="0">
                <a:solidFill>
                  <a:srgbClr val="FFFFFF"/>
                </a:solidFill>
                <a:latin typeface="Calibri" panose="020F0502020204030204"/>
              </a:rPr>
              <a:t>BILLION ENTERPRISE | </a:t>
            </a:r>
            <a:r>
              <a:rPr lang="en-US" sz="1800" b="1" dirty="0">
                <a:solidFill>
                  <a:srgbClr val="FFFFFF"/>
                </a:solidFill>
                <a:latin typeface="Calibri" panose="020F0502020204030204"/>
              </a:rPr>
              <a:t>119,000</a:t>
            </a:r>
            <a:r>
              <a:rPr lang="en-US" sz="1800" dirty="0">
                <a:solidFill>
                  <a:srgbClr val="FFFFFF"/>
                </a:solidFill>
                <a:latin typeface="Calibri" panose="020F0502020204030204"/>
              </a:rPr>
              <a:t> IDEAPRENEURS | </a:t>
            </a:r>
            <a:r>
              <a:rPr lang="en-US" sz="1800" b="1" dirty="0">
                <a:solidFill>
                  <a:srgbClr val="FFFFFF"/>
                </a:solidFill>
                <a:latin typeface="Calibri" panose="020F0502020204030204"/>
              </a:rPr>
              <a:t>32</a:t>
            </a:r>
            <a:r>
              <a:rPr lang="en-US" sz="1800" dirty="0">
                <a:solidFill>
                  <a:srgbClr val="FFFFFF"/>
                </a:solidFill>
                <a:latin typeface="Calibri" panose="020F0502020204030204"/>
              </a:rPr>
              <a:t> COUNTRIES</a:t>
            </a:r>
          </a:p>
        </p:txBody>
      </p:sp>
    </p:spTree>
    <p:extLst>
      <p:ext uri="{BB962C8B-B14F-4D97-AF65-F5344CB8AC3E}">
        <p14:creationId xmlns:p14="http://schemas.microsoft.com/office/powerpoint/2010/main" val="17967482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grpSp>
        <p:nvGrpSpPr>
          <p:cNvPr id="52" name="Group 13"/>
          <p:cNvGrpSpPr>
            <a:grpSpLocks/>
          </p:cNvGrpSpPr>
          <p:nvPr userDrawn="1"/>
        </p:nvGrpSpPr>
        <p:grpSpPr bwMode="auto">
          <a:xfrm>
            <a:off x="5021135" y="5859673"/>
            <a:ext cx="2146557" cy="438641"/>
            <a:chOff x="3533775" y="5853113"/>
            <a:chExt cx="2144713" cy="438150"/>
          </a:xfrm>
        </p:grpSpPr>
        <p:sp>
          <p:nvSpPr>
            <p:cNvPr id="54"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5"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6"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7"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8"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59"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0"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1"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2"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3" name="Rectangle 83"/>
            <p:cNvSpPr>
              <a:spLocks noChangeArrowheads="1"/>
            </p:cNvSpPr>
            <p:nvPr userDrawn="1"/>
          </p:nvSpPr>
          <p:spPr bwMode="auto">
            <a:xfrm>
              <a:off x="5365750" y="5999163"/>
              <a:ext cx="26988" cy="149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FFFFFF"/>
                </a:solidFill>
                <a:effectLst/>
                <a:uLnTx/>
                <a:uFillTx/>
                <a:latin typeface="Calibri" panose="020F0502020204030204"/>
              </a:endParaRPr>
            </a:p>
          </p:txBody>
        </p:sp>
        <p:sp>
          <p:nvSpPr>
            <p:cNvPr id="64"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5"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6"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sp>
          <p:nvSpPr>
            <p:cNvPr id="67"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Calibri" panose="020F0502020204030204"/>
              </a:endParaRPr>
            </a:p>
          </p:txBody>
        </p:sp>
      </p:grpSp>
      <p:sp>
        <p:nvSpPr>
          <p:cNvPr id="68"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rgbClr val="000000"/>
              </a:solidFill>
              <a:latin typeface="Calibri" panose="020F0502020204030204"/>
            </a:endParaRPr>
          </a:p>
        </p:txBody>
      </p:sp>
      <p:grpSp>
        <p:nvGrpSpPr>
          <p:cNvPr id="69" name="Group 68"/>
          <p:cNvGrpSpPr/>
          <p:nvPr userDrawn="1"/>
        </p:nvGrpSpPr>
        <p:grpSpPr>
          <a:xfrm>
            <a:off x="4897998" y="823247"/>
            <a:ext cx="2392831" cy="365535"/>
            <a:chOff x="3712598" y="617435"/>
            <a:chExt cx="1795091" cy="274151"/>
          </a:xfrm>
        </p:grpSpPr>
        <p:sp>
          <p:nvSpPr>
            <p:cNvPr id="70" name="Freeform 7"/>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1" name="Freeform 8"/>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2"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grpSp>
      <p:grpSp>
        <p:nvGrpSpPr>
          <p:cNvPr id="73" name="Group 72"/>
          <p:cNvGrpSpPr/>
          <p:nvPr userDrawn="1"/>
        </p:nvGrpSpPr>
        <p:grpSpPr>
          <a:xfrm>
            <a:off x="3615784" y="2644562"/>
            <a:ext cx="4957259" cy="1061639"/>
            <a:chOff x="2697049" y="1983421"/>
            <a:chExt cx="3718913" cy="796229"/>
          </a:xfrm>
        </p:grpSpPr>
        <p:sp>
          <p:nvSpPr>
            <p:cNvPr id="74"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5"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6"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7"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8"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79"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0"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1"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2"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3"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4"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5"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6"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7"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8"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89"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0"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1"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2"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3"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4"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5"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6"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7"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sp>
          <p:nvSpPr>
            <p:cNvPr id="98"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solidFill>
                  <a:srgbClr val="000000"/>
                </a:solidFill>
                <a:latin typeface="Calibri" panose="020F0502020204030204"/>
              </a:endParaRPr>
            </a:p>
          </p:txBody>
        </p:sp>
      </p:grpSp>
      <p:sp>
        <p:nvSpPr>
          <p:cNvPr id="49" name="TextBox 48"/>
          <p:cNvSpPr txBox="1">
            <a:spLocks noChangeArrowheads="1"/>
          </p:cNvSpPr>
          <p:nvPr userDrawn="1"/>
        </p:nvSpPr>
        <p:spPr bwMode="auto">
          <a:xfrm>
            <a:off x="2788957" y="4052465"/>
            <a:ext cx="661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800" b="1" dirty="0">
                <a:solidFill>
                  <a:srgbClr val="FFFFFF"/>
                </a:solidFill>
                <a:latin typeface="Calibri" panose="020F0502020204030204"/>
              </a:rPr>
              <a:t>$7.6 </a:t>
            </a:r>
            <a:r>
              <a:rPr lang="en-US" sz="1800" dirty="0">
                <a:solidFill>
                  <a:srgbClr val="FFFFFF"/>
                </a:solidFill>
                <a:latin typeface="Calibri" panose="020F0502020204030204"/>
              </a:rPr>
              <a:t>BILLION ENTERPRISE | </a:t>
            </a:r>
            <a:r>
              <a:rPr lang="en-US" sz="1800" b="1" dirty="0">
                <a:solidFill>
                  <a:srgbClr val="FFFFFF"/>
                </a:solidFill>
                <a:latin typeface="Calibri" panose="020F0502020204030204"/>
              </a:rPr>
              <a:t>119,000</a:t>
            </a:r>
            <a:r>
              <a:rPr lang="en-US" sz="1800" dirty="0">
                <a:solidFill>
                  <a:srgbClr val="FFFFFF"/>
                </a:solidFill>
                <a:latin typeface="Calibri" panose="020F0502020204030204"/>
              </a:rPr>
              <a:t> IDEAPRENEURS | </a:t>
            </a:r>
            <a:r>
              <a:rPr lang="en-US" sz="1800" b="1" dirty="0">
                <a:solidFill>
                  <a:srgbClr val="FFFFFF"/>
                </a:solidFill>
                <a:latin typeface="Calibri" panose="020F0502020204030204"/>
              </a:rPr>
              <a:t>32</a:t>
            </a:r>
            <a:r>
              <a:rPr lang="en-US" sz="1800" dirty="0">
                <a:solidFill>
                  <a:srgbClr val="FFFFFF"/>
                </a:solidFill>
                <a:latin typeface="Calibri" panose="020F0502020204030204"/>
              </a:rPr>
              <a:t> COUNTRIES</a:t>
            </a:r>
          </a:p>
        </p:txBody>
      </p:sp>
    </p:spTree>
    <p:extLst>
      <p:ext uri="{BB962C8B-B14F-4D97-AF65-F5344CB8AC3E}">
        <p14:creationId xmlns:p14="http://schemas.microsoft.com/office/powerpoint/2010/main" val="3474196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20000"/>
            <a:lumOff val="80000"/>
            <a:alpha val="98000"/>
          </a:schemeClr>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294" y="1117601"/>
            <a:ext cx="11376237"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294" y="43962"/>
            <a:ext cx="11376237" cy="7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b" anchorCtr="0" compatLnSpc="1">
            <a:prstTxWarp prst="textNoShape">
              <a:avLst/>
            </a:prstTxWarp>
            <a:noAutofit/>
          </a:bodyPr>
          <a:lstStyle/>
          <a:p>
            <a:pPr lvl="0"/>
            <a:r>
              <a:rPr lang="en-US" dirty="0"/>
              <a:t>Click to edit Master title style</a:t>
            </a:r>
          </a:p>
        </p:txBody>
      </p:sp>
      <p:cxnSp>
        <p:nvCxnSpPr>
          <p:cNvPr id="3" name="Straight Connector 2"/>
          <p:cNvCxnSpPr/>
          <p:nvPr userDrawn="1"/>
        </p:nvCxnSpPr>
        <p:spPr bwMode="auto">
          <a:xfrm>
            <a:off x="0" y="868680"/>
            <a:ext cx="12188952"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cxnSp>
        <p:nvCxnSpPr>
          <p:cNvPr id="19" name="Straight Connector 18"/>
          <p:cNvCxnSpPr/>
          <p:nvPr userDrawn="1"/>
        </p:nvCxnSpPr>
        <p:spPr bwMode="auto">
          <a:xfrm>
            <a:off x="626533" y="6577013"/>
            <a:ext cx="0" cy="280987"/>
          </a:xfrm>
          <a:prstGeom prst="line">
            <a:avLst/>
          </a:prstGeom>
          <a:ln>
            <a:solidFill>
              <a:schemeClr val="tx1">
                <a:lumMod val="75000"/>
                <a:lumOff val="25000"/>
              </a:schemeClr>
            </a:solidFill>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0" name="TextBox 19"/>
          <p:cNvSpPr txBox="1">
            <a:spLocks/>
          </p:cNvSpPr>
          <p:nvPr userDrawn="1"/>
        </p:nvSpPr>
        <p:spPr>
          <a:xfrm>
            <a:off x="65618" y="6569076"/>
            <a:ext cx="438149" cy="235898"/>
          </a:xfrm>
          <a:prstGeom prst="rect">
            <a:avLst/>
          </a:prstGeom>
        </p:spPr>
        <p:txBody>
          <a:bodyPr rIns="0">
            <a:spAutoFit/>
          </a:bodyPr>
          <a:lstStyle>
            <a:defPPr>
              <a:defRPr lang="en-US"/>
            </a:defPPr>
            <a:lvl1pPr algn="r">
              <a:defRPr sz="800">
                <a:latin typeface="+mj-lt"/>
                <a:ea typeface="Verdana" pitchFamily="34" charset="0"/>
                <a:cs typeface="Verdana" pitchFamily="34" charset="0"/>
              </a:defRPr>
            </a:lvl1pPr>
          </a:lstStyle>
          <a:p>
            <a:pPr>
              <a:defRPr/>
            </a:pPr>
            <a:fld id="{533B120D-C22C-43C1-97A5-1D247EFB43E2}" type="slidenum">
              <a:rPr lang="en-US" sz="933" smtClean="0">
                <a:solidFill>
                  <a:schemeClr val="tx1">
                    <a:lumMod val="75000"/>
                    <a:lumOff val="25000"/>
                  </a:schemeClr>
                </a:solidFill>
                <a:latin typeface="+mj-lt"/>
              </a:rPr>
              <a:pPr>
                <a:defRPr/>
              </a:pPr>
              <a:t>‹#›</a:t>
            </a:fld>
            <a:endParaRPr lang="en-US" sz="933" dirty="0">
              <a:solidFill>
                <a:schemeClr val="tx1">
                  <a:lumMod val="75000"/>
                  <a:lumOff val="25000"/>
                </a:schemeClr>
              </a:solidFill>
              <a:latin typeface="+mj-lt"/>
            </a:endParaRPr>
          </a:p>
        </p:txBody>
      </p:sp>
      <p:sp>
        <p:nvSpPr>
          <p:cNvPr id="14" name="Rectangle 13"/>
          <p:cNvSpPr>
            <a:spLocks/>
          </p:cNvSpPr>
          <p:nvPr userDrawn="1"/>
        </p:nvSpPr>
        <p:spPr>
          <a:xfrm>
            <a:off x="8270404" y="6576273"/>
            <a:ext cx="3506730"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Calibri" panose="020F0502020204030204" pitchFamily="34" charset="0"/>
                <a:ea typeface="+mn-ea"/>
                <a:cs typeface="Segoe UI" panose="020B0502040204020203" pitchFamily="34" charset="0"/>
              </a:rPr>
              <a:t>Copyright © 2018 HCL Technologies Limited  |  www.hcltech.com</a:t>
            </a:r>
          </a:p>
        </p:txBody>
      </p:sp>
      <p:grpSp>
        <p:nvGrpSpPr>
          <p:cNvPr id="15" name="Group 5"/>
          <p:cNvGrpSpPr>
            <a:grpSpLocks noChangeAspect="1"/>
          </p:cNvGrpSpPr>
          <p:nvPr userDrawn="1"/>
        </p:nvGrpSpPr>
        <p:grpSpPr bwMode="auto">
          <a:xfrm>
            <a:off x="10519834" y="6372017"/>
            <a:ext cx="1257300" cy="213783"/>
            <a:chOff x="5094" y="3939"/>
            <a:chExt cx="1488" cy="255"/>
          </a:xfrm>
        </p:grpSpPr>
        <p:sp>
          <p:nvSpPr>
            <p:cNvPr id="16"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6400">
                <a:latin typeface="+mj-lt"/>
              </a:endParaRPr>
            </a:p>
          </p:txBody>
        </p:sp>
        <p:sp>
          <p:nvSpPr>
            <p:cNvPr id="17"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sp>
          <p:nvSpPr>
            <p:cNvPr id="18" name="Freeform 7"/>
            <p:cNvSpPr>
              <a:spLocks/>
            </p:cNvSpPr>
            <p:nvPr userDrawn="1"/>
          </p:nvSpPr>
          <p:spPr bwMode="auto">
            <a:xfrm>
              <a:off x="5649" y="3949"/>
              <a:ext cx="524" cy="222"/>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sp>
          <p:nvSpPr>
            <p:cNvPr id="27"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6400">
                <a:latin typeface="+mj-lt"/>
              </a:endParaRPr>
            </a:p>
          </p:txBody>
        </p:sp>
      </p:grpSp>
    </p:spTree>
    <p:extLst>
      <p:ext uri="{BB962C8B-B14F-4D97-AF65-F5344CB8AC3E}">
        <p14:creationId xmlns:p14="http://schemas.microsoft.com/office/powerpoint/2010/main" val="41593862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ransition/>
  <p:hf hdr="0" ftr="0" dt="0"/>
  <p:txStyles>
    <p:titleStyle>
      <a:lvl1pPr algn="l" rtl="0" eaLnBrk="0" fontAlgn="base" hangingPunct="0">
        <a:spcBef>
          <a:spcPct val="0"/>
        </a:spcBef>
        <a:spcAft>
          <a:spcPct val="0"/>
        </a:spcAft>
        <a:defRPr sz="2800" b="0" cap="none" baseline="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400" b="1">
          <a:solidFill>
            <a:srgbClr val="00529B"/>
          </a:solidFill>
          <a:latin typeface="Novecento Book" pitchFamily="50" charset="0"/>
        </a:defRPr>
      </a:lvl2pPr>
      <a:lvl3pPr algn="l" rtl="0" eaLnBrk="0" fontAlgn="base" hangingPunct="0">
        <a:spcBef>
          <a:spcPct val="0"/>
        </a:spcBef>
        <a:spcAft>
          <a:spcPct val="0"/>
        </a:spcAft>
        <a:defRPr sz="2400" b="1">
          <a:solidFill>
            <a:srgbClr val="00529B"/>
          </a:solidFill>
          <a:latin typeface="Novecento Book" pitchFamily="50" charset="0"/>
        </a:defRPr>
      </a:lvl3pPr>
      <a:lvl4pPr algn="l" rtl="0" eaLnBrk="0" fontAlgn="base" hangingPunct="0">
        <a:spcBef>
          <a:spcPct val="0"/>
        </a:spcBef>
        <a:spcAft>
          <a:spcPct val="0"/>
        </a:spcAft>
        <a:defRPr sz="2400" b="1">
          <a:solidFill>
            <a:srgbClr val="00529B"/>
          </a:solidFill>
          <a:latin typeface="Novecento Book" pitchFamily="50" charset="0"/>
        </a:defRPr>
      </a:lvl4pPr>
      <a:lvl5pPr algn="l" rtl="0" eaLnBrk="0" fontAlgn="base" hangingPunct="0">
        <a:spcBef>
          <a:spcPct val="0"/>
        </a:spcBef>
        <a:spcAft>
          <a:spcPct val="0"/>
        </a:spcAft>
        <a:defRPr sz="2400" b="1">
          <a:solidFill>
            <a:srgbClr val="00529B"/>
          </a:solidFill>
          <a:latin typeface="Novecento Book" pitchFamily="50"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6075" indent="-346075" algn="l" rtl="0" eaLnBrk="0" fontAlgn="base" hangingPunct="0">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0" fontAlgn="base" hangingPunct="0">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0" fontAlgn="base" hangingPunct="0">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Know Your Process</a:t>
            </a:r>
          </a:p>
        </p:txBody>
      </p:sp>
      <p:pic>
        <p:nvPicPr>
          <p:cNvPr id="5" name="Picture 4" descr="&lt;strong&gt;Schengen visa&lt;/strong&gt; | Flickr - Photo Shar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6294" y="1106128"/>
            <a:ext cx="649456" cy="433309"/>
          </a:xfrm>
          <a:prstGeom prst="rect">
            <a:avLst/>
          </a:prstGeom>
        </p:spPr>
      </p:pic>
      <p:sp>
        <p:nvSpPr>
          <p:cNvPr id="7" name="TextBox 6"/>
          <p:cNvSpPr txBox="1"/>
          <p:nvPr/>
        </p:nvSpPr>
        <p:spPr>
          <a:xfrm>
            <a:off x="1362143" y="1086198"/>
            <a:ext cx="5589639" cy="461665"/>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Ensure that your work permit document is valid and </a:t>
            </a:r>
            <a:r>
              <a:rPr lang="en-US" sz="1200" dirty="0" smtClean="0">
                <a:solidFill>
                  <a:srgbClr val="000000"/>
                </a:solidFill>
                <a:cs typeface="Arial" panose="020B0604020202020204" pitchFamily="34" charset="0"/>
              </a:rPr>
              <a:t>you have a valid Entry Visa at the time of entering in to the country</a:t>
            </a:r>
            <a:endParaRPr lang="en-IN" sz="1200" dirty="0"/>
          </a:p>
        </p:txBody>
      </p:sp>
      <p:cxnSp>
        <p:nvCxnSpPr>
          <p:cNvPr id="9" name="Straight Connector 8"/>
          <p:cNvCxnSpPr>
            <a:stCxn id="5" idx="1"/>
            <a:endCxn id="7" idx="1"/>
          </p:cNvCxnSpPr>
          <p:nvPr/>
        </p:nvCxnSpPr>
        <p:spPr bwMode="auto">
          <a:xfrm flipV="1">
            <a:off x="1055750" y="1317031"/>
            <a:ext cx="306393" cy="5752"/>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13" name="Picture 12" descr="Visa requirements for &lt;strong&gt;Indian&lt;/strong&gt; citizens - Wikipedia"/>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108935" y="944812"/>
            <a:ext cx="648000" cy="432000"/>
          </a:xfrm>
          <a:prstGeom prst="rect">
            <a:avLst/>
          </a:prstGeom>
        </p:spPr>
      </p:pic>
      <p:sp>
        <p:nvSpPr>
          <p:cNvPr id="14" name="TextBox 13"/>
          <p:cNvSpPr txBox="1"/>
          <p:nvPr/>
        </p:nvSpPr>
        <p:spPr>
          <a:xfrm>
            <a:off x="8137411" y="1089746"/>
            <a:ext cx="3769241" cy="461665"/>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Ensure that your passport is not damaged and valid for at least 6 months from the date of travel</a:t>
            </a:r>
            <a:endParaRPr lang="en-IN" sz="1200" dirty="0"/>
          </a:p>
        </p:txBody>
      </p:sp>
      <p:cxnSp>
        <p:nvCxnSpPr>
          <p:cNvPr id="16" name="Straight Connector 15"/>
          <p:cNvCxnSpPr/>
          <p:nvPr/>
        </p:nvCxnSpPr>
        <p:spPr bwMode="auto">
          <a:xfrm flipV="1">
            <a:off x="7843822" y="1160812"/>
            <a:ext cx="315850" cy="1"/>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sp>
        <p:nvSpPr>
          <p:cNvPr id="17" name="TextBox 16"/>
          <p:cNvSpPr txBox="1"/>
          <p:nvPr/>
        </p:nvSpPr>
        <p:spPr>
          <a:xfrm>
            <a:off x="6464709" y="1812250"/>
            <a:ext cx="5589639" cy="646331"/>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You should work for the same location &amp; client for which the application has been filed for. Ensure that this correctly reflects in all internal systems – RAS &amp; TMS.</a:t>
            </a:r>
            <a:endParaRPr lang="en-IN" sz="1200" dirty="0"/>
          </a:p>
        </p:txBody>
      </p:sp>
      <p:pic>
        <p:nvPicPr>
          <p:cNvPr id="19" name="Picture 18" descr="Icons &amp; Buttons - Rooweb &lt;strong&gt;Clipart&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4235" y="1750995"/>
            <a:ext cx="648000" cy="707586"/>
          </a:xfrm>
          <a:prstGeom prst="rect">
            <a:avLst/>
          </a:prstGeom>
        </p:spPr>
      </p:pic>
      <p:cxnSp>
        <p:nvCxnSpPr>
          <p:cNvPr id="20" name="Straight Connector 19"/>
          <p:cNvCxnSpPr/>
          <p:nvPr/>
        </p:nvCxnSpPr>
        <p:spPr bwMode="auto">
          <a:xfrm flipV="1">
            <a:off x="6130335" y="2104788"/>
            <a:ext cx="315850" cy="1"/>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21" name="Straight Connector 20"/>
          <p:cNvCxnSpPr/>
          <p:nvPr/>
        </p:nvCxnSpPr>
        <p:spPr bwMode="auto">
          <a:xfrm>
            <a:off x="6464709" y="2458582"/>
            <a:ext cx="5589639"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25" name="Straight Connector 24"/>
          <p:cNvCxnSpPr>
            <a:stCxn id="17" idx="1"/>
          </p:cNvCxnSpPr>
          <p:nvPr/>
        </p:nvCxnSpPr>
        <p:spPr bwMode="auto">
          <a:xfrm>
            <a:off x="6464709" y="2135416"/>
            <a:ext cx="0" cy="323165"/>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26" name="Straight Connector 25"/>
          <p:cNvCxnSpPr/>
          <p:nvPr/>
        </p:nvCxnSpPr>
        <p:spPr bwMode="auto">
          <a:xfrm>
            <a:off x="12054348" y="1018521"/>
            <a:ext cx="6759" cy="1413301"/>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32" name="Straight Connector 31"/>
          <p:cNvCxnSpPr/>
          <p:nvPr/>
        </p:nvCxnSpPr>
        <p:spPr bwMode="auto">
          <a:xfrm>
            <a:off x="1371600" y="1706026"/>
            <a:ext cx="6136105" cy="17648"/>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33" name="Straight Connector 32"/>
          <p:cNvCxnSpPr/>
          <p:nvPr/>
        </p:nvCxnSpPr>
        <p:spPr bwMode="auto">
          <a:xfrm flipH="1">
            <a:off x="1362143" y="1309008"/>
            <a:ext cx="9198" cy="397018"/>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36" name="Straight Connector 35"/>
          <p:cNvCxnSpPr/>
          <p:nvPr/>
        </p:nvCxnSpPr>
        <p:spPr bwMode="auto">
          <a:xfrm>
            <a:off x="8174566" y="1018521"/>
            <a:ext cx="3879782"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40" name="Straight Connector 39"/>
          <p:cNvCxnSpPr/>
          <p:nvPr/>
        </p:nvCxnSpPr>
        <p:spPr bwMode="auto">
          <a:xfrm>
            <a:off x="8176027" y="1018521"/>
            <a:ext cx="0" cy="142291"/>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43" name="Picture 42" descr="&lt;strong&gt;Travel&lt;/strong&gt; flat icon by DarkStaLkeRR on deviantART"/>
          <p:cNvPicPr>
            <a:picLocks noChangeAspect="1"/>
          </p:cNvPicPr>
          <p:nvPr/>
        </p:nvPicPr>
        <p:blipFill rotWithShape="1">
          <a:blip r:embed="rId5">
            <a:extLst>
              <a:ext uri="{28A0092B-C50C-407E-A947-70E740481C1C}">
                <a14:useLocalDpi xmlns:a14="http://schemas.microsoft.com/office/drawing/2010/main" val="0"/>
              </a:ext>
            </a:extLst>
          </a:blip>
          <a:srcRect r="68215" b="50732"/>
          <a:stretch/>
        </p:blipFill>
        <p:spPr>
          <a:xfrm>
            <a:off x="417367" y="1842317"/>
            <a:ext cx="648000" cy="573964"/>
          </a:xfrm>
          <a:prstGeom prst="flowChartConnector">
            <a:avLst/>
          </a:prstGeom>
        </p:spPr>
      </p:pic>
      <p:sp>
        <p:nvSpPr>
          <p:cNvPr id="44" name="TextBox 43"/>
          <p:cNvSpPr txBox="1"/>
          <p:nvPr/>
        </p:nvSpPr>
        <p:spPr>
          <a:xfrm>
            <a:off x="1362143" y="1932265"/>
            <a:ext cx="3920235" cy="830997"/>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Ensure that all entry formalities are completed at the airport and you have documents for the same. Please provide clear and precise answers to the immigration officials</a:t>
            </a:r>
            <a:endParaRPr lang="en-IN" sz="1200" dirty="0"/>
          </a:p>
        </p:txBody>
      </p:sp>
      <p:cxnSp>
        <p:nvCxnSpPr>
          <p:cNvPr id="45" name="Straight Connector 44"/>
          <p:cNvCxnSpPr/>
          <p:nvPr/>
        </p:nvCxnSpPr>
        <p:spPr bwMode="auto">
          <a:xfrm>
            <a:off x="819558" y="2761777"/>
            <a:ext cx="4948677"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47" name="Straight Connector 46"/>
          <p:cNvCxnSpPr/>
          <p:nvPr/>
        </p:nvCxnSpPr>
        <p:spPr bwMode="auto">
          <a:xfrm>
            <a:off x="5768235" y="2554430"/>
            <a:ext cx="0" cy="20034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51" name="Straight Connector 50"/>
          <p:cNvCxnSpPr/>
          <p:nvPr/>
        </p:nvCxnSpPr>
        <p:spPr bwMode="auto">
          <a:xfrm>
            <a:off x="7498248" y="1386884"/>
            <a:ext cx="0" cy="33679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54" name="Straight Connector 53"/>
          <p:cNvCxnSpPr/>
          <p:nvPr/>
        </p:nvCxnSpPr>
        <p:spPr bwMode="auto">
          <a:xfrm>
            <a:off x="820656" y="2458582"/>
            <a:ext cx="0" cy="303195"/>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56" name="Picture 55" descr="File:Air &lt;strong&gt;Arrival&lt;/strong&gt; Symbol.svg - Wikimedia Commons"/>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17367" y="3083617"/>
            <a:ext cx="648000" cy="432000"/>
          </a:xfrm>
          <a:prstGeom prst="rect">
            <a:avLst/>
          </a:prstGeom>
        </p:spPr>
      </p:pic>
      <p:sp>
        <p:nvSpPr>
          <p:cNvPr id="57" name="TextBox 56"/>
          <p:cNvSpPr txBox="1"/>
          <p:nvPr/>
        </p:nvSpPr>
        <p:spPr>
          <a:xfrm>
            <a:off x="1355804" y="3068983"/>
            <a:ext cx="5589639" cy="461665"/>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On arrival, please proceed to the I</a:t>
            </a:r>
            <a:r>
              <a:rPr lang="en-US" sz="1200" dirty="0" smtClean="0">
                <a:solidFill>
                  <a:srgbClr val="000000"/>
                </a:solidFill>
                <a:cs typeface="Arial" panose="020B0604020202020204" pitchFamily="34" charset="0"/>
              </a:rPr>
              <a:t>mmigrations department to avail the actual Work </a:t>
            </a:r>
            <a:r>
              <a:rPr lang="en-US" sz="1200" dirty="0">
                <a:solidFill>
                  <a:srgbClr val="000000"/>
                </a:solidFill>
                <a:cs typeface="Arial" panose="020B0604020202020204" pitchFamily="34" charset="0"/>
              </a:rPr>
              <a:t>P</a:t>
            </a:r>
            <a:r>
              <a:rPr lang="en-US" sz="1200" dirty="0" smtClean="0">
                <a:solidFill>
                  <a:srgbClr val="000000"/>
                </a:solidFill>
                <a:cs typeface="Arial" panose="020B0604020202020204" pitchFamily="34" charset="0"/>
              </a:rPr>
              <a:t>ermit at the port of Entry. </a:t>
            </a:r>
            <a:endParaRPr lang="en-IN" sz="1200" dirty="0"/>
          </a:p>
        </p:txBody>
      </p:sp>
      <p:cxnSp>
        <p:nvCxnSpPr>
          <p:cNvPr id="58" name="Straight Connector 57"/>
          <p:cNvCxnSpPr/>
          <p:nvPr/>
        </p:nvCxnSpPr>
        <p:spPr bwMode="auto">
          <a:xfrm>
            <a:off x="1068190" y="3335922"/>
            <a:ext cx="315850"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59" name="Straight Connector 58"/>
          <p:cNvCxnSpPr/>
          <p:nvPr/>
        </p:nvCxnSpPr>
        <p:spPr bwMode="auto">
          <a:xfrm>
            <a:off x="1362143" y="3841598"/>
            <a:ext cx="6070792"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60" name="Straight Connector 59"/>
          <p:cNvCxnSpPr/>
          <p:nvPr/>
        </p:nvCxnSpPr>
        <p:spPr bwMode="auto">
          <a:xfrm>
            <a:off x="1384040" y="3352761"/>
            <a:ext cx="0" cy="488837"/>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64" name="Picture 63" descr="Icons &amp; Buttons - Rooweb &lt;strong&gt;Clipart&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35" y="2898516"/>
            <a:ext cx="648000" cy="707586"/>
          </a:xfrm>
          <a:prstGeom prst="rect">
            <a:avLst/>
          </a:prstGeom>
        </p:spPr>
      </p:pic>
      <p:cxnSp>
        <p:nvCxnSpPr>
          <p:cNvPr id="65" name="Straight Connector 64"/>
          <p:cNvCxnSpPr/>
          <p:nvPr/>
        </p:nvCxnSpPr>
        <p:spPr bwMode="auto">
          <a:xfrm>
            <a:off x="7432935" y="3641258"/>
            <a:ext cx="0" cy="20034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sp>
        <p:nvSpPr>
          <p:cNvPr id="66" name="TextBox 65"/>
          <p:cNvSpPr txBox="1"/>
          <p:nvPr/>
        </p:nvSpPr>
        <p:spPr>
          <a:xfrm>
            <a:off x="8091309" y="3012752"/>
            <a:ext cx="3815343" cy="830997"/>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Complete all formalities on TMS / GJC and upload copies of the entry stamp and close the TMS request. This enables you moving to local payroll and enroll for medical / health insurance (as applicable)</a:t>
            </a:r>
            <a:endParaRPr lang="en-IN" sz="1200" dirty="0"/>
          </a:p>
        </p:txBody>
      </p:sp>
      <p:cxnSp>
        <p:nvCxnSpPr>
          <p:cNvPr id="67" name="Straight Connector 66"/>
          <p:cNvCxnSpPr/>
          <p:nvPr/>
        </p:nvCxnSpPr>
        <p:spPr bwMode="auto">
          <a:xfrm flipV="1">
            <a:off x="7756935" y="3305289"/>
            <a:ext cx="334374" cy="4"/>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68" name="Straight Connector 67"/>
          <p:cNvCxnSpPr/>
          <p:nvPr/>
        </p:nvCxnSpPr>
        <p:spPr bwMode="auto">
          <a:xfrm>
            <a:off x="8091309" y="2887973"/>
            <a:ext cx="3956280" cy="10543"/>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71" name="Straight Connector 70"/>
          <p:cNvCxnSpPr/>
          <p:nvPr/>
        </p:nvCxnSpPr>
        <p:spPr bwMode="auto">
          <a:xfrm>
            <a:off x="8085239" y="2898516"/>
            <a:ext cx="6070" cy="406773"/>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76" name="Straight Connector 75"/>
          <p:cNvCxnSpPr/>
          <p:nvPr/>
        </p:nvCxnSpPr>
        <p:spPr bwMode="auto">
          <a:xfrm>
            <a:off x="588601" y="2416281"/>
            <a:ext cx="0" cy="527593"/>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81" name="Straight Connector 80"/>
          <p:cNvCxnSpPr/>
          <p:nvPr/>
        </p:nvCxnSpPr>
        <p:spPr bwMode="auto">
          <a:xfrm>
            <a:off x="12047589" y="2879292"/>
            <a:ext cx="0" cy="1114706"/>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sp>
        <p:nvSpPr>
          <p:cNvPr id="84" name="TextBox 83"/>
          <p:cNvSpPr txBox="1"/>
          <p:nvPr/>
        </p:nvSpPr>
        <p:spPr>
          <a:xfrm>
            <a:off x="6387481" y="4037309"/>
            <a:ext cx="5589639" cy="830997"/>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Please ensure that you hold a valid authorization / Residence Permit at all times during your stay in the country. Do not move locations / clients unless it is authorized and appropriate application is filed with the immigration authorities (if applicable)</a:t>
            </a:r>
            <a:endParaRPr lang="en-IN" sz="1200" dirty="0"/>
          </a:p>
        </p:txBody>
      </p:sp>
      <p:sp>
        <p:nvSpPr>
          <p:cNvPr id="85" name="TextBox 84"/>
          <p:cNvSpPr txBox="1"/>
          <p:nvPr/>
        </p:nvSpPr>
        <p:spPr>
          <a:xfrm>
            <a:off x="1395919" y="4094723"/>
            <a:ext cx="3920235" cy="646331"/>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You are authorized to work in the country for which you have obtained work visa. You cannot travel to any other country unless you have separate authorization</a:t>
            </a:r>
            <a:endParaRPr lang="en-IN" sz="1200" dirty="0"/>
          </a:p>
        </p:txBody>
      </p:sp>
      <p:cxnSp>
        <p:nvCxnSpPr>
          <p:cNvPr id="86" name="Straight Connector 85"/>
          <p:cNvCxnSpPr/>
          <p:nvPr/>
        </p:nvCxnSpPr>
        <p:spPr bwMode="auto">
          <a:xfrm>
            <a:off x="5990315" y="3993998"/>
            <a:ext cx="6070792"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89" name="Picture 88" descr="German &lt;strong&gt;residence permit&lt;/strong&gt; - Wikipedia"/>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666315" y="4297193"/>
            <a:ext cx="648000" cy="432000"/>
          </a:xfrm>
          <a:prstGeom prst="rect">
            <a:avLst/>
          </a:prstGeom>
        </p:spPr>
      </p:pic>
      <p:cxnSp>
        <p:nvCxnSpPr>
          <p:cNvPr id="92" name="Straight Connector 91"/>
          <p:cNvCxnSpPr/>
          <p:nvPr/>
        </p:nvCxnSpPr>
        <p:spPr bwMode="auto">
          <a:xfrm>
            <a:off x="5990315" y="4013245"/>
            <a:ext cx="0" cy="20034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94" name="Picture 93" descr="&lt;strong&gt;Travel&lt;/strong&gt; flat icon by DarkStaLkeRR on deviantART"/>
          <p:cNvPicPr>
            <a:picLocks noChangeAspect="1"/>
          </p:cNvPicPr>
          <p:nvPr/>
        </p:nvPicPr>
        <p:blipFill rotWithShape="1">
          <a:blip r:embed="rId5">
            <a:extLst>
              <a:ext uri="{28A0092B-C50C-407E-A947-70E740481C1C}">
                <a14:useLocalDpi xmlns:a14="http://schemas.microsoft.com/office/drawing/2010/main" val="0"/>
              </a:ext>
            </a:extLst>
          </a:blip>
          <a:srcRect r="68215" b="50732"/>
          <a:stretch/>
        </p:blipFill>
        <p:spPr>
          <a:xfrm>
            <a:off x="437884" y="3993998"/>
            <a:ext cx="648000" cy="573964"/>
          </a:xfrm>
          <a:prstGeom prst="ellipse">
            <a:avLst/>
          </a:prstGeom>
        </p:spPr>
      </p:pic>
      <p:cxnSp>
        <p:nvCxnSpPr>
          <p:cNvPr id="95" name="Straight Connector 94"/>
          <p:cNvCxnSpPr/>
          <p:nvPr/>
        </p:nvCxnSpPr>
        <p:spPr bwMode="auto">
          <a:xfrm>
            <a:off x="743054" y="4868306"/>
            <a:ext cx="4701181"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97" name="Straight Connector 96"/>
          <p:cNvCxnSpPr/>
          <p:nvPr/>
        </p:nvCxnSpPr>
        <p:spPr bwMode="auto">
          <a:xfrm>
            <a:off x="5434596" y="4567962"/>
            <a:ext cx="0" cy="303195"/>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99" name="Straight Connector 98"/>
          <p:cNvCxnSpPr/>
          <p:nvPr/>
        </p:nvCxnSpPr>
        <p:spPr bwMode="auto">
          <a:xfrm flipV="1">
            <a:off x="5428379" y="4548345"/>
            <a:ext cx="157925" cy="1"/>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102" name="Straight Connector 101"/>
          <p:cNvCxnSpPr/>
          <p:nvPr/>
        </p:nvCxnSpPr>
        <p:spPr bwMode="auto">
          <a:xfrm>
            <a:off x="761884" y="4612690"/>
            <a:ext cx="0" cy="255616"/>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106" name="Straight Connector 105"/>
          <p:cNvCxnSpPr/>
          <p:nvPr/>
        </p:nvCxnSpPr>
        <p:spPr bwMode="auto">
          <a:xfrm>
            <a:off x="588601" y="4604509"/>
            <a:ext cx="0" cy="412659"/>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108" name="Picture 107" descr="File:Air &lt;strong&gt;Departure&lt;/strong&gt; Symbol (dark).svg - Wikipedia"/>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398157" y="5086297"/>
            <a:ext cx="648000" cy="432000"/>
          </a:xfrm>
          <a:prstGeom prst="rect">
            <a:avLst/>
          </a:prstGeom>
        </p:spPr>
      </p:pic>
      <p:sp>
        <p:nvSpPr>
          <p:cNvPr id="110" name="TextBox 109"/>
          <p:cNvSpPr txBox="1"/>
          <p:nvPr/>
        </p:nvSpPr>
        <p:spPr>
          <a:xfrm>
            <a:off x="1384040" y="5061866"/>
            <a:ext cx="6194041" cy="830997"/>
          </a:xfrm>
          <a:prstGeom prst="rect">
            <a:avLst/>
          </a:prstGeom>
          <a:noFill/>
        </p:spPr>
        <p:txBody>
          <a:bodyPr wrap="square" rtlCol="0">
            <a:spAutoFit/>
          </a:bodyPr>
          <a:lstStyle/>
          <a:p>
            <a:pPr fontAlgn="t"/>
            <a:r>
              <a:rPr lang="en-US" sz="1200" dirty="0">
                <a:solidFill>
                  <a:srgbClr val="000000"/>
                </a:solidFill>
                <a:cs typeface="Arial" panose="020B0604020202020204" pitchFamily="34" charset="0"/>
              </a:rPr>
              <a:t>Ensure that all exit formalities are completed with the local authorities and you have documents for the same.  Please refer to the mail from ISG on the steps, address and appointment (if applicable). Some of them are time bound and needs to be accorded priority.</a:t>
            </a:r>
            <a:endParaRPr lang="en-IN" sz="1200" dirty="0"/>
          </a:p>
        </p:txBody>
      </p:sp>
      <p:cxnSp>
        <p:nvCxnSpPr>
          <p:cNvPr id="111" name="Straight Connector 110"/>
          <p:cNvCxnSpPr/>
          <p:nvPr/>
        </p:nvCxnSpPr>
        <p:spPr bwMode="auto">
          <a:xfrm>
            <a:off x="715166" y="5911043"/>
            <a:ext cx="7128656"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112" name="Straight Connector 111"/>
          <p:cNvCxnSpPr/>
          <p:nvPr/>
        </p:nvCxnSpPr>
        <p:spPr bwMode="auto">
          <a:xfrm>
            <a:off x="715166" y="5642811"/>
            <a:ext cx="0" cy="268232"/>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pic>
        <p:nvPicPr>
          <p:cNvPr id="115" name="Picture 114"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5215949">
            <a:off x="5055896" y="1648766"/>
            <a:ext cx="235109" cy="156739"/>
          </a:xfrm>
          <a:prstGeom prst="rect">
            <a:avLst/>
          </a:prstGeom>
        </p:spPr>
      </p:pic>
      <p:pic>
        <p:nvPicPr>
          <p:cNvPr id="116" name="Picture 115"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5400000">
            <a:off x="9881425" y="944488"/>
            <a:ext cx="235109" cy="156739"/>
          </a:xfrm>
          <a:prstGeom prst="rect">
            <a:avLst/>
          </a:prstGeom>
        </p:spPr>
      </p:pic>
      <p:pic>
        <p:nvPicPr>
          <p:cNvPr id="117" name="Picture 116"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16200000">
            <a:off x="8829787" y="2374699"/>
            <a:ext cx="235109" cy="156739"/>
          </a:xfrm>
          <a:prstGeom prst="rect">
            <a:avLst/>
          </a:prstGeom>
        </p:spPr>
      </p:pic>
      <p:pic>
        <p:nvPicPr>
          <p:cNvPr id="118" name="Picture 117"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16200000">
            <a:off x="3290519" y="2684892"/>
            <a:ext cx="235109" cy="156739"/>
          </a:xfrm>
          <a:prstGeom prst="rect">
            <a:avLst/>
          </a:prstGeom>
        </p:spPr>
      </p:pic>
      <p:pic>
        <p:nvPicPr>
          <p:cNvPr id="119" name="Picture 118"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5400000">
            <a:off x="5220423" y="3754910"/>
            <a:ext cx="235109" cy="156739"/>
          </a:xfrm>
          <a:prstGeom prst="rect">
            <a:avLst/>
          </a:prstGeom>
        </p:spPr>
      </p:pic>
      <p:pic>
        <p:nvPicPr>
          <p:cNvPr id="120" name="Picture 119"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5400000">
            <a:off x="11392408" y="2820146"/>
            <a:ext cx="235109" cy="156739"/>
          </a:xfrm>
          <a:prstGeom prst="rect">
            <a:avLst/>
          </a:prstGeom>
        </p:spPr>
      </p:pic>
      <p:pic>
        <p:nvPicPr>
          <p:cNvPr id="122" name="Picture 121"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16200000">
            <a:off x="7804637" y="3908259"/>
            <a:ext cx="235109" cy="156739"/>
          </a:xfrm>
          <a:prstGeom prst="rect">
            <a:avLst/>
          </a:prstGeom>
        </p:spPr>
      </p:pic>
      <p:pic>
        <p:nvPicPr>
          <p:cNvPr id="123" name="Picture 122"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16200000">
            <a:off x="2632689" y="4794472"/>
            <a:ext cx="235109" cy="156739"/>
          </a:xfrm>
          <a:prstGeom prst="rect">
            <a:avLst/>
          </a:prstGeom>
        </p:spPr>
      </p:pic>
      <p:pic>
        <p:nvPicPr>
          <p:cNvPr id="124" name="Picture 123" descr="Public Domain &lt;strong&gt;Clip Art&lt;/strong&gt; Image | Illustration of an airplane silhouette ..."/>
          <p:cNvPicPr>
            <a:picLocks/>
          </p:cNvPicPr>
          <p:nvPr/>
        </p:nvPicPr>
        <p:blipFill>
          <a:blip r:embed="rId9" cstate="print">
            <a:extLst>
              <a:ext uri="{28A0092B-C50C-407E-A947-70E740481C1C}">
                <a14:useLocalDpi xmlns:a14="http://schemas.microsoft.com/office/drawing/2010/main" val="0"/>
              </a:ext>
            </a:extLst>
          </a:blip>
          <a:stretch>
            <a:fillRect/>
          </a:stretch>
        </p:blipFill>
        <p:spPr>
          <a:xfrm rot="5400000">
            <a:off x="4061304" y="5845772"/>
            <a:ext cx="235109" cy="156739"/>
          </a:xfrm>
          <a:prstGeom prst="rect">
            <a:avLst/>
          </a:prstGeom>
        </p:spPr>
      </p:pic>
      <p:pic>
        <p:nvPicPr>
          <p:cNvPr id="125" name="Picture 124" descr="Icons &amp; Buttons - Rooweb &lt;strong&gt;Clipart&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8027" y="5043686"/>
            <a:ext cx="648000" cy="707586"/>
          </a:xfrm>
          <a:prstGeom prst="rect">
            <a:avLst/>
          </a:prstGeom>
        </p:spPr>
      </p:pic>
      <p:sp>
        <p:nvSpPr>
          <p:cNvPr id="126" name="TextBox 125"/>
          <p:cNvSpPr txBox="1"/>
          <p:nvPr/>
        </p:nvSpPr>
        <p:spPr>
          <a:xfrm>
            <a:off x="8246954" y="5074313"/>
            <a:ext cx="3815343" cy="646331"/>
          </a:xfrm>
          <a:prstGeom prst="rect">
            <a:avLst/>
          </a:prstGeom>
          <a:noFill/>
        </p:spPr>
        <p:txBody>
          <a:bodyPr wrap="square" rtlCol="0">
            <a:spAutoFit/>
          </a:bodyPr>
          <a:lstStyle/>
          <a:p>
            <a:pPr algn="just" fontAlgn="t"/>
            <a:r>
              <a:rPr lang="en-US" sz="1200" dirty="0">
                <a:solidFill>
                  <a:srgbClr val="000000"/>
                </a:solidFill>
                <a:cs typeface="Arial" panose="020B0604020202020204" pitchFamily="34" charset="0"/>
              </a:rPr>
              <a:t>On arrival back to home country, please close TMS and move back to home country payroll. Contact ISG and submit the relevant documents of your exit.</a:t>
            </a:r>
            <a:endParaRPr lang="en-IN" sz="1200" dirty="0"/>
          </a:p>
        </p:txBody>
      </p:sp>
      <p:cxnSp>
        <p:nvCxnSpPr>
          <p:cNvPr id="128" name="Straight Connector 127"/>
          <p:cNvCxnSpPr/>
          <p:nvPr/>
        </p:nvCxnSpPr>
        <p:spPr bwMode="auto">
          <a:xfrm>
            <a:off x="7843822" y="5706524"/>
            <a:ext cx="0" cy="20034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cxnSp>
        <p:nvCxnSpPr>
          <p:cNvPr id="134" name="Straight Connector 133"/>
          <p:cNvCxnSpPr/>
          <p:nvPr/>
        </p:nvCxnSpPr>
        <p:spPr bwMode="auto">
          <a:xfrm>
            <a:off x="7852027" y="4964700"/>
            <a:ext cx="4125093" cy="0"/>
          </a:xfrm>
          <a:prstGeom prst="line">
            <a:avLst/>
          </a:prstGeom>
          <a:solidFill>
            <a:schemeClr val="accent1"/>
          </a:solidFill>
          <a:ln w="3175" cap="flat" cmpd="sng" algn="ctr">
            <a:solidFill>
              <a:srgbClr val="850909"/>
            </a:solidFill>
            <a:prstDash val="sysDash"/>
            <a:miter lim="800000"/>
            <a:headEnd type="none" w="med" len="med"/>
            <a:tailEnd type="none" w="med" len="med"/>
          </a:ln>
          <a:effectLst/>
        </p:spPr>
      </p:cxnSp>
      <p:sp>
        <p:nvSpPr>
          <p:cNvPr id="137" name="TextBox 136"/>
          <p:cNvSpPr txBox="1"/>
          <p:nvPr/>
        </p:nvSpPr>
        <p:spPr>
          <a:xfrm>
            <a:off x="723583" y="6579368"/>
            <a:ext cx="3193324" cy="246221"/>
          </a:xfrm>
          <a:prstGeom prst="rect">
            <a:avLst/>
          </a:prstGeom>
          <a:noFill/>
        </p:spPr>
        <p:txBody>
          <a:bodyPr wrap="square" rtlCol="0">
            <a:spAutoFit/>
          </a:bodyPr>
          <a:lstStyle/>
          <a:p>
            <a:r>
              <a:rPr lang="en-IN" sz="1000" b="1" i="1" dirty="0"/>
              <a:t>Refer to ISG SPOC List on ISG Portal (on </a:t>
            </a:r>
            <a:r>
              <a:rPr lang="en-IN" sz="1000" b="1" i="1" dirty="0" err="1"/>
              <a:t>myhcl</a:t>
            </a:r>
            <a:r>
              <a:rPr lang="en-IN" sz="1000" b="1" i="1" dirty="0"/>
              <a:t>)</a:t>
            </a:r>
          </a:p>
        </p:txBody>
      </p:sp>
    </p:spTree>
    <p:extLst>
      <p:ext uri="{BB962C8B-B14F-4D97-AF65-F5344CB8AC3E}">
        <p14:creationId xmlns:p14="http://schemas.microsoft.com/office/powerpoint/2010/main" val="1919146741"/>
      </p:ext>
    </p:extLst>
  </p:cSld>
  <p:clrMapOvr>
    <a:masterClrMapping/>
  </p:clrMapOvr>
  <p:transition/>
</p:sld>
</file>

<file path=ppt/theme/theme1.xml><?xml version="1.0" encoding="utf-8"?>
<a:theme xmlns:a="http://schemas.openxmlformats.org/drawingml/2006/main" name="HCL Template">
  <a:themeElements>
    <a:clrScheme name="HCL_RBtC">
      <a:dk1>
        <a:srgbClr val="000000"/>
      </a:dk1>
      <a:lt1>
        <a:srgbClr val="FFFFFF"/>
      </a:lt1>
      <a:dk2>
        <a:srgbClr val="F58220"/>
      </a:dk2>
      <a:lt2>
        <a:srgbClr val="0066B3"/>
      </a:lt2>
      <a:accent1>
        <a:srgbClr val="C82323"/>
      </a:accent1>
      <a:accent2>
        <a:srgbClr val="993F98"/>
      </a:accent2>
      <a:accent3>
        <a:srgbClr val="00AFBE"/>
      </a:accent3>
      <a:accent4>
        <a:srgbClr val="46C8F5"/>
      </a:accent4>
      <a:accent5>
        <a:srgbClr val="CDDC0A"/>
      </a:accent5>
      <a:accent6>
        <a:srgbClr val="FAB914"/>
      </a:accent6>
      <a:hlink>
        <a:srgbClr val="0066FF"/>
      </a:hlink>
      <a:folHlink>
        <a:srgbClr val="FAB9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7B404E7474B44784CEC5401F7D07B5" ma:contentTypeVersion="5" ma:contentTypeDescription="Create a new document." ma:contentTypeScope="" ma:versionID="88d983b38c3fe0dbb1eae8a887907395">
  <xsd:schema xmlns:xsd="http://www.w3.org/2001/XMLSchema" xmlns:xs="http://www.w3.org/2001/XMLSchema" xmlns:p="http://schemas.microsoft.com/office/2006/metadata/properties" xmlns:ns2="ceb4b1cb-0356-4ed0-b37e-6c92f5a97e25" targetNamespace="http://schemas.microsoft.com/office/2006/metadata/properties" ma:root="true" ma:fieldsID="7c7569b290f90243b63e3cb5909a4109" ns2:_="">
    <xsd:import namespace="ceb4b1cb-0356-4ed0-b37e-6c92f5a97e25"/>
    <xsd:element name="properties">
      <xsd:complexType>
        <xsd:sequence>
          <xsd:element name="documentManagement">
            <xsd:complexType>
              <xsd:all>
                <xsd:element ref="ns2:Document_x0020_Title"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b4b1cb-0356-4ed0-b37e-6c92f5a97e25" elementFormDefault="qualified">
    <xsd:import namespace="http://schemas.microsoft.com/office/2006/documentManagement/types"/>
    <xsd:import namespace="http://schemas.microsoft.com/office/infopath/2007/PartnerControls"/>
    <xsd:element name="Document_x0020_Title" ma:index="8" nillable="true" ma:displayName="Document Title" ma:internalName="Document_x0020_Title" ma:readOnly="false">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Title xmlns="ceb4b1cb-0356-4ed0-b37e-6c92f5a97e25">Click Here to view Canada -Be a Smart Employee</Document_x0020_Title>
  </documentManagement>
</p:properties>
</file>

<file path=customXml/itemProps1.xml><?xml version="1.0" encoding="utf-8"?>
<ds:datastoreItem xmlns:ds="http://schemas.openxmlformats.org/officeDocument/2006/customXml" ds:itemID="{1414C2F8-5749-4E7E-9CE9-27D91EC4CF86}"/>
</file>

<file path=customXml/itemProps2.xml><?xml version="1.0" encoding="utf-8"?>
<ds:datastoreItem xmlns:ds="http://schemas.openxmlformats.org/officeDocument/2006/customXml" ds:itemID="{B5405991-152E-44B0-8947-EBB54A6B08BC}"/>
</file>

<file path=customXml/itemProps3.xml><?xml version="1.0" encoding="utf-8"?>
<ds:datastoreItem xmlns:ds="http://schemas.openxmlformats.org/officeDocument/2006/customXml" ds:itemID="{54CE8305-F980-4778-AF9D-ED4172D04871}"/>
</file>

<file path=docProps/app.xml><?xml version="1.0" encoding="utf-8"?>
<Properties xmlns="http://schemas.openxmlformats.org/officeDocument/2006/extended-properties" xmlns:vt="http://schemas.openxmlformats.org/officeDocument/2006/docPropsVTypes">
  <Template/>
  <TotalTime>10790</TotalTime>
  <Words>328</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Calibri</vt:lpstr>
      <vt:lpstr>Novecento Book</vt:lpstr>
      <vt:lpstr>Segoe UI</vt:lpstr>
      <vt:lpstr>Symbol</vt:lpstr>
      <vt:lpstr>Times New Roman</vt:lpstr>
      <vt:lpstr>Verdana</vt:lpstr>
      <vt:lpstr>Webdings</vt:lpstr>
      <vt:lpstr>Wingdings</vt:lpstr>
      <vt:lpstr>Wingdings 2</vt:lpstr>
      <vt:lpstr>HCL Template</vt:lpstr>
      <vt:lpstr>Know Your Process</vt:lpstr>
    </vt:vector>
  </TitlesOfParts>
  <Manager>Embedded Systems</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Expertise</dc:title>
  <dc:subject>Customer Presentation</dc:subject>
  <dc:creator>Raghu Babu M</dc:creator>
  <cp:lastModifiedBy>Poonam Shyam</cp:lastModifiedBy>
  <cp:revision>1020</cp:revision>
  <cp:lastPrinted>2002-02-08T05:45:16Z</cp:lastPrinted>
  <dcterms:created xsi:type="dcterms:W3CDTF">2002-02-05T06:41:08Z</dcterms:created>
  <dcterms:modified xsi:type="dcterms:W3CDTF">2018-07-23T16:40:30Z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y fmtid="{D5CDD505-2E9C-101B-9397-08002B2CF9AE}" pid="3" name="ContentTypeId">
    <vt:lpwstr>0x010100817B404E7474B44784CEC5401F7D07B5</vt:lpwstr>
  </property>
  <property fmtid="{D5CDD505-2E9C-101B-9397-08002B2CF9AE}" pid="4" name="Order">
    <vt:r8>200</vt:r8>
  </property>
</Properties>
</file>