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6" r:id="rId6"/>
    <p:sldId id="307" r:id="rId7"/>
    <p:sldId id="299" r:id="rId8"/>
    <p:sldId id="308" r:id="rId9"/>
    <p:sldId id="310" r:id="rId10"/>
    <p:sldId id="311" r:id="rId11"/>
    <p:sldId id="312" r:id="rId12"/>
    <p:sldId id="313" r:id="rId13"/>
    <p:sldId id="314" r:id="rId14"/>
    <p:sldId id="300" r:id="rId15"/>
    <p:sldId id="309" r:id="rId16"/>
    <p:sldId id="315" r:id="rId17"/>
    <p:sldId id="305" r:id="rId18"/>
    <p:sldId id="303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62346-1EAD-4EEB-A3A2-766FB3323840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1E88F3-C5F0-4315-BD00-9F92BA875FDC}">
      <dgm:prSet phldrT="[Text]"/>
      <dgm:spPr/>
      <dgm:t>
        <a:bodyPr/>
        <a:lstStyle/>
        <a:p>
          <a:r>
            <a:rPr lang="en-IN" dirty="0"/>
            <a:t>PCA</a:t>
          </a:r>
        </a:p>
      </dgm:t>
    </dgm:pt>
    <dgm:pt modelId="{B89AE52F-8413-4796-8AE4-8A178916CF84}" type="parTrans" cxnId="{52D31911-535A-47AC-B7B8-F7B504F42D67}">
      <dgm:prSet/>
      <dgm:spPr/>
      <dgm:t>
        <a:bodyPr/>
        <a:lstStyle/>
        <a:p>
          <a:endParaRPr lang="en-IN"/>
        </a:p>
      </dgm:t>
    </dgm:pt>
    <dgm:pt modelId="{209B3019-D9B1-44C7-9D69-60D56ACB0C04}" type="sibTrans" cxnId="{52D31911-535A-47AC-B7B8-F7B504F42D67}">
      <dgm:prSet/>
      <dgm:spPr/>
      <dgm:t>
        <a:bodyPr/>
        <a:lstStyle/>
        <a:p>
          <a:endParaRPr lang="en-IN"/>
        </a:p>
      </dgm:t>
    </dgm:pt>
    <dgm:pt modelId="{FE13039F-B784-40D6-97D7-AEC9CCDC9ACE}">
      <dgm:prSet phldrT="[Text]"/>
      <dgm:spPr/>
      <dgm:t>
        <a:bodyPr/>
        <a:lstStyle/>
        <a:p>
          <a:r>
            <a:rPr lang="en-IN" dirty="0" err="1"/>
            <a:t>KMeans</a:t>
          </a:r>
          <a:endParaRPr lang="en-IN" dirty="0"/>
        </a:p>
      </dgm:t>
    </dgm:pt>
    <dgm:pt modelId="{BC49B610-4C1E-45A5-9871-8622039DC43A}" type="parTrans" cxnId="{49E5CAEE-3B42-437F-82D0-F5AF4CF72697}">
      <dgm:prSet/>
      <dgm:spPr/>
      <dgm:t>
        <a:bodyPr/>
        <a:lstStyle/>
        <a:p>
          <a:endParaRPr lang="en-IN"/>
        </a:p>
      </dgm:t>
    </dgm:pt>
    <dgm:pt modelId="{3DB3B757-5474-48C9-B6B7-02CA1EFDE569}" type="sibTrans" cxnId="{49E5CAEE-3B42-437F-82D0-F5AF4CF72697}">
      <dgm:prSet/>
      <dgm:spPr/>
      <dgm:t>
        <a:bodyPr/>
        <a:lstStyle/>
        <a:p>
          <a:endParaRPr lang="en-IN"/>
        </a:p>
      </dgm:t>
    </dgm:pt>
    <dgm:pt modelId="{5ED930DA-C3AE-4E7E-BED7-04A4F7C4F58E}">
      <dgm:prSet phldrT="[Text]"/>
      <dgm:spPr/>
      <dgm:t>
        <a:bodyPr/>
        <a:lstStyle/>
        <a:p>
          <a:r>
            <a:rPr lang="en-IN" dirty="0"/>
            <a:t>Decision Tree</a:t>
          </a:r>
        </a:p>
      </dgm:t>
    </dgm:pt>
    <dgm:pt modelId="{A5D27FAF-72C2-4304-B0A7-41D8C48983AC}" type="parTrans" cxnId="{6205F5FE-B587-4FB6-AA7B-DB8FDAE2B83E}">
      <dgm:prSet/>
      <dgm:spPr/>
      <dgm:t>
        <a:bodyPr/>
        <a:lstStyle/>
        <a:p>
          <a:endParaRPr lang="en-IN"/>
        </a:p>
      </dgm:t>
    </dgm:pt>
    <dgm:pt modelId="{872E9C82-D5B2-453E-A3ED-15559C1A2575}" type="sibTrans" cxnId="{6205F5FE-B587-4FB6-AA7B-DB8FDAE2B83E}">
      <dgm:prSet/>
      <dgm:spPr/>
      <dgm:t>
        <a:bodyPr/>
        <a:lstStyle/>
        <a:p>
          <a:endParaRPr lang="en-IN"/>
        </a:p>
      </dgm:t>
    </dgm:pt>
    <dgm:pt modelId="{5FDCDDB7-A817-4CA7-AF26-B7D2F6F9B763}" type="pres">
      <dgm:prSet presAssocID="{66762346-1EAD-4EEB-A3A2-766FB3323840}" presName="rootnode" presStyleCnt="0">
        <dgm:presLayoutVars>
          <dgm:chMax/>
          <dgm:chPref/>
          <dgm:dir/>
          <dgm:animLvl val="lvl"/>
        </dgm:presLayoutVars>
      </dgm:prSet>
      <dgm:spPr/>
    </dgm:pt>
    <dgm:pt modelId="{B81E83A9-B5D9-4BD9-B936-328FAC2977C0}" type="pres">
      <dgm:prSet presAssocID="{5D1E88F3-C5F0-4315-BD00-9F92BA875FDC}" presName="composite" presStyleCnt="0"/>
      <dgm:spPr/>
    </dgm:pt>
    <dgm:pt modelId="{1F2E8A00-A737-4D46-8469-1AD654686E40}" type="pres">
      <dgm:prSet presAssocID="{5D1E88F3-C5F0-4315-BD00-9F92BA875FDC}" presName="bentUpArrow1" presStyleLbl="alignImgPlace1" presStyleIdx="0" presStyleCnt="2"/>
      <dgm:spPr/>
    </dgm:pt>
    <dgm:pt modelId="{8789A924-283D-4951-833F-1F6B03F3C29B}" type="pres">
      <dgm:prSet presAssocID="{5D1E88F3-C5F0-4315-BD00-9F92BA875FDC}" presName="ParentText" presStyleLbl="node1" presStyleIdx="0" presStyleCnt="3" custScaleX="109189">
        <dgm:presLayoutVars>
          <dgm:chMax val="1"/>
          <dgm:chPref val="1"/>
          <dgm:bulletEnabled val="1"/>
        </dgm:presLayoutVars>
      </dgm:prSet>
      <dgm:spPr/>
    </dgm:pt>
    <dgm:pt modelId="{D1532384-1320-49A4-AC13-630A93F665C8}" type="pres">
      <dgm:prSet presAssocID="{5D1E88F3-C5F0-4315-BD00-9F92BA875FDC}" presName="ChildText" presStyleLbl="revTx" presStyleIdx="0" presStyleCnt="2" custScaleX="84972">
        <dgm:presLayoutVars>
          <dgm:chMax val="0"/>
          <dgm:chPref val="0"/>
          <dgm:bulletEnabled val="1"/>
        </dgm:presLayoutVars>
      </dgm:prSet>
      <dgm:spPr/>
    </dgm:pt>
    <dgm:pt modelId="{CE843313-E29F-40A5-ABF5-E9A5449FA65B}" type="pres">
      <dgm:prSet presAssocID="{209B3019-D9B1-44C7-9D69-60D56ACB0C04}" presName="sibTrans" presStyleCnt="0"/>
      <dgm:spPr/>
    </dgm:pt>
    <dgm:pt modelId="{EC3F71E9-9288-4968-95B7-C8B7BF82D690}" type="pres">
      <dgm:prSet presAssocID="{FE13039F-B784-40D6-97D7-AEC9CCDC9ACE}" presName="composite" presStyleCnt="0"/>
      <dgm:spPr/>
    </dgm:pt>
    <dgm:pt modelId="{F4EFDEB9-90AB-4448-A777-454FD69C49DB}" type="pres">
      <dgm:prSet presAssocID="{FE13039F-B784-40D6-97D7-AEC9CCDC9ACE}" presName="bentUpArrow1" presStyleLbl="alignImgPlace1" presStyleIdx="1" presStyleCnt="2"/>
      <dgm:spPr/>
    </dgm:pt>
    <dgm:pt modelId="{79CE67B4-E65B-4760-B11F-21EF559CF512}" type="pres">
      <dgm:prSet presAssocID="{FE13039F-B784-40D6-97D7-AEC9CCDC9ACE}" presName="ParentText" presStyleLbl="node1" presStyleIdx="1" presStyleCnt="3" custScaleX="127689">
        <dgm:presLayoutVars>
          <dgm:chMax val="1"/>
          <dgm:chPref val="1"/>
          <dgm:bulletEnabled val="1"/>
        </dgm:presLayoutVars>
      </dgm:prSet>
      <dgm:spPr/>
    </dgm:pt>
    <dgm:pt modelId="{EA4B08BA-7548-4D0D-A0C9-44A909996E97}" type="pres">
      <dgm:prSet presAssocID="{FE13039F-B784-40D6-97D7-AEC9CCDC9ACE}" presName="ChildText" presStyleLbl="revTx" presStyleIdx="1" presStyleCnt="2" custScaleX="93471">
        <dgm:presLayoutVars>
          <dgm:chMax val="0"/>
          <dgm:chPref val="0"/>
          <dgm:bulletEnabled val="1"/>
        </dgm:presLayoutVars>
      </dgm:prSet>
      <dgm:spPr/>
    </dgm:pt>
    <dgm:pt modelId="{6BCB4288-E4E6-4F99-BA8E-F38726E3D25F}" type="pres">
      <dgm:prSet presAssocID="{3DB3B757-5474-48C9-B6B7-02CA1EFDE569}" presName="sibTrans" presStyleCnt="0"/>
      <dgm:spPr/>
    </dgm:pt>
    <dgm:pt modelId="{693F18DF-9685-4661-AA2D-23F0DFF9CC24}" type="pres">
      <dgm:prSet presAssocID="{5ED930DA-C3AE-4E7E-BED7-04A4F7C4F58E}" presName="composite" presStyleCnt="0"/>
      <dgm:spPr/>
    </dgm:pt>
    <dgm:pt modelId="{0A0DCD5F-8D7F-445F-8719-67E48CF9F751}" type="pres">
      <dgm:prSet presAssocID="{5ED930DA-C3AE-4E7E-BED7-04A4F7C4F58E}" presName="ParentText" presStyleLbl="node1" presStyleIdx="2" presStyleCnt="3" custScaleX="172509">
        <dgm:presLayoutVars>
          <dgm:chMax val="1"/>
          <dgm:chPref val="1"/>
          <dgm:bulletEnabled val="1"/>
        </dgm:presLayoutVars>
      </dgm:prSet>
      <dgm:spPr/>
    </dgm:pt>
  </dgm:ptLst>
  <dgm:cxnLst>
    <dgm:cxn modelId="{52D31911-535A-47AC-B7B8-F7B504F42D67}" srcId="{66762346-1EAD-4EEB-A3A2-766FB3323840}" destId="{5D1E88F3-C5F0-4315-BD00-9F92BA875FDC}" srcOrd="0" destOrd="0" parTransId="{B89AE52F-8413-4796-8AE4-8A178916CF84}" sibTransId="{209B3019-D9B1-44C7-9D69-60D56ACB0C04}"/>
    <dgm:cxn modelId="{28D92E58-5257-478F-B4AB-10EBAB111BAD}" type="presOf" srcId="{66762346-1EAD-4EEB-A3A2-766FB3323840}" destId="{5FDCDDB7-A817-4CA7-AF26-B7D2F6F9B763}" srcOrd="0" destOrd="0" presId="urn:microsoft.com/office/officeart/2005/8/layout/StepDownProcess"/>
    <dgm:cxn modelId="{7729B37B-4183-4B9D-8C42-61675AFF4DE3}" type="presOf" srcId="{5D1E88F3-C5F0-4315-BD00-9F92BA875FDC}" destId="{8789A924-283D-4951-833F-1F6B03F3C29B}" srcOrd="0" destOrd="0" presId="urn:microsoft.com/office/officeart/2005/8/layout/StepDownProcess"/>
    <dgm:cxn modelId="{94CEE2DC-EEAD-422A-A466-CC605DFD435C}" type="presOf" srcId="{5ED930DA-C3AE-4E7E-BED7-04A4F7C4F58E}" destId="{0A0DCD5F-8D7F-445F-8719-67E48CF9F751}" srcOrd="0" destOrd="0" presId="urn:microsoft.com/office/officeart/2005/8/layout/StepDownProcess"/>
    <dgm:cxn modelId="{49E5CAEE-3B42-437F-82D0-F5AF4CF72697}" srcId="{66762346-1EAD-4EEB-A3A2-766FB3323840}" destId="{FE13039F-B784-40D6-97D7-AEC9CCDC9ACE}" srcOrd="1" destOrd="0" parTransId="{BC49B610-4C1E-45A5-9871-8622039DC43A}" sibTransId="{3DB3B757-5474-48C9-B6B7-02CA1EFDE569}"/>
    <dgm:cxn modelId="{876196F9-A93A-476E-932B-BB56A4E2F4A5}" type="presOf" srcId="{FE13039F-B784-40D6-97D7-AEC9CCDC9ACE}" destId="{79CE67B4-E65B-4760-B11F-21EF559CF512}" srcOrd="0" destOrd="0" presId="urn:microsoft.com/office/officeart/2005/8/layout/StepDownProcess"/>
    <dgm:cxn modelId="{6205F5FE-B587-4FB6-AA7B-DB8FDAE2B83E}" srcId="{66762346-1EAD-4EEB-A3A2-766FB3323840}" destId="{5ED930DA-C3AE-4E7E-BED7-04A4F7C4F58E}" srcOrd="2" destOrd="0" parTransId="{A5D27FAF-72C2-4304-B0A7-41D8C48983AC}" sibTransId="{872E9C82-D5B2-453E-A3ED-15559C1A2575}"/>
    <dgm:cxn modelId="{A927D4BD-63F5-4FFD-8E07-AC4AB30CB4F3}" type="presParOf" srcId="{5FDCDDB7-A817-4CA7-AF26-B7D2F6F9B763}" destId="{B81E83A9-B5D9-4BD9-B936-328FAC2977C0}" srcOrd="0" destOrd="0" presId="urn:microsoft.com/office/officeart/2005/8/layout/StepDownProcess"/>
    <dgm:cxn modelId="{3C4F29AF-B69B-40AB-BF60-767C286E85D4}" type="presParOf" srcId="{B81E83A9-B5D9-4BD9-B936-328FAC2977C0}" destId="{1F2E8A00-A737-4D46-8469-1AD654686E40}" srcOrd="0" destOrd="0" presId="urn:microsoft.com/office/officeart/2005/8/layout/StepDownProcess"/>
    <dgm:cxn modelId="{96B6AEC9-E8D9-4B95-9654-3A94A789C605}" type="presParOf" srcId="{B81E83A9-B5D9-4BD9-B936-328FAC2977C0}" destId="{8789A924-283D-4951-833F-1F6B03F3C29B}" srcOrd="1" destOrd="0" presId="urn:microsoft.com/office/officeart/2005/8/layout/StepDownProcess"/>
    <dgm:cxn modelId="{329661F8-8B30-40C7-AD10-F5685D0352F0}" type="presParOf" srcId="{B81E83A9-B5D9-4BD9-B936-328FAC2977C0}" destId="{D1532384-1320-49A4-AC13-630A93F665C8}" srcOrd="2" destOrd="0" presId="urn:microsoft.com/office/officeart/2005/8/layout/StepDownProcess"/>
    <dgm:cxn modelId="{D09692D0-0DFD-4745-9DD2-5B096EC21541}" type="presParOf" srcId="{5FDCDDB7-A817-4CA7-AF26-B7D2F6F9B763}" destId="{CE843313-E29F-40A5-ABF5-E9A5449FA65B}" srcOrd="1" destOrd="0" presId="urn:microsoft.com/office/officeart/2005/8/layout/StepDownProcess"/>
    <dgm:cxn modelId="{38AD7FF5-8AD3-47A1-BD65-7714ED529ABE}" type="presParOf" srcId="{5FDCDDB7-A817-4CA7-AF26-B7D2F6F9B763}" destId="{EC3F71E9-9288-4968-95B7-C8B7BF82D690}" srcOrd="2" destOrd="0" presId="urn:microsoft.com/office/officeart/2005/8/layout/StepDownProcess"/>
    <dgm:cxn modelId="{29B78408-D908-4120-B586-064A34E1F19C}" type="presParOf" srcId="{EC3F71E9-9288-4968-95B7-C8B7BF82D690}" destId="{F4EFDEB9-90AB-4448-A777-454FD69C49DB}" srcOrd="0" destOrd="0" presId="urn:microsoft.com/office/officeart/2005/8/layout/StepDownProcess"/>
    <dgm:cxn modelId="{D69EEE66-15EF-4FB3-84B0-6266940BBBCD}" type="presParOf" srcId="{EC3F71E9-9288-4968-95B7-C8B7BF82D690}" destId="{79CE67B4-E65B-4760-B11F-21EF559CF512}" srcOrd="1" destOrd="0" presId="urn:microsoft.com/office/officeart/2005/8/layout/StepDownProcess"/>
    <dgm:cxn modelId="{C549FA23-A753-41B7-BC0A-B096C7B088D3}" type="presParOf" srcId="{EC3F71E9-9288-4968-95B7-C8B7BF82D690}" destId="{EA4B08BA-7548-4D0D-A0C9-44A909996E97}" srcOrd="2" destOrd="0" presId="urn:microsoft.com/office/officeart/2005/8/layout/StepDownProcess"/>
    <dgm:cxn modelId="{CB120773-1B47-44CF-B764-4C9C80B22A0E}" type="presParOf" srcId="{5FDCDDB7-A817-4CA7-AF26-B7D2F6F9B763}" destId="{6BCB4288-E4E6-4F99-BA8E-F38726E3D25F}" srcOrd="3" destOrd="0" presId="urn:microsoft.com/office/officeart/2005/8/layout/StepDownProcess"/>
    <dgm:cxn modelId="{816E63C4-EA6D-4386-A369-40776215A52C}" type="presParOf" srcId="{5FDCDDB7-A817-4CA7-AF26-B7D2F6F9B763}" destId="{693F18DF-9685-4661-AA2D-23F0DFF9CC24}" srcOrd="4" destOrd="0" presId="urn:microsoft.com/office/officeart/2005/8/layout/StepDownProcess"/>
    <dgm:cxn modelId="{D496F250-2568-46F2-90F4-D4225216B8F1}" type="presParOf" srcId="{693F18DF-9685-4661-AA2D-23F0DFF9CC24}" destId="{0A0DCD5F-8D7F-445F-8719-67E48CF9F75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E8A00-A737-4D46-8469-1AD654686E40}">
      <dsp:nvSpPr>
        <dsp:cNvPr id="0" name=""/>
        <dsp:cNvSpPr/>
      </dsp:nvSpPr>
      <dsp:spPr>
        <a:xfrm rot="5400000">
          <a:off x="661102" y="1187011"/>
          <a:ext cx="1049809" cy="11951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9A924-283D-4951-833F-1F6B03F3C29B}">
      <dsp:nvSpPr>
        <dsp:cNvPr id="0" name=""/>
        <dsp:cNvSpPr/>
      </dsp:nvSpPr>
      <dsp:spPr>
        <a:xfrm>
          <a:off x="301770" y="23276"/>
          <a:ext cx="1929653" cy="12370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PCA</a:t>
          </a:r>
        </a:p>
      </dsp:txBody>
      <dsp:txXfrm>
        <a:off x="362167" y="83673"/>
        <a:ext cx="1808859" cy="1116230"/>
      </dsp:txXfrm>
    </dsp:sp>
    <dsp:sp modelId="{D1532384-1320-49A4-AC13-630A93F665C8}">
      <dsp:nvSpPr>
        <dsp:cNvPr id="0" name=""/>
        <dsp:cNvSpPr/>
      </dsp:nvSpPr>
      <dsp:spPr>
        <a:xfrm>
          <a:off x="2246807" y="141255"/>
          <a:ext cx="1092176" cy="99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FDEB9-90AB-4448-A777-454FD69C49DB}">
      <dsp:nvSpPr>
        <dsp:cNvPr id="0" name=""/>
        <dsp:cNvSpPr/>
      </dsp:nvSpPr>
      <dsp:spPr>
        <a:xfrm rot="5400000">
          <a:off x="2282436" y="2576598"/>
          <a:ext cx="1049809" cy="11951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CE67B4-E65B-4760-B11F-21EF559CF512}">
      <dsp:nvSpPr>
        <dsp:cNvPr id="0" name=""/>
        <dsp:cNvSpPr/>
      </dsp:nvSpPr>
      <dsp:spPr>
        <a:xfrm>
          <a:off x="1759632" y="1412864"/>
          <a:ext cx="2256597" cy="12370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KMeans</a:t>
          </a:r>
          <a:endParaRPr lang="en-IN" sz="3600" kern="1200" dirty="0"/>
        </a:p>
      </dsp:txBody>
      <dsp:txXfrm>
        <a:off x="1820029" y="1473261"/>
        <a:ext cx="2135803" cy="1116230"/>
      </dsp:txXfrm>
    </dsp:sp>
    <dsp:sp modelId="{EA4B08BA-7548-4D0D-A0C9-44A909996E97}">
      <dsp:nvSpPr>
        <dsp:cNvPr id="0" name=""/>
        <dsp:cNvSpPr/>
      </dsp:nvSpPr>
      <dsp:spPr>
        <a:xfrm>
          <a:off x="3813521" y="1530842"/>
          <a:ext cx="1201417" cy="999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DCD5F-8D7F-445F-8719-67E48CF9F751}">
      <dsp:nvSpPr>
        <dsp:cNvPr id="0" name=""/>
        <dsp:cNvSpPr/>
      </dsp:nvSpPr>
      <dsp:spPr>
        <a:xfrm>
          <a:off x="3217495" y="2802451"/>
          <a:ext cx="3048683" cy="123702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Decision Tree</a:t>
          </a:r>
        </a:p>
      </dsp:txBody>
      <dsp:txXfrm>
        <a:off x="3277892" y="2862848"/>
        <a:ext cx="2927889" cy="111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701204" cy="3830130"/>
          </a:xfrm>
        </p:spPr>
        <p:txBody>
          <a:bodyPr/>
          <a:lstStyle/>
          <a:p>
            <a:r>
              <a:rPr lang="en-US" dirty="0"/>
              <a:t>Customer segmentation project</a:t>
            </a:r>
            <a:br>
              <a:rPr lang="en-US" dirty="0"/>
            </a:br>
            <a:r>
              <a:rPr lang="en-US" sz="4400" dirty="0"/>
              <a:t>-</a:t>
            </a:r>
            <a:r>
              <a:rPr lang="en-US" sz="4400" dirty="0" err="1"/>
              <a:t>Ramguhan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DBAA-FE9B-FF4E-7402-452E77D1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5D0D4-4310-A1AD-EF59-E743197C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573407"/>
            <a:ext cx="7492121" cy="5377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F79FE-BCF2-FF35-F52B-CE474768E2E2}"/>
              </a:ext>
            </a:extLst>
          </p:cNvPr>
          <p:cNvSpPr txBox="1"/>
          <p:nvPr/>
        </p:nvSpPr>
        <p:spPr>
          <a:xfrm>
            <a:off x="1410710" y="6187658"/>
            <a:ext cx="937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that Cluster 0 are likely more responsible customers, there are paying on time</a:t>
            </a:r>
          </a:p>
        </p:txBody>
      </p:sp>
    </p:spTree>
    <p:extLst>
      <p:ext uri="{BB962C8B-B14F-4D97-AF65-F5344CB8AC3E}">
        <p14:creationId xmlns:p14="http://schemas.microsoft.com/office/powerpoint/2010/main" val="150268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FA814A-696C-9BC0-94EC-FAB10650D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519798"/>
              </p:ext>
            </p:extLst>
          </p:nvPr>
        </p:nvGraphicFramePr>
        <p:xfrm>
          <a:off x="3018502" y="1733986"/>
          <a:ext cx="6567949" cy="4062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6C1BCE-0C27-270B-A96E-38C708E8C7EE}"/>
              </a:ext>
            </a:extLst>
          </p:cNvPr>
          <p:cNvSpPr txBox="1"/>
          <p:nvPr/>
        </p:nvSpPr>
        <p:spPr>
          <a:xfrm>
            <a:off x="5310202" y="2119280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(Dimensionality reduction)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4EADEC-41D1-9A49-ADC0-B0BBE6C76F55}"/>
              </a:ext>
            </a:extLst>
          </p:cNvPr>
          <p:cNvSpPr txBox="1"/>
          <p:nvPr/>
        </p:nvSpPr>
        <p:spPr>
          <a:xfrm>
            <a:off x="7054644" y="3580696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(Clustering)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2B197-192E-B5F7-B7AA-BA147DFF0374}"/>
              </a:ext>
            </a:extLst>
          </p:cNvPr>
          <p:cNvSpPr txBox="1"/>
          <p:nvPr/>
        </p:nvSpPr>
        <p:spPr>
          <a:xfrm>
            <a:off x="9281651" y="4953429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(Prediction)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F07380A-6111-400A-D2BD-88EE657F9F4D}"/>
              </a:ext>
            </a:extLst>
          </p:cNvPr>
          <p:cNvSpPr txBox="1">
            <a:spLocks/>
          </p:cNvSpPr>
          <p:nvPr/>
        </p:nvSpPr>
        <p:spPr>
          <a:xfrm>
            <a:off x="1504261" y="514373"/>
            <a:ext cx="6220278" cy="10256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Models used:</a:t>
            </a:r>
          </a:p>
        </p:txBody>
      </p:sp>
    </p:spTree>
    <p:extLst>
      <p:ext uri="{BB962C8B-B14F-4D97-AF65-F5344CB8AC3E}">
        <p14:creationId xmlns:p14="http://schemas.microsoft.com/office/powerpoint/2010/main" val="396061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63FC-FCD3-F682-8850-658E36C8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C6182-87AE-DECB-9892-13B96C37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</a:t>
            </a:r>
            <a:r>
              <a:rPr lang="en-IN" dirty="0" err="1"/>
              <a:t>Kmeans</a:t>
            </a:r>
            <a:r>
              <a:rPr lang="en-IN" dirty="0"/>
              <a:t>, I clustered based on important things like balance, purchase, purchase frequency and payment.</a:t>
            </a:r>
          </a:p>
          <a:p>
            <a:br>
              <a:rPr lang="en-IN" dirty="0"/>
            </a:br>
            <a:r>
              <a:rPr lang="en-IN" b="1" dirty="0"/>
              <a:t>Cluster 0: </a:t>
            </a:r>
            <a:r>
              <a:rPr lang="en-IN" dirty="0"/>
              <a:t>High balance, High purchase frequency</a:t>
            </a:r>
          </a:p>
          <a:p>
            <a:r>
              <a:rPr lang="en-IN" b="1" dirty="0"/>
              <a:t>Cluster 1: </a:t>
            </a:r>
            <a:r>
              <a:rPr lang="en-IN" dirty="0"/>
              <a:t>Low users, low purchase frequency</a:t>
            </a:r>
          </a:p>
          <a:p>
            <a:r>
              <a:rPr lang="en-IN" b="1" dirty="0"/>
              <a:t>Cluster 2: </a:t>
            </a:r>
            <a:r>
              <a:rPr lang="en-IN" dirty="0"/>
              <a:t>High balance but Low purchase frequency</a:t>
            </a:r>
          </a:p>
          <a:p>
            <a:r>
              <a:rPr lang="en-IN" b="1" dirty="0"/>
              <a:t>Cluster 3: </a:t>
            </a:r>
            <a:r>
              <a:rPr lang="en-IN" dirty="0"/>
              <a:t>Moderate balance but high purchase frequency</a:t>
            </a:r>
          </a:p>
        </p:txBody>
      </p:sp>
    </p:spTree>
    <p:extLst>
      <p:ext uri="{BB962C8B-B14F-4D97-AF65-F5344CB8AC3E}">
        <p14:creationId xmlns:p14="http://schemas.microsoft.com/office/powerpoint/2010/main" val="245866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3CF1-A280-346C-621C-463F2E1F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38DFA-B4DC-578D-E248-A2A12A5B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Cluster 0: </a:t>
            </a:r>
            <a:r>
              <a:rPr lang="en-US" dirty="0"/>
              <a:t>Provide higher credit limits to encourage continued spending.</a:t>
            </a:r>
          </a:p>
          <a:p>
            <a:r>
              <a:rPr lang="en-IN" b="1" dirty="0"/>
              <a:t>Cluster 1: </a:t>
            </a:r>
            <a:r>
              <a:rPr lang="en-US" dirty="0"/>
              <a:t>Give discounts &amp; coupons on daily purchases. To encourage their spending.</a:t>
            </a:r>
          </a:p>
          <a:p>
            <a:r>
              <a:rPr lang="en-US" b="1" dirty="0"/>
              <a:t>Cluster 2: </a:t>
            </a:r>
            <a:r>
              <a:rPr lang="en-US" dirty="0"/>
              <a:t>Offer low interest loan, because they are taking more cash using credit card.</a:t>
            </a:r>
          </a:p>
          <a:p>
            <a:r>
              <a:rPr lang="en-US" b="1" dirty="0"/>
              <a:t>Cluster 3: </a:t>
            </a:r>
            <a:r>
              <a:rPr lang="en-US" dirty="0"/>
              <a:t>Offer buy now pay later features.</a:t>
            </a:r>
          </a:p>
        </p:txBody>
      </p:sp>
    </p:spTree>
    <p:extLst>
      <p:ext uri="{BB962C8B-B14F-4D97-AF65-F5344CB8AC3E}">
        <p14:creationId xmlns:p14="http://schemas.microsoft.com/office/powerpoint/2010/main" val="402764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7988F26-6F2F-A76A-B5E9-59F156BD4F4F}"/>
              </a:ext>
            </a:extLst>
          </p:cNvPr>
          <p:cNvSpPr txBox="1">
            <a:spLocks/>
          </p:cNvSpPr>
          <p:nvPr/>
        </p:nvSpPr>
        <p:spPr>
          <a:xfrm>
            <a:off x="1167494" y="252549"/>
            <a:ext cx="6220278" cy="10256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API Testing on Postman: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12F80EA-B50E-CE40-C832-E5E6DB9E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819" y="1278193"/>
            <a:ext cx="5735952" cy="54667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{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"BALANCE": 2000,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"BALANCE_FREQUENCY": 0.9,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"PURCHASES": 500,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"ONEOFF_PURCHASES": 200,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"INSTALLMENTS_PURCHASES": 300,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"CASH_ADVANCE": 1000,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"PURCHASES_FREQUENCY": 0.8,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"ONEOFF_PURCHASES_FREQUENCY": 0.6,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"PURCHASES_INSTALLMENTS_FREQUENCY": 0.7,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"CASH_ADVANCE_FREQUENCY": 0.5,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"CASH_ADVANCE_TRX": 3,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"PURCHASES_TRX": 10,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"CREDIT_LIMIT": 5000,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"PAYMENTS": 1200,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"MINIMUM_PAYMENTS": 150,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"PRC_FULL_PAYMENT": 0.4,</a:t>
            </a:r>
          </a:p>
          <a:p>
            <a:pPr>
              <a:buNone/>
            </a:pPr>
            <a:r>
              <a:rPr lang="en-US" sz="1200" b="0" dirty="0">
                <a:effectLst/>
                <a:latin typeface="IBMPlexMono"/>
              </a:rPr>
              <a:t>    "TENURE": 12</a:t>
            </a:r>
          </a:p>
          <a:p>
            <a:r>
              <a:rPr lang="en-US" sz="1200" b="0" dirty="0">
                <a:effectLst/>
                <a:latin typeface="IBMPlexMono"/>
              </a:rPr>
              <a:t>}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91231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5D7E5-10D6-58D7-1B51-90B95B87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638617"/>
            <a:ext cx="6685936" cy="53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3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6D5D-4103-EFA9-07A3-034077CE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EB5B-ABF9-28A6-583A-7DB0BA3E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322268"/>
            <a:ext cx="10079406" cy="2210404"/>
          </a:xfrm>
        </p:spPr>
        <p:txBody>
          <a:bodyPr/>
          <a:lstStyle/>
          <a:p>
            <a:r>
              <a:rPr lang="en-US" dirty="0"/>
              <a:t>To group customers with similar credit card usage patterns, we employed the K-Means clustering algorithm. This allows us to tailor recommendations and services to specific customer segments.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5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AD15-183F-DDBD-13B7-66BAAC6E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E777-2D98-278E-1B4A-8958128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350349"/>
            <a:ext cx="9779182" cy="1411533"/>
          </a:xfrm>
        </p:spPr>
        <p:txBody>
          <a:bodyPr/>
          <a:lstStyle/>
          <a:p>
            <a:r>
              <a:rPr lang="en-IN" dirty="0"/>
              <a:t>Customer dataset contains the sample credit card usage information. Which is about 9000 entries with 18 columns.</a:t>
            </a:r>
          </a:p>
        </p:txBody>
      </p:sp>
    </p:spTree>
    <p:extLst>
      <p:ext uri="{BB962C8B-B14F-4D97-AF65-F5344CB8AC3E}">
        <p14:creationId xmlns:p14="http://schemas.microsoft.com/office/powerpoint/2010/main" val="36690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D78E-1919-9F7F-91F0-7353DE4F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50"/>
            <a:ext cx="6220278" cy="681516"/>
          </a:xfrm>
        </p:spPr>
        <p:txBody>
          <a:bodyPr/>
          <a:lstStyle/>
          <a:p>
            <a:r>
              <a:rPr lang="en-IN" sz="3200" dirty="0"/>
              <a:t>Data columns (total 18 columns):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3CF01-E1F2-BD25-2B31-0EC30220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14" y="934066"/>
            <a:ext cx="6220277" cy="5466066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IN" sz="1400" dirty="0"/>
              <a:t>CUST_ID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BALANCE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BALANCE_FREQUENCY 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PURCHASES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ONEOFF_PURCHASES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INSTALLMENTS_PURCHASES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CASH_ADVANCE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PURCHASES_FREQUENCY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ONEOFF_PURCHASES_FREQUENCY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PURCHASES_INSTALLMENTS_FREQUENCY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CASH_ADVANCE_FREQUENCY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CASH_ADVANCE_TRX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PURCHASES_TRX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CREDIT_LIMIT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PAYMENTS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MINIMUM_PAYMENTS 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PRC_FULL_PAYMENT</a:t>
            </a:r>
          </a:p>
          <a:p>
            <a:pPr marL="228600" indent="-228600">
              <a:buFont typeface="+mj-lt"/>
              <a:buAutoNum type="arabicParenR"/>
            </a:pPr>
            <a:r>
              <a:rPr lang="en-IN" sz="1400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299295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CBA8-E3C4-9F86-36FA-C85C58CB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04" y="1322438"/>
            <a:ext cx="6786805" cy="447368"/>
          </a:xfrm>
        </p:spPr>
        <p:txBody>
          <a:bodyPr/>
          <a:lstStyle/>
          <a:p>
            <a:r>
              <a:rPr lang="en-IN" dirty="0"/>
              <a:t>Project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8D6B2-EEB0-C3D5-0CBF-BEF75FE79B80}"/>
              </a:ext>
            </a:extLst>
          </p:cNvPr>
          <p:cNvSpPr txBox="1"/>
          <p:nvPr/>
        </p:nvSpPr>
        <p:spPr>
          <a:xfrm>
            <a:off x="3582383" y="2459504"/>
            <a:ext cx="6594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Research and Business understanding</a:t>
            </a:r>
          </a:p>
          <a:p>
            <a:pPr marL="342900" indent="-342900">
              <a:buAutoNum type="arabicPeriod"/>
            </a:pPr>
            <a:r>
              <a:rPr lang="en-IN" sz="2400" dirty="0"/>
              <a:t>Data pre processing</a:t>
            </a:r>
          </a:p>
          <a:p>
            <a:pPr marL="342900" indent="-342900">
              <a:buAutoNum type="arabicPeriod"/>
            </a:pPr>
            <a:r>
              <a:rPr lang="en-IN" sz="2400" dirty="0"/>
              <a:t>EDA </a:t>
            </a:r>
          </a:p>
          <a:p>
            <a:pPr marL="342900" indent="-342900">
              <a:buAutoNum type="arabicPeriod"/>
            </a:pPr>
            <a:r>
              <a:rPr lang="en-IN" sz="2400" dirty="0"/>
              <a:t>Model Building</a:t>
            </a:r>
          </a:p>
          <a:p>
            <a:pPr marL="342900" indent="-342900">
              <a:buAutoNum type="arabicPeriod"/>
            </a:pPr>
            <a:r>
              <a:rPr lang="en-IN" sz="2400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26924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8627A-7434-2053-B592-3A7C806A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162722"/>
            <a:ext cx="7155684" cy="5219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FFF439-E3CF-43CC-E6A5-36EC85F94158}"/>
              </a:ext>
            </a:extLst>
          </p:cNvPr>
          <p:cNvSpPr txBox="1"/>
          <p:nvPr/>
        </p:nvSpPr>
        <p:spPr>
          <a:xfrm>
            <a:off x="589935" y="530942"/>
            <a:ext cx="1135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EDA: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1860D-6D78-E3C8-CC18-B72D3139285A}"/>
              </a:ext>
            </a:extLst>
          </p:cNvPr>
          <p:cNvSpPr txBox="1"/>
          <p:nvPr/>
        </p:nvSpPr>
        <p:spPr>
          <a:xfrm>
            <a:off x="1592826" y="6382162"/>
            <a:ext cx="802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that Cluster 0 and 2 are segmented into high balance customers</a:t>
            </a:r>
          </a:p>
        </p:txBody>
      </p:sp>
    </p:spTree>
    <p:extLst>
      <p:ext uri="{BB962C8B-B14F-4D97-AF65-F5344CB8AC3E}">
        <p14:creationId xmlns:p14="http://schemas.microsoft.com/office/powerpoint/2010/main" val="333810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E5A82-B0A9-A570-C36A-E4780D2F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72" y="892603"/>
            <a:ext cx="7093456" cy="5072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79909-4562-5812-237E-33F188205A3E}"/>
              </a:ext>
            </a:extLst>
          </p:cNvPr>
          <p:cNvSpPr txBox="1"/>
          <p:nvPr/>
        </p:nvSpPr>
        <p:spPr>
          <a:xfrm>
            <a:off x="2414018" y="6165852"/>
            <a:ext cx="722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that Cluster 0 segmented into high purchases customers</a:t>
            </a:r>
          </a:p>
        </p:txBody>
      </p:sp>
    </p:spTree>
    <p:extLst>
      <p:ext uri="{BB962C8B-B14F-4D97-AF65-F5344CB8AC3E}">
        <p14:creationId xmlns:p14="http://schemas.microsoft.com/office/powerpoint/2010/main" val="136880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E8E9B-92F2-71AB-377B-5BA985D23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98564-6521-75EB-D3B5-E4E2850B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93" y="738300"/>
            <a:ext cx="7504014" cy="53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93326-23D1-CCDD-B78D-A1839357116B}"/>
              </a:ext>
            </a:extLst>
          </p:cNvPr>
          <p:cNvSpPr txBox="1"/>
          <p:nvPr/>
        </p:nvSpPr>
        <p:spPr>
          <a:xfrm>
            <a:off x="2180760" y="6382162"/>
            <a:ext cx="780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that Cluster 2 segmented into high cash dependent customers</a:t>
            </a:r>
          </a:p>
        </p:txBody>
      </p:sp>
    </p:spTree>
    <p:extLst>
      <p:ext uri="{BB962C8B-B14F-4D97-AF65-F5344CB8AC3E}">
        <p14:creationId xmlns:p14="http://schemas.microsoft.com/office/powerpoint/2010/main" val="174162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EE35F-6D4C-0857-7BBC-DA89BC1D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EE7CD-71BE-1CA2-C38E-5E6B1D44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02" y="650677"/>
            <a:ext cx="7418533" cy="5383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F5288-84DF-2BE8-2C2A-EA761B51AEA2}"/>
              </a:ext>
            </a:extLst>
          </p:cNvPr>
          <p:cNvSpPr txBox="1"/>
          <p:nvPr/>
        </p:nvSpPr>
        <p:spPr>
          <a:xfrm>
            <a:off x="1444443" y="6207323"/>
            <a:ext cx="966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that Cluster 0 and 3 are segmented into customers with high purchase frequency</a:t>
            </a:r>
          </a:p>
        </p:txBody>
      </p:sp>
    </p:spTree>
    <p:extLst>
      <p:ext uri="{BB962C8B-B14F-4D97-AF65-F5344CB8AC3E}">
        <p14:creationId xmlns:p14="http://schemas.microsoft.com/office/powerpoint/2010/main" val="2252171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490</Words>
  <Application>Microsoft Office PowerPoint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IBMPlexMono</vt:lpstr>
      <vt:lpstr>Tenorite</vt:lpstr>
      <vt:lpstr>Custom</vt:lpstr>
      <vt:lpstr>Customer segmentation project -Ramguhan</vt:lpstr>
      <vt:lpstr>Customer segmentation</vt:lpstr>
      <vt:lpstr>Dataset:</vt:lpstr>
      <vt:lpstr>Data columns (total 18 columns):</vt:lpstr>
      <vt:lpstr>Project process: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Clusters:</vt:lpstr>
      <vt:lpstr>Recommendations: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raga sree</dc:creator>
  <cp:lastModifiedBy>raga sree</cp:lastModifiedBy>
  <cp:revision>4</cp:revision>
  <dcterms:created xsi:type="dcterms:W3CDTF">2023-12-12T16:04:07Z</dcterms:created>
  <dcterms:modified xsi:type="dcterms:W3CDTF">2025-03-30T03:12:56Z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