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15" r:id="rId14"/>
    <p:sldId id="309" r:id="rId15"/>
    <p:sldId id="310" r:id="rId16"/>
    <p:sldId id="311" r:id="rId17"/>
    <p:sldId id="312" r:id="rId18"/>
    <p:sldId id="313" r:id="rId19"/>
    <p:sldId id="314" r:id="rId20"/>
    <p:sldId id="3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59683-C1DA-4D20-AFD5-D0790B61F4F0}" v="1" dt="2024-11-12T15:26:24.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19" autoAdjust="0"/>
  </p:normalViewPr>
  <p:slideViewPr>
    <p:cSldViewPr snapToGrid="0">
      <p:cViewPr varScale="1">
        <p:scale>
          <a:sx n="73" d="100"/>
          <a:sy n="73" d="100"/>
        </p:scale>
        <p:origin x="1027"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Gupta" userId="9fee0723be495921" providerId="LiveId" clId="{2C559683-C1DA-4D20-AFD5-D0790B61F4F0}"/>
    <pc:docChg chg="custSel modSld">
      <pc:chgData name="Shubham Gupta" userId="9fee0723be495921" providerId="LiveId" clId="{2C559683-C1DA-4D20-AFD5-D0790B61F4F0}" dt="2024-11-12T15:26:17.974" v="1" actId="20577"/>
      <pc:docMkLst>
        <pc:docMk/>
      </pc:docMkLst>
      <pc:sldChg chg="modSp mod">
        <pc:chgData name="Shubham Gupta" userId="9fee0723be495921" providerId="LiveId" clId="{2C559683-C1DA-4D20-AFD5-D0790B61F4F0}" dt="2024-11-12T15:26:17.974" v="1" actId="20577"/>
        <pc:sldMkLst>
          <pc:docMk/>
          <pc:sldMk cId="1513991123" sldId="308"/>
        </pc:sldMkLst>
        <pc:spChg chg="mod">
          <ac:chgData name="Shubham Gupta" userId="9fee0723be495921" providerId="LiveId" clId="{2C559683-C1DA-4D20-AFD5-D0790B61F4F0}" dt="2024-11-12T15:26:17.974" v="1" actId="20577"/>
          <ac:spMkLst>
            <pc:docMk/>
            <pc:sldMk cId="1513991123" sldId="308"/>
            <ac:spMk id="2" creationId="{01377DB8-203A-3E4C-9B79-A569157C153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77287"/>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84667" y="1472662"/>
            <a:ext cx="4524127" cy="2901694"/>
          </a:xfrm>
        </p:spPr>
        <p:txBody>
          <a:bodyPr anchor="b">
            <a:normAutofit/>
          </a:bodyPr>
          <a:lstStyle/>
          <a:p>
            <a:r>
              <a:rPr lang="en-US" sz="4400" dirty="0">
                <a:solidFill>
                  <a:schemeClr val="tx1"/>
                </a:solidFill>
              </a:rPr>
              <a:t>Resume Classification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GROUP - 6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595F3-4B43-E1A4-44E7-0590562F5532}"/>
              </a:ext>
            </a:extLst>
          </p:cNvPr>
          <p:cNvPicPr>
            <a:picLocks noChangeAspect="1"/>
          </p:cNvPicPr>
          <p:nvPr/>
        </p:nvPicPr>
        <p:blipFill>
          <a:blip r:embed="rId2"/>
          <a:stretch>
            <a:fillRect/>
          </a:stretch>
        </p:blipFill>
        <p:spPr>
          <a:xfrm>
            <a:off x="-129989" y="953820"/>
            <a:ext cx="5258450" cy="4910163"/>
          </a:xfrm>
          <a:prstGeom prst="rect">
            <a:avLst/>
          </a:prstGeom>
        </p:spPr>
      </p:pic>
      <p:pic>
        <p:nvPicPr>
          <p:cNvPr id="5" name="Picture 4">
            <a:extLst>
              <a:ext uri="{FF2B5EF4-FFF2-40B4-BE49-F238E27FC236}">
                <a16:creationId xmlns:a16="http://schemas.microsoft.com/office/drawing/2014/main" id="{ED195D4A-CC91-DCA7-712E-690C924DB2EA}"/>
              </a:ext>
            </a:extLst>
          </p:cNvPr>
          <p:cNvPicPr>
            <a:picLocks noChangeAspect="1"/>
          </p:cNvPicPr>
          <p:nvPr/>
        </p:nvPicPr>
        <p:blipFill>
          <a:blip r:embed="rId3"/>
          <a:srcRect r="6384"/>
          <a:stretch/>
        </p:blipFill>
        <p:spPr>
          <a:xfrm>
            <a:off x="5128461" y="953820"/>
            <a:ext cx="7022127" cy="3419500"/>
          </a:xfrm>
          <a:prstGeom prst="rect">
            <a:avLst/>
          </a:prstGeom>
        </p:spPr>
      </p:pic>
      <p:sp>
        <p:nvSpPr>
          <p:cNvPr id="6" name="TextBox 5">
            <a:extLst>
              <a:ext uri="{FF2B5EF4-FFF2-40B4-BE49-F238E27FC236}">
                <a16:creationId xmlns:a16="http://schemas.microsoft.com/office/drawing/2014/main" id="{EAD54828-D270-ADF0-760A-F533E0D485D8}"/>
              </a:ext>
            </a:extLst>
          </p:cNvPr>
          <p:cNvSpPr txBox="1"/>
          <p:nvPr/>
        </p:nvSpPr>
        <p:spPr>
          <a:xfrm>
            <a:off x="3458818" y="127060"/>
            <a:ext cx="3796748" cy="461665"/>
          </a:xfrm>
          <a:prstGeom prst="rect">
            <a:avLst/>
          </a:prstGeom>
          <a:solidFill>
            <a:schemeClr val="accent5">
              <a:lumMod val="60000"/>
              <a:lumOff val="40000"/>
            </a:schemeClr>
          </a:solidFill>
        </p:spPr>
        <p:txBody>
          <a:bodyPr wrap="square" rtlCol="0">
            <a:spAutoFit/>
          </a:bodyPr>
          <a:lstStyle/>
          <a:p>
            <a:r>
              <a:rPr lang="en-GB" sz="2400">
                <a:latin typeface="Times New Roman" panose="02020603050405020304" pitchFamily="18" charset="0"/>
                <a:cs typeface="Times New Roman" panose="02020603050405020304" pitchFamily="18" charset="0"/>
              </a:rPr>
              <a:t>Streamlit</a:t>
            </a:r>
            <a:r>
              <a:rPr lang="en-GB" sz="2400" dirty="0">
                <a:latin typeface="Times New Roman" panose="02020603050405020304" pitchFamily="18" charset="0"/>
                <a:cs typeface="Times New Roman" panose="02020603050405020304" pitchFamily="18" charset="0"/>
              </a:rPr>
              <a:t> web App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D4270-CC02-EC1A-938C-CAEE024E6B93}"/>
              </a:ext>
            </a:extLst>
          </p:cNvPr>
          <p:cNvSpPr txBox="1"/>
          <p:nvPr/>
        </p:nvSpPr>
        <p:spPr>
          <a:xfrm>
            <a:off x="3807515" y="203752"/>
            <a:ext cx="4039428" cy="646331"/>
          </a:xfrm>
          <a:prstGeom prst="rect">
            <a:avLst/>
          </a:prstGeom>
          <a:solidFill>
            <a:schemeClr val="accent5">
              <a:lumMod val="60000"/>
              <a:lumOff val="40000"/>
            </a:schemeClr>
          </a:solidFill>
        </p:spPr>
        <p:txBody>
          <a:bodyPr wrap="square" rtlCol="0">
            <a:spAutoFit/>
          </a:bodyPr>
          <a:lstStyle/>
          <a:p>
            <a:r>
              <a:rPr lang="en-GB" b="1" dirty="0"/>
              <a:t>Title:</a:t>
            </a:r>
            <a:r>
              <a:rPr lang="en-GB" dirty="0"/>
              <a:t> Results of Resume Classification</a:t>
            </a:r>
          </a:p>
          <a:p>
            <a:endParaRPr lang="en-IN" dirty="0"/>
          </a:p>
        </p:txBody>
      </p:sp>
      <p:sp>
        <p:nvSpPr>
          <p:cNvPr id="3" name="TextBox 2">
            <a:extLst>
              <a:ext uri="{FF2B5EF4-FFF2-40B4-BE49-F238E27FC236}">
                <a16:creationId xmlns:a16="http://schemas.microsoft.com/office/drawing/2014/main" id="{1EC7AE72-714B-6906-53DB-188AEB5F0777}"/>
              </a:ext>
            </a:extLst>
          </p:cNvPr>
          <p:cNvSpPr txBox="1"/>
          <p:nvPr/>
        </p:nvSpPr>
        <p:spPr>
          <a:xfrm>
            <a:off x="5274472" y="993914"/>
            <a:ext cx="1189797" cy="369332"/>
          </a:xfrm>
          <a:prstGeom prst="rect">
            <a:avLst/>
          </a:prstGeom>
          <a:noFill/>
        </p:spPr>
        <p:txBody>
          <a:bodyPr wrap="square" rtlCol="0">
            <a:spAutoFit/>
          </a:bodyPr>
          <a:lstStyle/>
          <a:p>
            <a:r>
              <a:rPr lang="en-GB" dirty="0">
                <a:highlight>
                  <a:srgbClr val="FF0000"/>
                </a:highlight>
              </a:rPr>
              <a:t>1:-EDA</a:t>
            </a:r>
            <a:endParaRPr lang="en-IN" dirty="0">
              <a:highlight>
                <a:srgbClr val="FF0000"/>
              </a:highlight>
            </a:endParaRPr>
          </a:p>
        </p:txBody>
      </p:sp>
      <p:pic>
        <p:nvPicPr>
          <p:cNvPr id="5" name="Picture 4">
            <a:extLst>
              <a:ext uri="{FF2B5EF4-FFF2-40B4-BE49-F238E27FC236}">
                <a16:creationId xmlns:a16="http://schemas.microsoft.com/office/drawing/2014/main" id="{C0A2B7E7-92A7-18A6-7347-16058C8FF8FF}"/>
              </a:ext>
            </a:extLst>
          </p:cNvPr>
          <p:cNvPicPr>
            <a:picLocks noChangeAspect="1"/>
          </p:cNvPicPr>
          <p:nvPr/>
        </p:nvPicPr>
        <p:blipFill>
          <a:blip r:embed="rId2"/>
          <a:srcRect t="1606"/>
          <a:stretch/>
        </p:blipFill>
        <p:spPr>
          <a:xfrm>
            <a:off x="297005" y="1689901"/>
            <a:ext cx="5572366" cy="3652133"/>
          </a:xfrm>
          <a:prstGeom prst="rect">
            <a:avLst/>
          </a:prstGeom>
        </p:spPr>
      </p:pic>
      <p:pic>
        <p:nvPicPr>
          <p:cNvPr id="7" name="Picture 6">
            <a:extLst>
              <a:ext uri="{FF2B5EF4-FFF2-40B4-BE49-F238E27FC236}">
                <a16:creationId xmlns:a16="http://schemas.microsoft.com/office/drawing/2014/main" id="{04F33164-6F72-D674-395A-33C67C592F60}"/>
              </a:ext>
            </a:extLst>
          </p:cNvPr>
          <p:cNvPicPr>
            <a:picLocks noChangeAspect="1"/>
          </p:cNvPicPr>
          <p:nvPr/>
        </p:nvPicPr>
        <p:blipFill>
          <a:blip r:embed="rId3"/>
          <a:stretch>
            <a:fillRect/>
          </a:stretch>
        </p:blipFill>
        <p:spPr>
          <a:xfrm>
            <a:off x="7219924" y="1689901"/>
            <a:ext cx="3698211" cy="3478197"/>
          </a:xfrm>
          <a:prstGeom prst="rect">
            <a:avLst/>
          </a:prstGeom>
        </p:spPr>
      </p:pic>
    </p:spTree>
    <p:extLst>
      <p:ext uri="{BB962C8B-B14F-4D97-AF65-F5344CB8AC3E}">
        <p14:creationId xmlns:p14="http://schemas.microsoft.com/office/powerpoint/2010/main" val="295571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A4C9BB-61B5-7CC1-D740-07E00245A1FE}"/>
              </a:ext>
            </a:extLst>
          </p:cNvPr>
          <p:cNvPicPr>
            <a:picLocks noChangeAspect="1"/>
          </p:cNvPicPr>
          <p:nvPr/>
        </p:nvPicPr>
        <p:blipFill>
          <a:blip r:embed="rId2"/>
          <a:stretch>
            <a:fillRect/>
          </a:stretch>
        </p:blipFill>
        <p:spPr>
          <a:xfrm>
            <a:off x="270918" y="1186064"/>
            <a:ext cx="5081305" cy="3303959"/>
          </a:xfrm>
          <a:prstGeom prst="rect">
            <a:avLst/>
          </a:prstGeom>
        </p:spPr>
      </p:pic>
      <p:pic>
        <p:nvPicPr>
          <p:cNvPr id="5" name="Picture 4">
            <a:extLst>
              <a:ext uri="{FF2B5EF4-FFF2-40B4-BE49-F238E27FC236}">
                <a16:creationId xmlns:a16="http://schemas.microsoft.com/office/drawing/2014/main" id="{14D0FC4E-4319-A1FD-77FC-6274EF14B74A}"/>
              </a:ext>
            </a:extLst>
          </p:cNvPr>
          <p:cNvPicPr>
            <a:picLocks noChangeAspect="1"/>
          </p:cNvPicPr>
          <p:nvPr/>
        </p:nvPicPr>
        <p:blipFill>
          <a:blip r:embed="rId3"/>
          <a:stretch>
            <a:fillRect/>
          </a:stretch>
        </p:blipFill>
        <p:spPr>
          <a:xfrm>
            <a:off x="5701502" y="914699"/>
            <a:ext cx="6490498" cy="3575324"/>
          </a:xfrm>
          <a:prstGeom prst="rect">
            <a:avLst/>
          </a:prstGeom>
        </p:spPr>
      </p:pic>
    </p:spTree>
    <p:extLst>
      <p:ext uri="{BB962C8B-B14F-4D97-AF65-F5344CB8AC3E}">
        <p14:creationId xmlns:p14="http://schemas.microsoft.com/office/powerpoint/2010/main" val="754015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58E7C1-6372-8A73-D7D2-D841325B4F75}"/>
              </a:ext>
            </a:extLst>
          </p:cNvPr>
          <p:cNvPicPr>
            <a:picLocks noChangeAspect="1"/>
          </p:cNvPicPr>
          <p:nvPr/>
        </p:nvPicPr>
        <p:blipFill>
          <a:blip r:embed="rId2"/>
          <a:stretch>
            <a:fillRect/>
          </a:stretch>
        </p:blipFill>
        <p:spPr>
          <a:xfrm>
            <a:off x="0" y="924376"/>
            <a:ext cx="5192810" cy="3457557"/>
          </a:xfrm>
          <a:prstGeom prst="rect">
            <a:avLst/>
          </a:prstGeom>
        </p:spPr>
      </p:pic>
      <p:pic>
        <p:nvPicPr>
          <p:cNvPr id="5" name="Picture 4">
            <a:extLst>
              <a:ext uri="{FF2B5EF4-FFF2-40B4-BE49-F238E27FC236}">
                <a16:creationId xmlns:a16="http://schemas.microsoft.com/office/drawing/2014/main" id="{BC0076E6-87B5-8A11-F256-E5254810DF2C}"/>
              </a:ext>
            </a:extLst>
          </p:cNvPr>
          <p:cNvPicPr>
            <a:picLocks noChangeAspect="1"/>
          </p:cNvPicPr>
          <p:nvPr/>
        </p:nvPicPr>
        <p:blipFill>
          <a:blip r:embed="rId3"/>
          <a:stretch>
            <a:fillRect/>
          </a:stretch>
        </p:blipFill>
        <p:spPr>
          <a:xfrm>
            <a:off x="5124100" y="924376"/>
            <a:ext cx="6928752" cy="3388491"/>
          </a:xfrm>
          <a:prstGeom prst="rect">
            <a:avLst/>
          </a:prstGeom>
        </p:spPr>
      </p:pic>
    </p:spTree>
    <p:extLst>
      <p:ext uri="{BB962C8B-B14F-4D97-AF65-F5344CB8AC3E}">
        <p14:creationId xmlns:p14="http://schemas.microsoft.com/office/powerpoint/2010/main" val="1293627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A0087-FA20-B999-B29B-FD57D65709C5}"/>
              </a:ext>
            </a:extLst>
          </p:cNvPr>
          <p:cNvSpPr txBox="1"/>
          <p:nvPr/>
        </p:nvSpPr>
        <p:spPr>
          <a:xfrm>
            <a:off x="4336774" y="129208"/>
            <a:ext cx="3339548" cy="400110"/>
          </a:xfrm>
          <a:prstGeom prst="rect">
            <a:avLst/>
          </a:prstGeom>
          <a:solidFill>
            <a:schemeClr val="bg1"/>
          </a:solidFill>
        </p:spPr>
        <p:txBody>
          <a:bodyPr wrap="square" rtlCol="0">
            <a:spAutoFit/>
          </a:bodyPr>
          <a:lstStyle/>
          <a:p>
            <a:r>
              <a:rPr lang="en-GB" sz="2000" dirty="0">
                <a:highlight>
                  <a:srgbClr val="FF0000"/>
                </a:highlight>
              </a:rPr>
              <a:t>2:-  MODEL RESULT</a:t>
            </a:r>
            <a:endParaRPr lang="en-IN" sz="2000" dirty="0">
              <a:highlight>
                <a:srgbClr val="FF0000"/>
              </a:highlight>
            </a:endParaRPr>
          </a:p>
        </p:txBody>
      </p:sp>
      <p:pic>
        <p:nvPicPr>
          <p:cNvPr id="4" name="Picture 3">
            <a:extLst>
              <a:ext uri="{FF2B5EF4-FFF2-40B4-BE49-F238E27FC236}">
                <a16:creationId xmlns:a16="http://schemas.microsoft.com/office/drawing/2014/main" id="{1AEECF32-7006-F031-4429-20A4C04E3B44}"/>
              </a:ext>
            </a:extLst>
          </p:cNvPr>
          <p:cNvPicPr>
            <a:picLocks noChangeAspect="1"/>
          </p:cNvPicPr>
          <p:nvPr/>
        </p:nvPicPr>
        <p:blipFill>
          <a:blip r:embed="rId2"/>
          <a:stretch>
            <a:fillRect/>
          </a:stretch>
        </p:blipFill>
        <p:spPr>
          <a:xfrm>
            <a:off x="2310721" y="604654"/>
            <a:ext cx="6701757" cy="2957730"/>
          </a:xfrm>
          <a:prstGeom prst="rect">
            <a:avLst/>
          </a:prstGeom>
        </p:spPr>
      </p:pic>
      <p:sp>
        <p:nvSpPr>
          <p:cNvPr id="3" name="TextBox 2">
            <a:extLst>
              <a:ext uri="{FF2B5EF4-FFF2-40B4-BE49-F238E27FC236}">
                <a16:creationId xmlns:a16="http://schemas.microsoft.com/office/drawing/2014/main" id="{A71463F2-AAD0-DDC4-6B39-316BF4D60C9F}"/>
              </a:ext>
            </a:extLst>
          </p:cNvPr>
          <p:cNvSpPr txBox="1"/>
          <p:nvPr/>
        </p:nvSpPr>
        <p:spPr>
          <a:xfrm>
            <a:off x="190500" y="3637721"/>
            <a:ext cx="11385274" cy="2862322"/>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Accuracy and Performance Metrics:</a:t>
            </a: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Overall Accuracy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 99%</a:t>
            </a:r>
            <a:endParaRPr lang="en-GB"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This indicates that 99% of resumes were correctly classified into their respective job roles.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Precision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100%</a:t>
            </a:r>
            <a:endParaRPr lang="en-GB"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Precision reflects how many of the resumes classified into a specific job role were actually relevant to that role.</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Recall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100%</a:t>
            </a:r>
            <a:endParaRPr lang="en-GB"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Recall measures how many relevant resumes were correctly classified for each role.</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F1-Score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100%</a:t>
            </a:r>
            <a:endParaRPr lang="en-GB"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F1-score balances both precision and recall, ensuring that the model is robust across various job roles.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7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1270D8-EF52-6A7D-942C-5018551F0A4B}"/>
              </a:ext>
            </a:extLst>
          </p:cNvPr>
          <p:cNvSpPr txBox="1"/>
          <p:nvPr/>
        </p:nvSpPr>
        <p:spPr>
          <a:xfrm>
            <a:off x="790161" y="1446144"/>
            <a:ext cx="9864587" cy="5078313"/>
          </a:xfrm>
          <a:prstGeom prst="rect">
            <a:avLst/>
          </a:prstGeom>
          <a:noFill/>
        </p:spPr>
        <p:txBody>
          <a:bodyPr wrap="square" rtlCol="0">
            <a:spAutoFit/>
          </a:bodyPr>
          <a:lstStyle/>
          <a:p>
            <a:pPr>
              <a:buFont typeface="+mj-lt"/>
              <a:buAutoNum type="arabicPeriod"/>
            </a:pPr>
            <a:r>
              <a:rPr lang="en-GB" b="1" dirty="0">
                <a:highlight>
                  <a:srgbClr val="FF0000"/>
                </a:highlight>
                <a:latin typeface="Times New Roman" panose="02020603050405020304" pitchFamily="18" charset="0"/>
                <a:cs typeface="Times New Roman" panose="02020603050405020304" pitchFamily="18" charset="0"/>
              </a:rPr>
              <a:t>Improving Model Accuracy:</a:t>
            </a:r>
            <a:endParaRPr lang="en-GB" dirty="0">
              <a:highlight>
                <a:srgbClr val="FF0000"/>
              </a:highligh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b="1" dirty="0">
                <a:latin typeface="Times New Roman" panose="02020603050405020304" pitchFamily="18" charset="0"/>
                <a:cs typeface="Times New Roman" panose="02020603050405020304" pitchFamily="18" charset="0"/>
              </a:rPr>
              <a:t>Advanced Feature Engineering</a:t>
            </a:r>
            <a:r>
              <a:rPr lang="en-GB" dirty="0">
                <a:latin typeface="Times New Roman" panose="02020603050405020304" pitchFamily="18" charset="0"/>
                <a:cs typeface="Times New Roman" panose="02020603050405020304" pitchFamily="18" charset="0"/>
              </a:rPr>
              <a:t>: Further refining feature extraction by incorporating domain-specific knowledge or using deeper Natural Language Processing (NLP) techniques like </a:t>
            </a:r>
            <a:r>
              <a:rPr lang="en-GB" b="1" dirty="0">
                <a:latin typeface="Times New Roman" panose="02020603050405020304" pitchFamily="18" charset="0"/>
                <a:cs typeface="Times New Roman" panose="02020603050405020304" pitchFamily="18" charset="0"/>
              </a:rPr>
              <a:t>BERT</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GPT models</a:t>
            </a:r>
            <a:r>
              <a:rPr lang="en-GB" dirty="0">
                <a:latin typeface="Times New Roman" panose="02020603050405020304" pitchFamily="18" charset="0"/>
                <a:cs typeface="Times New Roman" panose="02020603050405020304" pitchFamily="18" charset="0"/>
              </a:rPr>
              <a:t> for more context-aware analysis of resumes.</a:t>
            </a:r>
          </a:p>
          <a:p>
            <a:pPr marL="742950" lvl="1" indent="-285750">
              <a:buFont typeface="+mj-lt"/>
              <a:buAutoNum type="arabicPeriod"/>
            </a:pPr>
            <a:r>
              <a:rPr lang="en-GB" b="1" dirty="0">
                <a:latin typeface="Times New Roman" panose="02020603050405020304" pitchFamily="18" charset="0"/>
                <a:cs typeface="Times New Roman" panose="02020603050405020304" pitchFamily="18" charset="0"/>
              </a:rPr>
              <a:t>Handling Diverse Resumes</a:t>
            </a:r>
            <a:r>
              <a:rPr lang="en-GB" dirty="0">
                <a:latin typeface="Times New Roman" panose="02020603050405020304" pitchFamily="18" charset="0"/>
                <a:cs typeface="Times New Roman" panose="02020603050405020304" pitchFamily="18" charset="0"/>
              </a:rPr>
              <a:t>: Improving the model’s ability to handle resumes from diverse industries, job levels, and regions by incorporating more comprehensive training datasets.</a:t>
            </a:r>
          </a:p>
          <a:p>
            <a:pPr marL="742950" lvl="1" indent="-285750">
              <a:buFont typeface="+mj-lt"/>
              <a:buAutoNum type="arabicPeriod"/>
            </a:pPr>
            <a:endParaRPr lang="en-GB" dirty="0">
              <a:latin typeface="Times New Roman" panose="02020603050405020304" pitchFamily="18" charset="0"/>
              <a:cs typeface="Times New Roman" panose="02020603050405020304" pitchFamily="18" charset="0"/>
            </a:endParaRPr>
          </a:p>
          <a:p>
            <a:r>
              <a:rPr lang="en-GB" b="1" dirty="0">
                <a:highlight>
                  <a:srgbClr val="FF0000"/>
                </a:highlight>
                <a:latin typeface="Times New Roman" panose="02020603050405020304" pitchFamily="18" charset="0"/>
                <a:cs typeface="Times New Roman" panose="02020603050405020304" pitchFamily="18" charset="0"/>
              </a:rPr>
              <a:t>2 .Expanding Job Role Categories:</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Addition of New Job Roles</a:t>
            </a:r>
            <a:r>
              <a:rPr lang="en-GB" dirty="0">
                <a:latin typeface="Times New Roman" panose="02020603050405020304" pitchFamily="18" charset="0"/>
                <a:cs typeface="Times New Roman" panose="02020603050405020304" pitchFamily="18" charset="0"/>
              </a:rPr>
              <a:t>: Incorporating new job categories to expand the model’s applicability, such as including </a:t>
            </a:r>
            <a:r>
              <a:rPr lang="en-GB" b="1" dirty="0">
                <a:latin typeface="Times New Roman" panose="02020603050405020304" pitchFamily="18" charset="0"/>
                <a:cs typeface="Times New Roman" panose="02020603050405020304" pitchFamily="18" charset="0"/>
              </a:rPr>
              <a:t>marketing, operations, finance, and creative roles</a:t>
            </a:r>
            <a:r>
              <a:rPr lang="en-GB" dirty="0">
                <a:latin typeface="Times New Roman" panose="02020603050405020304" pitchFamily="18" charset="0"/>
                <a:cs typeface="Times New Roman" panose="02020603050405020304" pitchFamily="18" charset="0"/>
              </a:rPr>
              <a:t> to cover a wider range of industries.</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b="1" dirty="0">
                <a:highlight>
                  <a:srgbClr val="FF0000"/>
                </a:highlight>
                <a:latin typeface="Times New Roman" panose="02020603050405020304" pitchFamily="18" charset="0"/>
                <a:cs typeface="Times New Roman" panose="02020603050405020304" pitchFamily="18" charset="0"/>
              </a:rPr>
              <a:t>3 .Scaling for Real-World HR Automation:</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Deployment at Scale</a:t>
            </a:r>
            <a:r>
              <a:rPr lang="en-GB" dirty="0">
                <a:latin typeface="Times New Roman" panose="02020603050405020304" pitchFamily="18" charset="0"/>
                <a:cs typeface="Times New Roman" panose="02020603050405020304" pitchFamily="18" charset="0"/>
              </a:rPr>
              <a:t>: Scaling the system to handle larger datasets for real-world HR applications, making it capable of processing thousands of resumes per minute in an enterprise setting.</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102B9BC-A298-8782-C73C-69E34FD95551}"/>
              </a:ext>
            </a:extLst>
          </p:cNvPr>
          <p:cNvSpPr txBox="1"/>
          <p:nvPr/>
        </p:nvSpPr>
        <p:spPr>
          <a:xfrm>
            <a:off x="3081130" y="288235"/>
            <a:ext cx="6723821" cy="830997"/>
          </a:xfrm>
          <a:prstGeom prst="rect">
            <a:avLst/>
          </a:prstGeom>
          <a:solidFill>
            <a:schemeClr val="accent5">
              <a:lumMod val="60000"/>
              <a:lumOff val="40000"/>
            </a:schemeClr>
          </a:solidFill>
        </p:spPr>
        <p:txBody>
          <a:bodyPr wrap="square" rtlCol="0">
            <a:spAutoFit/>
          </a:bodyPr>
          <a:lstStyle/>
          <a:p>
            <a:r>
              <a:rPr lang="en-GB" sz="2400" b="1" dirty="0">
                <a:latin typeface="Times New Roman" panose="02020603050405020304" pitchFamily="18" charset="0"/>
                <a:cs typeface="Times New Roman" panose="02020603050405020304" pitchFamily="18" charset="0"/>
              </a:rPr>
              <a:t>Title:</a:t>
            </a:r>
            <a:r>
              <a:rPr lang="en-GB" sz="2400" dirty="0">
                <a:latin typeface="Times New Roman" panose="02020603050405020304" pitchFamily="18" charset="0"/>
                <a:cs typeface="Times New Roman" panose="02020603050405020304" pitchFamily="18" charset="0"/>
              </a:rPr>
              <a:t> Future Enhancements and Opportunities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1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BDD2DF-A210-94DD-AB5F-468FDC2908C5}"/>
              </a:ext>
            </a:extLst>
          </p:cNvPr>
          <p:cNvSpPr txBox="1"/>
          <p:nvPr/>
        </p:nvSpPr>
        <p:spPr>
          <a:xfrm>
            <a:off x="1028699" y="988943"/>
            <a:ext cx="9809922" cy="2308324"/>
          </a:xfrm>
          <a:prstGeom prst="rect">
            <a:avLst/>
          </a:prstGeom>
          <a:noFill/>
        </p:spPr>
        <p:txBody>
          <a:bodyPr wrap="square" rtlCol="0">
            <a:spAutoFit/>
          </a:bodyPr>
          <a:lstStyle/>
          <a:p>
            <a:r>
              <a:rPr lang="en-GB" b="1" dirty="0">
                <a:highlight>
                  <a:srgbClr val="FF0000"/>
                </a:highlight>
                <a:latin typeface="Times New Roman" panose="02020603050405020304" pitchFamily="18" charset="0"/>
                <a:cs typeface="Times New Roman" panose="02020603050405020304" pitchFamily="18" charset="0"/>
              </a:rPr>
              <a:t>Project Recap:</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Resume Classification Project</a:t>
            </a:r>
            <a:r>
              <a:rPr lang="en-GB" dirty="0">
                <a:latin typeface="Times New Roman" panose="02020603050405020304" pitchFamily="18" charset="0"/>
                <a:cs typeface="Times New Roman" panose="02020603050405020304" pitchFamily="18" charset="0"/>
              </a:rPr>
              <a:t> successfully demonstrated how AI and machine learning can automate the tedious task of resume screening.</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By utilizing </a:t>
            </a:r>
            <a:r>
              <a:rPr lang="en-GB" b="1" dirty="0">
                <a:latin typeface="Times New Roman" panose="02020603050405020304" pitchFamily="18" charset="0"/>
                <a:cs typeface="Times New Roman" panose="02020603050405020304" pitchFamily="18" charset="0"/>
              </a:rPr>
              <a:t>NLP</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machine learning algorithms</a:t>
            </a:r>
            <a:r>
              <a:rPr lang="en-GB" dirty="0">
                <a:latin typeface="Times New Roman" panose="02020603050405020304" pitchFamily="18" charset="0"/>
                <a:cs typeface="Times New Roman" panose="02020603050405020304" pitchFamily="18" charset="0"/>
              </a:rPr>
              <a:t> like Random Forest, we were able to classify resumes based on job roles and extract key skills automatically.</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project involved multiple steps, including </a:t>
            </a:r>
            <a:r>
              <a:rPr lang="en-GB" b="1" dirty="0">
                <a:latin typeface="Times New Roman" panose="02020603050405020304" pitchFamily="18" charset="0"/>
                <a:cs typeface="Times New Roman" panose="02020603050405020304" pitchFamily="18" charset="0"/>
              </a:rPr>
              <a:t>data preprocessing, feature extraction, model training</a:t>
            </a:r>
            <a:r>
              <a:rPr lang="en-GB" dirty="0">
                <a:latin typeface="Times New Roman" panose="02020603050405020304" pitchFamily="18" charset="0"/>
                <a:cs typeface="Times New Roman" panose="02020603050405020304" pitchFamily="18" charset="0"/>
              </a:rPr>
              <a:t>, and deployment using a </a:t>
            </a:r>
            <a:r>
              <a:rPr lang="en-GB" b="1">
                <a:latin typeface="Times New Roman" panose="02020603050405020304" pitchFamily="18" charset="0"/>
                <a:cs typeface="Times New Roman" panose="02020603050405020304" pitchFamily="18" charset="0"/>
              </a:rPr>
              <a:t>Streamlit</a:t>
            </a:r>
            <a:r>
              <a:rPr lang="en-GB" b="1" dirty="0">
                <a:latin typeface="Times New Roman" panose="02020603050405020304" pitchFamily="18" charset="0"/>
                <a:cs typeface="Times New Roman" panose="02020603050405020304" pitchFamily="18" charset="0"/>
              </a:rPr>
              <a:t> web app</a:t>
            </a:r>
            <a:r>
              <a:rPr lang="en-GB"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DCA90A-B69A-F41E-2206-6FC1D6405C45}"/>
              </a:ext>
            </a:extLst>
          </p:cNvPr>
          <p:cNvSpPr txBox="1"/>
          <p:nvPr/>
        </p:nvSpPr>
        <p:spPr>
          <a:xfrm>
            <a:off x="2927074" y="278296"/>
            <a:ext cx="5277678" cy="461665"/>
          </a:xfrm>
          <a:prstGeom prst="rect">
            <a:avLst/>
          </a:prstGeom>
          <a:solidFill>
            <a:schemeClr val="accent5">
              <a:lumMod val="60000"/>
              <a:lumOff val="40000"/>
            </a:schemeClr>
          </a:solidFill>
        </p:spPr>
        <p:txBody>
          <a:bodyPr wrap="square" rtlCol="0">
            <a:spAutoFit/>
          </a:bodyPr>
          <a:lstStyle/>
          <a:p>
            <a:r>
              <a:rPr lang="en-GB" sz="2400" b="1" dirty="0">
                <a:latin typeface="Times New Roman" panose="02020603050405020304" pitchFamily="18" charset="0"/>
                <a:cs typeface="Times New Roman" panose="02020603050405020304" pitchFamily="18" charset="0"/>
              </a:rPr>
              <a:t>Title:</a:t>
            </a:r>
            <a:r>
              <a:rPr lang="en-GB" sz="2400" dirty="0">
                <a:latin typeface="Times New Roman" panose="02020603050405020304" pitchFamily="18" charset="0"/>
                <a:cs typeface="Times New Roman" panose="02020603050405020304" pitchFamily="18" charset="0"/>
              </a:rPr>
              <a:t> Summary and Key Takeaways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265260-1D41-8F79-DD25-32A1040AE9BC}"/>
              </a:ext>
            </a:extLst>
          </p:cNvPr>
          <p:cNvSpPr txBox="1"/>
          <p:nvPr/>
        </p:nvSpPr>
        <p:spPr>
          <a:xfrm>
            <a:off x="939247" y="3086100"/>
            <a:ext cx="11434971" cy="3693319"/>
          </a:xfrm>
          <a:prstGeom prst="rect">
            <a:avLst/>
          </a:prstGeom>
          <a:noFill/>
        </p:spPr>
        <p:txBody>
          <a:bodyPr wrap="square" rtlCol="0">
            <a:spAutoFit/>
          </a:bodyPr>
          <a:lstStyle/>
          <a:p>
            <a:r>
              <a:rPr lang="en-GB" b="1" dirty="0">
                <a:highlight>
                  <a:srgbClr val="FF0000"/>
                </a:highlight>
                <a:latin typeface="Times New Roman" panose="02020603050405020304" pitchFamily="18" charset="0"/>
                <a:cs typeface="Times New Roman" panose="02020603050405020304" pitchFamily="18" charset="0"/>
              </a:rPr>
              <a:t>Key Benefits of AI in Resume Screening:</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Efficiency</a:t>
            </a:r>
            <a:r>
              <a:rPr lang="en-GB" dirty="0">
                <a:latin typeface="Times New Roman" panose="02020603050405020304" pitchFamily="18" charset="0"/>
                <a:cs typeface="Times New Roman" panose="02020603050405020304" pitchFamily="18" charset="0"/>
              </a:rPr>
              <a:t>: Automating the resume screening process saves time and effort for recruiters by rapidly identifying suitable candidates.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Accuracy</a:t>
            </a:r>
            <a:r>
              <a:rPr lang="en-GB" dirty="0">
                <a:latin typeface="Times New Roman" panose="02020603050405020304" pitchFamily="18" charset="0"/>
                <a:cs typeface="Times New Roman" panose="02020603050405020304" pitchFamily="18" charset="0"/>
              </a:rPr>
              <a:t>: The use of machine learning ensures that resumes are evaluated consistently, reducing human error and bias.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Scalability</a:t>
            </a:r>
            <a:r>
              <a:rPr lang="en-GB" dirty="0">
                <a:latin typeface="Times New Roman" panose="02020603050405020304" pitchFamily="18" charset="0"/>
                <a:cs typeface="Times New Roman" panose="02020603050405020304" pitchFamily="18" charset="0"/>
              </a:rPr>
              <a:t>: This system can be scaled to process thousands of resumes in minutes, making it highly useful for large recruitment drives.</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r>
              <a:rPr lang="en-GB" b="1" dirty="0">
                <a:highlight>
                  <a:srgbClr val="FF0000"/>
                </a:highlight>
                <a:latin typeface="Times New Roman" panose="02020603050405020304" pitchFamily="18" charset="0"/>
                <a:cs typeface="Times New Roman" panose="02020603050405020304" pitchFamily="18" charset="0"/>
              </a:rPr>
              <a:t>                                                                              Thank You:</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Conclusion</a:t>
            </a:r>
            <a:r>
              <a:rPr lang="en-GB" dirty="0">
                <a:latin typeface="Times New Roman" panose="02020603050405020304" pitchFamily="18" charset="0"/>
                <a:cs typeface="Times New Roman" panose="02020603050405020304" pitchFamily="18" charset="0"/>
              </a:rPr>
              <a:t>: AI-driven resume classification has the potential to revolutionize how HR departments handle recruitment, streamlining processes and improving hiring efficiency.</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Thank you for your attention</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14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93F497-9AF3-0731-7765-FC1FCF3611EC}"/>
              </a:ext>
            </a:extLst>
          </p:cNvPr>
          <p:cNvSpPr txBox="1"/>
          <p:nvPr/>
        </p:nvSpPr>
        <p:spPr>
          <a:xfrm>
            <a:off x="2738231" y="2370483"/>
            <a:ext cx="5655366" cy="923330"/>
          </a:xfrm>
          <a:prstGeom prst="rect">
            <a:avLst/>
          </a:prstGeom>
          <a:noFill/>
        </p:spPr>
        <p:txBody>
          <a:bodyPr wrap="square" rtlCol="0">
            <a:spAutoFit/>
          </a:bodyPr>
          <a:lstStyle/>
          <a:p>
            <a:r>
              <a:rPr lang="en-GB" sz="5400" dirty="0">
                <a:latin typeface="Times New Roman" panose="02020603050405020304" pitchFamily="18" charset="0"/>
                <a:cs typeface="Times New Roman" panose="02020603050405020304" pitchFamily="18" charset="0"/>
              </a:rPr>
              <a:t>||  THANK YOU  ||</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073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4C3D4-1C4D-8533-99CC-1E880F23E36D}"/>
              </a:ext>
            </a:extLst>
          </p:cNvPr>
          <p:cNvSpPr txBox="1"/>
          <p:nvPr/>
        </p:nvSpPr>
        <p:spPr>
          <a:xfrm>
            <a:off x="2877378" y="268357"/>
            <a:ext cx="6047961" cy="461665"/>
          </a:xfrm>
          <a:prstGeom prst="rect">
            <a:avLst/>
          </a:prstGeom>
          <a:solidFill>
            <a:schemeClr val="accent5">
              <a:lumMod val="60000"/>
              <a:lumOff val="40000"/>
            </a:schemeClr>
          </a:solidFill>
        </p:spPr>
        <p:txBody>
          <a:bodyPr wrap="square" rtlCol="0">
            <a:spAutoFit/>
          </a:bodyPr>
          <a:lstStyle/>
          <a:p>
            <a:r>
              <a:rPr lang="en-GB" sz="2400" b="1" dirty="0">
                <a:latin typeface="Times New Roman" panose="02020603050405020304" pitchFamily="18" charset="0"/>
                <a:cs typeface="Times New Roman" panose="02020603050405020304" pitchFamily="18" charset="0"/>
              </a:rPr>
              <a:t>Title:</a:t>
            </a:r>
            <a:r>
              <a:rPr lang="en-GB" sz="2400" dirty="0">
                <a:latin typeface="Times New Roman" panose="02020603050405020304" pitchFamily="18" charset="0"/>
                <a:cs typeface="Times New Roman" panose="02020603050405020304" pitchFamily="18" charset="0"/>
              </a:rPr>
              <a:t> Overview of Resume Classification</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B76C654-4ABF-EE84-68DD-30845A95A2F2}"/>
              </a:ext>
            </a:extLst>
          </p:cNvPr>
          <p:cNvSpPr txBox="1"/>
          <p:nvPr/>
        </p:nvSpPr>
        <p:spPr>
          <a:xfrm>
            <a:off x="1073427" y="1202634"/>
            <a:ext cx="10610022" cy="4401205"/>
          </a:xfrm>
          <a:prstGeom prst="rect">
            <a:avLst/>
          </a:prstGeom>
          <a:noFill/>
        </p:spPr>
        <p:txBody>
          <a:bodyPr wrap="square" rtlCol="0">
            <a:spAutoFit/>
          </a:bodyPr>
          <a:lstStyle/>
          <a:p>
            <a:r>
              <a:rPr lang="en-GB" sz="2000" b="1" dirty="0">
                <a:highlight>
                  <a:srgbClr val="FF0000"/>
                </a:highlight>
                <a:latin typeface="Times New Roman" panose="02020603050405020304" pitchFamily="18" charset="0"/>
                <a:cs typeface="Times New Roman" panose="02020603050405020304" pitchFamily="18" charset="0"/>
              </a:rPr>
              <a:t>Purpose of the Project:</a:t>
            </a:r>
            <a:r>
              <a:rPr lang="en-GB" sz="2000" dirty="0">
                <a:highlight>
                  <a:srgbClr val="FF0000"/>
                </a:highlight>
                <a:latin typeface="Times New Roman" panose="02020603050405020304" pitchFamily="18" charset="0"/>
                <a:cs typeface="Times New Roman" panose="02020603050405020304" pitchFamily="18" charset="0"/>
              </a:rPr>
              <a:t> </a:t>
            </a:r>
          </a:p>
          <a:p>
            <a:r>
              <a:rPr lang="en-GB" sz="2000" dirty="0">
                <a:latin typeface="Times New Roman" panose="02020603050405020304" pitchFamily="18" charset="0"/>
                <a:cs typeface="Times New Roman" panose="02020603050405020304" pitchFamily="18" charset="0"/>
              </a:rPr>
              <a:t>The primary objective of this project is to build a machine learning model that can automatically classify resumes into predefined job roles based on the content. By leveraging Natural Language Processing (NLP) techniques, the model extracts relevant information, such as skills, education, and work experience, to accurately predict the most suitable job category for each resume.</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b="1" dirty="0">
                <a:highlight>
                  <a:srgbClr val="FF0000"/>
                </a:highlight>
                <a:latin typeface="Times New Roman" panose="02020603050405020304" pitchFamily="18" charset="0"/>
                <a:cs typeface="Times New Roman" panose="02020603050405020304" pitchFamily="18" charset="0"/>
              </a:rPr>
              <a:t>Problem Statement:</a:t>
            </a:r>
          </a:p>
          <a:p>
            <a:r>
              <a:rPr lang="en-GB" sz="2000" dirty="0">
                <a:latin typeface="Times New Roman" panose="02020603050405020304" pitchFamily="18" charset="0"/>
                <a:cs typeface="Times New Roman" panose="02020603050405020304" pitchFamily="18" charset="0"/>
              </a:rPr>
              <a:t>Manually screening resumes is a time-consuming and resource-intensive process, particularly for large companies receiving thousands of applications for various positions. Recruiters often face challenges in sorting through vast amounts of information to find the best candidates, leading to delays and inefficiencies. This project solves this problem by automating the resume classification process, ensuring faster, more accurate candidate screening</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72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141F9-D188-0751-2C5D-62280F931E12}"/>
              </a:ext>
            </a:extLst>
          </p:cNvPr>
          <p:cNvSpPr txBox="1"/>
          <p:nvPr/>
        </p:nvSpPr>
        <p:spPr>
          <a:xfrm>
            <a:off x="669234" y="1520686"/>
            <a:ext cx="10972800" cy="3477875"/>
          </a:xfrm>
          <a:prstGeom prst="rect">
            <a:avLst/>
          </a:prstGeom>
          <a:noFill/>
        </p:spPr>
        <p:txBody>
          <a:bodyPr wrap="square" rtlCol="0">
            <a:spAutoFit/>
          </a:bodyPr>
          <a:lstStyle/>
          <a:p>
            <a:r>
              <a:rPr lang="en-GB" sz="2000" b="1" dirty="0">
                <a:highlight>
                  <a:srgbClr val="FF0000"/>
                </a:highlight>
                <a:latin typeface="Times New Roman" panose="02020603050405020304" pitchFamily="18" charset="0"/>
                <a:cs typeface="Times New Roman" panose="02020603050405020304" pitchFamily="18" charset="0"/>
              </a:rPr>
              <a:t>Importance of Automating Resume Screening:</a:t>
            </a:r>
            <a:r>
              <a:rPr lang="en-GB" sz="2000" dirty="0">
                <a:latin typeface="Times New Roman" panose="02020603050405020304" pitchFamily="18" charset="0"/>
                <a:cs typeface="Times New Roman" panose="02020603050405020304" pitchFamily="18" charset="0"/>
              </a:rPr>
              <a:t> Automating the resume screening process can provide numerous benefits: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Efficiency:</a:t>
            </a:r>
            <a:r>
              <a:rPr lang="en-GB" sz="2000" dirty="0">
                <a:latin typeface="Times New Roman" panose="02020603050405020304" pitchFamily="18" charset="0"/>
                <a:cs typeface="Times New Roman" panose="02020603050405020304" pitchFamily="18" charset="0"/>
              </a:rPr>
              <a:t> Saves recruiters significant time by reducing the need for manual screening.</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Consistency:</a:t>
            </a:r>
            <a:r>
              <a:rPr lang="en-GB" sz="2000" dirty="0">
                <a:latin typeface="Times New Roman" panose="02020603050405020304" pitchFamily="18" charset="0"/>
                <a:cs typeface="Times New Roman" panose="02020603050405020304" pitchFamily="18" charset="0"/>
              </a:rPr>
              <a:t> Provides unbiased, standardized classifications, removing human error and subjectivity.</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Scalability:</a:t>
            </a:r>
            <a:r>
              <a:rPr lang="en-GB" sz="2000" dirty="0">
                <a:latin typeface="Times New Roman" panose="02020603050405020304" pitchFamily="18" charset="0"/>
                <a:cs typeface="Times New Roman" panose="02020603050405020304" pitchFamily="18" charset="0"/>
              </a:rPr>
              <a:t> Easily handles large volumes of resumes, making it suitable for organizations with high recruitment needs.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Improved Candidate Experience:</a:t>
            </a:r>
            <a:r>
              <a:rPr lang="en-GB" sz="2000" dirty="0">
                <a:latin typeface="Times New Roman" panose="02020603050405020304" pitchFamily="18" charset="0"/>
                <a:cs typeface="Times New Roman" panose="02020603050405020304" pitchFamily="18" charset="0"/>
              </a:rPr>
              <a:t> Speeds up the hiring process, providing timely responses to applicants.</a:t>
            </a:r>
          </a:p>
          <a:p>
            <a:r>
              <a:rPr lang="en-GB" sz="2000" dirty="0">
                <a:latin typeface="Times New Roman" panose="02020603050405020304" pitchFamily="18" charset="0"/>
                <a:cs typeface="Times New Roman" panose="02020603050405020304" pitchFamily="18" charset="0"/>
              </a:rPr>
              <a:t>By leveraging AI-driven resume classification, companies can enhance their recruitment workflows, streamline hiring processes, and focus on identifying top talent.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72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BC1FE1F-7FA6-02ED-954D-A4659C6B1E3F}"/>
              </a:ext>
            </a:extLst>
          </p:cNvPr>
          <p:cNvSpPr>
            <a:spLocks noChangeArrowheads="1"/>
          </p:cNvSpPr>
          <p:nvPr/>
        </p:nvSpPr>
        <p:spPr bwMode="auto">
          <a:xfrm>
            <a:off x="160683" y="1471910"/>
            <a:ext cx="11201179"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rPr>
              <a:t>Sources of Resume Data:</a:t>
            </a:r>
            <a:endParaRPr kumimoji="0" lang="en-US" altLang="en-US" b="0"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resume dataset used in this project consists of resumes in both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 document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(.docx)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resumes were collected from various professional and public sources to cover a diverse set of candidates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preprocessing stage involves reading these resumes using Python libraries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pdfplumber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docx to extract text data for further analysis.</a:t>
            </a:r>
          </a:p>
          <a:p>
            <a:r>
              <a:rPr lang="en-GB" sz="2000" b="1" dirty="0">
                <a:highlight>
                  <a:srgbClr val="FF0000"/>
                </a:highlight>
                <a:latin typeface="Times New Roman" panose="02020603050405020304" pitchFamily="18" charset="0"/>
                <a:cs typeface="Times New Roman" panose="02020603050405020304" pitchFamily="18" charset="0"/>
              </a:rPr>
              <a:t>Number of Resumes Processed:</a:t>
            </a:r>
            <a:endParaRPr lang="en-GB" sz="2000"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total of </a:t>
            </a:r>
            <a:r>
              <a:rPr lang="en-GB" sz="2000" b="1" dirty="0">
                <a:latin typeface="Times New Roman" panose="02020603050405020304" pitchFamily="18" charset="0"/>
                <a:cs typeface="Times New Roman" panose="02020603050405020304" pitchFamily="18" charset="0"/>
              </a:rPr>
              <a:t>70 + resumes</a:t>
            </a:r>
            <a:r>
              <a:rPr lang="en-GB" sz="2000" dirty="0">
                <a:latin typeface="Times New Roman" panose="02020603050405020304" pitchFamily="18" charset="0"/>
                <a:cs typeface="Times New Roman" panose="02020603050405020304" pitchFamily="18" charset="0"/>
              </a:rPr>
              <a:t> were processed and </a:t>
            </a:r>
            <a:r>
              <a:rPr lang="en-GB" sz="2000" dirty="0" err="1">
                <a:latin typeface="Times New Roman" panose="02020603050405020304" pitchFamily="18" charset="0"/>
                <a:cs typeface="Times New Roman" panose="02020603050405020304" pitchFamily="18" charset="0"/>
              </a:rPr>
              <a:t>analyzed</a:t>
            </a:r>
            <a:r>
              <a:rPr lang="en-GB" sz="2000" dirty="0">
                <a:latin typeface="Times New Roman" panose="02020603050405020304" pitchFamily="18" charset="0"/>
                <a:cs typeface="Times New Roman" panose="02020603050405020304" pitchFamily="18" charset="0"/>
              </a:rPr>
              <a:t> during the project.</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These resumes cover a wide range of formats, content structures, and levels of detail, providing a robust foundation for building an accurate classification model.</a:t>
            </a:r>
          </a:p>
          <a:p>
            <a:r>
              <a:rPr lang="en-GB" sz="2000" b="1" dirty="0">
                <a:latin typeface="Times New Roman" panose="02020603050405020304" pitchFamily="18" charset="0"/>
                <a:cs typeface="Times New Roman" panose="02020603050405020304" pitchFamily="18" charset="0"/>
              </a:rPr>
              <a:t>Types of Job Roles Covered:</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dataset is categorized into several job roles, representing diverse fields:</a:t>
            </a:r>
          </a:p>
          <a:p>
            <a:pPr marL="742950" lvl="1" indent="-285750">
              <a:buFont typeface="Arial" panose="020B0604020202020204" pitchFamily="34" charset="0"/>
              <a:buChar char="•"/>
            </a:pPr>
            <a:r>
              <a:rPr lang="en-GB" sz="2000" b="1" dirty="0" err="1">
                <a:latin typeface="Times New Roman" panose="02020603050405020304" pitchFamily="18" charset="0"/>
                <a:cs typeface="Times New Roman" panose="02020603050405020304" pitchFamily="18" charset="0"/>
              </a:rPr>
              <a:t>PeoupleSOFT</a:t>
            </a:r>
            <a:r>
              <a:rPr lang="en-GB" sz="2000" b="1"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000" b="1" dirty="0" err="1">
                <a:latin typeface="Times New Roman" panose="02020603050405020304" pitchFamily="18" charset="0"/>
                <a:cs typeface="Times New Roman" panose="02020603050405020304" pitchFamily="18" charset="0"/>
              </a:rPr>
              <a:t>ReactDev</a:t>
            </a:r>
            <a:endParaRPr lang="en-GB"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000" b="1" dirty="0" err="1">
                <a:latin typeface="Times New Roman" panose="02020603050405020304" pitchFamily="18" charset="0"/>
                <a:cs typeface="Times New Roman" panose="02020603050405020304" pitchFamily="18" charset="0"/>
              </a:rPr>
              <a:t>Sql</a:t>
            </a:r>
            <a:r>
              <a:rPr lang="en-GB" sz="2000" b="1" dirty="0">
                <a:latin typeface="Times New Roman" panose="02020603050405020304" pitchFamily="18" charset="0"/>
                <a:cs typeface="Times New Roman" panose="02020603050405020304" pitchFamily="18" charset="0"/>
              </a:rPr>
              <a:t> DEV</a:t>
            </a:r>
            <a:endParaRPr lang="en-GB"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Workday resume </a:t>
            </a:r>
            <a:endParaRPr lang="en-GB"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075109-0798-6D7A-313C-C96CF41D187F}"/>
              </a:ext>
            </a:extLst>
          </p:cNvPr>
          <p:cNvSpPr txBox="1"/>
          <p:nvPr/>
        </p:nvSpPr>
        <p:spPr>
          <a:xfrm>
            <a:off x="2862469" y="186788"/>
            <a:ext cx="4845326" cy="830997"/>
          </a:xfrm>
          <a:prstGeom prst="rect">
            <a:avLst/>
          </a:prstGeom>
          <a:solidFill>
            <a:schemeClr val="accent5">
              <a:lumMod val="60000"/>
              <a:lumOff val="40000"/>
            </a:schemeClr>
          </a:solidFill>
        </p:spPr>
        <p:txBody>
          <a:bodyPr wrap="square" rtlCol="0">
            <a:spAutoFit/>
          </a:bodyPr>
          <a:lstStyle/>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Resume Dataset Overview</a:t>
            </a:r>
          </a:p>
          <a:p>
            <a:endParaRPr lang="en-IN" sz="2400" dirty="0"/>
          </a:p>
        </p:txBody>
      </p:sp>
    </p:spTree>
    <p:extLst>
      <p:ext uri="{BB962C8B-B14F-4D97-AF65-F5344CB8AC3E}">
        <p14:creationId xmlns:p14="http://schemas.microsoft.com/office/powerpoint/2010/main" val="68332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AAD54C6-481E-FA59-A8B7-89FA2F12B502}"/>
              </a:ext>
            </a:extLst>
          </p:cNvPr>
          <p:cNvSpPr>
            <a:spLocks noChangeArrowheads="1"/>
          </p:cNvSpPr>
          <p:nvPr/>
        </p:nvSpPr>
        <p:spPr bwMode="auto">
          <a:xfrm>
            <a:off x="151317" y="1464297"/>
            <a:ext cx="1174027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rPr>
              <a:t>Resume Cleaning and Standardization:</a:t>
            </a:r>
            <a:endParaRPr kumimoji="0" lang="en-US" altLang="en-US" b="0"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that the resumes are suitable for machine learning models, a number of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steps were applied: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extraction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Word and PDF files using docx2txt for Word documents and PyPDF2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pdfplumber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PDFs.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Standardizing text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formats, such as converting everything to lowercase to avoid case sensitivity.</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highlight>
                  <a:srgbClr val="FF0000"/>
                </a:highlight>
                <a:latin typeface="Times New Roman" panose="02020603050405020304" pitchFamily="18" charset="0"/>
                <a:cs typeface="Times New Roman" panose="02020603050405020304" pitchFamily="18" charset="0"/>
              </a:rPr>
              <a:t>Techniques Used:</a:t>
            </a:r>
            <a:endParaRPr lang="en-US" altLang="en-US" dirty="0">
              <a:highlight>
                <a:srgbClr val="FF0000"/>
              </a:highligh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Tokenization:</a:t>
            </a:r>
            <a:r>
              <a:rPr lang="en-US" altLang="en-US" dirty="0">
                <a:latin typeface="Times New Roman" panose="02020603050405020304" pitchFamily="18" charset="0"/>
                <a:cs typeface="Times New Roman" panose="02020603050405020304" pitchFamily="18" charset="0"/>
              </a:rPr>
              <a:t> Splitting the text into individual words or tokens to analyze and process text effectively.</a:t>
            </a: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Lemmatization:</a:t>
            </a:r>
            <a:r>
              <a:rPr lang="en-US" altLang="en-US" dirty="0">
                <a:latin typeface="Times New Roman" panose="02020603050405020304" pitchFamily="18" charset="0"/>
                <a:cs typeface="Times New Roman" panose="02020603050405020304" pitchFamily="18" charset="0"/>
              </a:rPr>
              <a:t> Reducing words to their base or root form (e.g., "running" to "run") to standardize words that have similar meanings.</a:t>
            </a: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Removing </a:t>
            </a:r>
            <a:r>
              <a:rPr lang="en-US" altLang="en-US" b="1" dirty="0" err="1">
                <a:latin typeface="Times New Roman" panose="02020603050405020304" pitchFamily="18" charset="0"/>
                <a:cs typeface="Times New Roman" panose="02020603050405020304" pitchFamily="18" charset="0"/>
              </a:rPr>
              <a:t>Stopwords</a:t>
            </a:r>
            <a:r>
              <a:rPr lang="en-US" altLang="en-US" b="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Common words like "and," "the," and "is" were removed as they don’t add significant meaning to the classification.</a:t>
            </a: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Regular Expressions (re):</a:t>
            </a:r>
            <a:r>
              <a:rPr lang="en-US" altLang="en-US" dirty="0">
                <a:latin typeface="Times New Roman" panose="02020603050405020304" pitchFamily="18" charset="0"/>
                <a:cs typeface="Times New Roman" panose="02020603050405020304" pitchFamily="18" charset="0"/>
              </a:rPr>
              <a:t> Used to clean the text by removing unwanted characters, symbols, and numbers.</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r>
              <a:rPr lang="en-IN" dirty="0">
                <a:highlight>
                  <a:srgbClr val="FF0000"/>
                </a:highlight>
                <a:latin typeface="Times New Roman" panose="02020603050405020304" pitchFamily="18" charset="0"/>
                <a:cs typeface="Times New Roman" panose="02020603050405020304" pitchFamily="18" charset="0"/>
              </a:rPr>
              <a:t>Libraries Used: </a:t>
            </a:r>
          </a:p>
          <a:p>
            <a:r>
              <a:rPr lang="en-IN" dirty="0" err="1">
                <a:latin typeface="Times New Roman" panose="02020603050405020304" pitchFamily="18" charset="0"/>
                <a:cs typeface="Times New Roman" panose="02020603050405020304" pitchFamily="18" charset="0"/>
              </a:rPr>
              <a:t>nltk</a:t>
            </a:r>
            <a:r>
              <a:rPr lang="en-IN" dirty="0">
                <a:latin typeface="Times New Roman" panose="02020603050405020304" pitchFamily="18" charset="0"/>
                <a:cs typeface="Times New Roman" panose="02020603050405020304" pitchFamily="18" charset="0"/>
              </a:rPr>
              <a:t> , re , docx2txt , PyPDF2 , </a:t>
            </a:r>
            <a:r>
              <a:rPr lang="en-IN" dirty="0" err="1">
                <a:latin typeface="Times New Roman" panose="02020603050405020304" pitchFamily="18" charset="0"/>
                <a:cs typeface="Times New Roman" panose="02020603050405020304" pitchFamily="18" charset="0"/>
              </a:rPr>
              <a:t>pdfplumber</a:t>
            </a:r>
            <a:endParaRPr lang="en-IN"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6872EC-0F9B-B037-D086-4B2A193E6325}"/>
              </a:ext>
            </a:extLst>
          </p:cNvPr>
          <p:cNvSpPr txBox="1"/>
          <p:nvPr/>
        </p:nvSpPr>
        <p:spPr>
          <a:xfrm>
            <a:off x="2577548" y="99391"/>
            <a:ext cx="5433391" cy="830997"/>
          </a:xfrm>
          <a:prstGeom prst="rect">
            <a:avLst/>
          </a:prstGeom>
          <a:solidFill>
            <a:schemeClr val="accent5">
              <a:lumMod val="60000"/>
              <a:lumOff val="40000"/>
            </a:schemeClr>
          </a:solidFill>
        </p:spPr>
        <p:txBody>
          <a:bodyPr wrap="square" rtlCol="0">
            <a:spAutoFit/>
          </a:bodyPr>
          <a:lstStyle/>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Preprocessing Techniques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47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988687-CAFE-F65E-876B-26674EEC14D7}"/>
              </a:ext>
            </a:extLst>
          </p:cNvPr>
          <p:cNvSpPr txBox="1"/>
          <p:nvPr/>
        </p:nvSpPr>
        <p:spPr>
          <a:xfrm>
            <a:off x="2743200" y="198783"/>
            <a:ext cx="5744817" cy="461665"/>
          </a:xfrm>
          <a:prstGeom prst="rect">
            <a:avLst/>
          </a:prstGeom>
          <a:solidFill>
            <a:schemeClr val="accent5">
              <a:lumMod val="60000"/>
              <a:lumOff val="40000"/>
            </a:schemeClr>
          </a:solidFill>
        </p:spPr>
        <p:txBody>
          <a:bodyPr wrap="square" rtlCol="0">
            <a:spAutoFit/>
          </a:bodyPr>
          <a:lstStyle/>
          <a:p>
            <a:r>
              <a:rPr lang="en-GB" sz="2400" b="1" dirty="0">
                <a:latin typeface="Times New Roman" panose="02020603050405020304" pitchFamily="18" charset="0"/>
                <a:cs typeface="Times New Roman" panose="02020603050405020304" pitchFamily="18" charset="0"/>
              </a:rPr>
              <a:t>Title:</a:t>
            </a:r>
            <a:r>
              <a:rPr lang="en-GB" sz="2400" dirty="0">
                <a:latin typeface="Times New Roman" panose="02020603050405020304" pitchFamily="18" charset="0"/>
                <a:cs typeface="Times New Roman" panose="02020603050405020304" pitchFamily="18" charset="0"/>
              </a:rPr>
              <a:t> Feature Engineering for Classification</a:t>
            </a: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EC99320-66E3-7402-95B3-E72A2B506B0D}"/>
              </a:ext>
            </a:extLst>
          </p:cNvPr>
          <p:cNvSpPr>
            <a:spLocks noChangeArrowheads="1"/>
          </p:cNvSpPr>
          <p:nvPr/>
        </p:nvSpPr>
        <p:spPr bwMode="auto">
          <a:xfrm>
            <a:off x="301846" y="1690062"/>
            <a:ext cx="1158830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rPr>
              <a:t>Natural Language Processing (NLP) for Feature Extraction:</a:t>
            </a:r>
            <a:endParaRPr kumimoji="0" lang="en-US" altLang="en-US" sz="2000" b="0"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 were applied to extract meaningful features from resumes, which helped in building robust classification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was to identify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information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skills, job roles, years of experience, and other job-relevant keywords.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 Extraction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 Extraction: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domain-related skills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Python, Machine Learning, Data Analysis) were extracted using keyword matching and pattern recognition.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such as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nltk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used to scan resumes for predefined skill 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9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56938-DFF2-64A2-0DC1-EB093588CA34}"/>
              </a:ext>
            </a:extLst>
          </p:cNvPr>
          <p:cNvSpPr txBox="1"/>
          <p:nvPr/>
        </p:nvSpPr>
        <p:spPr>
          <a:xfrm>
            <a:off x="318052" y="536713"/>
            <a:ext cx="11310731"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rPr>
              <a:t>Named Entity Recognition (NER)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highlight>
                <a:srgbClr val="FF0000"/>
              </a:highligh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NER (Named Entity Recognition)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used to identify and classify key information such 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names of organizations, locations, dates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within the resume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en_core_web_lg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from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employed for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text 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extracting meaningful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model is pre-trained on a large English corpus and can efficiently detect named entities like job titles, companies, and locations.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A0DEC1D-C829-D2B0-1E08-8CAD28E2D408}"/>
              </a:ext>
            </a:extLst>
          </p:cNvPr>
          <p:cNvSpPr txBox="1"/>
          <p:nvPr/>
        </p:nvSpPr>
        <p:spPr>
          <a:xfrm>
            <a:off x="417443" y="3568148"/>
            <a:ext cx="12269857" cy="2308324"/>
          </a:xfrm>
          <a:prstGeom prst="rect">
            <a:avLst/>
          </a:prstGeom>
          <a:noFill/>
        </p:spPr>
        <p:txBody>
          <a:bodyPr wrap="square" rtlCol="0">
            <a:spAutoFit/>
          </a:bodyPr>
          <a:lstStyle/>
          <a:p>
            <a:r>
              <a:rPr lang="en-GB" b="1" dirty="0">
                <a:highlight>
                  <a:srgbClr val="FF0000"/>
                </a:highlight>
                <a:latin typeface="Times New Roman" panose="02020603050405020304" pitchFamily="18" charset="0"/>
                <a:cs typeface="Times New Roman" panose="02020603050405020304" pitchFamily="18" charset="0"/>
              </a:rPr>
              <a:t>Advantages of NER and NLP for Resume Classification:</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NER helps in accurately recognizing key entities from unstructured text, which is crucial for understanding candidate qualifications.</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NLP-based techniques allow for comprehensive feature extraction, resulting in a better understanding of the resumes and improved classification performance.</a:t>
            </a:r>
          </a:p>
          <a:p>
            <a:r>
              <a:rPr lang="en-GB" dirty="0">
                <a:latin typeface="Times New Roman" panose="02020603050405020304" pitchFamily="18" charset="0"/>
                <a:cs typeface="Times New Roman" panose="02020603050405020304" pitchFamily="18" charset="0"/>
              </a:rPr>
              <a:t>This step of </a:t>
            </a:r>
            <a:r>
              <a:rPr lang="en-GB" b="1" dirty="0">
                <a:latin typeface="Times New Roman" panose="02020603050405020304" pitchFamily="18" charset="0"/>
                <a:cs typeface="Times New Roman" panose="02020603050405020304" pitchFamily="18" charset="0"/>
              </a:rPr>
              <a:t>feature extraction</a:t>
            </a:r>
            <a:r>
              <a:rPr lang="en-GB" dirty="0">
                <a:latin typeface="Times New Roman" panose="02020603050405020304" pitchFamily="18" charset="0"/>
                <a:cs typeface="Times New Roman" panose="02020603050405020304" pitchFamily="18" charset="0"/>
              </a:rPr>
              <a:t> ensures that only the most relevant and informative data is fed into the classification model, increasing the accuracy and reliability of predictions.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43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4E53C-B91B-F34A-A81A-2C267E1B1CAD}"/>
              </a:ext>
            </a:extLst>
          </p:cNvPr>
          <p:cNvSpPr txBox="1"/>
          <p:nvPr/>
        </p:nvSpPr>
        <p:spPr>
          <a:xfrm>
            <a:off x="125895" y="551720"/>
            <a:ext cx="12347713" cy="6032421"/>
          </a:xfrm>
          <a:prstGeom prst="rect">
            <a:avLst/>
          </a:prstGeom>
          <a:noFill/>
        </p:spPr>
        <p:txBody>
          <a:bodyPr wrap="square" rtlCol="0">
            <a:spAutoFit/>
          </a:bodyPr>
          <a:lstStyle/>
          <a:p>
            <a:r>
              <a:rPr lang="en-GB" sz="1600" b="1"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a:p>
            <a:r>
              <a:rPr lang="en-GB" sz="1600" b="1" dirty="0">
                <a:highlight>
                  <a:srgbClr val="FF0000"/>
                </a:highlight>
                <a:latin typeface="Times New Roman" panose="02020603050405020304" pitchFamily="18" charset="0"/>
                <a:cs typeface="Times New Roman" panose="02020603050405020304" pitchFamily="18" charset="0"/>
              </a:rPr>
              <a:t>Algorithms Used:</a:t>
            </a:r>
            <a:endParaRPr lang="en-GB" sz="1600"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primary </a:t>
            </a:r>
            <a:r>
              <a:rPr lang="en-GB" sz="1600" b="1" dirty="0">
                <a:latin typeface="Times New Roman" panose="02020603050405020304" pitchFamily="18" charset="0"/>
                <a:cs typeface="Times New Roman" panose="02020603050405020304" pitchFamily="18" charset="0"/>
              </a:rPr>
              <a:t>classification algorithms</a:t>
            </a:r>
            <a:r>
              <a:rPr lang="en-GB" sz="1600" dirty="0">
                <a:latin typeface="Times New Roman" panose="02020603050405020304" pitchFamily="18" charset="0"/>
                <a:cs typeface="Times New Roman" panose="02020603050405020304" pitchFamily="18" charset="0"/>
              </a:rPr>
              <a:t> used for the project were:</a:t>
            </a:r>
          </a:p>
          <a:p>
            <a:pPr marL="742950" lvl="1"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Decision Tree:</a:t>
            </a:r>
            <a:endParaRPr lang="en-GB" sz="16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 tree-like model where decisions are made by splitting the dataset based on feature values.</a:t>
            </a:r>
          </a:p>
          <a:p>
            <a:pPr marL="1143000" lvl="2" indent="-2286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Simple and interpretable but prone to overfitting without tuning.</a:t>
            </a:r>
          </a:p>
          <a:p>
            <a:pPr marL="742950" lvl="1"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Random Forest:</a:t>
            </a:r>
            <a:endParaRPr lang="en-GB" sz="16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An ensemble learning method that builds multiple decision trees and averages their results to improve accuracy and reduce overfitting.</a:t>
            </a:r>
          </a:p>
          <a:p>
            <a:pPr marL="1143000" lvl="2" indent="-2286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More robust than a single decision tree and less likely to overfit.</a:t>
            </a:r>
          </a:p>
          <a:p>
            <a:pPr marL="742950" lvl="1"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Support Vector Machine (SVM):</a:t>
            </a:r>
            <a:endParaRPr lang="en-GB" sz="16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A powerful algorithm used to classify resumes by finding the optimal boundary (hyperplane) between job categories.</a:t>
            </a:r>
          </a:p>
          <a:p>
            <a:pPr marL="1143000" lvl="2" indent="-22860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Performs well with high-dimensional data and helps in handling outliers.</a:t>
            </a:r>
          </a:p>
          <a:p>
            <a:pPr marL="1143000" lvl="2" indent="-22860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lvl="2"/>
            <a:r>
              <a:rPr lang="en-GB" sz="1600" b="1" dirty="0">
                <a:latin typeface="Times New Roman" panose="02020603050405020304" pitchFamily="18" charset="0"/>
                <a:cs typeface="Times New Roman" panose="02020603050405020304" pitchFamily="18" charset="0"/>
              </a:rPr>
              <a:t>ETC</a:t>
            </a:r>
            <a:r>
              <a:rPr lang="en-GB" sz="1600" dirty="0">
                <a:latin typeface="Times New Roman" panose="02020603050405020304" pitchFamily="18" charset="0"/>
                <a:cs typeface="Times New Roman" panose="02020603050405020304" pitchFamily="18" charset="0"/>
              </a:rPr>
              <a:t> …. </a:t>
            </a:r>
          </a:p>
          <a:p>
            <a:pPr>
              <a:buFont typeface="Arial" panose="020B0604020202020204" pitchFamily="34" charset="0"/>
              <a:buChar char="•"/>
            </a:pPr>
            <a:r>
              <a:rPr lang="en-GB" sz="1600" b="1" dirty="0">
                <a:highlight>
                  <a:srgbClr val="FF0000"/>
                </a:highlight>
                <a:latin typeface="Times New Roman" panose="02020603050405020304" pitchFamily="18" charset="0"/>
                <a:cs typeface="Times New Roman" panose="02020603050405020304" pitchFamily="18" charset="0"/>
              </a:rPr>
              <a:t>Accuracy Metrics:</a:t>
            </a:r>
          </a:p>
          <a:p>
            <a:pPr>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Accuracy:</a:t>
            </a:r>
            <a:r>
              <a:rPr lang="en-GB" sz="1600" dirty="0">
                <a:latin typeface="Times New Roman" panose="02020603050405020304" pitchFamily="18" charset="0"/>
                <a:cs typeface="Times New Roman" panose="02020603050405020304" pitchFamily="18" charset="0"/>
              </a:rPr>
              <a:t> The percentage of resumes correctly classified into their respective job categories.</a:t>
            </a:r>
          </a:p>
          <a:p>
            <a:pPr>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Precision &amp; Recall:</a:t>
            </a:r>
            <a:r>
              <a:rPr lang="en-GB" sz="1600" dirty="0">
                <a:latin typeface="Times New Roman" panose="02020603050405020304" pitchFamily="18" charset="0"/>
                <a:cs typeface="Times New Roman" panose="02020603050405020304" pitchFamily="18" charset="0"/>
              </a:rPr>
              <a:t> Used to measure how well the model identified relevant resumes for a job category without misclassifications.</a:t>
            </a:r>
          </a:p>
          <a:p>
            <a:pPr>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F1 Score:</a:t>
            </a:r>
            <a:r>
              <a:rPr lang="en-GB" sz="1600" dirty="0">
                <a:latin typeface="Times New Roman" panose="02020603050405020304" pitchFamily="18" charset="0"/>
                <a:cs typeface="Times New Roman" panose="02020603050405020304" pitchFamily="18" charset="0"/>
              </a:rPr>
              <a:t> A balanced metric combining precision and </a:t>
            </a:r>
            <a:r>
              <a:rPr lang="en-GB" sz="1600" dirty="0" err="1">
                <a:latin typeface="Times New Roman" panose="02020603050405020304" pitchFamily="18" charset="0"/>
                <a:cs typeface="Times New Roman" panose="02020603050405020304" pitchFamily="18" charset="0"/>
              </a:rPr>
              <a:t>reca</a:t>
            </a:r>
            <a:r>
              <a:rPr lang="en-GB" sz="1600" dirty="0">
                <a:latin typeface="Times New Roman" panose="02020603050405020304" pitchFamily="18" charset="0"/>
                <a:cs typeface="Times New Roman" panose="02020603050405020304" pitchFamily="18" charset="0"/>
              </a:rPr>
              <a:t> providing insight into the overall performance.</a:t>
            </a:r>
          </a:p>
          <a:p>
            <a:pPr>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Confusion Matrix:</a:t>
            </a:r>
            <a:r>
              <a:rPr lang="en-GB" sz="1600" dirty="0">
                <a:latin typeface="Times New Roman" panose="02020603050405020304" pitchFamily="18" charset="0"/>
                <a:cs typeface="Times New Roman" panose="02020603050405020304" pitchFamily="18" charset="0"/>
              </a:rPr>
              <a:t> A matrix that provides a detailed breakdown of correct vs. incorrect classifications across job categories.</a:t>
            </a:r>
          </a:p>
          <a:p>
            <a:endParaRPr lang="en-IN" sz="1600" dirty="0">
              <a:latin typeface="Times New Roman" panose="02020603050405020304" pitchFamily="18" charset="0"/>
              <a:cs typeface="Times New Roman" panose="02020603050405020304" pitchFamily="18" charset="0"/>
            </a:endParaRPr>
          </a:p>
          <a:p>
            <a:pPr lvl="2"/>
            <a:endParaRPr lang="en-GB" sz="1600" dirty="0">
              <a:latin typeface="Times New Roman" panose="02020603050405020304" pitchFamily="18" charset="0"/>
              <a:cs typeface="Times New Roman" panose="02020603050405020304" pitchFamily="18" charset="0"/>
            </a:endParaRPr>
          </a:p>
          <a:p>
            <a:pPr lvl="2"/>
            <a:endParaRPr lang="en-GB" sz="1600" b="1" dirty="0">
              <a:latin typeface="Times New Roman" panose="02020603050405020304" pitchFamily="18" charset="0"/>
              <a:cs typeface="Times New Roman" panose="02020603050405020304" pitchFamily="18" charset="0"/>
            </a:endParaRPr>
          </a:p>
          <a:p>
            <a:pPr lvl="2"/>
            <a:endParaRPr lang="en-GB" sz="16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9E65413-10F0-DC4C-2FD4-0F86806124A4}"/>
              </a:ext>
            </a:extLst>
          </p:cNvPr>
          <p:cNvSpPr txBox="1"/>
          <p:nvPr/>
        </p:nvSpPr>
        <p:spPr>
          <a:xfrm>
            <a:off x="3597965" y="308113"/>
            <a:ext cx="4467639" cy="461665"/>
          </a:xfrm>
          <a:prstGeom prst="rect">
            <a:avLst/>
          </a:prstGeom>
          <a:solidFill>
            <a:schemeClr val="accent5">
              <a:lumMod val="60000"/>
              <a:lumOff val="40000"/>
            </a:schemeClr>
          </a:solidFill>
        </p:spPr>
        <p:txBody>
          <a:bodyPr wrap="square" rtlCol="0">
            <a:spAutoFit/>
          </a:bodyPr>
          <a:lstStyle/>
          <a:p>
            <a:r>
              <a:rPr lang="en-GB" sz="2400" b="1" dirty="0">
                <a:latin typeface="Times New Roman" panose="02020603050405020304" pitchFamily="18" charset="0"/>
                <a:cs typeface="Times New Roman" panose="02020603050405020304" pitchFamily="18" charset="0"/>
              </a:rPr>
              <a:t> Title:</a:t>
            </a:r>
            <a:r>
              <a:rPr lang="en-GB" sz="2400" dirty="0">
                <a:latin typeface="Times New Roman" panose="02020603050405020304" pitchFamily="18" charset="0"/>
                <a:cs typeface="Times New Roman" panose="02020603050405020304" pitchFamily="18" charset="0"/>
              </a:rPr>
              <a:t> Classification Model</a:t>
            </a:r>
            <a:endParaRPr lang="en-IN" sz="2400" dirty="0"/>
          </a:p>
        </p:txBody>
      </p:sp>
      <p:sp>
        <p:nvSpPr>
          <p:cNvPr id="5" name="TextBox 4">
            <a:extLst>
              <a:ext uri="{FF2B5EF4-FFF2-40B4-BE49-F238E27FC236}">
                <a16:creationId xmlns:a16="http://schemas.microsoft.com/office/drawing/2014/main" id="{DD210BB2-60A6-0163-B68F-B547318D4D84}"/>
              </a:ext>
            </a:extLst>
          </p:cNvPr>
          <p:cNvSpPr txBox="1"/>
          <p:nvPr/>
        </p:nvSpPr>
        <p:spPr>
          <a:xfrm>
            <a:off x="200438" y="5580822"/>
            <a:ext cx="12566375" cy="830997"/>
          </a:xfrm>
          <a:prstGeom prst="rect">
            <a:avLst/>
          </a:prstGeom>
          <a:noFill/>
        </p:spPr>
        <p:txBody>
          <a:bodyPr wrap="square" rtlCol="0">
            <a:spAutoFit/>
          </a:bodyPr>
          <a:lstStyle/>
          <a:p>
            <a:r>
              <a:rPr lang="en-GB" sz="1200" b="1" dirty="0">
                <a:highlight>
                  <a:srgbClr val="FF0000"/>
                </a:highlight>
              </a:rPr>
              <a:t>Model Selection</a:t>
            </a:r>
            <a:r>
              <a:rPr lang="en-GB" sz="1200" b="1" dirty="0"/>
              <a:t>:</a:t>
            </a:r>
            <a:endParaRPr lang="en-GB" sz="1200" dirty="0"/>
          </a:p>
          <a:p>
            <a:pPr>
              <a:buFont typeface="Arial" panose="020B0604020202020204" pitchFamily="34" charset="0"/>
              <a:buChar char="•"/>
            </a:pPr>
            <a:r>
              <a:rPr lang="en-GB" sz="1200" dirty="0"/>
              <a:t>The </a:t>
            </a:r>
            <a:r>
              <a:rPr lang="en-GB" sz="1200" b="1" dirty="0"/>
              <a:t>Random Forest</a:t>
            </a:r>
            <a:r>
              <a:rPr lang="en-GB" sz="1200" dirty="0"/>
              <a:t> algorithm emerged as the best-performing model in terms of accuracy and generalization, thanks to its ability to handle noisy features and avoid overfitting.</a:t>
            </a:r>
          </a:p>
          <a:p>
            <a:r>
              <a:rPr lang="en-GB" sz="1200" dirty="0"/>
              <a:t>This slide highlights the </a:t>
            </a:r>
            <a:r>
              <a:rPr lang="en-GB" sz="1200" b="1" dirty="0"/>
              <a:t>classification models</a:t>
            </a:r>
            <a:r>
              <a:rPr lang="en-GB" sz="1200" dirty="0"/>
              <a:t> used to automate resume screening, emphasizing their accuracy and optimization through </a:t>
            </a:r>
            <a:r>
              <a:rPr lang="en-GB" sz="1200" b="1" dirty="0"/>
              <a:t>hyperparameter tuning</a:t>
            </a:r>
            <a:r>
              <a:rPr lang="en-GB" sz="1200" dirty="0"/>
              <a:t> techniques.</a:t>
            </a:r>
          </a:p>
          <a:p>
            <a:endParaRPr lang="en-IN" sz="1200" dirty="0"/>
          </a:p>
        </p:txBody>
      </p:sp>
    </p:spTree>
    <p:extLst>
      <p:ext uri="{BB962C8B-B14F-4D97-AF65-F5344CB8AC3E}">
        <p14:creationId xmlns:p14="http://schemas.microsoft.com/office/powerpoint/2010/main" val="145671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77DB8-203A-3E4C-9B79-A569157C1535}"/>
              </a:ext>
            </a:extLst>
          </p:cNvPr>
          <p:cNvSpPr txBox="1"/>
          <p:nvPr/>
        </p:nvSpPr>
        <p:spPr>
          <a:xfrm>
            <a:off x="367747" y="1093303"/>
            <a:ext cx="11633752" cy="1477328"/>
          </a:xfrm>
          <a:prstGeom prst="rect">
            <a:avLst/>
          </a:prstGeom>
          <a:noFill/>
        </p:spPr>
        <p:txBody>
          <a:bodyPr wrap="square" rtlCol="0">
            <a:spAutoFit/>
          </a:bodyPr>
          <a:lstStyle/>
          <a:p>
            <a:r>
              <a:rPr lang="en-GB" b="1" dirty="0">
                <a:highlight>
                  <a:srgbClr val="FF0000"/>
                </a:highlight>
                <a:latin typeface="Times New Roman" panose="02020603050405020304" pitchFamily="18" charset="0"/>
                <a:cs typeface="Times New Roman" panose="02020603050405020304" pitchFamily="18" charset="0"/>
              </a:rPr>
              <a:t>Model Deployment:</a:t>
            </a:r>
          </a:p>
          <a:p>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machine learning model was deployed using </a:t>
            </a:r>
            <a:r>
              <a:rPr lang="en-GB" b="1">
                <a:latin typeface="Times New Roman" panose="02020603050405020304" pitchFamily="18" charset="0"/>
                <a:cs typeface="Times New Roman" panose="02020603050405020304" pitchFamily="18" charset="0"/>
              </a:rPr>
              <a:t>Streamlit</a:t>
            </a:r>
            <a:r>
              <a:rPr lang="en-GB" dirty="0">
                <a:latin typeface="Times New Roman" panose="02020603050405020304" pitchFamily="18" charset="0"/>
                <a:cs typeface="Times New Roman" panose="02020603050405020304" pitchFamily="18" charset="0"/>
              </a:rPr>
              <a:t>, a popular framework for building web applications in Python.</a:t>
            </a:r>
          </a:p>
          <a:p>
            <a:pPr>
              <a:buFont typeface="Arial" panose="020B0604020202020204" pitchFamily="34" charset="0"/>
              <a:buChar char="•"/>
            </a:pPr>
            <a:r>
              <a:rPr lang="en-GB" b="1">
                <a:latin typeface="Times New Roman" panose="02020603050405020304" pitchFamily="18" charset="0"/>
                <a:cs typeface="Times New Roman" panose="02020603050405020304" pitchFamily="18" charset="0"/>
              </a:rPr>
              <a:t>Streamlit</a:t>
            </a:r>
            <a:r>
              <a:rPr lang="en-GB" dirty="0">
                <a:latin typeface="Times New Roman" panose="02020603050405020304" pitchFamily="18" charset="0"/>
                <a:cs typeface="Times New Roman" panose="02020603050405020304" pitchFamily="18" charset="0"/>
              </a:rPr>
              <a:t> allows us to transform complex models into an interactive, user-friendly interface for non-technical users.</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5120EE-7B88-18DC-08C2-E4EADA92B4E4}"/>
              </a:ext>
            </a:extLst>
          </p:cNvPr>
          <p:cNvSpPr txBox="1"/>
          <p:nvPr/>
        </p:nvSpPr>
        <p:spPr>
          <a:xfrm>
            <a:off x="3195432" y="135045"/>
            <a:ext cx="5322404" cy="830997"/>
          </a:xfrm>
          <a:prstGeom prst="rect">
            <a:avLst/>
          </a:prstGeom>
          <a:solidFill>
            <a:schemeClr val="accent5">
              <a:lumMod val="60000"/>
              <a:lumOff val="40000"/>
            </a:schemeClr>
          </a:solidFill>
        </p:spPr>
        <p:txBody>
          <a:bodyPr wrap="square" rtlCol="0">
            <a:spAutoFit/>
          </a:bodyPr>
          <a:lstStyle/>
          <a:p>
            <a:r>
              <a:rPr lang="en-GB" sz="2400" b="1" dirty="0">
                <a:latin typeface="Times New Roman" panose="02020603050405020304" pitchFamily="18" charset="0"/>
                <a:cs typeface="Times New Roman" panose="02020603050405020304" pitchFamily="18" charset="0"/>
              </a:rPr>
              <a:t>Title:</a:t>
            </a:r>
            <a:r>
              <a:rPr lang="en-GB" sz="2400" dirty="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Streamlit</a:t>
            </a:r>
            <a:r>
              <a:rPr lang="en-GB" sz="2400" dirty="0">
                <a:latin typeface="Times New Roman" panose="02020603050405020304" pitchFamily="18" charset="0"/>
                <a:cs typeface="Times New Roman" panose="02020603050405020304" pitchFamily="18" charset="0"/>
              </a:rPr>
              <a:t> App Deployment</a:t>
            </a: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EB3ADC-6405-04B7-6E35-6AFFFE79840A}"/>
              </a:ext>
            </a:extLst>
          </p:cNvPr>
          <p:cNvSpPr txBox="1"/>
          <p:nvPr/>
        </p:nvSpPr>
        <p:spPr>
          <a:xfrm>
            <a:off x="367747" y="2464905"/>
            <a:ext cx="11565835" cy="2308324"/>
          </a:xfrm>
          <a:prstGeom prst="rect">
            <a:avLst/>
          </a:prstGeom>
          <a:noFill/>
        </p:spPr>
        <p:txBody>
          <a:bodyPr wrap="square" rtlCol="0">
            <a:spAutoFit/>
          </a:bodyPr>
          <a:lstStyle/>
          <a:p>
            <a:r>
              <a:rPr lang="en-GB" b="1" dirty="0">
                <a:highlight>
                  <a:srgbClr val="FF0000"/>
                </a:highlight>
                <a:latin typeface="Times New Roman" panose="02020603050405020304" pitchFamily="18" charset="0"/>
                <a:cs typeface="Times New Roman" panose="02020603050405020304" pitchFamily="18" charset="0"/>
              </a:rPr>
              <a:t>App Features:</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File Uploads:</a:t>
            </a:r>
            <a:endParaRPr lang="en-GB"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Users can upload resumes in either </a:t>
            </a:r>
            <a:r>
              <a:rPr lang="en-GB" b="1" dirty="0">
                <a:latin typeface="Times New Roman" panose="02020603050405020304" pitchFamily="18" charset="0"/>
                <a:cs typeface="Times New Roman" panose="02020603050405020304" pitchFamily="18" charset="0"/>
              </a:rPr>
              <a:t>PDF</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Word Document</a:t>
            </a:r>
            <a:r>
              <a:rPr lang="en-GB" dirty="0">
                <a:latin typeface="Times New Roman" panose="02020603050405020304" pitchFamily="18" charset="0"/>
                <a:cs typeface="Times New Roman" panose="02020603050405020304" pitchFamily="18" charset="0"/>
              </a:rPr>
              <a:t> formats directly through the app.</a:t>
            </a: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Once uploaded, the resumes are processed and classified into relevant job categories based on the trained model.</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Predictions:</a:t>
            </a:r>
            <a:endParaRPr lang="en-GB"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After uploading, the app provides predictions on the job role most suited to the resume.</a:t>
            </a: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Users can view the </a:t>
            </a:r>
            <a:r>
              <a:rPr lang="en-GB" b="1" dirty="0">
                <a:latin typeface="Times New Roman" panose="02020603050405020304" pitchFamily="18" charset="0"/>
                <a:cs typeface="Times New Roman" panose="02020603050405020304" pitchFamily="18" charset="0"/>
              </a:rPr>
              <a:t>job category</a:t>
            </a:r>
            <a:r>
              <a:rPr lang="en-GB" dirty="0">
                <a:latin typeface="Times New Roman" panose="02020603050405020304" pitchFamily="18" charset="0"/>
                <a:cs typeface="Times New Roman" panose="02020603050405020304" pitchFamily="18" charset="0"/>
              </a:rPr>
              <a:t>, key extracted </a:t>
            </a:r>
            <a:r>
              <a:rPr lang="en-GB" b="1" dirty="0">
                <a:latin typeface="Times New Roman" panose="02020603050405020304" pitchFamily="18" charset="0"/>
                <a:cs typeface="Times New Roman" panose="02020603050405020304" pitchFamily="18" charset="0"/>
              </a:rPr>
              <a:t>skills</a:t>
            </a:r>
            <a:r>
              <a:rPr lang="en-GB" dirty="0">
                <a:latin typeface="Times New Roman" panose="02020603050405020304" pitchFamily="18" charset="0"/>
                <a:cs typeface="Times New Roman" panose="02020603050405020304" pitchFamily="18" charset="0"/>
              </a:rPr>
              <a:t>, and any other relevant insights derived from the resume.</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064D10-E258-92D0-BFB8-B2674A27F771}"/>
              </a:ext>
            </a:extLst>
          </p:cNvPr>
          <p:cNvSpPr txBox="1"/>
          <p:nvPr/>
        </p:nvSpPr>
        <p:spPr>
          <a:xfrm>
            <a:off x="332960" y="4631634"/>
            <a:ext cx="12150587" cy="1754326"/>
          </a:xfrm>
          <a:prstGeom prst="rect">
            <a:avLst/>
          </a:prstGeom>
          <a:noFill/>
        </p:spPr>
        <p:txBody>
          <a:bodyPr wrap="square" rtlCol="0">
            <a:spAutoFit/>
          </a:bodyPr>
          <a:lstStyle/>
          <a:p>
            <a:r>
              <a:rPr lang="en-GB" b="1" dirty="0">
                <a:highlight>
                  <a:srgbClr val="FF0000"/>
                </a:highlight>
                <a:latin typeface="Times New Roman" panose="02020603050405020304" pitchFamily="18" charset="0"/>
                <a:cs typeface="Times New Roman" panose="02020603050405020304" pitchFamily="18" charset="0"/>
              </a:rPr>
              <a:t>Skill Extraction:</a:t>
            </a:r>
            <a:endParaRPr lang="en-GB" dirty="0">
              <a:highlight>
                <a:srgbClr val="FF0000"/>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app uses </a:t>
            </a:r>
            <a:r>
              <a:rPr lang="en-GB" b="1" dirty="0">
                <a:latin typeface="Times New Roman" panose="02020603050405020304" pitchFamily="18" charset="0"/>
                <a:cs typeface="Times New Roman" panose="02020603050405020304" pitchFamily="18" charset="0"/>
              </a:rPr>
              <a:t>NLP-based feature extraction</a:t>
            </a:r>
            <a:r>
              <a:rPr lang="en-GB" dirty="0">
                <a:latin typeface="Times New Roman" panose="02020603050405020304" pitchFamily="18" charset="0"/>
                <a:cs typeface="Times New Roman" panose="02020603050405020304" pitchFamily="18" charset="0"/>
              </a:rPr>
              <a:t> to identify key skills from resumes.</a:t>
            </a: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It highlights skills like </a:t>
            </a:r>
            <a:r>
              <a:rPr lang="en-GB" b="1" dirty="0">
                <a:latin typeface="Times New Roman" panose="02020603050405020304" pitchFamily="18" charset="0"/>
                <a:cs typeface="Times New Roman" panose="02020603050405020304" pitchFamily="18" charset="0"/>
              </a:rPr>
              <a:t>  SQL , PYTHON , Data science</a:t>
            </a:r>
            <a:r>
              <a:rPr lang="en-GB" dirty="0">
                <a:latin typeface="Times New Roman" panose="02020603050405020304" pitchFamily="18" charset="0"/>
                <a:cs typeface="Times New Roman" panose="02020603050405020304" pitchFamily="18" charset="0"/>
              </a:rPr>
              <a:t>, etc., depending on the job role.</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extracted features are also displayed within the app, making it easier for recruiters to focus on the specific qualifications of the candidate.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99112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{D677D8D2-BA1B-4427-8F7A-76BB1E3992DB}tf22712842_win32</Template>
  <TotalTime>271</TotalTime>
  <Words>1726</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Franklin Gothic Book</vt:lpstr>
      <vt:lpstr>Times New Roman</vt:lpstr>
      <vt:lpstr>Custom</vt:lpstr>
      <vt:lpstr>Resume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 Shrivastava</dc:creator>
  <cp:lastModifiedBy>Shubham Gupta</cp:lastModifiedBy>
  <cp:revision>9</cp:revision>
  <dcterms:created xsi:type="dcterms:W3CDTF">2024-09-28T07:20:26Z</dcterms:created>
  <dcterms:modified xsi:type="dcterms:W3CDTF">2024-11-12T15:26:25Z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