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ck/a?!&amp;&amp;p=7d17d3ea763d020072b8c2a171c7bd65157e0bce5992abb5be058f25c854df7fJmltdHM9MTczODI4MTYwMA&amp;ptn=3&amp;ver=2&amp;hsh=4&amp;fclid=185eb79b-1f30-6e3c-24f3-a28a1ee56f9b&amp;psq=Real-Time+Facial+Landmark+Detection+for+DeepFake+Detection+V.+Zakharchenko%2c+M.+D.+L.+Aris%2c+L.+Saenko+IEEE+Transactions+on+Image+Processing%2c+2020.&amp;u=a1aHR0cHM6Ly9hcnhpdi5vcmcvYWJzLzI0MTEuMTcyMDkjOn46dGV4dD1UbyUyMHRhY2tsZSUyMHRoZSUyMHByb2JsZW0lMkMlMjB0aGlzJTIwcGFwZXIlMjBwcm9wb3NlcyUyMGEsbm92ZWwlMjB0cmFpbmluZy1mcmVlJTIwbGFuZG1hcmslMjBwZXJjZXB0dWFsJTIwd2F0ZXJtYXJrJTJDJTIwTGFtcE1hcmslMjBmb3IlMjBzaG9ydC4&amp;ntb=1" TargetMode="External"/><Relationship Id="rId2" Type="http://schemas.openxmlformats.org/officeDocument/2006/relationships/hyperlink" Target="https://www.researchgate.net/publication/369911921_Deepfake_Detection_with_Deep_Learning_Convolutional_Neural_Networks_versus_Transformer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ieeexplore.ieee.org/document/8680028" TargetMode="External"/><Relationship Id="rId4" Type="http://schemas.openxmlformats.org/officeDocument/2006/relationships/hyperlink" Target="https://arxiv.org/abs/1810.048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A358-2BA2-A47E-6DD7-5A02F991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Fake Narrative Detection: </a:t>
            </a:r>
            <a:r>
              <a:rPr lang="en-US" sz="60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Micro-expressions and Biophysical Anomalies</a:t>
            </a:r>
            <a:endParaRPr lang="en-IN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E8AEA-1577-A5B5-AC6F-E619FC6BF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RGB Video and AI to Detect Deepfakes and Fake News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458D8-D70B-F441-DF8B-48451E79F43B}"/>
              </a:ext>
            </a:extLst>
          </p:cNvPr>
          <p:cNvSpPr txBox="1"/>
          <p:nvPr/>
        </p:nvSpPr>
        <p:spPr>
          <a:xfrm>
            <a:off x="9901083" y="105223"/>
            <a:ext cx="2290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Invo_Hackers</a:t>
            </a:r>
            <a:endParaRPr lang="en-I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48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30BA-9ABF-7CA2-D16F-B17B5D7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Problem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24A91-E587-9C23-EC83-D47DE1F0BCAB}"/>
              </a:ext>
            </a:extLst>
          </p:cNvPr>
          <p:cNvSpPr txBox="1"/>
          <p:nvPr/>
        </p:nvSpPr>
        <p:spPr>
          <a:xfrm>
            <a:off x="1199535" y="2005781"/>
            <a:ext cx="98814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Fake News</a:t>
            </a:r>
            <a:r>
              <a:rPr lang="en-US" dirty="0"/>
              <a:t>: Misinformation spread to deceive, often through manipulated text or sensationalized headlines.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 Identifying misleading language, factual inaccuracies, and biased content in large volumes.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Deepfakes</a:t>
            </a:r>
            <a:r>
              <a:rPr lang="en-US" dirty="0"/>
              <a:t>: AI-generated videos that manipulate faces, voices, and actions, making it hard to distinguish from real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 Detecting subtle visual anomalies like unnatural facial expressions, mismatched speech, or lighting inconsistencies.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Key Issues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Detecting subtle visual and textual inconsistencies without specialized hardware.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scalable solution for analyzing large amounts of video and text content at once.</a:t>
            </a:r>
          </a:p>
          <a:p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05FEC-26EB-F6C5-42D8-763B0D5D9C08}"/>
              </a:ext>
            </a:extLst>
          </p:cNvPr>
          <p:cNvSpPr txBox="1"/>
          <p:nvPr/>
        </p:nvSpPr>
        <p:spPr>
          <a:xfrm>
            <a:off x="9901083" y="105223"/>
            <a:ext cx="2290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Invo_Hackers</a:t>
            </a:r>
            <a:endParaRPr lang="en-I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822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1F2F-216E-AB3E-8770-6858D999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Solution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9FB09-3474-05BD-D39D-65B1A5054BBE}"/>
              </a:ext>
            </a:extLst>
          </p:cNvPr>
          <p:cNvSpPr txBox="1"/>
          <p:nvPr/>
        </p:nvSpPr>
        <p:spPr>
          <a:xfrm>
            <a:off x="1179871" y="2074606"/>
            <a:ext cx="99758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Micro-expression Analysis</a:t>
            </a:r>
            <a:r>
              <a:rPr lang="en-US" sz="2000" dirty="0"/>
              <a:t>: Detect subtle facial expressions from video to identify potential deepfakes.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Biophysical Anomaly Detection</a:t>
            </a:r>
            <a:r>
              <a:rPr lang="en-US" sz="2000" dirty="0"/>
              <a:t>: Analyze skin color and texture for inconsistencies that indicate manipulation.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Fake News Detection</a:t>
            </a:r>
            <a:r>
              <a:rPr lang="en-US" sz="2000" dirty="0"/>
              <a:t>: Apply NLP to identify sensational language and factual inaccuracies in news articles.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Software-Only</a:t>
            </a:r>
            <a:r>
              <a:rPr lang="en-US" sz="2000" dirty="0"/>
              <a:t>: Use machine learning, computer vision, and signal processing techniques, all without the need for specialized hardware.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4B119-BB49-DAC2-3F12-1E626DE64226}"/>
              </a:ext>
            </a:extLst>
          </p:cNvPr>
          <p:cNvSpPr txBox="1"/>
          <p:nvPr/>
        </p:nvSpPr>
        <p:spPr>
          <a:xfrm>
            <a:off x="9901083" y="105223"/>
            <a:ext cx="2290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Invo_Hackers</a:t>
            </a:r>
            <a:endParaRPr lang="en-I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965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AECB-3362-BE69-24A5-AAA23BB4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Tech Stack and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83EEE-DA51-894B-9C74-EA2F63172A97}"/>
              </a:ext>
            </a:extLst>
          </p:cNvPr>
          <p:cNvSpPr txBox="1"/>
          <p:nvPr/>
        </p:nvSpPr>
        <p:spPr>
          <a:xfrm>
            <a:off x="1179871" y="1887794"/>
            <a:ext cx="3903406" cy="43037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80"/>
              </a:spcBef>
              <a:spcAft>
                <a:spcPts val="80"/>
              </a:spcAft>
            </a:pPr>
            <a:r>
              <a:rPr lang="en-IN" b="1" dirty="0"/>
              <a:t>Programming &amp; Machine Learning</a:t>
            </a:r>
            <a:r>
              <a:rPr lang="en-IN" dirty="0"/>
              <a:t>:</a:t>
            </a:r>
          </a:p>
          <a:p>
            <a:pPr>
              <a:spcBef>
                <a:spcPts val="80"/>
              </a:spcBef>
              <a:spcAft>
                <a:spcPts val="80"/>
              </a:spcAft>
            </a:pPr>
            <a:endParaRPr lang="en-IN" dirty="0"/>
          </a:p>
          <a:p>
            <a:pPr>
              <a:spcBef>
                <a:spcPts val="80"/>
              </a:spcBef>
              <a:spcAft>
                <a:spcPts val="80"/>
              </a:spcAft>
            </a:pPr>
            <a:endParaRPr lang="en-IN" dirty="0"/>
          </a:p>
          <a:p>
            <a:pPr>
              <a:spcBef>
                <a:spcPts val="80"/>
              </a:spcBef>
              <a:spcAft>
                <a:spcPts val="80"/>
              </a:spcAft>
            </a:pPr>
            <a:r>
              <a:rPr lang="en-IN" b="1" dirty="0"/>
              <a:t>Computer Vision</a:t>
            </a:r>
            <a:r>
              <a:rPr lang="en-IN" dirty="0"/>
              <a:t>:</a:t>
            </a:r>
          </a:p>
          <a:p>
            <a:pPr>
              <a:spcBef>
                <a:spcPts val="80"/>
              </a:spcBef>
              <a:spcAft>
                <a:spcPts val="80"/>
              </a:spcAft>
            </a:pPr>
            <a:endParaRPr lang="en-IN" dirty="0"/>
          </a:p>
          <a:p>
            <a:pPr>
              <a:spcBef>
                <a:spcPts val="80"/>
              </a:spcBef>
              <a:spcAft>
                <a:spcPts val="80"/>
              </a:spcAft>
            </a:pPr>
            <a:endParaRPr lang="en-IN" dirty="0"/>
          </a:p>
          <a:p>
            <a:pPr>
              <a:spcBef>
                <a:spcPts val="80"/>
              </a:spcBef>
              <a:spcAft>
                <a:spcPts val="80"/>
              </a:spcAft>
            </a:pPr>
            <a:r>
              <a:rPr lang="en-IN" b="1" dirty="0"/>
              <a:t>Signal Processing</a:t>
            </a:r>
            <a:r>
              <a:rPr lang="en-IN" dirty="0"/>
              <a:t>: </a:t>
            </a:r>
          </a:p>
          <a:p>
            <a:pPr>
              <a:spcBef>
                <a:spcPts val="80"/>
              </a:spcBef>
              <a:spcAft>
                <a:spcPts val="80"/>
              </a:spcAft>
            </a:pPr>
            <a:endParaRPr lang="en-IN" dirty="0"/>
          </a:p>
          <a:p>
            <a:pPr>
              <a:spcBef>
                <a:spcPts val="80"/>
              </a:spcBef>
              <a:spcAft>
                <a:spcPts val="80"/>
              </a:spcAft>
            </a:pPr>
            <a:endParaRPr lang="en-IN" dirty="0"/>
          </a:p>
          <a:p>
            <a:pPr>
              <a:spcBef>
                <a:spcPts val="80"/>
              </a:spcBef>
              <a:spcAft>
                <a:spcPts val="80"/>
              </a:spcAft>
            </a:pPr>
            <a:endParaRPr lang="en-IN" dirty="0"/>
          </a:p>
          <a:p>
            <a:pPr>
              <a:spcBef>
                <a:spcPts val="80"/>
              </a:spcBef>
              <a:spcAft>
                <a:spcPts val="80"/>
              </a:spcAft>
            </a:pPr>
            <a:r>
              <a:rPr lang="en-IN" b="1" dirty="0"/>
              <a:t>Deep Learning Architectures</a:t>
            </a:r>
            <a:r>
              <a:rPr lang="en-IN" dirty="0"/>
              <a:t>:</a:t>
            </a:r>
          </a:p>
          <a:p>
            <a:pPr>
              <a:spcBef>
                <a:spcPts val="80"/>
              </a:spcBef>
              <a:spcAft>
                <a:spcPts val="80"/>
              </a:spcAft>
            </a:pPr>
            <a:endParaRPr lang="en-IN" dirty="0"/>
          </a:p>
          <a:p>
            <a:pPr>
              <a:spcBef>
                <a:spcPts val="80"/>
              </a:spcBef>
              <a:spcAft>
                <a:spcPts val="80"/>
              </a:spcAft>
            </a:pPr>
            <a:endParaRPr lang="en-IN" dirty="0"/>
          </a:p>
          <a:p>
            <a:pPr>
              <a:spcBef>
                <a:spcPts val="80"/>
              </a:spcBef>
              <a:spcAft>
                <a:spcPts val="80"/>
              </a:spcAft>
            </a:pPr>
            <a:r>
              <a:rPr lang="en-IN" dirty="0"/>
              <a:t>    </a:t>
            </a:r>
            <a:r>
              <a:rPr lang="en-IN" sz="1400" b="1" dirty="0"/>
              <a:t>CNN             LSMT                               G BERT Algo</a:t>
            </a:r>
          </a:p>
        </p:txBody>
      </p:sp>
      <p:pic>
        <p:nvPicPr>
          <p:cNvPr id="5" name="Picture 2" descr="Python Projects">
            <a:extLst>
              <a:ext uri="{FF2B5EF4-FFF2-40B4-BE49-F238E27FC236}">
                <a16:creationId xmlns:a16="http://schemas.microsoft.com/office/drawing/2014/main" id="{CDE2218D-D100-767E-341E-D6CDBC2F9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88" y="2257474"/>
            <a:ext cx="527372" cy="52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jango Python Logo Png , Png Download - Django Python, Transparent Png ...">
            <a:extLst>
              <a:ext uri="{FF2B5EF4-FFF2-40B4-BE49-F238E27FC236}">
                <a16:creationId xmlns:a16="http://schemas.microsoft.com/office/drawing/2014/main" id="{A7E724EC-7323-771A-C294-0844AE214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689" y="2257474"/>
            <a:ext cx="527372" cy="52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Absolute Guide to TensorFlow | Paperspace Blog">
            <a:extLst>
              <a:ext uri="{FF2B5EF4-FFF2-40B4-BE49-F238E27FC236}">
                <a16:creationId xmlns:a16="http://schemas.microsoft.com/office/drawing/2014/main" id="{457A5023-F7D2-D873-3F4C-7B8AA139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68" y="2257473"/>
            <a:ext cx="656043" cy="52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cikit-learn - NumFOCUS">
            <a:extLst>
              <a:ext uri="{FF2B5EF4-FFF2-40B4-BE49-F238E27FC236}">
                <a16:creationId xmlns:a16="http://schemas.microsoft.com/office/drawing/2014/main" id="{EF81D93D-B77D-ADD7-4FB9-D7EF1DFA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00" y="2175233"/>
            <a:ext cx="656458" cy="6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penCV Lessons">
            <a:extLst>
              <a:ext uri="{FF2B5EF4-FFF2-40B4-BE49-F238E27FC236}">
                <a16:creationId xmlns:a16="http://schemas.microsoft.com/office/drawing/2014/main" id="{B3B4A512-47E1-0BF5-6891-01980C1E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87" y="3132264"/>
            <a:ext cx="671973" cy="59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F9B2E-83A1-A95D-01F8-F2C02D97D2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1458" y="3093013"/>
            <a:ext cx="773787" cy="671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47B011-01BE-FBC7-7B62-F9A2EF6CCE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4667" y="4073153"/>
            <a:ext cx="773787" cy="847248"/>
          </a:xfrm>
          <a:prstGeom prst="rect">
            <a:avLst/>
          </a:prstGeom>
        </p:spPr>
      </p:pic>
      <p:pic>
        <p:nvPicPr>
          <p:cNvPr id="2060" name="Picture 12" descr="NumPy logo refresh · Issue #37 · numpy/numpy.org · GitHub">
            <a:extLst>
              <a:ext uri="{FF2B5EF4-FFF2-40B4-BE49-F238E27FC236}">
                <a16:creationId xmlns:a16="http://schemas.microsoft.com/office/drawing/2014/main" id="{AADFE3AA-48DF-D516-48D0-2A7FD75A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69" y="3855067"/>
            <a:ext cx="1283420" cy="128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chine Learning Logo Png">
            <a:extLst>
              <a:ext uri="{FF2B5EF4-FFF2-40B4-BE49-F238E27FC236}">
                <a16:creationId xmlns:a16="http://schemas.microsoft.com/office/drawing/2014/main" id="{4107F8FB-85CD-D0AB-D671-B3A0629B5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38" y="5297125"/>
            <a:ext cx="606322" cy="6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0D9167-F294-3F33-C378-F42204E437F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3280"/>
          <a:stretch/>
        </p:blipFill>
        <p:spPr>
          <a:xfrm>
            <a:off x="2103176" y="5267818"/>
            <a:ext cx="903406" cy="643277"/>
          </a:xfrm>
          <a:prstGeom prst="rect">
            <a:avLst/>
          </a:prstGeom>
        </p:spPr>
      </p:pic>
      <p:pic>
        <p:nvPicPr>
          <p:cNvPr id="2066" name="Picture 18" descr="NLP-icon - LIMINA">
            <a:extLst>
              <a:ext uri="{FF2B5EF4-FFF2-40B4-BE49-F238E27FC236}">
                <a16:creationId xmlns:a16="http://schemas.microsoft.com/office/drawing/2014/main" id="{AAD93358-5D47-A448-FCA2-0EA4E898F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75" y="5267818"/>
            <a:ext cx="739818" cy="73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An Essential Guide On Google BERT And Its Impact On SEO - LearnWoo">
            <a:extLst>
              <a:ext uri="{FF2B5EF4-FFF2-40B4-BE49-F238E27FC236}">
                <a16:creationId xmlns:a16="http://schemas.microsoft.com/office/drawing/2014/main" id="{74585DE4-D6A9-5053-575B-22B80E5B10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4" t="17656" r="24043" b="37773"/>
          <a:stretch/>
        </p:blipFill>
        <p:spPr bwMode="auto">
          <a:xfrm>
            <a:off x="3832593" y="5267818"/>
            <a:ext cx="1172288" cy="5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61362-AE42-E7FD-B4B3-8B198E2FA3A1}"/>
              </a:ext>
            </a:extLst>
          </p:cNvPr>
          <p:cNvSpPr txBox="1"/>
          <p:nvPr/>
        </p:nvSpPr>
        <p:spPr>
          <a:xfrm>
            <a:off x="5653549" y="1887794"/>
            <a:ext cx="518896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Approach:</a:t>
            </a:r>
          </a:p>
          <a:p>
            <a:endParaRPr lang="en-IN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2000" b="1" dirty="0"/>
              <a:t>Micro-expression Detection</a:t>
            </a:r>
            <a:r>
              <a:rPr lang="en-US" sz="2000" dirty="0"/>
              <a:t>: Face detection, motion magnification, and optical flow analysis.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b="1" dirty="0"/>
              <a:t>Biophysical Analysis</a:t>
            </a:r>
            <a:r>
              <a:rPr lang="en-US" sz="2000" dirty="0"/>
              <a:t>: Skin segmentation, RGB color analysis, and texture analysis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b="1" dirty="0"/>
              <a:t>Fake News Detection</a:t>
            </a:r>
            <a:r>
              <a:rPr lang="en-US" sz="2000" dirty="0"/>
              <a:t>: NLP models (e.g., BERT), fact-checking algorithms, source analysis.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D82006-4A6F-2270-6EEF-0CA370CBC11B}"/>
              </a:ext>
            </a:extLst>
          </p:cNvPr>
          <p:cNvSpPr txBox="1"/>
          <p:nvPr/>
        </p:nvSpPr>
        <p:spPr>
          <a:xfrm>
            <a:off x="9901083" y="105223"/>
            <a:ext cx="2290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Invo_Hackers</a:t>
            </a:r>
            <a:endParaRPr lang="en-I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21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52E9-E788-5231-3AF6-805D584F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Micro-expression </a:t>
            </a:r>
            <a:br>
              <a:rPr lang="en-IN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&amp; Biophysical Anomaly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0281F-E0E8-5531-2F4E-2FB4B6CDD7B7}"/>
              </a:ext>
            </a:extLst>
          </p:cNvPr>
          <p:cNvSpPr txBox="1"/>
          <p:nvPr/>
        </p:nvSpPr>
        <p:spPr>
          <a:xfrm>
            <a:off x="1117927" y="1946787"/>
            <a:ext cx="995614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Micro-expression Detection:</a:t>
            </a:r>
          </a:p>
          <a:p>
            <a:endParaRPr lang="en-IN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b="1" dirty="0"/>
              <a:t>Motion Magnification</a:t>
            </a:r>
            <a:r>
              <a:rPr lang="en-IN" dirty="0"/>
              <a:t>: Amplify subtle pixel changes to reveal micro-expressions.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1" dirty="0"/>
              <a:t>Optical Flow Analysis</a:t>
            </a:r>
            <a:r>
              <a:rPr lang="en-US" dirty="0"/>
              <a:t>: Detect pixel motion patterns to identify facial expression anomalies.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Biophysical Anomaly Detection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1" dirty="0"/>
              <a:t>RGB Color Channel Analysis</a:t>
            </a:r>
            <a:r>
              <a:rPr lang="en-US" dirty="0"/>
              <a:t>: Track subtle shifts in skin tone (Red/Green channels).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1" dirty="0"/>
              <a:t>Texture Analysis</a:t>
            </a:r>
            <a:r>
              <a:rPr lang="en-US" dirty="0"/>
              <a:t>: Detect anomalies in skin texture (LBP, GLCM)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1" dirty="0"/>
              <a:t>Reflectance Modeling</a:t>
            </a:r>
            <a:r>
              <a:rPr lang="en-US" dirty="0"/>
              <a:t>: Identify irregularities in skin reflectance, indicative of deepfake manipulation.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B8D53-8254-E663-C5AE-1D3C6414DA4B}"/>
              </a:ext>
            </a:extLst>
          </p:cNvPr>
          <p:cNvSpPr txBox="1"/>
          <p:nvPr/>
        </p:nvSpPr>
        <p:spPr>
          <a:xfrm>
            <a:off x="9901083" y="105223"/>
            <a:ext cx="2290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Invo_Hackers</a:t>
            </a:r>
            <a:endParaRPr lang="en-I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639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43C8-4906-B8C4-480B-08CFBCFC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Fake News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F23EA-41C2-5618-2175-663E1E920499}"/>
              </a:ext>
            </a:extLst>
          </p:cNvPr>
          <p:cNvSpPr txBox="1"/>
          <p:nvPr/>
        </p:nvSpPr>
        <p:spPr>
          <a:xfrm>
            <a:off x="9901083" y="105223"/>
            <a:ext cx="2290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Invo_Hackers</a:t>
            </a:r>
            <a:endParaRPr lang="en-I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40075-D79F-376A-3661-3E7BCEB48C96}"/>
              </a:ext>
            </a:extLst>
          </p:cNvPr>
          <p:cNvSpPr txBox="1"/>
          <p:nvPr/>
        </p:nvSpPr>
        <p:spPr>
          <a:xfrm>
            <a:off x="1229032" y="2163096"/>
            <a:ext cx="95864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Sentiment &amp; Content Analysis</a:t>
            </a:r>
            <a:r>
              <a:rPr lang="en-US" sz="2000" dirty="0"/>
              <a:t>: Detect sensational language and emotional manipulation using pre-trained models like </a:t>
            </a:r>
            <a:r>
              <a:rPr lang="en-US" sz="2000" b="1" dirty="0"/>
              <a:t>BERT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Fact-Checking</a:t>
            </a:r>
            <a:r>
              <a:rPr lang="en-US" sz="2000" dirty="0"/>
              <a:t>: Cross-check claims in articles with credible databases (e.g., </a:t>
            </a:r>
            <a:r>
              <a:rPr lang="en-US" sz="2000" b="1" dirty="0" err="1"/>
              <a:t>ClaimBuster</a:t>
            </a:r>
            <a:r>
              <a:rPr lang="en-US" sz="2000" dirty="0"/>
              <a:t>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Source Reliability</a:t>
            </a:r>
            <a:r>
              <a:rPr lang="en-US" sz="2000" dirty="0"/>
              <a:t>: Evaluate and flag unreliable news sources based on historical credibility.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News Classification</a:t>
            </a:r>
            <a:r>
              <a:rPr lang="en-US" sz="2000" dirty="0"/>
              <a:t>: Classify articles as real or fake based on linguistic patterns and factual accuracy.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201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6D5A-86A9-18EB-32E1-C3D0C68B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319D3-6EAA-7A92-592E-49E7E87D1882}"/>
              </a:ext>
            </a:extLst>
          </p:cNvPr>
          <p:cNvSpPr txBox="1"/>
          <p:nvPr/>
        </p:nvSpPr>
        <p:spPr>
          <a:xfrm>
            <a:off x="1097280" y="1976284"/>
            <a:ext cx="1005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 </a:t>
            </a:r>
            <a:r>
              <a:rPr lang="en-IN" b="1" dirty="0" err="1"/>
              <a:t>DeepFake</a:t>
            </a:r>
            <a:r>
              <a:rPr lang="en-IN" b="1" dirty="0"/>
              <a:t> Detection with Convolutional Neural Networks</a:t>
            </a:r>
            <a:br>
              <a:rPr lang="en-IN" dirty="0"/>
            </a:br>
            <a:r>
              <a:rPr lang="en-IN" i="1" dirty="0"/>
              <a:t>A. R. </a:t>
            </a:r>
            <a:r>
              <a:rPr lang="en-IN" i="1" dirty="0" err="1"/>
              <a:t>Rossler</a:t>
            </a:r>
            <a:r>
              <a:rPr lang="en-IN" i="1" dirty="0"/>
              <a:t>, D. Cozzolino, L. </a:t>
            </a:r>
            <a:r>
              <a:rPr lang="en-IN" i="1" dirty="0" err="1"/>
              <a:t>Verdoliva</a:t>
            </a:r>
            <a:r>
              <a:rPr lang="en-IN" i="1" dirty="0"/>
              <a:t>, et al.</a:t>
            </a:r>
            <a:r>
              <a:rPr lang="en-IN" dirty="0"/>
              <a:t>, Proceedings of the International Conference (ICCV), 2019.</a:t>
            </a:r>
            <a:br>
              <a:rPr lang="en-IN" dirty="0"/>
            </a:br>
            <a:r>
              <a:rPr lang="en-IN" dirty="0">
                <a:hlinkClick r:id="rId2"/>
              </a:rPr>
              <a:t>Link to paper</a:t>
            </a:r>
            <a:endParaRPr lang="en-IN" dirty="0"/>
          </a:p>
          <a:p>
            <a:pPr>
              <a:buFont typeface="+mj-lt"/>
              <a:buAutoNum type="arabicPeriod"/>
            </a:pPr>
            <a:endParaRPr lang="en-IN" b="1" dirty="0"/>
          </a:p>
          <a:p>
            <a:pPr>
              <a:buFont typeface="+mj-lt"/>
              <a:buAutoNum type="arabicPeriod"/>
            </a:pPr>
            <a:r>
              <a:rPr lang="en-IN" b="1" dirty="0"/>
              <a:t> Real-Time Facial Landmark Detection for </a:t>
            </a:r>
            <a:r>
              <a:rPr lang="en-IN" b="1" dirty="0" err="1"/>
              <a:t>DeepFake</a:t>
            </a:r>
            <a:r>
              <a:rPr lang="en-IN" b="1" dirty="0"/>
              <a:t> Detection</a:t>
            </a:r>
            <a:br>
              <a:rPr lang="en-IN" dirty="0"/>
            </a:br>
            <a:r>
              <a:rPr lang="en-IN" i="1" dirty="0"/>
              <a:t>V. Zakharchenko, M. D. L. Aris, L. </a:t>
            </a:r>
            <a:r>
              <a:rPr lang="en-IN" i="1" dirty="0" err="1"/>
              <a:t>Saenko</a:t>
            </a:r>
            <a:r>
              <a:rPr lang="en-IN" i="1" dirty="0"/>
              <a:t>, </a:t>
            </a:r>
            <a:r>
              <a:rPr lang="en-IN" dirty="0"/>
              <a:t>IEEE Transactions on Image Processing, 2020.</a:t>
            </a:r>
            <a:br>
              <a:rPr lang="en-IN" dirty="0"/>
            </a:br>
            <a:r>
              <a:rPr lang="en-IN" dirty="0">
                <a:hlinkClick r:id="rId3"/>
              </a:rPr>
              <a:t>Link to paper</a:t>
            </a:r>
            <a:endParaRPr lang="en-IN" dirty="0"/>
          </a:p>
          <a:p>
            <a:pPr>
              <a:buFont typeface="+mj-lt"/>
              <a:buAutoNum type="arabicPeriod"/>
            </a:pPr>
            <a:endParaRPr lang="en-IN" b="1" dirty="0"/>
          </a:p>
          <a:p>
            <a:pPr>
              <a:buFont typeface="+mj-lt"/>
              <a:buAutoNum type="arabicPeriod"/>
            </a:pPr>
            <a:r>
              <a:rPr lang="en-IN" b="1" dirty="0"/>
              <a:t> BERT: Pre-training of Deep Bidirectional Transformers for Language Understanding</a:t>
            </a:r>
            <a:br>
              <a:rPr lang="en-IN" dirty="0"/>
            </a:br>
            <a:r>
              <a:rPr lang="en-IN" i="1" dirty="0"/>
              <a:t>J. Devlin, M. Chang, K. Lee, et al., </a:t>
            </a:r>
            <a:r>
              <a:rPr lang="en-IN" dirty="0"/>
              <a:t>NAACL-HLT 2019.</a:t>
            </a:r>
            <a:br>
              <a:rPr lang="en-IN" dirty="0"/>
            </a:br>
            <a:r>
              <a:rPr lang="en-IN" dirty="0">
                <a:hlinkClick r:id="rId4"/>
              </a:rPr>
              <a:t>Link to paper</a:t>
            </a:r>
            <a:endParaRPr lang="en-IN" dirty="0"/>
          </a:p>
          <a:p>
            <a:pPr>
              <a:buFont typeface="+mj-lt"/>
              <a:buAutoNum type="arabicPeriod"/>
            </a:pPr>
            <a:endParaRPr lang="en-IN" b="1" dirty="0"/>
          </a:p>
          <a:p>
            <a:pPr>
              <a:buFont typeface="+mj-lt"/>
              <a:buAutoNum type="arabicPeriod"/>
            </a:pPr>
            <a:r>
              <a:rPr lang="en-IN" b="1" dirty="0"/>
              <a:t> Phase-Based Video Magnification for Subtle Motion Detection</a:t>
            </a:r>
            <a:br>
              <a:rPr lang="en-IN" dirty="0"/>
            </a:br>
            <a:r>
              <a:rPr lang="en-IN" i="1" dirty="0"/>
              <a:t>W. Wu, Z. Zong, X. Zhang, et al., </a:t>
            </a:r>
            <a:r>
              <a:rPr lang="en-IN" dirty="0"/>
              <a:t>IEEE Transactions on Visualization and Computer Graphics, 2017.</a:t>
            </a:r>
            <a:br>
              <a:rPr lang="en-IN" dirty="0"/>
            </a:br>
            <a:r>
              <a:rPr lang="en-IN" dirty="0">
                <a:hlinkClick r:id="rId5"/>
              </a:rPr>
              <a:t>Link to paper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E734B-9F36-373B-0F4F-EEC672B33745}"/>
              </a:ext>
            </a:extLst>
          </p:cNvPr>
          <p:cNvSpPr txBox="1"/>
          <p:nvPr/>
        </p:nvSpPr>
        <p:spPr>
          <a:xfrm>
            <a:off x="9901083" y="105223"/>
            <a:ext cx="2290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Invo_Hackers</a:t>
            </a:r>
            <a:endParaRPr lang="en-I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57098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583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Fake Narrative Detection: Micro-expressions and Biophysical Anomalies</vt:lpstr>
      <vt:lpstr>Problem Overview</vt:lpstr>
      <vt:lpstr>Solution Approach</vt:lpstr>
      <vt:lpstr>Tech Stack and Methodology</vt:lpstr>
      <vt:lpstr>Micro-expression  &amp; Biophysical Anomaly Detection</vt:lpstr>
      <vt:lpstr>Fake News Detection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Ramharsh Dandekar</dc:creator>
  <cp:lastModifiedBy>Ramharsh Dandekar</cp:lastModifiedBy>
  <cp:revision>8</cp:revision>
  <dcterms:created xsi:type="dcterms:W3CDTF">2025-01-31T16:05:14Z</dcterms:created>
  <dcterms:modified xsi:type="dcterms:W3CDTF">2025-01-31T17:20:50Z</dcterms:modified>
</cp:coreProperties>
</file>