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9" r:id="rId4"/>
    <p:sldId id="258" r:id="rId5"/>
    <p:sldId id="265" r:id="rId6"/>
    <p:sldId id="266" r:id="rId7"/>
    <p:sldId id="267" r:id="rId8"/>
    <p:sldId id="268" r:id="rId9"/>
    <p:sldId id="259" r:id="rId10"/>
    <p:sldId id="264" r:id="rId11"/>
    <p:sldId id="26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E0375A-564D-CA07-4DC7-C8B0F37670BF}" v="1909" dt="2024-12-02T21:31:35.939"/>
    <p1510:client id="{3AFA71C7-8CCF-2DC1-E30B-A8D588F34A3B}" v="1132" dt="2024-12-02T21:39:35.415"/>
    <p1510:client id="{43C22159-02DA-6300-FA4D-05537E6C0109}" v="6" dt="2024-12-03T14:37:47.333"/>
    <p1510:client id="{6C22980B-24D1-41E7-81AB-87FF3E742439}" v="125" dt="2024-12-03T15:26:09.567"/>
    <p1510:client id="{715C05E6-18C7-75B9-3CA8-D9758D45073E}" v="1609" dt="2024-12-02T21:24:12.800"/>
    <p1510:client id="{755243B5-3BF2-B61E-B630-9BD7E805E3A6}" v="2" dt="2024-12-03T01:43:53.124"/>
    <p1510:client id="{903E9409-6E01-9A5D-5573-5AC14DAFACD6}" v="379" dt="2024-12-03T01:11:48.681"/>
    <p1510:client id="{AC7C5CDB-69D3-7752-2A78-E26328A1CB17}" v="458" dt="2024-12-03T15:19:54.219"/>
    <p1510:client id="{D37C5E87-5E44-5CC7-8B8A-7709E1FD5AB6}" v="11" dt="2024-12-03T14:45:28.689"/>
    <p1510:client id="{F60AF518-3519-C142-4182-C02A5007872F}" v="62" dt="2024-12-03T00:10:46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1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3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0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5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9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4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0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7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9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1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1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93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509" y="837488"/>
            <a:ext cx="5452238" cy="171616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6600" err="1"/>
              <a:t>HokieGuiDe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340137" y="4988493"/>
            <a:ext cx="3736563" cy="1031305"/>
          </a:xfrm>
        </p:spPr>
        <p:txBody>
          <a:bodyPr anchor="b">
            <a:normAutofit/>
          </a:bodyPr>
          <a:lstStyle/>
          <a:p>
            <a:r>
              <a:rPr lang="en-US"/>
              <a:t>By: Peter Do,  Rami Ghaleb, Kirti Dahal, Gaston Medrano-Frias, Marucs Huynh, Kyle Chau (Group 10)</a:t>
            </a: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3DC05DB6-8B7C-9666-8C21-3CA58249A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5BD92C-8782-4B15-9020-F553EDFDE6B6}" type="datetime1">
              <a:pPr>
                <a:spcAft>
                  <a:spcPts val="600"/>
                </a:spcAft>
              </a:pPr>
              <a:t>12/3/2024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F86247B2-70B6-310B-5A88-189FBC55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B4C91BC-C984-580E-F3E6-7C89D3B9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dirty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5" name="Picture 4" descr="Virginia Tech Hokies Logo - Secondary Logo - NCAA Division I ...">
            <a:extLst>
              <a:ext uri="{FF2B5EF4-FFF2-40B4-BE49-F238E27FC236}">
                <a16:creationId xmlns:a16="http://schemas.microsoft.com/office/drawing/2014/main" id="{02738AFF-5DA8-8A20-5DBE-04DDF3BA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680" y="838200"/>
            <a:ext cx="4637530" cy="5181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1E5D-C557-160E-9300-B799CEE9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3016D-4F50-AB34-A973-E059B43B6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22" y="2896076"/>
            <a:ext cx="11029615" cy="275301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r>
              <a:rPr lang="en-US" sz="2400"/>
              <a:t>User inputs confidential data manually (through input fields or PDFs or transcripts, payments, etc.), then compare it to web-scraped data</a:t>
            </a:r>
          </a:p>
          <a:p>
            <a:pPr marL="305435" indent="-305435"/>
            <a:endParaRPr lang="en-US" sz="2400"/>
          </a:p>
          <a:p>
            <a:pPr marL="305435" indent="-305435"/>
            <a:r>
              <a:rPr lang="en-US" sz="2400"/>
              <a:t>Ensure the correct APIs are used to access other services and correct data is scraped </a:t>
            </a:r>
            <a:endParaRPr lang="en-US"/>
          </a:p>
          <a:p>
            <a:pPr marL="0" indent="0">
              <a:buNone/>
            </a:pPr>
            <a:endParaRPr lang="en-US" sz="2400"/>
          </a:p>
          <a:p>
            <a:pPr marL="305435" indent="-305435"/>
            <a:r>
              <a:rPr lang="en-US" sz="2400"/>
              <a:t>Implement scalable cloud infrastructure (AWS, Azure, etc.)</a:t>
            </a:r>
          </a:p>
          <a:p>
            <a:pPr marL="305435" indent="-305435"/>
            <a:endParaRPr lang="en-US" sz="2400"/>
          </a:p>
          <a:p>
            <a:pPr marL="305435" indent="-305435"/>
            <a:r>
              <a:rPr lang="en-US" sz="2400"/>
              <a:t>Created a more simplistic UI, and improved useability for the user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2259F-3811-A367-E441-0C991070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4378-E36B-43E0-8517-24046D75FB29}" type="datetime1"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9C37F-6C1F-D3AE-D272-58A00FCB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E22F1-2B3F-CA69-DCD1-C6A84A42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5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0F6C-1561-8BCB-B7D8-10D90BC4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B3230-467D-A9D3-BD8F-FF62A99E0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09" y="129715"/>
            <a:ext cx="11921411" cy="8239780"/>
          </a:xfrm>
        </p:spPr>
        <p:txBody>
          <a:bodyPr>
            <a:normAutofit/>
          </a:bodyPr>
          <a:lstStyle/>
          <a:p>
            <a:pPr marL="305435" indent="-305435">
              <a:spcBef>
                <a:spcPts val="20"/>
              </a:spcBef>
            </a:pPr>
            <a:r>
              <a:rPr lang="en-US">
                <a:ea typeface="+mn-lt"/>
                <a:cs typeface="+mn-lt"/>
              </a:rPr>
              <a:t>The Importance of Real-Time Validation</a:t>
            </a:r>
          </a:p>
          <a:p>
            <a:pPr marL="629920" lvl="1" indent="-305435"/>
            <a:r>
              <a:rPr lang="en-US" sz="1800">
                <a:ea typeface="+mn-lt"/>
                <a:cs typeface="+mn-lt"/>
              </a:rPr>
              <a:t>What Happened: Early in testing, mismatches between user inputs (like class schedules) and scraped data weren’t flagged immediately, causing user frustration.</a:t>
            </a:r>
            <a:endParaRPr lang="en-US" sz="1800"/>
          </a:p>
          <a:p>
            <a:pPr marL="629920" lvl="1" indent="-305435"/>
            <a:r>
              <a:rPr lang="en-US" sz="1800">
                <a:ea typeface="+mn-lt"/>
                <a:cs typeface="+mn-lt"/>
              </a:rPr>
              <a:t>Lesson: Implementing real-time validation (e.g., </a:t>
            </a:r>
            <a:r>
              <a:rPr lang="en-US" sz="1800">
                <a:solidFill>
                  <a:srgbClr val="3D3D3D"/>
                </a:solidFill>
                <a:ea typeface="+mn-lt"/>
                <a:cs typeface="+mn-lt"/>
              </a:rPr>
              <a:t>checking course data during add/drop as it’s uploaded) improved both user experience and app reliability.</a:t>
            </a:r>
            <a:endParaRPr lang="en-US" sz="1800"/>
          </a:p>
          <a:p>
            <a:pPr marL="305435" indent="-305435">
              <a:lnSpc>
                <a:spcPct val="80000"/>
              </a:lnSpc>
            </a:pPr>
            <a:r>
              <a:rPr lang="en-US"/>
              <a:t>Prioritizing Security from Day One</a:t>
            </a:r>
          </a:p>
          <a:p>
            <a:pPr marL="629920" lvl="1" indent="-305435"/>
            <a:r>
              <a:rPr lang="en-US" sz="1800">
                <a:solidFill>
                  <a:srgbClr val="000000"/>
                </a:solidFill>
                <a:latin typeface="Gill Sans MT"/>
                <a:cs typeface="Arial"/>
              </a:rPr>
              <a:t>What Happened: </a:t>
            </a:r>
            <a:r>
              <a:rPr lang="en-US" sz="1800">
                <a:solidFill>
                  <a:srgbClr val="000000"/>
                </a:solidFill>
                <a:ea typeface="+mn-lt"/>
                <a:cs typeface="Arial"/>
              </a:rPr>
              <a:t>Testing revealed vulnerabilities in storing and transmitting sensitive user data</a:t>
            </a:r>
          </a:p>
          <a:p>
            <a:pPr marL="629920" lvl="1" indent="-305435"/>
            <a:r>
              <a:rPr lang="en-US" sz="1800">
                <a:solidFill>
                  <a:srgbClr val="000000"/>
                </a:solidFill>
                <a:latin typeface="Gill Sans MT"/>
                <a:cs typeface="Arial"/>
              </a:rPr>
              <a:t>Lesson: Security must be a priority from the start, with encryption, secure protocols, and regular audits to potential threats.</a:t>
            </a:r>
            <a:endParaRPr lang="en-US" sz="1800">
              <a:solidFill>
                <a:srgbClr val="000000"/>
              </a:solidFill>
              <a:cs typeface="Arial"/>
            </a:endParaRPr>
          </a:p>
          <a:p>
            <a:pPr marL="305435" indent="-305435">
              <a:lnSpc>
                <a:spcPct val="90000"/>
              </a:lnSpc>
              <a:spcBef>
                <a:spcPts val="20"/>
              </a:spcBef>
            </a:pPr>
            <a:r>
              <a:rPr lang="en-US"/>
              <a:t>Handling Inconsistent Data Inputs</a:t>
            </a:r>
          </a:p>
          <a:p>
            <a:pPr marL="629920" lvl="1" indent="-305435">
              <a:lnSpc>
                <a:spcPct val="90000"/>
              </a:lnSpc>
            </a:pPr>
            <a:r>
              <a:rPr lang="en-US" sz="1800"/>
              <a:t>What Happened: PDFs and manual inputs had formatting issues, breaking validation against web-scraped data.</a:t>
            </a:r>
          </a:p>
          <a:p>
            <a:pPr marL="629920" lvl="1" indent="-305435">
              <a:lnSpc>
                <a:spcPct val="90000"/>
              </a:lnSpc>
            </a:pPr>
            <a:r>
              <a:rPr lang="en-US" sz="1800"/>
              <a:t>Lesson: We implemented robust data parsing tools and error handling systems, teaching us the importance of accounting for messy real-world data during development.</a:t>
            </a:r>
          </a:p>
          <a:p>
            <a:pPr marL="305435" indent="-305435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F525C-ADFC-62B2-3C19-981F9511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C119-D275-401B-A615-FDA98D720E66}" type="datetime1">
              <a:t>12/3/2024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514E6-5EFC-6115-FDB8-53E7B1AD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23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177D-E787-8ED2-5687-36CD2728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79655-6D52-96CD-2E39-7F3F1F610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96" y="1827924"/>
            <a:ext cx="11128812" cy="5142044"/>
          </a:xfrm>
        </p:spPr>
        <p:txBody>
          <a:bodyPr>
            <a:normAutofit/>
          </a:bodyPr>
          <a:lstStyle/>
          <a:p>
            <a:pPr marL="305435" indent="-305435"/>
            <a:r>
              <a:rPr lang="en-US"/>
              <a:t>Purpose: </a:t>
            </a:r>
            <a:r>
              <a:rPr lang="en-US">
                <a:ea typeface="+mn-lt"/>
                <a:cs typeface="+mn-lt"/>
              </a:rPr>
              <a:t>A centralized platform to enhance students’ academic and personal growth through innovative tools and user-friendly features.</a:t>
            </a:r>
            <a:endParaRPr lang="en-US"/>
          </a:p>
          <a:p>
            <a:pPr marL="305435" indent="-305435"/>
            <a:endParaRPr lang="en-US"/>
          </a:p>
          <a:p>
            <a:pPr marL="305435" indent="-305435"/>
            <a:r>
              <a:rPr lang="en-US"/>
              <a:t>Highlights: </a:t>
            </a:r>
            <a:r>
              <a:rPr lang="en-US">
                <a:ea typeface="+mn-lt"/>
                <a:cs typeface="+mn-lt"/>
              </a:rPr>
              <a:t>Offers personalized assistance with academic planning, career exploration, and managing essential university tasks.</a:t>
            </a:r>
            <a:endParaRPr lang="en-US"/>
          </a:p>
          <a:p>
            <a:pPr marL="305435" indent="-305435"/>
            <a:endParaRPr lang="en-US"/>
          </a:p>
          <a:p>
            <a:pPr marL="305435" indent="-305435"/>
            <a:r>
              <a:rPr lang="en-US"/>
              <a:t>Innovation: </a:t>
            </a:r>
            <a:r>
              <a:rPr lang="en-US">
                <a:ea typeface="+mn-lt"/>
                <a:cs typeface="+mn-lt"/>
              </a:rPr>
              <a:t>Employs AI to provide tailored insights, recommendations, and support for a seamless college experience.</a:t>
            </a:r>
            <a:endParaRPr lang="en-US"/>
          </a:p>
          <a:p>
            <a:pPr marL="305435" indent="-305435"/>
            <a:endParaRPr lang="en-US"/>
          </a:p>
          <a:p>
            <a:pPr marL="305435" indent="-305435"/>
            <a:r>
              <a:rPr lang="en-US"/>
              <a:t>Development Takeaways: </a:t>
            </a:r>
            <a:r>
              <a:rPr lang="en-US">
                <a:ea typeface="+mn-lt"/>
                <a:cs typeface="+mn-lt"/>
              </a:rPr>
              <a:t>Focused on security, scalability, and usability to ensure practical implementation and user satisfaction.</a:t>
            </a:r>
          </a:p>
          <a:p>
            <a:pPr marL="305435" indent="-305435"/>
            <a:endParaRPr lang="en-US"/>
          </a:p>
          <a:p>
            <a:pPr marL="305435" indent="-305435"/>
            <a:r>
              <a:rPr lang="en-US"/>
              <a:t>Vision:</a:t>
            </a:r>
            <a:r>
              <a:rPr lang="en-US">
                <a:ea typeface="+mn-lt"/>
                <a:cs typeface="+mn-lt"/>
              </a:rPr>
              <a:t> To create an all-in-one solution that simplifies and enriches the student journey at Virginia Tech.</a:t>
            </a:r>
            <a:endParaRPr lang="en-US"/>
          </a:p>
          <a:p>
            <a:pPr marL="305435" indent="-305435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600CD-AD07-39CB-8AA1-4CB10054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C31E-3780-4A24-BF7B-2983121BE581}" type="datetime1">
              <a:rPr lang="en-US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5A734-231D-4D1B-AD37-DFA04F42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5ED0A-C6D6-6DD1-CBAB-DE0F363D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1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BCDB7-F58F-CC53-F519-C38EB203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</a:t>
            </a:r>
            <a:r>
              <a:rPr lang="en-US" err="1"/>
              <a:t>HokieGuide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AF3AA-822D-55ED-2F62-2EFC47E98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12" y="1964186"/>
            <a:ext cx="11296176" cy="446611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05435" indent="-305435"/>
            <a:r>
              <a:rPr lang="en-US" err="1"/>
              <a:t>HokieGuide</a:t>
            </a:r>
            <a:r>
              <a:rPr lang="en-US"/>
              <a:t> is a one-stop shop for any resources a student may need while enrolled at Virginia Tech</a:t>
            </a:r>
          </a:p>
          <a:p>
            <a:pPr marL="305435" indent="-305435"/>
            <a:endParaRPr lang="en-US"/>
          </a:p>
          <a:p>
            <a:pPr marL="305435" indent="-305435"/>
            <a:r>
              <a:rPr lang="en-US"/>
              <a:t>AI-powered features to ensure a smooth and comprehensive college experience such as course recommendations, course difficulty, career guidance, and final grade prediction</a:t>
            </a:r>
          </a:p>
          <a:p>
            <a:pPr marL="305435" indent="-305435"/>
            <a:endParaRPr lang="en-US"/>
          </a:p>
          <a:p>
            <a:pPr marL="305435" indent="-305435"/>
            <a:r>
              <a:rPr lang="en-US"/>
              <a:t>Aids students in course registration by allowing access to wait-list positions, setting up meetings with advisors, and notifications for add/drop deadline and class registration status</a:t>
            </a:r>
          </a:p>
          <a:p>
            <a:pPr marL="305435" indent="-305435"/>
            <a:endParaRPr lang="en-US"/>
          </a:p>
          <a:p>
            <a:pPr marL="305435" indent="-305435"/>
            <a:r>
              <a:rPr lang="en-US"/>
              <a:t>Streamlines financial information with a scholarship application tracker, and a system to check tuition balance and payments</a:t>
            </a:r>
          </a:p>
          <a:p>
            <a:pPr marL="305435" indent="-305435"/>
            <a:endParaRPr lang="en-US"/>
          </a:p>
          <a:p>
            <a:pPr marL="305435" indent="-305435"/>
            <a:r>
              <a:rPr lang="en-US"/>
              <a:t>Assists students to excel in their classes with an assignment tracker, office hour information site, and exam schedule retrieval </a:t>
            </a:r>
          </a:p>
          <a:p>
            <a:pPr marL="305435" indent="-305435"/>
            <a:endParaRPr lang="en-US"/>
          </a:p>
          <a:p>
            <a:pPr marL="305435" indent="-305435"/>
            <a:endParaRPr lang="en-US"/>
          </a:p>
          <a:p>
            <a:pPr marL="305435" indent="-305435"/>
            <a:endParaRPr lang="en-US"/>
          </a:p>
          <a:p>
            <a:pPr marL="305435" indent="-305435"/>
            <a:endParaRPr lang="en-US"/>
          </a:p>
          <a:p>
            <a:pPr marL="305435" indent="-305435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A0CE1-140E-80A6-35B5-E9DC3511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9305-4355-469C-8E73-3BA325EA7F13}" type="datetime1">
              <a:rPr lang="en-US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1341B-0F7D-0B6B-9199-55E30ACE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D7981-0F23-F2FE-C8DF-AD9A2DCC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4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302D-C969-AF79-2D0D-0D17F191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Hokieguide</a:t>
            </a:r>
            <a:r>
              <a:rPr lang="en-US"/>
              <a:t> home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9B0FDD-ECA9-6624-BF96-66D5216CB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153" y="1851415"/>
            <a:ext cx="7507133" cy="5104444"/>
          </a:xfrm>
        </p:spPr>
      </p:pic>
    </p:spTree>
    <p:extLst>
      <p:ext uri="{BB962C8B-B14F-4D97-AF65-F5344CB8AC3E}">
        <p14:creationId xmlns:p14="http://schemas.microsoft.com/office/powerpoint/2010/main" val="379194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0D2FB-B39D-DADC-D2D5-508DC288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Most Appealing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3B7C5-4019-66B5-853B-A0A36C227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05435" indent="-305435">
              <a:buFont typeface="Wingdings 2"/>
              <a:buChar char=""/>
            </a:pPr>
            <a:r>
              <a:rPr lang="en-US" err="1"/>
              <a:t>HokieGuide</a:t>
            </a:r>
            <a:r>
              <a:rPr lang="en-US"/>
              <a:t> has a plethora of appealing features that could prove helpful and useful to a lot of students, including but not limited to:</a:t>
            </a:r>
            <a:endParaRPr lang="en-US">
              <a:solidFill>
                <a:srgbClr val="3D3D3D"/>
              </a:solidFill>
            </a:endParaRPr>
          </a:p>
          <a:p>
            <a:pPr marL="629920" lvl="1" indent="-305435">
              <a:buFont typeface="Courier New"/>
              <a:buChar char="o"/>
            </a:pPr>
            <a:r>
              <a:rPr lang="en-US">
                <a:solidFill>
                  <a:srgbClr val="3D3D3D"/>
                </a:solidFill>
              </a:rPr>
              <a:t>Course difficulty estimation</a:t>
            </a:r>
          </a:p>
          <a:p>
            <a:pPr marL="629920" lvl="1" indent="-305435">
              <a:buFont typeface="Courier New"/>
              <a:buChar char="o"/>
            </a:pPr>
            <a:endParaRPr lang="en-US">
              <a:solidFill>
                <a:srgbClr val="3D3D3D"/>
              </a:solidFill>
            </a:endParaRPr>
          </a:p>
          <a:p>
            <a:pPr marL="629920" lvl="1" indent="-305435">
              <a:buFont typeface="Courier New"/>
              <a:buChar char="o"/>
            </a:pPr>
            <a:r>
              <a:rPr lang="en-US">
                <a:solidFill>
                  <a:srgbClr val="3D3D3D"/>
                </a:solidFill>
              </a:rPr>
              <a:t>AI-Powered career guidance</a:t>
            </a:r>
          </a:p>
          <a:p>
            <a:pPr marL="629920" lvl="1" indent="-305435">
              <a:buFont typeface="Courier New"/>
              <a:buChar char="o"/>
            </a:pPr>
            <a:endParaRPr lang="en-US">
              <a:solidFill>
                <a:srgbClr val="3D3D3D"/>
              </a:solidFill>
            </a:endParaRPr>
          </a:p>
          <a:p>
            <a:pPr marL="629920" lvl="1" indent="-305435">
              <a:buFont typeface="Courier New"/>
              <a:buChar char="o"/>
            </a:pPr>
            <a:r>
              <a:rPr lang="en-US">
                <a:solidFill>
                  <a:srgbClr val="3D3D3D"/>
                </a:solidFill>
              </a:rPr>
              <a:t>AI Grade prediction</a:t>
            </a:r>
          </a:p>
          <a:p>
            <a:pPr marL="629920" lvl="1" indent="-305435">
              <a:buFont typeface="Courier New"/>
              <a:buChar char="o"/>
            </a:pPr>
            <a:endParaRPr lang="en-US">
              <a:solidFill>
                <a:srgbClr val="3D3D3D"/>
              </a:solidFill>
            </a:endParaRPr>
          </a:p>
          <a:p>
            <a:pPr marL="629920" lvl="1" indent="-305435">
              <a:buFont typeface="Courier New"/>
              <a:buChar char="o"/>
            </a:pPr>
            <a:r>
              <a:rPr lang="en-US">
                <a:solidFill>
                  <a:srgbClr val="3D3D3D"/>
                </a:solidFill>
              </a:rPr>
              <a:t>Course Recommendations</a:t>
            </a:r>
            <a:endParaRPr lang="en-US"/>
          </a:p>
          <a:p>
            <a:pPr marL="629920" lvl="1" indent="-305435">
              <a:buFont typeface="Courier New"/>
              <a:buChar char="o"/>
            </a:pPr>
            <a:endParaRPr lang="en-US">
              <a:solidFill>
                <a:srgbClr val="3D3D3D"/>
              </a:solidFill>
            </a:endParaRPr>
          </a:p>
          <a:p>
            <a:pPr marL="305435" indent="-305435">
              <a:buFont typeface="Wingdings 2"/>
              <a:buChar char=""/>
            </a:pPr>
            <a:r>
              <a:rPr lang="en-US">
                <a:solidFill>
                  <a:srgbClr val="3D3D3D"/>
                </a:solidFill>
              </a:rPr>
              <a:t>Note: a number of these features utilize AI, which provides a more personalized experience for students</a:t>
            </a:r>
          </a:p>
          <a:p>
            <a:pPr marL="305435" indent="-305435">
              <a:buFont typeface="Wingdings 2"/>
              <a:buChar char=""/>
            </a:pPr>
            <a:endParaRPr lang="en-US">
              <a:solidFill>
                <a:srgbClr val="000000"/>
              </a:solidFill>
            </a:endParaRPr>
          </a:p>
          <a:p>
            <a:pPr marL="305435" indent="-305435">
              <a:buFont typeface="Wingdings 2"/>
              <a:buChar char=""/>
            </a:pPr>
            <a:endParaRPr lang="en-US">
              <a:solidFill>
                <a:srgbClr val="000000"/>
              </a:solidFill>
            </a:endParaRPr>
          </a:p>
          <a:p>
            <a:pPr marL="305435" indent="-305435">
              <a:buFont typeface="Wingdings 2"/>
              <a:buChar char=""/>
            </a:pPr>
            <a:endParaRPr lang="en-US">
              <a:solidFill>
                <a:srgbClr val="000000"/>
              </a:solidFill>
            </a:endParaRPr>
          </a:p>
          <a:p>
            <a:pPr marL="305435" indent="-305435">
              <a:buFont typeface="Wingdings 2"/>
              <a:buChar char=""/>
            </a:pPr>
            <a:endParaRPr lang="en-US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3D3D3D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0A9B9-D522-5BA7-FB88-47FA0A1B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C02E-8B4F-4057-B80A-D74F717149D4}" type="datetime1"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EF7DD-D659-4234-5418-43DDD0AD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CE585-8947-7BCA-272A-B36D00E8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7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0D2FB-B39D-DADC-D2D5-508DC288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 Course Difficulty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F2DFE7-5454-33C1-2C13-083C33FCA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923" y="1859027"/>
            <a:ext cx="6426433" cy="454745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0A9B9-D522-5BA7-FB88-47FA0A1B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C02E-8B4F-4057-B80A-D74F717149D4}" type="datetime1"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EF7DD-D659-4234-5418-43DDD0AD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CE585-8947-7BCA-272A-B36D00E8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5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E792D0-1145-E3C7-0EA7-1383E30BDC87}"/>
              </a:ext>
            </a:extLst>
          </p:cNvPr>
          <p:cNvSpPr txBox="1">
            <a:spLocks/>
          </p:cNvSpPr>
          <p:nvPr/>
        </p:nvSpPr>
        <p:spPr>
          <a:xfrm>
            <a:off x="7195114" y="1942370"/>
            <a:ext cx="4534755" cy="39938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>
              <a:buFont typeface="Wingdings 2"/>
              <a:buChar char=""/>
            </a:pPr>
            <a:r>
              <a:rPr lang="en-US"/>
              <a:t>Uses AI to analyze several statistics regarding the course, such as the drop rate, GPA distribution, and course level</a:t>
            </a:r>
          </a:p>
          <a:p>
            <a:pPr marL="305435" indent="-305435">
              <a:buFont typeface="Wingdings 2"/>
              <a:buChar char=""/>
            </a:pPr>
            <a:endParaRPr lang="en-US"/>
          </a:p>
          <a:p>
            <a:pPr marL="305435" indent="-305435">
              <a:buFont typeface="Wingdings 2"/>
              <a:buChar char=""/>
            </a:pPr>
            <a:r>
              <a:rPr lang="en-US"/>
              <a:t>An estimate of the difficulty will be generated based on these statistics</a:t>
            </a:r>
            <a:endParaRPr lang="en-US">
              <a:solidFill>
                <a:srgbClr val="3D3D3D"/>
              </a:solidFill>
            </a:endParaRPr>
          </a:p>
          <a:p>
            <a:pPr marL="305435" indent="-305435">
              <a:buFont typeface="Wingdings 2"/>
              <a:buChar char=""/>
            </a:pPr>
            <a:endParaRPr lang="en-US">
              <a:solidFill>
                <a:srgbClr val="3D3D3D"/>
              </a:solidFill>
            </a:endParaRPr>
          </a:p>
          <a:p>
            <a:pPr marL="305435" indent="-305435">
              <a:buFont typeface="Wingdings 2"/>
              <a:buChar char=""/>
            </a:pPr>
            <a:r>
              <a:rPr lang="en-US">
                <a:solidFill>
                  <a:srgbClr val="3D3D3D"/>
                </a:solidFill>
              </a:rPr>
              <a:t>Some factors will be weighted more than others when the AI determines the difficulty. Ex. GPA distribution &gt; course level</a:t>
            </a:r>
          </a:p>
          <a:p>
            <a:pPr marL="305435" indent="-305435">
              <a:buFont typeface="Wingdings 2"/>
              <a:buChar char=""/>
            </a:pPr>
            <a:endParaRPr lang="en-US">
              <a:solidFill>
                <a:srgbClr val="000000"/>
              </a:solidFill>
            </a:endParaRPr>
          </a:p>
          <a:p>
            <a:pPr marL="305435" indent="-305435">
              <a:buFont typeface="Wingdings 2"/>
              <a:buChar char=""/>
            </a:pPr>
            <a:endParaRPr lang="en-US">
              <a:solidFill>
                <a:srgbClr val="000000"/>
              </a:solidFill>
            </a:endParaRPr>
          </a:p>
          <a:p>
            <a:pPr marL="305435" indent="-305435">
              <a:buFont typeface="Wingdings 2"/>
              <a:buChar char=""/>
            </a:pPr>
            <a:endParaRPr lang="en-US">
              <a:solidFill>
                <a:srgbClr val="000000"/>
              </a:solidFill>
            </a:endParaRPr>
          </a:p>
          <a:p>
            <a:pPr marL="305435" indent="-305435">
              <a:buFont typeface="Wingdings 2"/>
              <a:buChar char=""/>
            </a:pPr>
            <a:endParaRPr lang="en-US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3D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0D2FB-B39D-DADC-D2D5-508DC288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 Powered Career Guidance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839D78-3AC0-42B1-BECD-9512973C9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923" y="1906652"/>
            <a:ext cx="6462151" cy="457127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0A9B9-D522-5BA7-FB88-47FA0A1B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C02E-8B4F-4057-B80A-D74F717149D4}" type="datetime1"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EF7DD-D659-4234-5418-43DDD0AD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CE585-8947-7BCA-272A-B36D00E8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084917-251F-164B-B152-D6A3D8152E4F}"/>
              </a:ext>
            </a:extLst>
          </p:cNvPr>
          <p:cNvSpPr txBox="1">
            <a:spLocks/>
          </p:cNvSpPr>
          <p:nvPr/>
        </p:nvSpPr>
        <p:spPr>
          <a:xfrm>
            <a:off x="7195114" y="1942370"/>
            <a:ext cx="4534755" cy="39938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>
              <a:buFont typeface="Wingdings 2"/>
              <a:buChar char=""/>
            </a:pPr>
            <a:r>
              <a:rPr lang="en-US">
                <a:solidFill>
                  <a:srgbClr val="3D3D3D"/>
                </a:solidFill>
              </a:rPr>
              <a:t>Uses AI to recommend some potential career paths based on information from the student's profile (classes taken, major, etc.)</a:t>
            </a:r>
          </a:p>
          <a:p>
            <a:pPr marL="305435" indent="-305435">
              <a:buFont typeface="Wingdings 2"/>
              <a:buChar char=""/>
            </a:pPr>
            <a:endParaRPr lang="en-US">
              <a:solidFill>
                <a:srgbClr val="3D3D3D"/>
              </a:solidFill>
            </a:endParaRPr>
          </a:p>
          <a:p>
            <a:pPr marL="305435" indent="-305435">
              <a:buFont typeface="Wingdings 2"/>
              <a:buChar char=""/>
            </a:pPr>
            <a:r>
              <a:rPr lang="en-US">
                <a:solidFill>
                  <a:srgbClr val="3D3D3D"/>
                </a:solidFill>
              </a:rPr>
              <a:t>Also searches for jobs that are currently open on the web that match the student's profile</a:t>
            </a:r>
          </a:p>
          <a:p>
            <a:pPr marL="305435" indent="-305435">
              <a:buFont typeface="Wingdings 2"/>
              <a:buChar char=""/>
            </a:pPr>
            <a:endParaRPr lang="en-US">
              <a:solidFill>
                <a:srgbClr val="3D3D3D"/>
              </a:solidFill>
            </a:endParaRPr>
          </a:p>
          <a:p>
            <a:pPr marL="305435" indent="-305435">
              <a:buFont typeface="Wingdings 2"/>
              <a:buChar char=""/>
            </a:pPr>
            <a:r>
              <a:rPr lang="en-US">
                <a:solidFill>
                  <a:srgbClr val="3D3D3D"/>
                </a:solidFill>
              </a:rPr>
              <a:t>Upon clicking the links, users will be taken to a website that provides more insight on the potential career, or a website to apply for a role</a:t>
            </a:r>
          </a:p>
          <a:p>
            <a:pPr marL="305435" indent="-305435">
              <a:buFont typeface="Wingdings 2"/>
              <a:buChar char=""/>
            </a:pPr>
            <a:endParaRPr lang="en-US">
              <a:solidFill>
                <a:srgbClr val="3D3D3D"/>
              </a:solidFill>
            </a:endParaRPr>
          </a:p>
          <a:p>
            <a:pPr marL="305435" indent="-305435">
              <a:buFont typeface="Wingdings 2"/>
              <a:buChar char=""/>
            </a:pPr>
            <a:endParaRPr lang="en-US">
              <a:solidFill>
                <a:srgbClr val="000000"/>
              </a:solidFill>
            </a:endParaRPr>
          </a:p>
          <a:p>
            <a:pPr marL="305435" indent="-305435">
              <a:buFont typeface="Wingdings 2"/>
              <a:buChar char=""/>
            </a:pPr>
            <a:endParaRPr lang="en-US">
              <a:solidFill>
                <a:srgbClr val="000000"/>
              </a:solidFill>
            </a:endParaRPr>
          </a:p>
          <a:p>
            <a:pPr marL="305435" indent="-305435">
              <a:buFont typeface="Wingdings 2"/>
              <a:buChar char=""/>
            </a:pPr>
            <a:endParaRPr lang="en-US">
              <a:solidFill>
                <a:srgbClr val="000000"/>
              </a:solidFill>
            </a:endParaRPr>
          </a:p>
          <a:p>
            <a:pPr marL="305435" indent="-305435">
              <a:buFont typeface="Wingdings 2"/>
              <a:buChar char=""/>
            </a:pPr>
            <a:endParaRPr lang="en-US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3D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6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0D2FB-B39D-DADC-D2D5-508DC288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 Grade Prediction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9310B9-F4B2-9CF0-494F-C7EFE5393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924" y="1841170"/>
            <a:ext cx="6331183" cy="447602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0A9B9-D522-5BA7-FB88-47FA0A1B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C02E-8B4F-4057-B80A-D74F717149D4}" type="datetime1">
              <a:rPr lang="en-US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EF7DD-D659-4234-5418-43DDD0AD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CE585-8947-7BCA-272A-B36D00E8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7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98F290-39E6-F6B0-A335-112EA3106449}"/>
              </a:ext>
            </a:extLst>
          </p:cNvPr>
          <p:cNvSpPr txBox="1">
            <a:spLocks/>
          </p:cNvSpPr>
          <p:nvPr/>
        </p:nvSpPr>
        <p:spPr>
          <a:xfrm>
            <a:off x="7195114" y="1942370"/>
            <a:ext cx="4534755" cy="39938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>
              <a:buFont typeface="Wingdings 2"/>
              <a:buChar char=""/>
            </a:pPr>
            <a:r>
              <a:rPr lang="en-US"/>
              <a:t>Analyzes student's current performance based on completed assignments, exams, and current grade (manual input also accepted)</a:t>
            </a:r>
          </a:p>
          <a:p>
            <a:pPr marL="0" indent="0">
              <a:buNone/>
            </a:pPr>
            <a:endParaRPr lang="en-US"/>
          </a:p>
          <a:p>
            <a:pPr marL="305435" indent="-305435">
              <a:buFont typeface="Wingdings 2"/>
              <a:buChar char=""/>
            </a:pPr>
            <a:r>
              <a:rPr lang="en-US">
                <a:solidFill>
                  <a:srgbClr val="3D3D3D"/>
                </a:solidFill>
              </a:rPr>
              <a:t>Uses AI to predict the final grade on the class based on its analyzation and course grading criteria</a:t>
            </a:r>
          </a:p>
          <a:p>
            <a:pPr marL="305435" indent="-305435">
              <a:buFont typeface="Wingdings 2"/>
              <a:buChar char=""/>
            </a:pPr>
            <a:endParaRPr lang="en-US">
              <a:solidFill>
                <a:srgbClr val="3D3D3D"/>
              </a:solidFill>
            </a:endParaRPr>
          </a:p>
          <a:p>
            <a:pPr marL="305435" indent="-305435">
              <a:buFont typeface="Wingdings 2"/>
              <a:buChar char=""/>
            </a:pPr>
            <a:r>
              <a:rPr lang="en-US">
                <a:solidFill>
                  <a:srgbClr val="3D3D3D"/>
                </a:solidFill>
              </a:rPr>
              <a:t>Has buttons for the student to look at their professor's office hours as well as to contact their professor or advisor</a:t>
            </a:r>
          </a:p>
          <a:p>
            <a:pPr marL="305435" indent="-305435">
              <a:buFont typeface="Wingdings 2"/>
              <a:buChar char=""/>
            </a:pPr>
            <a:endParaRPr lang="en-US">
              <a:solidFill>
                <a:srgbClr val="3D3D3D"/>
              </a:solidFill>
            </a:endParaRPr>
          </a:p>
          <a:p>
            <a:pPr marL="305435" indent="-305435">
              <a:buFont typeface="Wingdings 2"/>
              <a:buChar char=""/>
            </a:pPr>
            <a:endParaRPr lang="en-US">
              <a:solidFill>
                <a:srgbClr val="3D3D3D"/>
              </a:solidFill>
            </a:endParaRPr>
          </a:p>
          <a:p>
            <a:pPr marL="305435" indent="-305435">
              <a:buFont typeface="Wingdings 2"/>
              <a:buChar char=""/>
            </a:pPr>
            <a:endParaRPr lang="en-US">
              <a:solidFill>
                <a:srgbClr val="3D3D3D"/>
              </a:solidFill>
            </a:endParaRPr>
          </a:p>
          <a:p>
            <a:pPr marL="305435" indent="-305435">
              <a:buFont typeface="Wingdings 2"/>
              <a:buChar char=""/>
            </a:pPr>
            <a:endParaRPr lang="en-US">
              <a:solidFill>
                <a:srgbClr val="000000"/>
              </a:solidFill>
            </a:endParaRPr>
          </a:p>
          <a:p>
            <a:pPr marL="305435" indent="-305435">
              <a:buFont typeface="Wingdings 2"/>
              <a:buChar char=""/>
            </a:pPr>
            <a:endParaRPr lang="en-US">
              <a:solidFill>
                <a:srgbClr val="000000"/>
              </a:solidFill>
            </a:endParaRPr>
          </a:p>
          <a:p>
            <a:pPr marL="305435" indent="-305435">
              <a:buFont typeface="Wingdings 2"/>
              <a:buChar char=""/>
            </a:pPr>
            <a:endParaRPr lang="en-US">
              <a:solidFill>
                <a:srgbClr val="000000"/>
              </a:solidFill>
            </a:endParaRPr>
          </a:p>
          <a:p>
            <a:pPr marL="305435" indent="-305435">
              <a:buFont typeface="Wingdings 2"/>
              <a:buChar char=""/>
            </a:pPr>
            <a:endParaRPr lang="en-US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3D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03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0D2FB-B39D-DADC-D2D5-508DC288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Recommendations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037F5B-7A87-7E18-898E-FBEAEF347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923" y="1876888"/>
            <a:ext cx="6277605" cy="444030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0A9B9-D522-5BA7-FB88-47FA0A1B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C02E-8B4F-4057-B80A-D74F717149D4}" type="datetime1"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EF7DD-D659-4234-5418-43DDD0AD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CE585-8947-7BCA-272A-B36D00E8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8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7B2D94-AD74-2E30-CB61-DB4502AC970E}"/>
              </a:ext>
            </a:extLst>
          </p:cNvPr>
          <p:cNvSpPr txBox="1">
            <a:spLocks/>
          </p:cNvSpPr>
          <p:nvPr/>
        </p:nvSpPr>
        <p:spPr>
          <a:xfrm>
            <a:off x="7195114" y="1942370"/>
            <a:ext cx="4534755" cy="39938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solidFill>
                <a:srgbClr val="3D3D3D"/>
              </a:solidFill>
            </a:endParaRPr>
          </a:p>
          <a:p>
            <a:pPr marL="305435" indent="-305435">
              <a:buFont typeface="Wingdings 2"/>
              <a:buChar char=""/>
            </a:pPr>
            <a:endParaRPr lang="en-US">
              <a:solidFill>
                <a:srgbClr val="000000"/>
              </a:solidFill>
            </a:endParaRPr>
          </a:p>
          <a:p>
            <a:pPr marL="305435" indent="-305435">
              <a:buFont typeface="Wingdings 2"/>
              <a:buChar char=""/>
            </a:pPr>
            <a:endParaRPr lang="en-US">
              <a:solidFill>
                <a:srgbClr val="000000"/>
              </a:solidFill>
            </a:endParaRPr>
          </a:p>
          <a:p>
            <a:pPr marL="305435" indent="-305435">
              <a:buFont typeface="Wingdings 2"/>
              <a:buChar char=""/>
            </a:pPr>
            <a:endParaRPr lang="en-US">
              <a:solidFill>
                <a:srgbClr val="000000"/>
              </a:solidFill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>
              <a:solidFill>
                <a:srgbClr val="3D3D3D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12CA69-A358-A5CE-6E40-EF0772DC0618}"/>
              </a:ext>
            </a:extLst>
          </p:cNvPr>
          <p:cNvSpPr txBox="1">
            <a:spLocks/>
          </p:cNvSpPr>
          <p:nvPr/>
        </p:nvSpPr>
        <p:spPr>
          <a:xfrm>
            <a:off x="7067717" y="1939989"/>
            <a:ext cx="4534755" cy="39938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>
              <a:buFont typeface="Wingdings 2"/>
              <a:buChar char=""/>
            </a:pPr>
            <a:r>
              <a:rPr lang="en-US"/>
              <a:t>Uses AI to analyze information based off the student's academic performance/standing, course content, and student interest</a:t>
            </a:r>
          </a:p>
          <a:p>
            <a:pPr marL="305435" indent="-305435">
              <a:buFont typeface="Wingdings 2"/>
              <a:buChar char=""/>
            </a:pPr>
            <a:endParaRPr lang="en-US"/>
          </a:p>
          <a:p>
            <a:pPr marL="305435" indent="-305435">
              <a:buFont typeface="Wingdings 2"/>
              <a:buChar char=""/>
            </a:pPr>
            <a:r>
              <a:rPr lang="en-US">
                <a:solidFill>
                  <a:srgbClr val="3D3D3D"/>
                </a:solidFill>
              </a:rPr>
              <a:t>Recommends courses to take based off this information with an add course link</a:t>
            </a:r>
          </a:p>
          <a:p>
            <a:pPr marL="305435" indent="-305435">
              <a:buFont typeface="Wingdings 2"/>
              <a:buChar char=""/>
            </a:pPr>
            <a:endParaRPr lang="en-US">
              <a:solidFill>
                <a:srgbClr val="3D3D3D"/>
              </a:solidFill>
            </a:endParaRPr>
          </a:p>
          <a:p>
            <a:pPr marL="305435" indent="-305435">
              <a:buFont typeface="Wingdings 2"/>
              <a:buChar char=""/>
            </a:pPr>
            <a:r>
              <a:rPr lang="en-US">
                <a:solidFill>
                  <a:srgbClr val="3D3D3D"/>
                </a:solidFill>
              </a:rPr>
              <a:t>Shows prerequisites to the course as well as giving a link to a webpage about the course content </a:t>
            </a:r>
          </a:p>
          <a:p>
            <a:pPr marL="305435" indent="-305435">
              <a:buFont typeface="Wingdings 2"/>
              <a:buChar char=""/>
            </a:pPr>
            <a:endParaRPr lang="en-US">
              <a:solidFill>
                <a:srgbClr val="3D3D3D"/>
              </a:solidFill>
            </a:endParaRPr>
          </a:p>
          <a:p>
            <a:pPr marL="305435" indent="-305435">
              <a:buFont typeface="Wingdings 2"/>
              <a:buChar char=""/>
            </a:pPr>
            <a:endParaRPr lang="en-US">
              <a:solidFill>
                <a:srgbClr val="3D3D3D"/>
              </a:solidFill>
            </a:endParaRPr>
          </a:p>
          <a:p>
            <a:pPr marL="305435" indent="-305435">
              <a:buFont typeface="Wingdings 2"/>
              <a:buChar char=""/>
            </a:pPr>
            <a:endParaRPr lang="en-US">
              <a:solidFill>
                <a:srgbClr val="000000"/>
              </a:solidFill>
            </a:endParaRPr>
          </a:p>
          <a:p>
            <a:pPr marL="305435" indent="-305435">
              <a:buFont typeface="Wingdings 2"/>
              <a:buChar char=""/>
            </a:pPr>
            <a:endParaRPr lang="en-US">
              <a:solidFill>
                <a:srgbClr val="000000"/>
              </a:solidFill>
            </a:endParaRPr>
          </a:p>
          <a:p>
            <a:pPr marL="305435" indent="-305435">
              <a:buFont typeface="Wingdings 2"/>
              <a:buChar char=""/>
            </a:pPr>
            <a:endParaRPr lang="en-US">
              <a:solidFill>
                <a:srgbClr val="000000"/>
              </a:solidFill>
            </a:endParaRPr>
          </a:p>
          <a:p>
            <a:pPr marL="305435" indent="-305435">
              <a:buFont typeface="Wingdings 2"/>
              <a:buChar char=""/>
            </a:pPr>
            <a:endParaRPr lang="en-US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3D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28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0EB3-C744-C133-0838-9FCA2838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 Challenges/Limitations/Considerations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A087-B1A0-2EC2-EE1C-69EA2F93F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646163"/>
            <a:ext cx="11029615" cy="3678303"/>
          </a:xfrm>
        </p:spPr>
        <p:txBody>
          <a:bodyPr/>
          <a:lstStyle/>
          <a:p>
            <a:pPr marL="305435" indent="-305435"/>
            <a:r>
              <a:rPr lang="en-US" sz="2400"/>
              <a:t>Accessing confidential User Data (Class Schedule, Financial Information, etc.)</a:t>
            </a:r>
          </a:p>
          <a:p>
            <a:pPr marL="305435" indent="-305435"/>
            <a:endParaRPr lang="en-US" sz="2400"/>
          </a:p>
          <a:p>
            <a:pPr marL="305435" indent="-305435"/>
            <a:r>
              <a:rPr lang="en-US" sz="2400"/>
              <a:t>Integrating external services such as GPA Distribution, Job Postings, Calendar</a:t>
            </a:r>
          </a:p>
          <a:p>
            <a:pPr marL="305435" indent="-305435"/>
            <a:endParaRPr lang="en-US" sz="2400"/>
          </a:p>
          <a:p>
            <a:pPr marL="305435" indent="-305435"/>
            <a:r>
              <a:rPr lang="en-US" sz="2400"/>
              <a:t>Scalability</a:t>
            </a:r>
          </a:p>
          <a:p>
            <a:pPr marL="305435" indent="-305435"/>
            <a:endParaRPr lang="en-US" sz="2400"/>
          </a:p>
          <a:p>
            <a:pPr marL="305435" indent="-305435"/>
            <a:r>
              <a:rPr lang="en-US" sz="2400"/>
              <a:t>User-friendly UI Design</a:t>
            </a:r>
          </a:p>
          <a:p>
            <a:pPr marL="305435" indent="-305435"/>
            <a:endParaRPr lang="en-US"/>
          </a:p>
          <a:p>
            <a:pPr marL="305435" indent="-305435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5090B-D7E8-0514-1663-B7FE25C0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0F88-E0FF-44EE-B3CA-AD67FDEC9834}" type="datetime1"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DDF11-5CB2-A289-42EB-805D1258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49A80-80D1-102B-8A45-9930BE27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27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</vt:lpstr>
      <vt:lpstr>HokieGuiDe</vt:lpstr>
      <vt:lpstr>Introduction to HokieGuide</vt:lpstr>
      <vt:lpstr>Hokieguide home page</vt:lpstr>
      <vt:lpstr>Most Appealing Features</vt:lpstr>
      <vt:lpstr>Estimating Course Difficulty</vt:lpstr>
      <vt:lpstr>Ai Powered Career Guidance</vt:lpstr>
      <vt:lpstr>AI Grade Prediction</vt:lpstr>
      <vt:lpstr>Course Recommendations</vt:lpstr>
      <vt:lpstr>Major Challenges/Limitations/Considerations</vt:lpstr>
      <vt:lpstr>Solutions</vt:lpstr>
      <vt:lpstr>Lessons Learned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</cp:revision>
  <dcterms:created xsi:type="dcterms:W3CDTF">2024-12-02T20:19:59Z</dcterms:created>
  <dcterms:modified xsi:type="dcterms:W3CDTF">2024-12-03T15:29:44Z</dcterms:modified>
</cp:coreProperties>
</file>