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299" r:id="rId3"/>
    <p:sldId id="300" r:id="rId4"/>
    <p:sldId id="301" r:id="rId5"/>
    <p:sldId id="302" r:id="rId6"/>
    <p:sldId id="305" r:id="rId7"/>
    <p:sldId id="304" r:id="rId8"/>
    <p:sldId id="298" r:id="rId9"/>
    <p:sldId id="306" r:id="rId10"/>
    <p:sldId id="31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928" autoAdjust="0"/>
    <p:restoredTop sz="94660"/>
  </p:normalViewPr>
  <p:slideViewPr>
    <p:cSldViewPr snapToGrid="0">
      <p:cViewPr>
        <p:scale>
          <a:sx n="70" d="100"/>
          <a:sy n="70" d="100"/>
        </p:scale>
        <p:origin x="-786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B2A5E8-28A0-46D3-AACA-34701F250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EFA1432-5518-40EC-B36A-5AA397676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E326859-70B6-45C4-838C-76A863A7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BCB2-403D-4065-8E50-1834C90EDB96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B75CF7A-E20A-4179-BA12-A7E3C757C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965623-3789-4CA3-9013-98D1E5F1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CF56-550A-499A-B322-CF0D6CF146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587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7FE211-C6E8-4733-81AF-118C3AB0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0693518-8ACC-4658-9EB8-7B9D5B580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229F4E8-0690-4390-A171-A7400C407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BCB2-403D-4065-8E50-1834C90EDB96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A6FC99-1655-485B-9522-D1530626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F2F6BE1-A635-463F-B546-EDBE4B5E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CF56-550A-499A-B322-CF0D6CF146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3975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C05A829-D71E-4C31-909F-03DF10E72C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FA378CD-D0B0-498B-8B7F-96A14CD7C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4B18EB-559E-4E96-8F3B-2058815D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BCB2-403D-4065-8E50-1834C90EDB96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0EADCAC-B260-4591-A4DF-378754CD5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B1F0ED9-9C28-43BA-9EEE-34C7AE5B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CF56-550A-499A-B322-CF0D6CF146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081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047A68-D4EA-48C1-8A31-8F87074F9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4D8C0E-7CA1-496C-A79A-B42F70908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98CDC4-4B2B-45CE-8A44-256B472E3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BCB2-403D-4065-8E50-1834C90EDB96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98BA31A-EDEE-4833-85F4-CE78EFCC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D94B2D-D675-4228-BA42-F6B46BE7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CF56-550A-499A-B322-CF0D6CF146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864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3FA19C-EC9C-4F64-B78B-3009C70C6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878D241-811B-4463-AD53-9387640B6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EE6FDD4-E23D-45E6-ABD7-E77EE092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BCB2-403D-4065-8E50-1834C90EDB96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2577EBD-8CE9-4A37-9E70-8D8AC099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14B636-F94C-4E87-92C1-7072BA50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CF56-550A-499A-B322-CF0D6CF146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045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0BA760-803E-4FD6-9C70-BA0245A4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4A646B-FE42-4C95-852E-A56DB6B5B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064B56-A15C-4DD3-8520-6806857AA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9DB0794-8B6D-4DCD-B2D4-7426C054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BCB2-403D-4065-8E50-1834C90EDB96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5B62D9A-1590-4A7F-B037-C95E8C64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A576738-8585-4A68-8762-866FCA8F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CF56-550A-499A-B322-CF0D6CF146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344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0ED50F-BD1F-4A6F-96D8-3A88B5CD7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069B9E2-70F3-4755-9814-BFC01082C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4E1BEE4-4C82-4661-9D73-84AB58888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04320A3-FA03-45C3-A29A-E258AB62F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5BC247F-908D-4D0E-BF1A-17D3B0AAA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9ED18DF-0B30-4989-8E8F-1B67C8B26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BCB2-403D-4065-8E50-1834C90EDB96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E4E845E-AC4E-4F2C-B127-6202EFCF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233A8D6-A4F9-4C83-9B78-44421EBCD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CF56-550A-499A-B322-CF0D6CF146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6327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E33CC6-8E7B-4FF6-BB20-EFBBC98F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91A3AD2-6EB5-4F20-B3D6-046D543F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BCB2-403D-4065-8E50-1834C90EDB96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50343A0-B5CE-420A-A20A-19591D3C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4C8EC8E-9CA0-4C0B-8E0E-54CD2825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CF56-550A-499A-B322-CF0D6CF146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847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4D38D55-D36B-4B88-ADFD-45AE2BB1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BCB2-403D-4065-8E50-1834C90EDB96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100A8D1-38F0-44DD-AEA6-12E389EFF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10F981A-4C5F-4660-B3A4-00D30E73D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CF56-550A-499A-B322-CF0D6CF146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718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7E4C2D-99D6-4AD8-8093-02EE25AD0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829622A-955A-4845-BC39-5F93155C1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F010EF8-F533-44B9-89E1-3292931A5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642664B-62C6-452A-AECC-5EF42A41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BCB2-403D-4065-8E50-1834C90EDB96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E24083C-6B9A-4BFE-9E91-EA7A3EFD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6D5C060-8B10-4574-8EFD-42FCDD147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CF56-550A-499A-B322-CF0D6CF146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712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02023E-E605-46F4-94C4-7B453B9EA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23C8967-C573-4709-A1FC-D55A32768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933C932-33DF-4DCF-8FAC-8EC74B2AE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D550574-7A6D-40F7-A762-49FE796BB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BCB2-403D-4065-8E50-1834C90EDB96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06C6285-593F-4C59-B7F8-106C4EC6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5CF99BE-B3D7-48E9-BC67-C33AF63E9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CF56-550A-499A-B322-CF0D6CF146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6904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D9DEE50-DFD3-45EF-BC02-F4AC5E08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4B3919E-F065-452C-B8FC-0AF4F0A6C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1DBFA0-8DD4-43AB-8600-03C789C70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1BCB2-403D-4065-8E50-1834C90EDB96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3631DB-15D8-4AD6-8D08-6EF9210F2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058FEC4-D01B-43DA-941C-6FE4E2241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3CF56-550A-499A-B322-CF0D6CF146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784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8830825-6894-4EDA-996B-992B8B2C72B9}"/>
              </a:ext>
            </a:extLst>
          </p:cNvPr>
          <p:cNvSpPr txBox="1"/>
          <p:nvPr/>
        </p:nvSpPr>
        <p:spPr>
          <a:xfrm>
            <a:off x="832512" y="1572087"/>
            <a:ext cx="104268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lgerian" panose="04020705040A02060702" pitchFamily="82" charset="0"/>
                <a:cs typeface="Times New Roman" panose="02020603050405020304" pitchFamily="18" charset="0"/>
              </a:rPr>
              <a:t>TEXT </a:t>
            </a:r>
            <a:r>
              <a:rPr lang="en-US" sz="4000" b="1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CLASSIFICATION</a:t>
            </a:r>
          </a:p>
          <a:p>
            <a:pPr algn="ctr"/>
            <a:r>
              <a:rPr lang="en-US" sz="4000" b="1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USING  BAG OF WORDS  &amp;</a:t>
            </a:r>
            <a:r>
              <a:rPr lang="en-US" sz="4000" b="1" dirty="0">
                <a:latin typeface="Algerian" panose="04020705040A02060702" pitchFamily="82" charset="0"/>
                <a:cs typeface="Times New Roman" panose="02020603050405020304" pitchFamily="18" charset="0"/>
              </a:rPr>
              <a:t> </a:t>
            </a:r>
            <a:r>
              <a:rPr lang="en-US" sz="4000" b="1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Naïve Bayes</a:t>
            </a:r>
          </a:p>
          <a:p>
            <a:pPr algn="ctr"/>
            <a:r>
              <a:rPr lang="en-US" sz="4000" b="1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FROM SCRATCH</a:t>
            </a:r>
          </a:p>
          <a:p>
            <a:pPr algn="ctr"/>
            <a:r>
              <a:rPr lang="en-US" sz="4000" b="1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(Mathematical steps  explained)</a:t>
            </a:r>
            <a:endParaRPr lang="en-US" sz="4000" b="1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9857" y="5677468"/>
            <a:ext cx="434125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lgerian" pitchFamily="82" charset="0"/>
              </a:rPr>
              <a:t>Ramendra Kumar</a:t>
            </a:r>
            <a:endParaRPr lang="en-US" sz="3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6730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3827" y="2688609"/>
            <a:ext cx="5115503" cy="14465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8800" dirty="0" smtClean="0">
                <a:latin typeface="Algerian" pitchFamily="82" charset="0"/>
              </a:rPr>
              <a:t>Thanks !</a:t>
            </a:r>
            <a:endParaRPr lang="en-US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371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389F86AC-1F99-49A5-BC65-993B54202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83" y="142875"/>
            <a:ext cx="9553575" cy="32861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734189C-3B3F-4537-8F80-0F26C5403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83" y="3738739"/>
            <a:ext cx="7719732" cy="29763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46190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E9D67843-742C-4569-A906-0B3D94B66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71" y="593351"/>
            <a:ext cx="10896247" cy="55654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5829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6FC06E8D-A788-47E8-B602-554F4CCCF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8" y="81888"/>
            <a:ext cx="5764415" cy="2828423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B2FC673-A881-4BDC-81C9-925EA2A30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757" y="1173715"/>
            <a:ext cx="6315243" cy="2801057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A1B0D0D-51E3-40AA-9AAC-19F161213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586" y="4624687"/>
            <a:ext cx="7674528" cy="2035945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</p:pic>
      <p:sp>
        <p:nvSpPr>
          <p:cNvPr id="5" name="Curved Left Arrow 4"/>
          <p:cNvSpPr/>
          <p:nvPr/>
        </p:nvSpPr>
        <p:spPr>
          <a:xfrm rot="18052968">
            <a:off x="5977566" y="142475"/>
            <a:ext cx="670371" cy="126958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Right Arrow 5"/>
          <p:cNvSpPr/>
          <p:nvPr/>
        </p:nvSpPr>
        <p:spPr>
          <a:xfrm rot="1738200">
            <a:off x="5217789" y="3443531"/>
            <a:ext cx="649470" cy="131279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8211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8ACC669A-BA98-4B69-B443-57EDC839B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613790"/>
            <a:ext cx="9305925" cy="52482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4941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F83E2B13-48A5-4915-BD9D-EF687BD04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7" y="215374"/>
            <a:ext cx="7664855" cy="34272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3201453-088F-47BA-9170-CF800EA7C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944" y="3471472"/>
            <a:ext cx="5711252" cy="32322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50130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600875C7-3637-462D-891A-0CF527E31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0"/>
            <a:ext cx="6682908" cy="30783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9B3084D-D5F8-481A-9C36-FC52C56B5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19" y="3429000"/>
            <a:ext cx="9734550" cy="31813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3662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E35FD18B-26DA-43B9-B303-BCE4BF6FE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362" y="0"/>
            <a:ext cx="7136638" cy="20742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D8E28A7-4695-46B4-8CBE-C0AF076B4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94" y="0"/>
            <a:ext cx="1744666" cy="11519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8CF3400-311B-4E60-9FF0-AA795BCAC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656" y="2859570"/>
            <a:ext cx="2895600" cy="962025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D30EF7C-30C2-438D-B416-AD4D923AF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4" y="2754795"/>
            <a:ext cx="1466850" cy="1066800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C1C4061-405D-42CE-8F35-FFDB1B84F5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463" y="4168135"/>
            <a:ext cx="4735708" cy="2294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F760D37-A77A-4B0C-B306-AF19EED7A5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8167" y="4196107"/>
            <a:ext cx="3857625" cy="2266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3627FE1-8C85-410E-BB99-5D2925E1D567}"/>
              </a:ext>
            </a:extLst>
          </p:cNvPr>
          <p:cNvSpPr txBox="1"/>
          <p:nvPr/>
        </p:nvSpPr>
        <p:spPr>
          <a:xfrm>
            <a:off x="404144" y="1110172"/>
            <a:ext cx="3987502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dirty="0"/>
              <a:t>Pc= Probability of Class</a:t>
            </a:r>
          </a:p>
          <a:p>
            <a:r>
              <a:rPr lang="en-US" dirty="0"/>
              <a:t>Nc = Number of document for  that class</a:t>
            </a:r>
          </a:p>
          <a:p>
            <a:r>
              <a:rPr lang="en-US" dirty="0"/>
              <a:t>N=Total number of documents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50A5AA2-C7B2-4AA1-9D97-E26E9DB76608}"/>
              </a:ext>
            </a:extLst>
          </p:cNvPr>
          <p:cNvSpPr txBox="1"/>
          <p:nvPr/>
        </p:nvSpPr>
        <p:spPr>
          <a:xfrm>
            <a:off x="5403825" y="2709442"/>
            <a:ext cx="6439712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dirty="0"/>
              <a:t>Likelihood of a word given a class = </a:t>
            </a:r>
          </a:p>
          <a:p>
            <a:r>
              <a:rPr lang="en-US" dirty="0"/>
              <a:t>Count of the word in that class/count of all words in that class</a:t>
            </a:r>
          </a:p>
          <a:p>
            <a:r>
              <a:rPr lang="en-US" dirty="0"/>
              <a:t>|V| = counting of unique vocabulary (words) in whole documents</a:t>
            </a:r>
          </a:p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 Laplace smoothing</a:t>
            </a:r>
            <a:endParaRPr lang="en-US" dirty="0"/>
          </a:p>
        </p:txBody>
      </p:sp>
      <p:sp>
        <p:nvSpPr>
          <p:cNvPr id="10" name="Curved Left Arrow 9"/>
          <p:cNvSpPr/>
          <p:nvPr/>
        </p:nvSpPr>
        <p:spPr>
          <a:xfrm rot="15960356">
            <a:off x="5013127" y="1993612"/>
            <a:ext cx="485022" cy="112272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0166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C46B683-4325-432C-B77B-245D4DFE5ABF}"/>
              </a:ext>
            </a:extLst>
          </p:cNvPr>
          <p:cNvSpPr txBox="1"/>
          <p:nvPr/>
        </p:nvSpPr>
        <p:spPr>
          <a:xfrm>
            <a:off x="958439" y="330870"/>
            <a:ext cx="627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P(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c|d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)= Probability that a document ‘d’ lie in class ‘c’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0A35CC-8816-469F-BE41-7E32A40DB2E9}"/>
                  </a:ext>
                </a:extLst>
              </p:cNvPr>
              <p:cNvSpPr txBox="1"/>
              <p:nvPr/>
            </p:nvSpPr>
            <p:spPr>
              <a:xfrm>
                <a:off x="958439" y="875325"/>
                <a:ext cx="10275121" cy="595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𝑐𝑜𝑢𝑛𝑡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400" b="0" i="1" baseline="-250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𝑐𝑜𝑢𝑛𝑡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𝑛𝑤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𝑐𝑜𝑢𝑛𝑡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400" b="0" i="1" baseline="-250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𝑐𝑜𝑢𝑛𝑡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+|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𝑛𝑤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𝑐𝑜𝑢𝑛𝑡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400" b="0" i="1" baseline="-250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𝑐𝑜𝑢𝑛𝑡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+|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𝑛𝑤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…………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040A35CC-8816-469F-BE41-7E32A40DB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39" y="875325"/>
                <a:ext cx="10275121" cy="595612"/>
              </a:xfrm>
              <a:prstGeom prst="rect">
                <a:avLst/>
              </a:prstGeom>
              <a:blipFill>
                <a:blip r:embed="rId2"/>
                <a:stretch>
                  <a:fillRect r="-830" b="-9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188DF34-4438-46A3-A0DF-8EC16A77A0FC}"/>
              </a:ext>
            </a:extLst>
          </p:cNvPr>
          <p:cNvSpPr txBox="1"/>
          <p:nvPr/>
        </p:nvSpPr>
        <p:spPr>
          <a:xfrm>
            <a:off x="958439" y="1744116"/>
            <a:ext cx="314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Log and calculating :&gt;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187657-842E-4F8C-B6A5-598EA864D9A8}"/>
                  </a:ext>
                </a:extLst>
              </p:cNvPr>
              <p:cNvSpPr txBox="1"/>
              <p:nvPr/>
            </p:nvSpPr>
            <p:spPr>
              <a:xfrm>
                <a:off x="958439" y="2587581"/>
                <a:ext cx="4804520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𝑐𝑜𝑢𝑛𝑡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i="1" baseline="-250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𝑐𝑜𝑢𝑛𝑡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+|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𝑛𝑤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+………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75187657-842E-4F8C-B6A5-598EA864D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39" y="2587581"/>
                <a:ext cx="4804520" cy="6163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4B404A-BBA7-477A-8926-C934C9AA1EF3}"/>
                  </a:ext>
                </a:extLst>
              </p:cNvPr>
              <p:cNvSpPr txBox="1"/>
              <p:nvPr/>
            </p:nvSpPr>
            <p:spPr>
              <a:xfrm>
                <a:off x="958439" y="3678101"/>
                <a:ext cx="104458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𝑐𝑜𝑢𝑛𝑡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𝑐𝑜𝑢𝑛𝑡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+…..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𝑤𝑜𝑟𝑑𝑠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𝑡𝑒𝑠𝑡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A34B404A-BBA7-477A-8926-C934C9AA1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39" y="3678101"/>
                <a:ext cx="10445808" cy="276999"/>
              </a:xfrm>
              <a:prstGeom prst="rect">
                <a:avLst/>
              </a:prstGeom>
              <a:blipFill>
                <a:blip r:embed="rId4"/>
                <a:stretch>
                  <a:fillRect t="-2174" r="-23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907276A-9446-4C3D-8721-CDAA531CE159}"/>
              </a:ext>
            </a:extLst>
          </p:cNvPr>
          <p:cNvSpPr txBox="1"/>
          <p:nvPr/>
        </p:nvSpPr>
        <p:spPr>
          <a:xfrm>
            <a:off x="1378226" y="4280361"/>
            <a:ext cx="75537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=Number of word ‘w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in test document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Nc=number of document in that class ‘c’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N=Total Number of documents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Count(w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,c)= count of word w1 in that class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Count(c) =count of all words in that class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|v|= counting of unique vocabulary (words) in whole documents </a:t>
            </a:r>
          </a:p>
        </p:txBody>
      </p:sp>
    </p:spTree>
    <p:extLst>
      <p:ext uri="{BB962C8B-B14F-4D97-AF65-F5344CB8AC3E}">
        <p14:creationId xmlns="" xmlns:p14="http://schemas.microsoft.com/office/powerpoint/2010/main" val="963514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4926</TotalTime>
  <Words>158</Words>
  <Application>Microsoft Office PowerPoint</Application>
  <PresentationFormat>Custom</PresentationFormat>
  <Paragraphs>25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Ramendra</dc:creator>
  <cp:lastModifiedBy>Ramendra</cp:lastModifiedBy>
  <cp:revision>85</cp:revision>
  <dcterms:created xsi:type="dcterms:W3CDTF">2020-05-10T02:23:33Z</dcterms:created>
  <dcterms:modified xsi:type="dcterms:W3CDTF">2020-10-14T18:53:52Z</dcterms:modified>
</cp:coreProperties>
</file>