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5" r:id="rId7"/>
    <p:sldId id="267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66" d="100"/>
          <a:sy n="166" d="100"/>
        </p:scale>
        <p:origin x="92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lbashar\Documents\dvp\Leaf_burn\sims\source\temperature_profile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Classeur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bashar\Documents\dvp\Leaf_burn\sims\output\tcst_ucst\belledenise\time_series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dt!$A$1</c:f>
              <c:strCache>
                <c:ptCount val="1"/>
                <c:pt idx="0">
                  <c:v>10:00</c:v>
                </c:pt>
              </c:strCache>
            </c:strRef>
          </c:tx>
          <c:spPr>
            <a:ln w="19050">
              <a:noFill/>
            </a:ln>
          </c:spPr>
          <c:trendline>
            <c:trendlineType val="exp"/>
            <c:dispRSqr val="1"/>
            <c:dispEq val="1"/>
            <c:trendlineLbl>
              <c:layout>
                <c:manualLayout>
                  <c:x val="-0.19644400699912515"/>
                  <c:y val="-3.3282298046077575E-4"/>
                </c:manualLayout>
              </c:layout>
              <c:numFmt formatCode="General" sourceLinked="0"/>
              <c:txPr>
                <a:bodyPr/>
                <a:lstStyle/>
                <a:p>
                  <a:pPr>
                    <a:defRPr sz="1800"/>
                  </a:pPr>
                  <a:endParaRPr lang="fr-FR"/>
                </a:p>
              </c:txPr>
            </c:trendlineLbl>
          </c:trendline>
          <c:xVal>
            <c:numRef>
              <c:f>dt!$A$38:$A$69</c:f>
              <c:numCache>
                <c:formatCode>General</c:formatCode>
                <c:ptCount val="32"/>
                <c:pt idx="0">
                  <c:v>1</c:v>
                </c:pt>
                <c:pt idx="1">
                  <c:v>0.97544130579327659</c:v>
                </c:pt>
                <c:pt idx="2">
                  <c:v>0.97634214872487946</c:v>
                </c:pt>
                <c:pt idx="3">
                  <c:v>0.93837805375029748</c:v>
                </c:pt>
                <c:pt idx="4">
                  <c:v>0.88829547648156171</c:v>
                </c:pt>
                <c:pt idx="5">
                  <c:v>0.90292344979945249</c:v>
                </c:pt>
                <c:pt idx="6">
                  <c:v>0.84636338287969515</c:v>
                </c:pt>
                <c:pt idx="7">
                  <c:v>0</c:v>
                </c:pt>
                <c:pt idx="8">
                  <c:v>1</c:v>
                </c:pt>
                <c:pt idx="9">
                  <c:v>0.98121944944687556</c:v>
                </c:pt>
                <c:pt idx="10">
                  <c:v>0.98812816225023958</c:v>
                </c:pt>
                <c:pt idx="11">
                  <c:v>0.96271224594803184</c:v>
                </c:pt>
                <c:pt idx="12">
                  <c:v>0.94090343881314076</c:v>
                </c:pt>
                <c:pt idx="13">
                  <c:v>0.92718784838350199</c:v>
                </c:pt>
                <c:pt idx="14">
                  <c:v>0.89242989452019728</c:v>
                </c:pt>
                <c:pt idx="15">
                  <c:v>0</c:v>
                </c:pt>
                <c:pt idx="16">
                  <c:v>0.99180346489892901</c:v>
                </c:pt>
                <c:pt idx="17">
                  <c:v>0.99783727787799326</c:v>
                </c:pt>
                <c:pt idx="18">
                  <c:v>0.99547464026571031</c:v>
                </c:pt>
                <c:pt idx="19">
                  <c:v>1</c:v>
                </c:pt>
                <c:pt idx="20">
                  <c:v>0.97602377176921085</c:v>
                </c:pt>
                <c:pt idx="21">
                  <c:v>0.95479183799576073</c:v>
                </c:pt>
                <c:pt idx="22">
                  <c:v>0.92121057916426685</c:v>
                </c:pt>
                <c:pt idx="23">
                  <c:v>0</c:v>
                </c:pt>
                <c:pt idx="24">
                  <c:v>1</c:v>
                </c:pt>
                <c:pt idx="25">
                  <c:v>0.99866606077485365</c:v>
                </c:pt>
                <c:pt idx="26">
                  <c:v>0.98153007226726019</c:v>
                </c:pt>
                <c:pt idx="27">
                  <c:v>0.95786364502557653</c:v>
                </c:pt>
                <c:pt idx="28">
                  <c:v>0.97673668626042531</c:v>
                </c:pt>
                <c:pt idx="29">
                  <c:v>0.92035210132074907</c:v>
                </c:pt>
                <c:pt idx="30">
                  <c:v>0.84625983963412221</c:v>
                </c:pt>
                <c:pt idx="31">
                  <c:v>0</c:v>
                </c:pt>
              </c:numCache>
            </c:numRef>
          </c:xVal>
          <c:yVal>
            <c:numRef>
              <c:f>dt!$B$38:$B$69</c:f>
              <c:numCache>
                <c:formatCode>General</c:formatCode>
                <c:ptCount val="32"/>
                <c:pt idx="0">
                  <c:v>2.1620496037475498</c:v>
                </c:pt>
                <c:pt idx="1">
                  <c:v>1.8838065903038399</c:v>
                </c:pt>
                <c:pt idx="2">
                  <c:v>1.69837969647383</c:v>
                </c:pt>
                <c:pt idx="3">
                  <c:v>1.5127987935957901</c:v>
                </c:pt>
                <c:pt idx="4">
                  <c:v>1.1549844386690999</c:v>
                </c:pt>
                <c:pt idx="5">
                  <c:v>0.81067154361985405</c:v>
                </c:pt>
                <c:pt idx="6">
                  <c:v>0.45283152051849601</c:v>
                </c:pt>
                <c:pt idx="7">
                  <c:v>9.9999999999999995E-7</c:v>
                </c:pt>
                <c:pt idx="8">
                  <c:v>2.1537844515031899</c:v>
                </c:pt>
                <c:pt idx="9">
                  <c:v>1.8887348798408501</c:v>
                </c:pt>
                <c:pt idx="10">
                  <c:v>1.70998171142554</c:v>
                </c:pt>
                <c:pt idx="11">
                  <c:v>1.51110469406744</c:v>
                </c:pt>
                <c:pt idx="12">
                  <c:v>1.1599383963807799</c:v>
                </c:pt>
                <c:pt idx="13">
                  <c:v>0.80883626913080797</c:v>
                </c:pt>
                <c:pt idx="14">
                  <c:v>0.45756729874546698</c:v>
                </c:pt>
                <c:pt idx="15">
                  <c:v>9.9999999999999995E-7</c:v>
                </c:pt>
                <c:pt idx="16">
                  <c:v>2.15178233387878</c:v>
                </c:pt>
                <c:pt idx="17">
                  <c:v>1.8869381076138201</c:v>
                </c:pt>
                <c:pt idx="18">
                  <c:v>1.70148554560913</c:v>
                </c:pt>
                <c:pt idx="19">
                  <c:v>1.50285237591041</c:v>
                </c:pt>
                <c:pt idx="20">
                  <c:v>1.15163474187441</c:v>
                </c:pt>
                <c:pt idx="21">
                  <c:v>0.80044277601309</c:v>
                </c:pt>
                <c:pt idx="22">
                  <c:v>0.44913530336573898</c:v>
                </c:pt>
                <c:pt idx="23">
                  <c:v>9.9999999999999995E-7</c:v>
                </c:pt>
                <c:pt idx="24">
                  <c:v>2.1569544710751698</c:v>
                </c:pt>
                <c:pt idx="25">
                  <c:v>1.8920460743735299</c:v>
                </c:pt>
                <c:pt idx="26">
                  <c:v>1.71976128597555</c:v>
                </c:pt>
                <c:pt idx="27">
                  <c:v>1.5143260499887701</c:v>
                </c:pt>
                <c:pt idx="28">
                  <c:v>1.1634421022235</c:v>
                </c:pt>
                <c:pt idx="29">
                  <c:v>0.81212179548881702</c:v>
                </c:pt>
                <c:pt idx="30">
                  <c:v>0.460698816055442</c:v>
                </c:pt>
                <c:pt idx="31">
                  <c:v>9.9999999999999995E-7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1BE-4F5D-91C9-90181290BC94}"/>
            </c:ext>
          </c:extLst>
        </c:ser>
        <c:ser>
          <c:idx val="0"/>
          <c:order val="1"/>
          <c:tx>
            <c:v>reg</c:v>
          </c:tx>
          <c:spPr>
            <a:ln w="19050" cmpd="sng">
              <a:noFill/>
            </a:ln>
          </c:spPr>
          <c:xVal>
            <c:numRef>
              <c:f>dt!$A$38:$A$69</c:f>
              <c:numCache>
                <c:formatCode>General</c:formatCode>
                <c:ptCount val="32"/>
                <c:pt idx="0">
                  <c:v>1</c:v>
                </c:pt>
                <c:pt idx="1">
                  <c:v>0.97544130579327659</c:v>
                </c:pt>
                <c:pt idx="2">
                  <c:v>0.97634214872487946</c:v>
                </c:pt>
                <c:pt idx="3">
                  <c:v>0.93837805375029748</c:v>
                </c:pt>
                <c:pt idx="4">
                  <c:v>0.88829547648156171</c:v>
                </c:pt>
                <c:pt idx="5">
                  <c:v>0.90292344979945249</c:v>
                </c:pt>
                <c:pt idx="6">
                  <c:v>0.84636338287969515</c:v>
                </c:pt>
                <c:pt idx="7">
                  <c:v>0</c:v>
                </c:pt>
                <c:pt idx="8">
                  <c:v>1</c:v>
                </c:pt>
                <c:pt idx="9">
                  <c:v>0.98121944944687556</c:v>
                </c:pt>
                <c:pt idx="10">
                  <c:v>0.98812816225023958</c:v>
                </c:pt>
                <c:pt idx="11">
                  <c:v>0.96271224594803184</c:v>
                </c:pt>
                <c:pt idx="12">
                  <c:v>0.94090343881314076</c:v>
                </c:pt>
                <c:pt idx="13">
                  <c:v>0.92718784838350199</c:v>
                </c:pt>
                <c:pt idx="14">
                  <c:v>0.89242989452019728</c:v>
                </c:pt>
                <c:pt idx="15">
                  <c:v>0</c:v>
                </c:pt>
                <c:pt idx="16">
                  <c:v>0.99180346489892901</c:v>
                </c:pt>
                <c:pt idx="17">
                  <c:v>0.99783727787799326</c:v>
                </c:pt>
                <c:pt idx="18">
                  <c:v>0.99547464026571031</c:v>
                </c:pt>
                <c:pt idx="19">
                  <c:v>1</c:v>
                </c:pt>
                <c:pt idx="20">
                  <c:v>0.97602377176921085</c:v>
                </c:pt>
                <c:pt idx="21">
                  <c:v>0.95479183799576073</c:v>
                </c:pt>
                <c:pt idx="22">
                  <c:v>0.92121057916426685</c:v>
                </c:pt>
                <c:pt idx="23">
                  <c:v>0</c:v>
                </c:pt>
                <c:pt idx="24">
                  <c:v>1</c:v>
                </c:pt>
                <c:pt idx="25">
                  <c:v>0.99866606077485365</c:v>
                </c:pt>
                <c:pt idx="26">
                  <c:v>0.98153007226726019</c:v>
                </c:pt>
                <c:pt idx="27">
                  <c:v>0.95786364502557653</c:v>
                </c:pt>
                <c:pt idx="28">
                  <c:v>0.97673668626042531</c:v>
                </c:pt>
                <c:pt idx="29">
                  <c:v>0.92035210132074907</c:v>
                </c:pt>
                <c:pt idx="30">
                  <c:v>0.84625983963412221</c:v>
                </c:pt>
                <c:pt idx="31">
                  <c:v>0</c:v>
                </c:pt>
              </c:numCache>
            </c:numRef>
          </c:xVal>
          <c:yVal>
            <c:numRef>
              <c:f>dt!$C$38:$C$69</c:f>
              <c:numCache>
                <c:formatCode>General</c:formatCode>
                <c:ptCount val="32"/>
                <c:pt idx="0">
                  <c:v>2.2000705808093701</c:v>
                </c:pt>
                <c:pt idx="1">
                  <c:v>1.5370027777984436</c:v>
                </c:pt>
                <c:pt idx="2">
                  <c:v>1.5573570441568529</c:v>
                </c:pt>
                <c:pt idx="3">
                  <c:v>0.89454733375420092</c:v>
                </c:pt>
                <c:pt idx="4">
                  <c:v>0.43048473288388955</c:v>
                </c:pt>
                <c:pt idx="5">
                  <c:v>0.53300925174677161</c:v>
                </c:pt>
                <c:pt idx="6">
                  <c:v>0.23334908811597618</c:v>
                </c:pt>
                <c:pt idx="7">
                  <c:v>9.9999999999999995E-7</c:v>
                </c:pt>
                <c:pt idx="8">
                  <c:v>2.2000705808093701</c:v>
                </c:pt>
                <c:pt idx="9">
                  <c:v>1.6723306992831262</c:v>
                </c:pt>
                <c:pt idx="10">
                  <c:v>1.8498658510927815</c:v>
                </c:pt>
                <c:pt idx="11">
                  <c:v>1.2762665803360609</c:v>
                </c:pt>
                <c:pt idx="12">
                  <c:v>0.92815481134691535</c:v>
                </c:pt>
                <c:pt idx="13">
                  <c:v>0.7596790631854422</c:v>
                </c:pt>
                <c:pt idx="14">
                  <c:v>0.4572777162804797</c:v>
                </c:pt>
                <c:pt idx="15">
                  <c:v>9.9999999999999995E-7</c:v>
                </c:pt>
                <c:pt idx="16">
                  <c:v>1.9518687430101942</c:v>
                </c:pt>
                <c:pt idx="17">
                  <c:v>2.1316685890114435</c:v>
                </c:pt>
                <c:pt idx="18">
                  <c:v>2.0593720134294542</c:v>
                </c:pt>
                <c:pt idx="19">
                  <c:v>2.2000705808093701</c:v>
                </c:pt>
                <c:pt idx="20">
                  <c:v>1.5501328004229853</c:v>
                </c:pt>
                <c:pt idx="21">
                  <c:v>1.136859281487971</c:v>
                </c:pt>
                <c:pt idx="22">
                  <c:v>0.69617705624063486</c:v>
                </c:pt>
                <c:pt idx="23">
                  <c:v>9.9999999999999995E-7</c:v>
                </c:pt>
                <c:pt idx="24">
                  <c:v>2.2000705808093701</c:v>
                </c:pt>
                <c:pt idx="25">
                  <c:v>2.1576261087325106</c:v>
                </c:pt>
                <c:pt idx="26">
                  <c:v>1.6799341856287109</c:v>
                </c:pt>
                <c:pt idx="27">
                  <c:v>1.1890208032596226</c:v>
                </c:pt>
                <c:pt idx="28">
                  <c:v>1.5663561655184703</c:v>
                </c:pt>
                <c:pt idx="29">
                  <c:v>0.68750342318470381</c:v>
                </c:pt>
                <c:pt idx="30">
                  <c:v>0.232996496980583</c:v>
                </c:pt>
                <c:pt idx="31">
                  <c:v>9.9999999999999995E-7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1BE-4F5D-91C9-90181290BC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61593872"/>
        <c:axId val="861594288"/>
      </c:scatterChart>
      <c:valAx>
        <c:axId val="8615938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 err="1"/>
                  <a:t>Normalized</a:t>
                </a:r>
                <a:r>
                  <a:rPr lang="fr-FR" dirty="0"/>
                  <a:t> </a:t>
                </a:r>
                <a:r>
                  <a:rPr lang="fr-FR" dirty="0" err="1"/>
                  <a:t>Tair</a:t>
                </a:r>
                <a:r>
                  <a:rPr lang="fr-FR" dirty="0"/>
                  <a:t> </a:t>
                </a:r>
                <a:r>
                  <a:rPr lang="fr-FR" dirty="0" smtClean="0"/>
                  <a:t>– </a:t>
                </a:r>
                <a:r>
                  <a:rPr lang="fr-FR" dirty="0" err="1" smtClean="0"/>
                  <a:t>Tsoil</a:t>
                </a:r>
                <a:r>
                  <a:rPr lang="fr-FR" smtClean="0"/>
                  <a:t> (-)</a:t>
                </a:r>
                <a:endParaRPr lang="fr-FR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861594288"/>
        <c:crosses val="autoZero"/>
        <c:crossBetween val="midCat"/>
      </c:valAx>
      <c:valAx>
        <c:axId val="861594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height (m)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861593872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/>
      </a:pPr>
      <a:endParaRPr lang="fr-F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Forçage</a:t>
            </a:r>
            <a:r>
              <a:rPr lang="fr-FR" baseline="0"/>
              <a:t> de la température du sol</a:t>
            </a:r>
            <a:endParaRPr lang="fr-FR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Feuil1!$A$3:$A$26</c:f>
              <c:numCache>
                <c:formatCode>General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numCache>
            </c:numRef>
          </c:xVal>
          <c:yVal>
            <c:numRef>
              <c:f>Feuil1!$B$3:$B$26</c:f>
              <c:numCache>
                <c:formatCode>General</c:formatCode>
                <c:ptCount val="24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10</c:v>
                </c:pt>
                <c:pt idx="9">
                  <c:v>15</c:v>
                </c:pt>
                <c:pt idx="10">
                  <c:v>20</c:v>
                </c:pt>
                <c:pt idx="11">
                  <c:v>20</c:v>
                </c:pt>
                <c:pt idx="12">
                  <c:v>20</c:v>
                </c:pt>
                <c:pt idx="13">
                  <c:v>20</c:v>
                </c:pt>
                <c:pt idx="14">
                  <c:v>20</c:v>
                </c:pt>
                <c:pt idx="15">
                  <c:v>15</c:v>
                </c:pt>
                <c:pt idx="16">
                  <c:v>6</c:v>
                </c:pt>
                <c:pt idx="17">
                  <c:v>5</c:v>
                </c:pt>
                <c:pt idx="18">
                  <c:v>4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7F5-4CD3-B1AA-2384793419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7258447"/>
        <c:axId val="357261775"/>
      </c:scatterChart>
      <c:valAx>
        <c:axId val="3572584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heure locale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57261775"/>
        <c:crosses val="autoZero"/>
        <c:crossBetween val="midCat"/>
      </c:valAx>
      <c:valAx>
        <c:axId val="357261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Tsol - Tair (°C)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5725844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time_series!$I$1</c:f>
              <c:strCache>
                <c:ptCount val="1"/>
                <c:pt idx="0">
                  <c:v>Tac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time_series!$F$2:$F$24</c:f>
              <c:numCache>
                <c:formatCode>General</c:formatCode>
                <c:ptCount val="2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</c:numCache>
            </c:numRef>
          </c:xVal>
          <c:yVal>
            <c:numRef>
              <c:f>time_series!$I$2:$I$24</c:f>
              <c:numCache>
                <c:formatCode>General</c:formatCode>
                <c:ptCount val="23"/>
                <c:pt idx="0">
                  <c:v>27.77</c:v>
                </c:pt>
                <c:pt idx="1">
                  <c:v>25.4</c:v>
                </c:pt>
                <c:pt idx="2">
                  <c:v>24.6</c:v>
                </c:pt>
                <c:pt idx="3">
                  <c:v>22.92</c:v>
                </c:pt>
                <c:pt idx="4">
                  <c:v>23.46</c:v>
                </c:pt>
                <c:pt idx="5">
                  <c:v>23.26</c:v>
                </c:pt>
                <c:pt idx="6">
                  <c:v>22.12</c:v>
                </c:pt>
                <c:pt idx="7">
                  <c:v>22.32</c:v>
                </c:pt>
                <c:pt idx="8">
                  <c:v>27.52</c:v>
                </c:pt>
                <c:pt idx="9">
                  <c:v>31.27</c:v>
                </c:pt>
                <c:pt idx="10">
                  <c:v>35.21</c:v>
                </c:pt>
                <c:pt idx="11">
                  <c:v>36.880000000000003</c:v>
                </c:pt>
                <c:pt idx="12">
                  <c:v>38.880000000000003</c:v>
                </c:pt>
                <c:pt idx="13">
                  <c:v>41.82</c:v>
                </c:pt>
                <c:pt idx="14">
                  <c:v>42.68</c:v>
                </c:pt>
                <c:pt idx="15">
                  <c:v>43.08</c:v>
                </c:pt>
                <c:pt idx="16">
                  <c:v>44.75</c:v>
                </c:pt>
                <c:pt idx="17">
                  <c:v>45.21</c:v>
                </c:pt>
                <c:pt idx="18">
                  <c:v>45.01</c:v>
                </c:pt>
                <c:pt idx="19">
                  <c:v>43.12</c:v>
                </c:pt>
                <c:pt idx="20">
                  <c:v>38.369999999999997</c:v>
                </c:pt>
                <c:pt idx="21">
                  <c:v>36.799999999999997</c:v>
                </c:pt>
                <c:pt idx="22">
                  <c:v>33.92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C9E-4233-B858-56DF3A0A782E}"/>
            </c:ext>
          </c:extLst>
        </c:ser>
        <c:ser>
          <c:idx val="1"/>
          <c:order val="1"/>
          <c:tx>
            <c:strRef>
              <c:f>time_series!$M$1</c:f>
              <c:strCache>
                <c:ptCount val="1"/>
                <c:pt idx="0">
                  <c:v>Tsoil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time_series!$F$2:$F$24</c:f>
              <c:numCache>
                <c:formatCode>General</c:formatCode>
                <c:ptCount val="2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</c:numCache>
            </c:numRef>
          </c:xVal>
          <c:yVal>
            <c:numRef>
              <c:f>time_series!$M$2:$M$24</c:f>
              <c:numCache>
                <c:formatCode>General</c:formatCode>
                <c:ptCount val="23"/>
                <c:pt idx="0">
                  <c:v>30.77</c:v>
                </c:pt>
                <c:pt idx="1">
                  <c:v>28.4</c:v>
                </c:pt>
                <c:pt idx="2">
                  <c:v>27.6</c:v>
                </c:pt>
                <c:pt idx="3">
                  <c:v>25.92</c:v>
                </c:pt>
                <c:pt idx="4">
                  <c:v>26.46</c:v>
                </c:pt>
                <c:pt idx="5">
                  <c:v>26.26</c:v>
                </c:pt>
                <c:pt idx="6">
                  <c:v>25.12</c:v>
                </c:pt>
                <c:pt idx="7">
                  <c:v>25.32</c:v>
                </c:pt>
                <c:pt idx="8">
                  <c:v>30.52</c:v>
                </c:pt>
                <c:pt idx="9">
                  <c:v>34.270000000000003</c:v>
                </c:pt>
                <c:pt idx="10">
                  <c:v>45.21</c:v>
                </c:pt>
                <c:pt idx="11">
                  <c:v>51.88</c:v>
                </c:pt>
                <c:pt idx="12">
                  <c:v>58.88</c:v>
                </c:pt>
                <c:pt idx="13">
                  <c:v>61.82</c:v>
                </c:pt>
                <c:pt idx="14">
                  <c:v>62.68</c:v>
                </c:pt>
                <c:pt idx="15">
                  <c:v>63.08</c:v>
                </c:pt>
                <c:pt idx="16">
                  <c:v>64.75</c:v>
                </c:pt>
                <c:pt idx="17">
                  <c:v>60.21</c:v>
                </c:pt>
                <c:pt idx="18">
                  <c:v>51.01</c:v>
                </c:pt>
                <c:pt idx="19">
                  <c:v>48.12</c:v>
                </c:pt>
                <c:pt idx="20">
                  <c:v>42.37</c:v>
                </c:pt>
                <c:pt idx="21">
                  <c:v>39.799999999999997</c:v>
                </c:pt>
                <c:pt idx="22">
                  <c:v>36.92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C9E-4233-B858-56DF3A0A78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8214527"/>
        <c:axId val="458218687"/>
      </c:scatterChart>
      <c:valAx>
        <c:axId val="45821452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heure UTC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58218687"/>
        <c:crosses val="autoZero"/>
        <c:crossBetween val="midCat"/>
      </c:valAx>
      <c:valAx>
        <c:axId val="4582186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(°C)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5821452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7283289588801385"/>
          <c:y val="0.53298556430446198"/>
          <c:w val="0.12994488188976377"/>
          <c:h val="0.15625109361329836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2E61-42CE-4D4B-97ED-ACFBE2510965}" type="datetimeFigureOut">
              <a:rPr lang="fr-FR" smtClean="0"/>
              <a:t>27/11/2023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81CD-E5F0-49A1-83E6-B878105669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1156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2E61-42CE-4D4B-97ED-ACFBE2510965}" type="datetimeFigureOut">
              <a:rPr lang="fr-FR" smtClean="0"/>
              <a:t>27/11/2023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81CD-E5F0-49A1-83E6-B878105669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7297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2E61-42CE-4D4B-97ED-ACFBE2510965}" type="datetimeFigureOut">
              <a:rPr lang="fr-FR" smtClean="0"/>
              <a:t>27/11/2023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81CD-E5F0-49A1-83E6-B878105669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9961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2E61-42CE-4D4B-97ED-ACFBE2510965}" type="datetimeFigureOut">
              <a:rPr lang="fr-FR" smtClean="0"/>
              <a:t>27/11/2023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81CD-E5F0-49A1-83E6-B878105669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4904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2E61-42CE-4D4B-97ED-ACFBE2510965}" type="datetimeFigureOut">
              <a:rPr lang="fr-FR" smtClean="0"/>
              <a:t>27/11/2023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81CD-E5F0-49A1-83E6-B878105669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63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2E61-42CE-4D4B-97ED-ACFBE2510965}" type="datetimeFigureOut">
              <a:rPr lang="fr-FR" smtClean="0"/>
              <a:t>27/11/2023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81CD-E5F0-49A1-83E6-B878105669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5820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2E61-42CE-4D4B-97ED-ACFBE2510965}" type="datetimeFigureOut">
              <a:rPr lang="fr-FR" smtClean="0"/>
              <a:t>27/11/2023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81CD-E5F0-49A1-83E6-B878105669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5826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2E61-42CE-4D4B-97ED-ACFBE2510965}" type="datetimeFigureOut">
              <a:rPr lang="fr-FR" smtClean="0"/>
              <a:t>27/11/2023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81CD-E5F0-49A1-83E6-B878105669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0056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2E61-42CE-4D4B-97ED-ACFBE2510965}" type="datetimeFigureOut">
              <a:rPr lang="fr-FR" smtClean="0"/>
              <a:t>27/11/2023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81CD-E5F0-49A1-83E6-B878105669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5748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2E61-42CE-4D4B-97ED-ACFBE2510965}" type="datetimeFigureOut">
              <a:rPr lang="fr-FR" smtClean="0"/>
              <a:t>27/11/2023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81CD-E5F0-49A1-83E6-B878105669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7226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2E61-42CE-4D4B-97ED-ACFBE2510965}" type="datetimeFigureOut">
              <a:rPr lang="fr-FR" smtClean="0"/>
              <a:t>27/11/2023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81CD-E5F0-49A1-83E6-B878105669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9666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32E61-42CE-4D4B-97ED-ACFBE2510965}" type="datetimeFigureOut">
              <a:rPr lang="fr-FR" smtClean="0"/>
              <a:t>27/11/2023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481CD-E5F0-49A1-83E6-B878105669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5841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Simulation de la température foliaire pendant la canicule du 28 juin 2019 à l’aide HydroShoot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2101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parcelle virtuelle (scène)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106" y="1398609"/>
            <a:ext cx="2542904" cy="2227040"/>
          </a:xfrm>
        </p:spPr>
      </p:pic>
      <p:sp>
        <p:nvSpPr>
          <p:cNvPr id="5" name="Rectangle 4"/>
          <p:cNvSpPr/>
          <p:nvPr/>
        </p:nvSpPr>
        <p:spPr>
          <a:xfrm>
            <a:off x="2625948" y="2327463"/>
            <a:ext cx="4679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5 plantes en pot, digitalisée, répétée sur 3 rangs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570" y="3625649"/>
            <a:ext cx="5259976" cy="26566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475844" y="2934569"/>
            <a:ext cx="5029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Orientation de la parcelle : 140 ° par rapport au Sud</a:t>
            </a:r>
            <a:endParaRPr lang="fr-FR" dirty="0"/>
          </a:p>
        </p:txBody>
      </p:sp>
      <p:sp>
        <p:nvSpPr>
          <p:cNvPr id="9" name="Flèche vers le bas 8"/>
          <p:cNvSpPr/>
          <p:nvPr/>
        </p:nvSpPr>
        <p:spPr>
          <a:xfrm>
            <a:off x="9140752" y="5302250"/>
            <a:ext cx="320823" cy="647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Arc 9"/>
          <p:cNvSpPr/>
          <p:nvPr/>
        </p:nvSpPr>
        <p:spPr>
          <a:xfrm>
            <a:off x="8922341" y="4659133"/>
            <a:ext cx="757646" cy="757646"/>
          </a:xfrm>
          <a:prstGeom prst="arc">
            <a:avLst>
              <a:gd name="adj1" fmla="val 5448479"/>
              <a:gd name="adj2" fmla="val 13542350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8848760" y="5505048"/>
            <a:ext cx="53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Sud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8434111" y="5295537"/>
            <a:ext cx="667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140 °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5327293" y="4668624"/>
            <a:ext cx="2716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Position (azimute) du soleil</a:t>
            </a:r>
            <a:endParaRPr lang="fr-FR" dirty="0"/>
          </a:p>
        </p:txBody>
      </p:sp>
      <p:cxnSp>
        <p:nvCxnSpPr>
          <p:cNvPr id="15" name="Connecteur droit avec flèche 14"/>
          <p:cNvCxnSpPr>
            <a:stCxn id="13" idx="3"/>
          </p:cNvCxnSpPr>
          <p:nvPr/>
        </p:nvCxnSpPr>
        <p:spPr>
          <a:xfrm flipV="1">
            <a:off x="8043999" y="4641260"/>
            <a:ext cx="457881" cy="212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0554704" y="3829680"/>
            <a:ext cx="6846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levée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7868161" y="3829680"/>
            <a:ext cx="9393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coucher</a:t>
            </a:r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5378387" y="5480203"/>
            <a:ext cx="26092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Surface max « vue » par le soleil vers 15h solaire</a:t>
            </a:r>
            <a:endParaRPr lang="fr-FR" dirty="0"/>
          </a:p>
        </p:txBody>
      </p:sp>
      <p:cxnSp>
        <p:nvCxnSpPr>
          <p:cNvPr id="20" name="Connecteur droit avec flèche 19"/>
          <p:cNvCxnSpPr/>
          <p:nvPr/>
        </p:nvCxnSpPr>
        <p:spPr>
          <a:xfrm flipV="1">
            <a:off x="7868161" y="4995107"/>
            <a:ext cx="899535" cy="565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4588" y="3506514"/>
            <a:ext cx="33302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smtClean="0"/>
              <a:t>Rayonnement incident &amp; absorbé</a:t>
            </a:r>
          </a:p>
          <a:p>
            <a:pPr algn="ctr"/>
            <a:r>
              <a:rPr lang="fr-FR" dirty="0" smtClean="0"/>
              <a:t>Une courbe par plante (5)</a:t>
            </a:r>
            <a:endParaRPr lang="fr-FR" dirty="0"/>
          </a:p>
        </p:txBody>
      </p:sp>
      <p:sp>
        <p:nvSpPr>
          <p:cNvPr id="23" name="Rectangle 22"/>
          <p:cNvSpPr/>
          <p:nvPr/>
        </p:nvSpPr>
        <p:spPr>
          <a:xfrm>
            <a:off x="3367118" y="4271928"/>
            <a:ext cx="1634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Face Sud-Ouest</a:t>
            </a:r>
            <a:endParaRPr lang="fr-FR" dirty="0"/>
          </a:p>
        </p:txBody>
      </p:sp>
      <p:sp>
        <p:nvSpPr>
          <p:cNvPr id="24" name="Rectangle 23"/>
          <p:cNvSpPr/>
          <p:nvPr/>
        </p:nvSpPr>
        <p:spPr>
          <a:xfrm>
            <a:off x="869774" y="4271928"/>
            <a:ext cx="1477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Face Nord-Est</a:t>
            </a:r>
            <a:endParaRPr lang="fr-FR" dirty="0"/>
          </a:p>
        </p:txBody>
      </p:sp>
      <p:sp>
        <p:nvSpPr>
          <p:cNvPr id="32" name="Rectangle 31"/>
          <p:cNvSpPr/>
          <p:nvPr/>
        </p:nvSpPr>
        <p:spPr>
          <a:xfrm>
            <a:off x="278910" y="3383280"/>
            <a:ext cx="4958108" cy="3308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76" y="4590686"/>
            <a:ext cx="4142142" cy="207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062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scénarios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6525912"/>
              </p:ext>
            </p:extLst>
          </p:nvPr>
        </p:nvGraphicFramePr>
        <p:xfrm>
          <a:off x="1021081" y="1430464"/>
          <a:ext cx="6491068" cy="244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500">
                  <a:extLst>
                    <a:ext uri="{9D8B030D-6E8A-4147-A177-3AD203B41FA5}">
                      <a16:colId xmlns:a16="http://schemas.microsoft.com/office/drawing/2014/main" val="1724592703"/>
                    </a:ext>
                  </a:extLst>
                </a:gridCol>
                <a:gridCol w="5267568">
                  <a:extLst>
                    <a:ext uri="{9D8B030D-6E8A-4147-A177-3AD203B41FA5}">
                      <a16:colId xmlns:a16="http://schemas.microsoft.com/office/drawing/2014/main" val="1658054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Nom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Description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108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 err="1" smtClean="0"/>
                        <a:t>tcst_ucst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Même température</a:t>
                      </a:r>
                      <a:r>
                        <a:rPr lang="fr-FR" sz="1400" baseline="0" dirty="0" smtClean="0"/>
                        <a:t> de l’air</a:t>
                      </a:r>
                      <a:endParaRPr lang="fr-FR" sz="1400" dirty="0" smtClean="0"/>
                    </a:p>
                    <a:p>
                      <a:r>
                        <a:rPr lang="fr-FR" sz="1400" dirty="0" smtClean="0"/>
                        <a:t>Même</a:t>
                      </a:r>
                      <a:r>
                        <a:rPr lang="fr-FR" sz="1400" baseline="0" dirty="0" smtClean="0"/>
                        <a:t> vitesse de vent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867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 err="1" smtClean="0"/>
                        <a:t>tcst_uvar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Même température</a:t>
                      </a:r>
                      <a:r>
                        <a:rPr lang="fr-FR" sz="1400" baseline="0" dirty="0" smtClean="0"/>
                        <a:t> de l’air</a:t>
                      </a:r>
                      <a:endParaRPr lang="fr-FR" sz="1400" dirty="0" smtClean="0"/>
                    </a:p>
                    <a:p>
                      <a:r>
                        <a:rPr lang="fr-FR" sz="1400" baseline="0" dirty="0" smtClean="0"/>
                        <a:t>Vitesse de vent décroissante exponentiellement en profondeur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728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 err="1" smtClean="0"/>
                        <a:t>tvar_ucst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Température</a:t>
                      </a:r>
                      <a:r>
                        <a:rPr lang="fr-FR" sz="1400" baseline="0" dirty="0" smtClean="0"/>
                        <a:t> de l’air croissante exponentiellement en profondeur</a:t>
                      </a:r>
                      <a:endParaRPr lang="fr-FR" sz="1400" dirty="0" smtClean="0"/>
                    </a:p>
                    <a:p>
                      <a:r>
                        <a:rPr lang="fr-FR" sz="1400" dirty="0" smtClean="0"/>
                        <a:t>Même</a:t>
                      </a:r>
                      <a:r>
                        <a:rPr lang="fr-FR" sz="1400" baseline="0" dirty="0" smtClean="0"/>
                        <a:t> vitesse de vent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353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 err="1" smtClean="0"/>
                        <a:t>tvar_uvar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Température</a:t>
                      </a:r>
                      <a:r>
                        <a:rPr lang="fr-FR" sz="1400" baseline="0" dirty="0" smtClean="0"/>
                        <a:t> de l’air croissante exponentiellement en profondeur</a:t>
                      </a:r>
                      <a:endParaRPr lang="fr-FR" sz="1400" dirty="0" smtClean="0"/>
                    </a:p>
                    <a:p>
                      <a:r>
                        <a:rPr lang="fr-FR" sz="1400" baseline="0" dirty="0" smtClean="0"/>
                        <a:t>Vitesse de vent décroissante exponentiellement en profondeur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840681"/>
                  </a:ext>
                </a:extLst>
              </a:tr>
            </a:tbl>
          </a:graphicData>
        </a:graphic>
      </p:graphicFrame>
      <p:graphicFrame>
        <p:nvGraphicFramePr>
          <p:cNvPr id="5" name="Graphique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4991219"/>
              </p:ext>
            </p:extLst>
          </p:nvPr>
        </p:nvGraphicFramePr>
        <p:xfrm>
          <a:off x="7593874" y="1247501"/>
          <a:ext cx="4537166" cy="19674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/>
          <p:cNvSpPr/>
          <p:nvPr/>
        </p:nvSpPr>
        <p:spPr>
          <a:xfrm>
            <a:off x="7843314" y="3297795"/>
            <a:ext cx="40382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aseline="0" dirty="0" smtClean="0"/>
              <a:t>Données extraites de </a:t>
            </a:r>
            <a:r>
              <a:rPr lang="fr-FR" baseline="0" dirty="0" err="1" smtClean="0"/>
              <a:t>Heilman</a:t>
            </a:r>
            <a:r>
              <a:rPr lang="fr-FR" baseline="0" dirty="0" smtClean="0"/>
              <a:t> et al. 1994</a:t>
            </a:r>
            <a:br>
              <a:rPr lang="fr-FR" baseline="0" dirty="0" smtClean="0"/>
            </a:br>
            <a:r>
              <a:rPr lang="fr-FR" baseline="0" dirty="0" smtClean="0"/>
              <a:t>(</a:t>
            </a:r>
            <a:r>
              <a:rPr lang="fr-FR" baseline="0" dirty="0" err="1" smtClean="0"/>
              <a:t>publi</a:t>
            </a:r>
            <a:r>
              <a:rPr lang="fr-FR" dirty="0" smtClean="0"/>
              <a:t> envoyée par Florent</a:t>
            </a:r>
            <a:r>
              <a:rPr lang="fr-FR" baseline="0" dirty="0" smtClean="0"/>
              <a:t>)</a:t>
            </a:r>
            <a:endParaRPr lang="fr-FR" dirty="0"/>
          </a:p>
        </p:txBody>
      </p:sp>
      <p:graphicFrame>
        <p:nvGraphicFramePr>
          <p:cNvPr id="6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5463030"/>
              </p:ext>
            </p:extLst>
          </p:nvPr>
        </p:nvGraphicFramePr>
        <p:xfrm>
          <a:off x="1021080" y="4574150"/>
          <a:ext cx="669417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6514">
                  <a:extLst>
                    <a:ext uri="{9D8B030D-6E8A-4147-A177-3AD203B41FA5}">
                      <a16:colId xmlns:a16="http://schemas.microsoft.com/office/drawing/2014/main" val="1724592703"/>
                    </a:ext>
                  </a:extLst>
                </a:gridCol>
                <a:gridCol w="3227656">
                  <a:extLst>
                    <a:ext uri="{9D8B030D-6E8A-4147-A177-3AD203B41FA5}">
                      <a16:colId xmlns:a16="http://schemas.microsoft.com/office/drawing/2014/main" val="1658054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Nom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Description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108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 err="1" smtClean="0"/>
                        <a:t>biochemical_dominant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/>
                        <a:t>Photoinhibition</a:t>
                      </a:r>
                      <a:r>
                        <a:rPr lang="fr-FR" sz="1400" dirty="0" smtClean="0"/>
                        <a:t> activée,</a:t>
                      </a:r>
                      <a:r>
                        <a:rPr lang="fr-FR" sz="1400" baseline="0" dirty="0" smtClean="0"/>
                        <a:t> </a:t>
                      </a:r>
                      <a:r>
                        <a:rPr lang="fr-FR" sz="1400" dirty="0" smtClean="0"/>
                        <a:t>D0 = 7</a:t>
                      </a:r>
                      <a:endParaRPr lang="fr-FR" sz="14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867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 err="1" smtClean="0"/>
                        <a:t>intermediate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/>
                        <a:t>Photoinhibition</a:t>
                      </a:r>
                      <a:r>
                        <a:rPr lang="fr-FR" sz="1400" dirty="0" smtClean="0"/>
                        <a:t> désactivée,</a:t>
                      </a:r>
                      <a:r>
                        <a:rPr lang="fr-FR" sz="1400" baseline="0" dirty="0" smtClean="0"/>
                        <a:t> </a:t>
                      </a:r>
                      <a:r>
                        <a:rPr lang="fr-FR" sz="1400" dirty="0" smtClean="0"/>
                        <a:t>D0 = 7</a:t>
                      </a:r>
                      <a:endParaRPr lang="fr-FR" sz="14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728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 err="1" smtClean="0"/>
                        <a:t>stomatal_sensitivity_dominant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/>
                        <a:t>Photoinhibition</a:t>
                      </a:r>
                      <a:r>
                        <a:rPr lang="fr-FR" sz="1400" dirty="0" smtClean="0"/>
                        <a:t> désactivée,</a:t>
                      </a:r>
                      <a:r>
                        <a:rPr lang="fr-FR" sz="1400" baseline="0" dirty="0" smtClean="0"/>
                        <a:t> </a:t>
                      </a:r>
                      <a:r>
                        <a:rPr lang="fr-FR" sz="1400" dirty="0" smtClean="0"/>
                        <a:t>D0 = 1</a:t>
                      </a:r>
                      <a:endParaRPr lang="fr-FR" sz="14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353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stomatal_sensitivity_weak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/>
                        <a:t>Photoinhibition</a:t>
                      </a:r>
                      <a:r>
                        <a:rPr lang="fr-FR" sz="1400" dirty="0" smtClean="0"/>
                        <a:t> désactivée,</a:t>
                      </a:r>
                      <a:r>
                        <a:rPr lang="fr-FR" sz="1400" baseline="0" dirty="0" smtClean="0"/>
                        <a:t> </a:t>
                      </a:r>
                      <a:r>
                        <a:rPr lang="fr-FR" sz="1400" dirty="0" smtClean="0"/>
                        <a:t>D0 = 60</a:t>
                      </a:r>
                      <a:endParaRPr lang="fr-FR" sz="14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840681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5073120" y="3999131"/>
            <a:ext cx="284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5070501" y="6488668"/>
            <a:ext cx="1212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X 5 plantes</a:t>
            </a:r>
            <a:endParaRPr lang="fr-FR" dirty="0"/>
          </a:p>
        </p:txBody>
      </p:sp>
      <p:sp>
        <p:nvSpPr>
          <p:cNvPr id="9" name="Accolade ouvrante 8"/>
          <p:cNvSpPr/>
          <p:nvPr/>
        </p:nvSpPr>
        <p:spPr>
          <a:xfrm>
            <a:off x="478302" y="1983545"/>
            <a:ext cx="359898" cy="4670473"/>
          </a:xfrm>
          <a:prstGeom prst="leftBrace">
            <a:avLst>
              <a:gd name="adj1" fmla="val 7087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 rot="16200000">
            <a:off x="-1177829" y="3944126"/>
            <a:ext cx="2819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80 simulations (x 24 heures)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413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Température du sol</a:t>
            </a:r>
            <a:endParaRPr lang="fr-FR" dirty="0"/>
          </a:p>
        </p:txBody>
      </p:sp>
      <p:graphicFrame>
        <p:nvGraphicFramePr>
          <p:cNvPr id="6" name="Graphique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8557035"/>
              </p:ext>
            </p:extLst>
          </p:nvPr>
        </p:nvGraphicFramePr>
        <p:xfrm>
          <a:off x="203200" y="19177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Graphique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6655564"/>
              </p:ext>
            </p:extLst>
          </p:nvPr>
        </p:nvGraphicFramePr>
        <p:xfrm>
          <a:off x="6781800" y="20955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9" name="Connecteur droit avec flèche 8"/>
          <p:cNvCxnSpPr/>
          <p:nvPr/>
        </p:nvCxnSpPr>
        <p:spPr>
          <a:xfrm>
            <a:off x="5143500" y="3302000"/>
            <a:ext cx="1193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861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résultats (voir les graphes + p.j.)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Si l’on considère que la vitesse de vent décroit exponentiellement en profondeur, et que la température de </a:t>
            </a:r>
            <a:r>
              <a:rPr lang="fr-FR" smtClean="0"/>
              <a:t>l’air rejoint </a:t>
            </a:r>
            <a:r>
              <a:rPr lang="fr-FR" dirty="0" smtClean="0"/>
              <a:t>celle du sol, la température de certaines feuilles proches du sol auraient atteint les 55 °C pendant deux, voire trois heures, entre 14h et 17h.</a:t>
            </a:r>
          </a:p>
          <a:p>
            <a:endParaRPr lang="fr-FR" dirty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56971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63187" y="388314"/>
            <a:ext cx="1477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Face Nord-Est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3265714" y="757646"/>
            <a:ext cx="1644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photoinhibition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7063780" y="757646"/>
            <a:ext cx="1400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intermediate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2900970" y="3497837"/>
            <a:ext cx="2790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Forte sensibilité stomatique</a:t>
            </a:r>
          </a:p>
          <a:p>
            <a:r>
              <a:rPr lang="fr-FR" dirty="0" smtClean="0"/>
              <a:t>(D0=1)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6658081" y="3465412"/>
            <a:ext cx="2849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Faible sensibilité stomatique</a:t>
            </a:r>
          </a:p>
          <a:p>
            <a:r>
              <a:rPr lang="fr-FR" dirty="0" smtClean="0"/>
              <a:t>(D0=60)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917" y="1126978"/>
            <a:ext cx="1943954" cy="216000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866" y="1126978"/>
            <a:ext cx="1943954" cy="2160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917" y="4231492"/>
            <a:ext cx="1943954" cy="2160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866" y="4231492"/>
            <a:ext cx="1943954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419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63187" y="388314"/>
            <a:ext cx="1634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Face Sud-Ouest</a:t>
            </a:r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7063780" y="757646"/>
            <a:ext cx="1400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intermediate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6658081" y="3465412"/>
            <a:ext cx="2849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Faible sensibilité stomatique</a:t>
            </a:r>
          </a:p>
          <a:p>
            <a:r>
              <a:rPr lang="fr-FR" dirty="0" smtClean="0"/>
              <a:t>(D0=60)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3265714" y="757646"/>
            <a:ext cx="1644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photoinhibition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2900970" y="3497837"/>
            <a:ext cx="2790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Forte sensibilité stomatique</a:t>
            </a:r>
          </a:p>
          <a:p>
            <a:r>
              <a:rPr lang="fr-FR" dirty="0" smtClean="0"/>
              <a:t>(D0=1)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917" y="1126978"/>
            <a:ext cx="1943954" cy="216000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866" y="1126978"/>
            <a:ext cx="1943954" cy="216000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917" y="4231492"/>
            <a:ext cx="1943954" cy="2160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866" y="4231492"/>
            <a:ext cx="1943954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92586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</TotalTime>
  <Words>312</Words>
  <Application>Microsoft Office PowerPoint</Application>
  <PresentationFormat>Grand écran</PresentationFormat>
  <Paragraphs>67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Simulation de la température foliaire pendant la canicule du 28 juin 2019 à l’aide HydroShoot</vt:lpstr>
      <vt:lpstr>La parcelle virtuelle (scène)</vt:lpstr>
      <vt:lpstr>Les scénarios</vt:lpstr>
      <vt:lpstr>Température du sol</vt:lpstr>
      <vt:lpstr>Les résultats (voir les graphes + p.j.)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de la température foliaire pendant la canicule du 28 juin 2019 à l’aide HydroShoot</dc:title>
  <dc:creator>Rami ALBASHA</dc:creator>
  <cp:lastModifiedBy>Rami ALBASHA</cp:lastModifiedBy>
  <cp:revision>27</cp:revision>
  <dcterms:created xsi:type="dcterms:W3CDTF">2023-06-27T20:41:38Z</dcterms:created>
  <dcterms:modified xsi:type="dcterms:W3CDTF">2023-11-27T16:21:22Z</dcterms:modified>
</cp:coreProperties>
</file>