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Saira ExtraCondensed Bold" charset="1" panose="00000808000000000000"/>
      <p:regular r:id="rId14"/>
    </p:embeddedFont>
    <p:embeddedFont>
      <p:font typeface="Open Sans" charset="1" panose="020B0606030504020204"/>
      <p:regular r:id="rId15"/>
    </p:embeddedFont>
    <p:embeddedFont>
      <p:font typeface="Open Sans Bold" charset="1" panose="020B0806030504020204"/>
      <p:regular r:id="rId16"/>
    </p:embeddedFont>
    <p:embeddedFont>
      <p:font typeface="Saira ExtraCondensed Semi-Bold" charset="1" panose="00000708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08712" y="-671200"/>
            <a:ext cx="3243146" cy="11629399"/>
            <a:chOff x="0" y="0"/>
            <a:chExt cx="854162" cy="30628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54162" cy="3062887"/>
            </a:xfrm>
            <a:custGeom>
              <a:avLst/>
              <a:gdLst/>
              <a:ahLst/>
              <a:cxnLst/>
              <a:rect r="r" b="b" t="t" l="l"/>
              <a:pathLst>
                <a:path h="3062887" w="854162">
                  <a:moveTo>
                    <a:pt x="0" y="0"/>
                  </a:moveTo>
                  <a:lnTo>
                    <a:pt x="854162" y="0"/>
                  </a:lnTo>
                  <a:lnTo>
                    <a:pt x="854162" y="3062887"/>
                  </a:lnTo>
                  <a:lnTo>
                    <a:pt x="0" y="3062887"/>
                  </a:lnTo>
                  <a:close/>
                </a:path>
              </a:pathLst>
            </a:custGeom>
            <a:solidFill>
              <a:srgbClr val="7BCF6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54162" cy="31105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400000">
            <a:off x="-447339" y="505496"/>
            <a:ext cx="8353264" cy="9276008"/>
          </a:xfrm>
          <a:custGeom>
            <a:avLst/>
            <a:gdLst/>
            <a:ahLst/>
            <a:cxnLst/>
            <a:rect r="r" b="b" t="t" l="l"/>
            <a:pathLst>
              <a:path h="9276008" w="8353264">
                <a:moveTo>
                  <a:pt x="0" y="0"/>
                </a:moveTo>
                <a:lnTo>
                  <a:pt x="8353264" y="0"/>
                </a:lnTo>
                <a:lnTo>
                  <a:pt x="8353264" y="9276008"/>
                </a:lnTo>
                <a:lnTo>
                  <a:pt x="0" y="92760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5400000">
            <a:off x="-62212" y="658240"/>
            <a:ext cx="6012550" cy="8970520"/>
            <a:chOff x="0" y="0"/>
            <a:chExt cx="660400" cy="98529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60400" cy="985294"/>
            </a:xfrm>
            <a:custGeom>
              <a:avLst/>
              <a:gdLst/>
              <a:ahLst/>
              <a:cxnLst/>
              <a:rect r="r" b="b" t="t" l="l"/>
              <a:pathLst>
                <a:path h="985294" w="660400">
                  <a:moveTo>
                    <a:pt x="220252" y="966225"/>
                  </a:moveTo>
                  <a:cubicBezTo>
                    <a:pt x="254109" y="977739"/>
                    <a:pt x="292600" y="985294"/>
                    <a:pt x="330378" y="985294"/>
                  </a:cubicBezTo>
                  <a:cubicBezTo>
                    <a:pt x="368157" y="985294"/>
                    <a:pt x="404509" y="978817"/>
                    <a:pt x="438009" y="967304"/>
                  </a:cubicBezTo>
                  <a:cubicBezTo>
                    <a:pt x="438723" y="966944"/>
                    <a:pt x="439435" y="966944"/>
                    <a:pt x="440148" y="966585"/>
                  </a:cubicBezTo>
                  <a:cubicBezTo>
                    <a:pt x="565955" y="920529"/>
                    <a:pt x="658618" y="798916"/>
                    <a:pt x="660400" y="652961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652476"/>
                  </a:lnTo>
                  <a:cubicBezTo>
                    <a:pt x="1782" y="799634"/>
                    <a:pt x="93019" y="921250"/>
                    <a:pt x="220252" y="966225"/>
                  </a:cubicBezTo>
                  <a:close/>
                </a:path>
              </a:pathLst>
            </a:custGeom>
            <a:solidFill>
              <a:srgbClr val="FDDEA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660400" cy="9059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555475" y="2855983"/>
            <a:ext cx="4872716" cy="4817898"/>
          </a:xfrm>
          <a:custGeom>
            <a:avLst/>
            <a:gdLst/>
            <a:ahLst/>
            <a:cxnLst/>
            <a:rect r="r" b="b" t="t" l="l"/>
            <a:pathLst>
              <a:path h="4817898" w="4872716">
                <a:moveTo>
                  <a:pt x="4872716" y="0"/>
                </a:moveTo>
                <a:lnTo>
                  <a:pt x="0" y="0"/>
                </a:lnTo>
                <a:lnTo>
                  <a:pt x="0" y="4817898"/>
                </a:lnTo>
                <a:lnTo>
                  <a:pt x="4872716" y="4817898"/>
                </a:lnTo>
                <a:lnTo>
                  <a:pt x="48727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12861" y="3323139"/>
            <a:ext cx="2066435" cy="2066435"/>
          </a:xfrm>
          <a:custGeom>
            <a:avLst/>
            <a:gdLst/>
            <a:ahLst/>
            <a:cxnLst/>
            <a:rect r="r" b="b" t="t" l="l"/>
            <a:pathLst>
              <a:path h="2066435" w="2066435">
                <a:moveTo>
                  <a:pt x="0" y="0"/>
                </a:moveTo>
                <a:lnTo>
                  <a:pt x="2066435" y="0"/>
                </a:lnTo>
                <a:lnTo>
                  <a:pt x="2066435" y="2066434"/>
                </a:lnTo>
                <a:lnTo>
                  <a:pt x="0" y="20664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367297" y="2983344"/>
            <a:ext cx="9205494" cy="3476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69"/>
              </a:lnSpc>
              <a:spcBef>
                <a:spcPct val="0"/>
              </a:spcBef>
            </a:pPr>
            <a:r>
              <a:rPr lang="en-US" b="true" sz="20263">
                <a:solidFill>
                  <a:srgbClr val="7BCF66"/>
                </a:solidFill>
                <a:latin typeface="Saira ExtraCondensed Bold"/>
                <a:ea typeface="Saira ExtraCondensed Bold"/>
                <a:cs typeface="Saira ExtraCondensed Bold"/>
                <a:sym typeface="Saira ExtraCondensed Bold"/>
              </a:rPr>
              <a:t>JOBHUNT</a:t>
            </a:r>
          </a:p>
        </p:txBody>
      </p:sp>
      <p:sp>
        <p:nvSpPr>
          <p:cNvPr name="AutoShape 12" id="12"/>
          <p:cNvSpPr/>
          <p:nvPr/>
        </p:nvSpPr>
        <p:spPr>
          <a:xfrm>
            <a:off x="9036167" y="6101144"/>
            <a:ext cx="8233907" cy="0"/>
          </a:xfrm>
          <a:prstGeom prst="line">
            <a:avLst/>
          </a:prstGeom>
          <a:ln cap="rnd" w="47625">
            <a:solidFill>
              <a:srgbClr val="7BCF66"/>
            </a:solidFill>
            <a:prstDash val="sysDash"/>
            <a:headEnd type="oval" len="lg" w="lg"/>
            <a:tailEnd type="oval" len="lg" w="lg"/>
          </a:ln>
        </p:spPr>
      </p:sp>
      <p:sp>
        <p:nvSpPr>
          <p:cNvPr name="AutoShape 13" id="13"/>
          <p:cNvSpPr/>
          <p:nvPr/>
        </p:nvSpPr>
        <p:spPr>
          <a:xfrm>
            <a:off x="9025393" y="3397682"/>
            <a:ext cx="8233907" cy="0"/>
          </a:xfrm>
          <a:prstGeom prst="line">
            <a:avLst/>
          </a:prstGeom>
          <a:ln cap="rnd" w="47625">
            <a:solidFill>
              <a:srgbClr val="70170A"/>
            </a:solidFill>
            <a:prstDash val="sysDash"/>
            <a:headEnd type="oval" len="lg" w="lg"/>
            <a:tailEnd type="oval" len="lg" w="lg"/>
          </a:ln>
        </p:spPr>
      </p:sp>
      <p:sp>
        <p:nvSpPr>
          <p:cNvPr name="TextBox 14" id="14"/>
          <p:cNvSpPr txBox="true"/>
          <p:nvPr/>
        </p:nvSpPr>
        <p:spPr>
          <a:xfrm rot="0">
            <a:off x="11384429" y="6160109"/>
            <a:ext cx="3171230" cy="1508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6"/>
              </a:lnSpc>
              <a:spcBef>
                <a:spcPct val="0"/>
              </a:spcBef>
            </a:pPr>
            <a:r>
              <a:rPr lang="en-US" sz="3088" spc="61">
                <a:solidFill>
                  <a:srgbClr val="70170A"/>
                </a:solidFill>
                <a:latin typeface="Open Sans"/>
                <a:ea typeface="Open Sans"/>
                <a:cs typeface="Open Sans"/>
                <a:sym typeface="Open Sans"/>
              </a:rPr>
              <a:t>Created By:</a:t>
            </a:r>
          </a:p>
          <a:p>
            <a:pPr algn="ctr">
              <a:lnSpc>
                <a:spcPts val="7413"/>
              </a:lnSpc>
              <a:spcBef>
                <a:spcPct val="0"/>
              </a:spcBef>
            </a:pPr>
            <a:r>
              <a:rPr lang="en-US" b="true" sz="4188" spc="83">
                <a:solidFill>
                  <a:srgbClr val="7BCF6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Rami Al-Ajo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7952238" y="2549077"/>
            <a:ext cx="9371006" cy="9405814"/>
          </a:xfrm>
          <a:custGeom>
            <a:avLst/>
            <a:gdLst/>
            <a:ahLst/>
            <a:cxnLst/>
            <a:rect r="r" b="b" t="t" l="l"/>
            <a:pathLst>
              <a:path h="9405814" w="9371006">
                <a:moveTo>
                  <a:pt x="0" y="0"/>
                </a:moveTo>
                <a:lnTo>
                  <a:pt x="9371005" y="0"/>
                </a:lnTo>
                <a:lnTo>
                  <a:pt x="9371005" y="9405814"/>
                </a:lnTo>
                <a:lnTo>
                  <a:pt x="0" y="9405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1063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3279110" y="4439433"/>
            <a:ext cx="9371006" cy="5617708"/>
          </a:xfrm>
          <a:custGeom>
            <a:avLst/>
            <a:gdLst/>
            <a:ahLst/>
            <a:cxnLst/>
            <a:rect r="r" b="b" t="t" l="l"/>
            <a:pathLst>
              <a:path h="5617708" w="9371006">
                <a:moveTo>
                  <a:pt x="0" y="0"/>
                </a:moveTo>
                <a:lnTo>
                  <a:pt x="9371006" y="0"/>
                </a:lnTo>
                <a:lnTo>
                  <a:pt x="9371006" y="5617707"/>
                </a:lnTo>
                <a:lnTo>
                  <a:pt x="0" y="5617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5238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6663" y="3685236"/>
            <a:ext cx="670554" cy="541808"/>
          </a:xfrm>
          <a:custGeom>
            <a:avLst/>
            <a:gdLst/>
            <a:ahLst/>
            <a:cxnLst/>
            <a:rect r="r" b="b" t="t" l="l"/>
            <a:pathLst>
              <a:path h="541808" w="670554">
                <a:moveTo>
                  <a:pt x="0" y="0"/>
                </a:moveTo>
                <a:lnTo>
                  <a:pt x="670554" y="0"/>
                </a:lnTo>
                <a:lnTo>
                  <a:pt x="670554" y="541807"/>
                </a:lnTo>
                <a:lnTo>
                  <a:pt x="0" y="5418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509539" y="4063129"/>
            <a:ext cx="10831109" cy="3185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040"/>
              </a:lnSpc>
              <a:spcBef>
                <a:spcPct val="0"/>
              </a:spcBef>
            </a:pPr>
            <a:r>
              <a:rPr lang="en-US" b="true" sz="18600">
                <a:solidFill>
                  <a:srgbClr val="7BCF66"/>
                </a:solidFill>
                <a:latin typeface="Saira ExtraCondensed Bold"/>
                <a:ea typeface="Saira ExtraCondensed Bold"/>
                <a:cs typeface="Saira ExtraCondensed Bold"/>
                <a:sym typeface="Saira ExtraCondensed Bold"/>
              </a:rPr>
              <a:t>TABLE OF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09539" y="5986833"/>
            <a:ext cx="10831109" cy="3425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0"/>
              </a:lnSpc>
              <a:spcBef>
                <a:spcPct val="0"/>
              </a:spcBef>
            </a:pPr>
            <a:r>
              <a:rPr lang="en-US" b="true" sz="20000">
                <a:solidFill>
                  <a:srgbClr val="70170A"/>
                </a:solidFill>
                <a:latin typeface="Saira ExtraCondensed Bold"/>
                <a:ea typeface="Saira ExtraCondensed Bold"/>
                <a:cs typeface="Saira ExtraCondensed Bold"/>
                <a:sym typeface="Saira ExtraCondensed Bold"/>
              </a:rPr>
              <a:t>CONTENTS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22741" y="3445228"/>
            <a:ext cx="5623671" cy="92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68"/>
              </a:lnSpc>
              <a:spcBef>
                <a:spcPct val="0"/>
              </a:spcBef>
            </a:pPr>
            <a:r>
              <a:rPr lang="en-US" b="true" sz="5477">
                <a:solidFill>
                  <a:srgbClr val="70170A"/>
                </a:solidFill>
                <a:latin typeface="Saira ExtraCondensed Semi-Bold"/>
                <a:ea typeface="Saira ExtraCondensed Semi-Bold"/>
                <a:cs typeface="Saira ExtraCondensed Semi-Bold"/>
                <a:sym typeface="Saira ExtraCondensed Semi-Bold"/>
              </a:rPr>
              <a:t>Objective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22741" y="4294556"/>
            <a:ext cx="5623671" cy="92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68"/>
              </a:lnSpc>
              <a:spcBef>
                <a:spcPct val="0"/>
              </a:spcBef>
            </a:pPr>
            <a:r>
              <a:rPr lang="en-US" b="true" sz="5477">
                <a:solidFill>
                  <a:srgbClr val="70170A"/>
                </a:solidFill>
                <a:latin typeface="Saira ExtraCondensed Semi-Bold"/>
                <a:ea typeface="Saira ExtraCondensed Semi-Bold"/>
                <a:cs typeface="Saira ExtraCondensed Semi-Bold"/>
                <a:sym typeface="Saira ExtraCondensed Semi-Bold"/>
              </a:rPr>
              <a:t>Used Technology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22741" y="5143884"/>
            <a:ext cx="5623671" cy="92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68"/>
              </a:lnSpc>
              <a:spcBef>
                <a:spcPct val="0"/>
              </a:spcBef>
            </a:pPr>
            <a:r>
              <a:rPr lang="en-US" b="true" sz="5477">
                <a:solidFill>
                  <a:srgbClr val="70170A"/>
                </a:solidFill>
                <a:latin typeface="Saira ExtraCondensed Semi-Bold"/>
                <a:ea typeface="Saira ExtraCondensed Semi-Bold"/>
                <a:cs typeface="Saira ExtraCondensed Semi-Bold"/>
                <a:sym typeface="Saira ExtraCondensed Semi-Bold"/>
              </a:rPr>
              <a:t>Features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22741" y="5993213"/>
            <a:ext cx="5623671" cy="1897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68"/>
              </a:lnSpc>
            </a:pPr>
            <a:r>
              <a:rPr lang="en-US" sz="5477" b="true">
                <a:solidFill>
                  <a:srgbClr val="70170A"/>
                </a:solidFill>
                <a:latin typeface="Saira ExtraCondensed Semi-Bold"/>
                <a:ea typeface="Saira ExtraCondensed Semi-Bold"/>
                <a:cs typeface="Saira ExtraCondensed Semi-Bold"/>
                <a:sym typeface="Saira ExtraCondensed Semi-Bold"/>
              </a:rPr>
              <a:t>Business Model Canvas</a:t>
            </a:r>
          </a:p>
          <a:p>
            <a:pPr algn="l">
              <a:lnSpc>
                <a:spcPts val="7668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2022741" y="6842541"/>
            <a:ext cx="5912092" cy="92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68"/>
              </a:lnSpc>
              <a:spcBef>
                <a:spcPct val="0"/>
              </a:spcBef>
            </a:pPr>
            <a:r>
              <a:rPr lang="en-US" b="true" sz="5477">
                <a:solidFill>
                  <a:srgbClr val="70170A"/>
                </a:solidFill>
                <a:latin typeface="Saira ExtraCondensed Semi-Bold"/>
                <a:ea typeface="Saira ExtraCondensed Semi-Bold"/>
                <a:cs typeface="Saira ExtraCondensed Semi-Bold"/>
                <a:sym typeface="Saira ExtraCondensed Semi-Bold"/>
              </a:rPr>
              <a:t>Live Demo For The Website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35551" y="3436226"/>
            <a:ext cx="1025719" cy="92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668"/>
              </a:lnSpc>
              <a:spcBef>
                <a:spcPct val="0"/>
              </a:spcBef>
            </a:pPr>
            <a:r>
              <a:rPr lang="en-US" b="true" sz="5477">
                <a:solidFill>
                  <a:srgbClr val="7BCF66"/>
                </a:solidFill>
                <a:latin typeface="Saira ExtraCondensed Semi-Bold"/>
                <a:ea typeface="Saira ExtraCondensed Semi-Bold"/>
                <a:cs typeface="Saira ExtraCondensed Semi-Bold"/>
                <a:sym typeface="Saira ExtraCondensed Semi-Bold"/>
              </a:rPr>
              <a:t>01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35551" y="4285554"/>
            <a:ext cx="1025719" cy="92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668"/>
              </a:lnSpc>
              <a:spcBef>
                <a:spcPct val="0"/>
              </a:spcBef>
            </a:pPr>
            <a:r>
              <a:rPr lang="en-US" b="true" sz="5477">
                <a:solidFill>
                  <a:srgbClr val="7BCF66"/>
                </a:solidFill>
                <a:latin typeface="Saira ExtraCondensed Semi-Bold"/>
                <a:ea typeface="Saira ExtraCondensed Semi-Bold"/>
                <a:cs typeface="Saira ExtraCondensed Semi-Bold"/>
                <a:sym typeface="Saira ExtraCondensed Semi-Bold"/>
              </a:rPr>
              <a:t>02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35551" y="5134882"/>
            <a:ext cx="1025719" cy="92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668"/>
              </a:lnSpc>
              <a:spcBef>
                <a:spcPct val="0"/>
              </a:spcBef>
            </a:pPr>
            <a:r>
              <a:rPr lang="en-US" b="true" sz="5477">
                <a:solidFill>
                  <a:srgbClr val="7BCF66"/>
                </a:solidFill>
                <a:latin typeface="Saira ExtraCondensed Semi-Bold"/>
                <a:ea typeface="Saira ExtraCondensed Semi-Bold"/>
                <a:cs typeface="Saira ExtraCondensed Semi-Bold"/>
                <a:sym typeface="Saira ExtraCondensed Semi-Bold"/>
              </a:rPr>
              <a:t>03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35551" y="5984211"/>
            <a:ext cx="1025719" cy="92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668"/>
              </a:lnSpc>
              <a:spcBef>
                <a:spcPct val="0"/>
              </a:spcBef>
            </a:pPr>
            <a:r>
              <a:rPr lang="en-US" b="true" sz="5477">
                <a:solidFill>
                  <a:srgbClr val="7BCF66"/>
                </a:solidFill>
                <a:latin typeface="Saira ExtraCondensed Semi-Bold"/>
                <a:ea typeface="Saira ExtraCondensed Semi-Bold"/>
                <a:cs typeface="Saira ExtraCondensed Semi-Bold"/>
                <a:sym typeface="Saira ExtraCondensed Semi-Bold"/>
              </a:rPr>
              <a:t>04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35551" y="6833539"/>
            <a:ext cx="1025719" cy="92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668"/>
              </a:lnSpc>
              <a:spcBef>
                <a:spcPct val="0"/>
              </a:spcBef>
            </a:pPr>
            <a:r>
              <a:rPr lang="en-US" b="true" sz="5477">
                <a:solidFill>
                  <a:srgbClr val="7BCF66"/>
                </a:solidFill>
                <a:latin typeface="Saira ExtraCondensed Semi-Bold"/>
                <a:ea typeface="Saira ExtraCondensed Semi-Bold"/>
                <a:cs typeface="Saira ExtraCondensed Semi-Bold"/>
                <a:sym typeface="Saira ExtraCondensed Semi-Bold"/>
              </a:rPr>
              <a:t>05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76663" y="4534564"/>
            <a:ext cx="670554" cy="541808"/>
          </a:xfrm>
          <a:custGeom>
            <a:avLst/>
            <a:gdLst/>
            <a:ahLst/>
            <a:cxnLst/>
            <a:rect r="r" b="b" t="t" l="l"/>
            <a:pathLst>
              <a:path h="541808" w="670554">
                <a:moveTo>
                  <a:pt x="0" y="0"/>
                </a:moveTo>
                <a:lnTo>
                  <a:pt x="670554" y="0"/>
                </a:lnTo>
                <a:lnTo>
                  <a:pt x="670554" y="541808"/>
                </a:lnTo>
                <a:lnTo>
                  <a:pt x="0" y="5418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76663" y="5383893"/>
            <a:ext cx="670554" cy="541808"/>
          </a:xfrm>
          <a:custGeom>
            <a:avLst/>
            <a:gdLst/>
            <a:ahLst/>
            <a:cxnLst/>
            <a:rect r="r" b="b" t="t" l="l"/>
            <a:pathLst>
              <a:path h="541808" w="670554">
                <a:moveTo>
                  <a:pt x="0" y="0"/>
                </a:moveTo>
                <a:lnTo>
                  <a:pt x="670554" y="0"/>
                </a:lnTo>
                <a:lnTo>
                  <a:pt x="670554" y="541807"/>
                </a:lnTo>
                <a:lnTo>
                  <a:pt x="0" y="5418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76663" y="6233221"/>
            <a:ext cx="670554" cy="541808"/>
          </a:xfrm>
          <a:custGeom>
            <a:avLst/>
            <a:gdLst/>
            <a:ahLst/>
            <a:cxnLst/>
            <a:rect r="r" b="b" t="t" l="l"/>
            <a:pathLst>
              <a:path h="541808" w="670554">
                <a:moveTo>
                  <a:pt x="0" y="0"/>
                </a:moveTo>
                <a:lnTo>
                  <a:pt x="670554" y="0"/>
                </a:lnTo>
                <a:lnTo>
                  <a:pt x="670554" y="541808"/>
                </a:lnTo>
                <a:lnTo>
                  <a:pt x="0" y="5418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76663" y="7082549"/>
            <a:ext cx="670554" cy="541808"/>
          </a:xfrm>
          <a:custGeom>
            <a:avLst/>
            <a:gdLst/>
            <a:ahLst/>
            <a:cxnLst/>
            <a:rect r="r" b="b" t="t" l="l"/>
            <a:pathLst>
              <a:path h="541808" w="670554">
                <a:moveTo>
                  <a:pt x="0" y="0"/>
                </a:moveTo>
                <a:lnTo>
                  <a:pt x="670554" y="0"/>
                </a:lnTo>
                <a:lnTo>
                  <a:pt x="670554" y="541808"/>
                </a:lnTo>
                <a:lnTo>
                  <a:pt x="0" y="5418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1" id="21"/>
          <p:cNvSpPr/>
          <p:nvPr/>
        </p:nvSpPr>
        <p:spPr>
          <a:xfrm flipV="true">
            <a:off x="7444133" y="1076325"/>
            <a:ext cx="11936358" cy="7731"/>
          </a:xfrm>
          <a:prstGeom prst="line">
            <a:avLst/>
          </a:prstGeom>
          <a:ln cap="rnd" w="95250">
            <a:solidFill>
              <a:srgbClr val="7BCF66"/>
            </a:solidFill>
            <a:prstDash val="sysDash"/>
            <a:headEnd type="oval" len="lg" w="lg"/>
            <a:tailEnd type="oval" len="lg" w="lg"/>
          </a:ln>
        </p:spPr>
      </p:sp>
      <p:sp>
        <p:nvSpPr>
          <p:cNvPr name="AutoShape 22" id="22"/>
          <p:cNvSpPr/>
          <p:nvPr/>
        </p:nvSpPr>
        <p:spPr>
          <a:xfrm flipV="true">
            <a:off x="7444133" y="1576834"/>
            <a:ext cx="11936358" cy="7731"/>
          </a:xfrm>
          <a:prstGeom prst="line">
            <a:avLst/>
          </a:prstGeom>
          <a:ln cap="rnd" w="95250">
            <a:solidFill>
              <a:srgbClr val="FDDEA4"/>
            </a:solidFill>
            <a:prstDash val="sysDash"/>
            <a:headEnd type="oval" len="lg" w="lg"/>
            <a:tailEnd type="oval" len="lg" w="lg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11696" y="2734548"/>
            <a:ext cx="4560945" cy="4817903"/>
            <a:chOff x="0" y="0"/>
            <a:chExt cx="1201236" cy="12689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01236" cy="1268913"/>
            </a:xfrm>
            <a:custGeom>
              <a:avLst/>
              <a:gdLst/>
              <a:ahLst/>
              <a:cxnLst/>
              <a:rect r="r" b="b" t="t" l="l"/>
              <a:pathLst>
                <a:path h="1268913" w="1201236">
                  <a:moveTo>
                    <a:pt x="0" y="0"/>
                  </a:moveTo>
                  <a:lnTo>
                    <a:pt x="1201236" y="0"/>
                  </a:lnTo>
                  <a:lnTo>
                    <a:pt x="1201236" y="1268913"/>
                  </a:lnTo>
                  <a:lnTo>
                    <a:pt x="0" y="1268913"/>
                  </a:lnTo>
                  <a:close/>
                </a:path>
              </a:pathLst>
            </a:custGeom>
            <a:solidFill>
              <a:srgbClr val="7BCF6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01236" cy="1316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639325" y="1955020"/>
            <a:ext cx="6376960" cy="6376960"/>
            <a:chOff x="0" y="0"/>
            <a:chExt cx="13716000" cy="13716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338714" y="-10990"/>
              <a:ext cx="14393428" cy="13737980"/>
            </a:xfrm>
            <a:custGeom>
              <a:avLst/>
              <a:gdLst/>
              <a:ahLst/>
              <a:cxnLst/>
              <a:rect r="r" b="b" t="t" l="l"/>
              <a:pathLst>
                <a:path h="13737980" w="14393428">
                  <a:moveTo>
                    <a:pt x="7196714" y="10990"/>
                  </a:moveTo>
                  <a:cubicBezTo>
                    <a:pt x="4739280" y="0"/>
                    <a:pt x="2463801" y="1304719"/>
                    <a:pt x="1231901" y="3431106"/>
                  </a:cubicBezTo>
                  <a:cubicBezTo>
                    <a:pt x="0" y="5557493"/>
                    <a:pt x="0" y="8180487"/>
                    <a:pt x="1231901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8" y="13737980"/>
                    <a:pt x="11929627" y="12433261"/>
                    <a:pt x="13161527" y="10306874"/>
                  </a:cubicBezTo>
                  <a:cubicBezTo>
                    <a:pt x="14393428" y="8180487"/>
                    <a:pt x="14393428" y="5557493"/>
                    <a:pt x="13161527" y="3431106"/>
                  </a:cubicBezTo>
                  <a:cubicBezTo>
                    <a:pt x="11929627" y="1304719"/>
                    <a:pt x="9654148" y="0"/>
                    <a:pt x="7196714" y="10990"/>
                  </a:cubicBezTo>
                  <a:close/>
                </a:path>
              </a:pathLst>
            </a:custGeom>
            <a:blipFill>
              <a:blip r:embed="rId2"/>
              <a:stretch>
                <a:fillRect l="-23054" t="0" r="-57405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6601371" y="932802"/>
            <a:ext cx="10831109" cy="2581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0"/>
              </a:lnSpc>
              <a:spcBef>
                <a:spcPct val="0"/>
              </a:spcBef>
            </a:pPr>
            <a:r>
              <a:rPr lang="en-US" b="true" sz="15000">
                <a:solidFill>
                  <a:srgbClr val="7BCF66"/>
                </a:solidFill>
                <a:latin typeface="Saira ExtraCondensed Bold"/>
                <a:ea typeface="Saira ExtraCondensed Bold"/>
                <a:cs typeface="Saira ExtraCondensed Bold"/>
                <a:sym typeface="Saira ExtraCondensed Bold"/>
              </a:rPr>
              <a:t>OBJECTIVE</a:t>
            </a:r>
            <a:r>
              <a:rPr lang="en-US" b="true" sz="15000">
                <a:solidFill>
                  <a:srgbClr val="7BCF66"/>
                </a:solidFill>
                <a:latin typeface="Saira ExtraCondensed Bold"/>
                <a:ea typeface="Saira ExtraCondensed Bold"/>
                <a:cs typeface="Saira ExtraCondensed Bold"/>
                <a:sym typeface="Saira ExtraCondensed Bold"/>
              </a:rPr>
              <a:t>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5400000">
            <a:off x="-1113827" y="582555"/>
            <a:ext cx="9237730" cy="9121889"/>
          </a:xfrm>
          <a:custGeom>
            <a:avLst/>
            <a:gdLst/>
            <a:ahLst/>
            <a:cxnLst/>
            <a:rect r="r" b="b" t="t" l="l"/>
            <a:pathLst>
              <a:path h="9121889" w="9237730">
                <a:moveTo>
                  <a:pt x="0" y="0"/>
                </a:moveTo>
                <a:lnTo>
                  <a:pt x="9237730" y="0"/>
                </a:lnTo>
                <a:lnTo>
                  <a:pt x="9237730" y="9121890"/>
                </a:lnTo>
                <a:lnTo>
                  <a:pt x="0" y="91218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12456"/>
            </a:stretch>
          </a:blipFill>
        </p:spPr>
      </p:sp>
      <p:sp>
        <p:nvSpPr>
          <p:cNvPr name="AutoShape 9" id="9"/>
          <p:cNvSpPr/>
          <p:nvPr/>
        </p:nvSpPr>
        <p:spPr>
          <a:xfrm>
            <a:off x="8210193" y="3514077"/>
            <a:ext cx="9453487" cy="47625"/>
          </a:xfrm>
          <a:prstGeom prst="line">
            <a:avLst/>
          </a:prstGeom>
          <a:ln cap="rnd" w="47625">
            <a:solidFill>
              <a:srgbClr val="7BCF66"/>
            </a:solidFill>
            <a:prstDash val="sysDash"/>
            <a:headEnd type="oval" len="lg" w="lg"/>
            <a:tailEnd type="oval" len="lg" w="lg"/>
          </a:ln>
        </p:spPr>
      </p:sp>
      <p:sp>
        <p:nvSpPr>
          <p:cNvPr name="TextBox 10" id="10"/>
          <p:cNvSpPr txBox="true"/>
          <p:nvPr/>
        </p:nvSpPr>
        <p:spPr>
          <a:xfrm rot="0">
            <a:off x="8210193" y="3788433"/>
            <a:ext cx="9453487" cy="5772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39"/>
              </a:lnSpc>
              <a:spcBef>
                <a:spcPct val="0"/>
              </a:spcBef>
            </a:pPr>
            <a:r>
              <a:rPr lang="en-US" b="true" sz="4099">
                <a:solidFill>
                  <a:srgbClr val="70170A"/>
                </a:solidFill>
                <a:latin typeface="Saira ExtraCondensed Semi-Bold"/>
                <a:ea typeface="Saira ExtraCondensed Semi-Bold"/>
                <a:cs typeface="Saira ExtraCondensed Semi-Bold"/>
                <a:sym typeface="Saira ExtraCondensed Semi-Bold"/>
              </a:rPr>
              <a:t>The main objective of this project was to design and implement a fully functional job portal web application using Laravel . The platform connects companies and candidates by offering easy-to-use tools for job posting, Job search, and application management. The system provides robust administrative features for managing the website’s content and users, ensuring a seamless experience for both employers and job seekers.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99651" y="2848298"/>
            <a:ext cx="5490891" cy="5603785"/>
          </a:xfrm>
          <a:custGeom>
            <a:avLst/>
            <a:gdLst/>
            <a:ahLst/>
            <a:cxnLst/>
            <a:rect r="r" b="b" t="t" l="l"/>
            <a:pathLst>
              <a:path h="5603785" w="5490891">
                <a:moveTo>
                  <a:pt x="0" y="0"/>
                </a:moveTo>
                <a:lnTo>
                  <a:pt x="5490890" y="0"/>
                </a:lnTo>
                <a:lnTo>
                  <a:pt x="5490890" y="5603784"/>
                </a:lnTo>
                <a:lnTo>
                  <a:pt x="0" y="5603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880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94454" y="2848298"/>
            <a:ext cx="5490891" cy="5603785"/>
          </a:xfrm>
          <a:custGeom>
            <a:avLst/>
            <a:gdLst/>
            <a:ahLst/>
            <a:cxnLst/>
            <a:rect r="r" b="b" t="t" l="l"/>
            <a:pathLst>
              <a:path h="5603785" w="5490891">
                <a:moveTo>
                  <a:pt x="0" y="0"/>
                </a:moveTo>
                <a:lnTo>
                  <a:pt x="5490890" y="0"/>
                </a:lnTo>
                <a:lnTo>
                  <a:pt x="5490890" y="5603784"/>
                </a:lnTo>
                <a:lnTo>
                  <a:pt x="0" y="5603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880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2656" y="2848298"/>
            <a:ext cx="5490891" cy="5603785"/>
          </a:xfrm>
          <a:custGeom>
            <a:avLst/>
            <a:gdLst/>
            <a:ahLst/>
            <a:cxnLst/>
            <a:rect r="r" b="b" t="t" l="l"/>
            <a:pathLst>
              <a:path h="5603785" w="5490891">
                <a:moveTo>
                  <a:pt x="0" y="0"/>
                </a:moveTo>
                <a:lnTo>
                  <a:pt x="5490890" y="0"/>
                </a:lnTo>
                <a:lnTo>
                  <a:pt x="5490890" y="5603784"/>
                </a:lnTo>
                <a:lnTo>
                  <a:pt x="0" y="5603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8809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704633" y="9258300"/>
            <a:ext cx="19640116" cy="1771053"/>
            <a:chOff x="0" y="0"/>
            <a:chExt cx="5172706" cy="4664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172706" cy="466450"/>
            </a:xfrm>
            <a:custGeom>
              <a:avLst/>
              <a:gdLst/>
              <a:ahLst/>
              <a:cxnLst/>
              <a:rect r="r" b="b" t="t" l="l"/>
              <a:pathLst>
                <a:path h="466450" w="5172706">
                  <a:moveTo>
                    <a:pt x="0" y="0"/>
                  </a:moveTo>
                  <a:lnTo>
                    <a:pt x="5172706" y="0"/>
                  </a:lnTo>
                  <a:lnTo>
                    <a:pt x="5172706" y="466450"/>
                  </a:lnTo>
                  <a:lnTo>
                    <a:pt x="0" y="466450"/>
                  </a:lnTo>
                  <a:close/>
                </a:path>
              </a:pathLst>
            </a:custGeom>
            <a:solidFill>
              <a:srgbClr val="7BCF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172706" cy="514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02656" y="7624230"/>
            <a:ext cx="5490891" cy="1655705"/>
          </a:xfrm>
          <a:custGeom>
            <a:avLst/>
            <a:gdLst/>
            <a:ahLst/>
            <a:cxnLst/>
            <a:rect r="r" b="b" t="t" l="l"/>
            <a:pathLst>
              <a:path h="1655705" w="5490891">
                <a:moveTo>
                  <a:pt x="0" y="0"/>
                </a:moveTo>
                <a:lnTo>
                  <a:pt x="5490890" y="0"/>
                </a:lnTo>
                <a:lnTo>
                  <a:pt x="5490890" y="1655705"/>
                </a:lnTo>
                <a:lnTo>
                  <a:pt x="0" y="1655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33793" r="0" b="-34475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398555" y="7602595"/>
            <a:ext cx="5490891" cy="1655705"/>
          </a:xfrm>
          <a:custGeom>
            <a:avLst/>
            <a:gdLst/>
            <a:ahLst/>
            <a:cxnLst/>
            <a:rect r="r" b="b" t="t" l="l"/>
            <a:pathLst>
              <a:path h="1655705" w="5490891">
                <a:moveTo>
                  <a:pt x="0" y="0"/>
                </a:moveTo>
                <a:lnTo>
                  <a:pt x="5490890" y="0"/>
                </a:lnTo>
                <a:lnTo>
                  <a:pt x="5490890" y="1655705"/>
                </a:lnTo>
                <a:lnTo>
                  <a:pt x="0" y="1655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33793" r="0" b="-34475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094454" y="7580960"/>
            <a:ext cx="5490891" cy="1655705"/>
          </a:xfrm>
          <a:custGeom>
            <a:avLst/>
            <a:gdLst/>
            <a:ahLst/>
            <a:cxnLst/>
            <a:rect r="r" b="b" t="t" l="l"/>
            <a:pathLst>
              <a:path h="1655705" w="5490891">
                <a:moveTo>
                  <a:pt x="0" y="0"/>
                </a:moveTo>
                <a:lnTo>
                  <a:pt x="5490890" y="0"/>
                </a:lnTo>
                <a:lnTo>
                  <a:pt x="5490890" y="1655705"/>
                </a:lnTo>
                <a:lnTo>
                  <a:pt x="0" y="1655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33793" r="0" b="-34475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658121" y="3419475"/>
            <a:ext cx="1579960" cy="1171145"/>
          </a:xfrm>
          <a:custGeom>
            <a:avLst/>
            <a:gdLst/>
            <a:ahLst/>
            <a:cxnLst/>
            <a:rect r="r" b="b" t="t" l="l"/>
            <a:pathLst>
              <a:path h="1171145" w="1579960">
                <a:moveTo>
                  <a:pt x="0" y="0"/>
                </a:moveTo>
                <a:lnTo>
                  <a:pt x="1579960" y="0"/>
                </a:lnTo>
                <a:lnTo>
                  <a:pt x="1579960" y="1171145"/>
                </a:lnTo>
                <a:lnTo>
                  <a:pt x="0" y="11711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443411" y="3776304"/>
            <a:ext cx="1401179" cy="880991"/>
          </a:xfrm>
          <a:custGeom>
            <a:avLst/>
            <a:gdLst/>
            <a:ahLst/>
            <a:cxnLst/>
            <a:rect r="r" b="b" t="t" l="l"/>
            <a:pathLst>
              <a:path h="880991" w="1401179">
                <a:moveTo>
                  <a:pt x="0" y="0"/>
                </a:moveTo>
                <a:lnTo>
                  <a:pt x="1401178" y="0"/>
                </a:lnTo>
                <a:lnTo>
                  <a:pt x="1401178" y="880991"/>
                </a:lnTo>
                <a:lnTo>
                  <a:pt x="0" y="8809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404351" y="3675777"/>
            <a:ext cx="1257307" cy="1005845"/>
          </a:xfrm>
          <a:custGeom>
            <a:avLst/>
            <a:gdLst/>
            <a:ahLst/>
            <a:cxnLst/>
            <a:rect r="r" b="b" t="t" l="l"/>
            <a:pathLst>
              <a:path h="1005845" w="1257307">
                <a:moveTo>
                  <a:pt x="0" y="0"/>
                </a:moveTo>
                <a:lnTo>
                  <a:pt x="1257307" y="0"/>
                </a:lnTo>
                <a:lnTo>
                  <a:pt x="1257307" y="1005845"/>
                </a:lnTo>
                <a:lnTo>
                  <a:pt x="0" y="10058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02656" y="580086"/>
            <a:ext cx="2345143" cy="1795100"/>
          </a:xfrm>
          <a:custGeom>
            <a:avLst/>
            <a:gdLst/>
            <a:ahLst/>
            <a:cxnLst/>
            <a:rect r="r" b="b" t="t" l="l"/>
            <a:pathLst>
              <a:path h="1795100" w="2345143">
                <a:moveTo>
                  <a:pt x="0" y="0"/>
                </a:moveTo>
                <a:lnTo>
                  <a:pt x="2345142" y="0"/>
                </a:lnTo>
                <a:lnTo>
                  <a:pt x="2345142" y="1795100"/>
                </a:lnTo>
                <a:lnTo>
                  <a:pt x="0" y="17951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544464" y="39361"/>
            <a:ext cx="15201264" cy="2581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0"/>
              </a:lnSpc>
              <a:spcBef>
                <a:spcPct val="0"/>
              </a:spcBef>
            </a:pPr>
            <a:r>
              <a:rPr lang="en-US" b="true" sz="15000">
                <a:solidFill>
                  <a:srgbClr val="70170A"/>
                </a:solidFill>
                <a:latin typeface="Saira ExtraCondensed Bold"/>
                <a:ea typeface="Saira ExtraCondensed Bold"/>
                <a:cs typeface="Saira ExtraCondensed Bold"/>
                <a:sym typeface="Saira ExtraCondensed Bold"/>
              </a:rPr>
              <a:t>USED TECHNOLOGY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01319" y="4638245"/>
            <a:ext cx="3893564" cy="1009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b="true" sz="5999">
                <a:solidFill>
                  <a:srgbClr val="7BCF66"/>
                </a:solidFill>
                <a:latin typeface="Saira ExtraCondensed Bold"/>
                <a:ea typeface="Saira ExtraCondensed Bold"/>
                <a:cs typeface="Saira ExtraCondensed Bold"/>
                <a:sym typeface="Saira ExtraCondensed Bold"/>
              </a:rPr>
              <a:t>LARAVEL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197218" y="4628720"/>
            <a:ext cx="3893564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7BCF66"/>
                </a:solidFill>
                <a:latin typeface="Saira ExtraCondensed Bold"/>
                <a:ea typeface="Saira ExtraCondensed Bold"/>
                <a:cs typeface="Saira ExtraCondensed Bold"/>
                <a:sym typeface="Saira ExtraCondensed Bold"/>
              </a:rPr>
              <a:t>MYSQL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893117" y="4628720"/>
            <a:ext cx="3893564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7BCF66"/>
                </a:solidFill>
                <a:latin typeface="Saira ExtraCondensed Bold"/>
                <a:ea typeface="Saira ExtraCondensed Bold"/>
                <a:cs typeface="Saira ExtraCondensed Bold"/>
                <a:sym typeface="Saira ExtraCondensed Bold"/>
              </a:rPr>
              <a:t>JS, HTML, CSS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21890" y="6530760"/>
            <a:ext cx="3452423" cy="207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70170A"/>
                </a:solidFill>
                <a:latin typeface="Saira ExtraCondensed Semi-Bold"/>
                <a:ea typeface="Saira ExtraCondensed Semi-Bold"/>
                <a:cs typeface="Saira ExtraCondensed Semi-Bold"/>
                <a:sym typeface="Saira ExtraCondensed Semi-Bold"/>
              </a:rPr>
              <a:t> For backend logic, routing, and database interaction.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417789" y="6530760"/>
            <a:ext cx="3452423" cy="207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70170A"/>
                </a:solidFill>
                <a:latin typeface="Saira ExtraCondensed Semi-Bold"/>
                <a:ea typeface="Saira ExtraCondensed Semi-Bold"/>
                <a:cs typeface="Saira ExtraCondensed Semi-Bold"/>
                <a:sym typeface="Saira ExtraCondensed Semi-Bold"/>
              </a:rPr>
              <a:t>For database management and data storage.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293306" y="6530760"/>
            <a:ext cx="3452423" cy="207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70170A"/>
                </a:solidFill>
                <a:latin typeface="Saira ExtraCondensed Semi-Bold"/>
                <a:ea typeface="Saira ExtraCondensed Semi-Bold"/>
                <a:cs typeface="Saira ExtraCondensed Semi-Bold"/>
                <a:sym typeface="Saira ExtraCondensed Semi-Bold"/>
              </a:rPr>
              <a:t>For the user interface, responsive design, and interactivity.</a:t>
            </a:r>
          </a:p>
        </p:txBody>
      </p:sp>
      <p:sp>
        <p:nvSpPr>
          <p:cNvPr name="Freeform 22" id="22"/>
          <p:cNvSpPr/>
          <p:nvPr/>
        </p:nvSpPr>
        <p:spPr>
          <a:xfrm flipH="true" flipV="false" rot="0">
            <a:off x="15240202" y="580086"/>
            <a:ext cx="2345143" cy="1795100"/>
          </a:xfrm>
          <a:custGeom>
            <a:avLst/>
            <a:gdLst/>
            <a:ahLst/>
            <a:cxnLst/>
            <a:rect r="r" b="b" t="t" l="l"/>
            <a:pathLst>
              <a:path h="1795100" w="2345143">
                <a:moveTo>
                  <a:pt x="2345142" y="0"/>
                </a:moveTo>
                <a:lnTo>
                  <a:pt x="0" y="0"/>
                </a:lnTo>
                <a:lnTo>
                  <a:pt x="0" y="1795100"/>
                </a:lnTo>
                <a:lnTo>
                  <a:pt x="2345142" y="1795100"/>
                </a:lnTo>
                <a:lnTo>
                  <a:pt x="2345142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74760" y="-295275"/>
            <a:ext cx="9581175" cy="2581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0"/>
              </a:lnSpc>
              <a:spcBef>
                <a:spcPct val="0"/>
              </a:spcBef>
            </a:pPr>
            <a:r>
              <a:rPr lang="en-US" b="true" sz="15000">
                <a:solidFill>
                  <a:srgbClr val="70170A"/>
                </a:solidFill>
                <a:latin typeface="Saira ExtraCondensed Bold"/>
                <a:ea typeface="Saira ExtraCondensed Bold"/>
                <a:cs typeface="Saira ExtraCondensed Bold"/>
                <a:sym typeface="Saira ExtraCondensed Bold"/>
              </a:rPr>
              <a:t>FEATURES</a:t>
            </a:r>
          </a:p>
        </p:txBody>
      </p:sp>
      <p:sp>
        <p:nvSpPr>
          <p:cNvPr name="AutoShape 3" id="3"/>
          <p:cNvSpPr/>
          <p:nvPr/>
        </p:nvSpPr>
        <p:spPr>
          <a:xfrm>
            <a:off x="310940" y="2185035"/>
            <a:ext cx="9351337" cy="47625"/>
          </a:xfrm>
          <a:prstGeom prst="line">
            <a:avLst/>
          </a:prstGeom>
          <a:ln cap="rnd" w="47625">
            <a:solidFill>
              <a:srgbClr val="7BCF66"/>
            </a:solidFill>
            <a:prstDash val="sysDash"/>
            <a:headEnd type="oval" len="lg" w="lg"/>
            <a:tailEnd type="oval" len="lg" w="lg"/>
          </a:ln>
        </p:spPr>
      </p:sp>
      <p:sp>
        <p:nvSpPr>
          <p:cNvPr name="TextBox 4" id="4"/>
          <p:cNvSpPr txBox="true"/>
          <p:nvPr/>
        </p:nvSpPr>
        <p:spPr>
          <a:xfrm rot="0">
            <a:off x="521254" y="2165985"/>
            <a:ext cx="9171940" cy="3611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sz="3699" b="true">
                <a:solidFill>
                  <a:srgbClr val="70170A"/>
                </a:solidFill>
                <a:latin typeface="Saira ExtraCondensed Semi-Bold"/>
                <a:ea typeface="Saira ExtraCondensed Semi-Bold"/>
                <a:cs typeface="Saira ExtraCondensed Semi-Bold"/>
                <a:sym typeface="Saira ExtraCondensed Semi-Bold"/>
              </a:rPr>
              <a:t>Admin Panel:</a:t>
            </a:r>
          </a:p>
          <a:p>
            <a:pPr algn="l" marL="712460" indent="-356230" lvl="1">
              <a:lnSpc>
                <a:spcPts val="4619"/>
              </a:lnSpc>
              <a:buFont typeface="Arial"/>
              <a:buChar char="•"/>
            </a:pPr>
            <a:r>
              <a:rPr lang="en-US" b="true" sz="3299">
                <a:solidFill>
                  <a:srgbClr val="70170A"/>
                </a:solidFill>
                <a:latin typeface="Saira ExtraCondensed Semi-Bold"/>
                <a:ea typeface="Saira ExtraCondensed Semi-Bold"/>
                <a:cs typeface="Saira ExtraCondensed Semi-Bold"/>
                <a:sym typeface="Saira ExtraCondensed Semi-Bold"/>
              </a:rPr>
              <a:t>Manage logos and top bar/footer information.</a:t>
            </a:r>
          </a:p>
          <a:p>
            <a:pPr algn="l" marL="712460" indent="-356230" lvl="1">
              <a:lnSpc>
                <a:spcPts val="4619"/>
              </a:lnSpc>
              <a:buFont typeface="Arial"/>
              <a:buChar char="•"/>
            </a:pPr>
            <a:r>
              <a:rPr lang="en-US" b="true" sz="3299">
                <a:solidFill>
                  <a:srgbClr val="70170A"/>
                </a:solidFill>
                <a:latin typeface="Saira ExtraCondensed Semi-Bold"/>
                <a:ea typeface="Saira ExtraCondensed Semi-Bold"/>
                <a:cs typeface="Saira ExtraCondensed Semi-Bold"/>
                <a:sym typeface="Saira ExtraCondensed Semi-Bold"/>
              </a:rPr>
              <a:t>Create, edit, and delete job categories, locations, and blog posts.</a:t>
            </a:r>
          </a:p>
          <a:p>
            <a:pPr algn="l" marL="712460" indent="-356230" lvl="1">
              <a:lnSpc>
                <a:spcPts val="4619"/>
              </a:lnSpc>
              <a:buFont typeface="Arial"/>
              <a:buChar char="•"/>
            </a:pPr>
            <a:r>
              <a:rPr lang="en-US" b="true" sz="3299">
                <a:solidFill>
                  <a:srgbClr val="70170A"/>
                </a:solidFill>
                <a:latin typeface="Saira ExtraCondensed Semi-Bold"/>
                <a:ea typeface="Saira ExtraCondensed Semi-Bold"/>
                <a:cs typeface="Saira ExtraCondensed Semi-Bold"/>
                <a:sym typeface="Saira ExtraCondensed Semi-Bold"/>
              </a:rPr>
              <a:t>Manage company profiles, candidate profiles, and advertisements.</a:t>
            </a:r>
          </a:p>
          <a:p>
            <a:pPr algn="l">
              <a:lnSpc>
                <a:spcPts val="517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674760" y="5629708"/>
            <a:ext cx="8808181" cy="4313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 b="true">
                <a:solidFill>
                  <a:srgbClr val="70170A"/>
                </a:solidFill>
                <a:latin typeface="Saira ExtraCondensed Semi-Bold"/>
                <a:ea typeface="Saira ExtraCondensed Semi-Bold"/>
                <a:cs typeface="Saira ExtraCondensed Semi-Bold"/>
                <a:sym typeface="Saira ExtraCondensed Semi-Bold"/>
              </a:rPr>
              <a:t>Company Features:</a:t>
            </a:r>
          </a:p>
          <a:p>
            <a:pPr algn="l" marL="734050" indent="-367025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70170A"/>
                </a:solidFill>
                <a:latin typeface="Saira ExtraCondensed Semi-Bold"/>
                <a:ea typeface="Saira ExtraCondensed Semi-Bold"/>
                <a:cs typeface="Saira ExtraCondensed Semi-Bold"/>
                <a:sym typeface="Saira ExtraCondensed Semi-Bold"/>
              </a:rPr>
              <a:t>Free account registration and profile management.</a:t>
            </a:r>
          </a:p>
          <a:p>
            <a:pPr algn="l" marL="734050" indent="-367025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70170A"/>
                </a:solidFill>
                <a:latin typeface="Saira ExtraCondensed Semi-Bold"/>
                <a:ea typeface="Saira ExtraCondensed Semi-Bold"/>
                <a:cs typeface="Saira ExtraCondensed Semi-Bold"/>
                <a:sym typeface="Saira ExtraCondensed Semi-Bold"/>
              </a:rPr>
              <a:t>Post, edit, and delete job listings, with options to feature or mark jobs as urgent.</a:t>
            </a:r>
          </a:p>
          <a:p>
            <a:pPr algn="l" marL="734050" indent="-367025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70170A"/>
                </a:solidFill>
                <a:latin typeface="Saira ExtraCondensed Semi-Bold"/>
                <a:ea typeface="Saira ExtraCondensed Semi-Bold"/>
                <a:cs typeface="Saira ExtraCondensed Semi-Bold"/>
                <a:sym typeface="Saira ExtraCondensed Semi-Bold"/>
              </a:rPr>
              <a:t>Purchase and manage subscription packages using PayPal or Stripe.</a:t>
            </a:r>
          </a:p>
          <a:p>
            <a:pPr algn="l">
              <a:lnSpc>
                <a:spcPts val="531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9355260" y="4380548"/>
            <a:ext cx="9018313" cy="4192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sz="3699" b="true">
                <a:solidFill>
                  <a:srgbClr val="70170A"/>
                </a:solidFill>
                <a:latin typeface="Saira ExtraCondensed Semi-Bold"/>
                <a:ea typeface="Saira ExtraCondensed Semi-Bold"/>
                <a:cs typeface="Saira ExtraCondensed Semi-Bold"/>
                <a:sym typeface="Saira ExtraCondensed Semi-Bold"/>
              </a:rPr>
              <a:t>Candidate Features:</a:t>
            </a:r>
          </a:p>
          <a:p>
            <a:pPr algn="l" marL="712460" indent="-356230" lvl="1">
              <a:lnSpc>
                <a:spcPts val="4619"/>
              </a:lnSpc>
              <a:buFont typeface="Arial"/>
              <a:buChar char="•"/>
            </a:pPr>
            <a:r>
              <a:rPr lang="en-US" b="true" sz="3299">
                <a:solidFill>
                  <a:srgbClr val="70170A"/>
                </a:solidFill>
                <a:latin typeface="Saira ExtraCondensed Semi-Bold"/>
                <a:ea typeface="Saira ExtraCondensed Semi-Bold"/>
                <a:cs typeface="Saira ExtraCondensed Semi-Bold"/>
                <a:sym typeface="Saira ExtraCondensed Semi-Bold"/>
              </a:rPr>
              <a:t>Free account registration with options to manage profiles, add resumes, and update education, skills, and job experience.</a:t>
            </a:r>
          </a:p>
          <a:p>
            <a:pPr algn="l" marL="712460" indent="-356230" lvl="1">
              <a:lnSpc>
                <a:spcPts val="4619"/>
              </a:lnSpc>
              <a:buFont typeface="Arial"/>
              <a:buChar char="•"/>
            </a:pPr>
            <a:r>
              <a:rPr lang="en-US" b="true" sz="3299">
                <a:solidFill>
                  <a:srgbClr val="70170A"/>
                </a:solidFill>
                <a:latin typeface="Saira ExtraCondensed Semi-Bold"/>
                <a:ea typeface="Saira ExtraCondensed Semi-Bold"/>
                <a:cs typeface="Saira ExtraCondensed Semi-Bold"/>
                <a:sym typeface="Saira ExtraCondensed Semi-Bold"/>
              </a:rPr>
              <a:t>Search for jobs based on category, location, title, and type, and bookmark or apply for jobs directly.</a:t>
            </a:r>
          </a:p>
          <a:p>
            <a:pPr algn="l">
              <a:lnSpc>
                <a:spcPts val="4619"/>
              </a:lnSpc>
            </a:pPr>
          </a:p>
          <a:p>
            <a:pPr algn="l">
              <a:lnSpc>
                <a:spcPts val="5179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2691845" y="571838"/>
            <a:ext cx="3708668" cy="3119917"/>
          </a:xfrm>
          <a:custGeom>
            <a:avLst/>
            <a:gdLst/>
            <a:ahLst/>
            <a:cxnLst/>
            <a:rect r="r" b="b" t="t" l="l"/>
            <a:pathLst>
              <a:path h="3119917" w="3708668">
                <a:moveTo>
                  <a:pt x="0" y="0"/>
                </a:moveTo>
                <a:lnTo>
                  <a:pt x="3708667" y="0"/>
                </a:lnTo>
                <a:lnTo>
                  <a:pt x="3708667" y="3119917"/>
                </a:lnTo>
                <a:lnTo>
                  <a:pt x="0" y="3119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628141" y="372619"/>
            <a:ext cx="1540761" cy="1540761"/>
          </a:xfrm>
          <a:custGeom>
            <a:avLst/>
            <a:gdLst/>
            <a:ahLst/>
            <a:cxnLst/>
            <a:rect r="r" b="b" t="t" l="l"/>
            <a:pathLst>
              <a:path h="1540761" w="1540761">
                <a:moveTo>
                  <a:pt x="0" y="0"/>
                </a:moveTo>
                <a:lnTo>
                  <a:pt x="1540761" y="0"/>
                </a:lnTo>
                <a:lnTo>
                  <a:pt x="1540761" y="1540762"/>
                </a:lnTo>
                <a:lnTo>
                  <a:pt x="0" y="15407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 flipV="true">
            <a:off x="311001" y="5658283"/>
            <a:ext cx="9382193" cy="23812"/>
          </a:xfrm>
          <a:prstGeom prst="line">
            <a:avLst/>
          </a:prstGeom>
          <a:ln cap="rnd" w="47625">
            <a:solidFill>
              <a:srgbClr val="7BCF66"/>
            </a:solidFill>
            <a:prstDash val="sysDash"/>
            <a:headEnd type="oval" len="lg" w="lg"/>
            <a:tailEnd type="oval" len="lg" w="lg"/>
          </a:ln>
        </p:spPr>
      </p:sp>
      <p:sp>
        <p:nvSpPr>
          <p:cNvPr name="Freeform 10" id="10"/>
          <p:cNvSpPr/>
          <p:nvPr/>
        </p:nvSpPr>
        <p:spPr>
          <a:xfrm flipH="true" flipV="false" rot="0">
            <a:off x="12691845" y="8148164"/>
            <a:ext cx="2345143" cy="1795100"/>
          </a:xfrm>
          <a:custGeom>
            <a:avLst/>
            <a:gdLst/>
            <a:ahLst/>
            <a:cxnLst/>
            <a:rect r="r" b="b" t="t" l="l"/>
            <a:pathLst>
              <a:path h="1795100" w="2345143">
                <a:moveTo>
                  <a:pt x="2345143" y="0"/>
                </a:moveTo>
                <a:lnTo>
                  <a:pt x="0" y="0"/>
                </a:lnTo>
                <a:lnTo>
                  <a:pt x="0" y="1795101"/>
                </a:lnTo>
                <a:lnTo>
                  <a:pt x="2345143" y="1795101"/>
                </a:lnTo>
                <a:lnTo>
                  <a:pt x="234514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87323" y="-20969"/>
            <a:ext cx="10076790" cy="936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2"/>
              </a:lnSpc>
              <a:spcBef>
                <a:spcPct val="0"/>
              </a:spcBef>
            </a:pPr>
            <a:r>
              <a:rPr lang="en-US" b="true" sz="5501">
                <a:solidFill>
                  <a:srgbClr val="7BCF66"/>
                </a:solidFill>
                <a:latin typeface="Saira ExtraCondensed Bold"/>
                <a:ea typeface="Saira ExtraCondensed Bold"/>
                <a:cs typeface="Saira ExtraCondensed Bold"/>
                <a:sym typeface="Saira ExtraCondensed Bold"/>
              </a:rPr>
              <a:t>JOBHUNT </a:t>
            </a:r>
            <a:r>
              <a:rPr lang="en-US" b="true" sz="5501">
                <a:solidFill>
                  <a:srgbClr val="000000"/>
                </a:solidFill>
                <a:latin typeface="Saira ExtraCondensed Bold"/>
                <a:ea typeface="Saira ExtraCondensed Bold"/>
                <a:cs typeface="Saira ExtraCondensed Bold"/>
                <a:sym typeface="Saira ExtraCondensed Bold"/>
              </a:rPr>
              <a:t>BUSINESS MODEL CANVAS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9978" y="1115632"/>
            <a:ext cx="3467438" cy="6110277"/>
            <a:chOff x="0" y="0"/>
            <a:chExt cx="5131728" cy="90430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31729" cy="9043071"/>
            </a:xfrm>
            <a:custGeom>
              <a:avLst/>
              <a:gdLst/>
              <a:ahLst/>
              <a:cxnLst/>
              <a:rect r="r" b="b" t="t" l="l"/>
              <a:pathLst>
                <a:path h="9043071" w="5131729">
                  <a:moveTo>
                    <a:pt x="5007268" y="59690"/>
                  </a:moveTo>
                  <a:cubicBezTo>
                    <a:pt x="5042828" y="59690"/>
                    <a:pt x="5072038" y="88900"/>
                    <a:pt x="5072038" y="124460"/>
                  </a:cubicBezTo>
                  <a:lnTo>
                    <a:pt x="5072038" y="8918611"/>
                  </a:lnTo>
                  <a:cubicBezTo>
                    <a:pt x="5072038" y="8954171"/>
                    <a:pt x="5042828" y="8983380"/>
                    <a:pt x="5007268" y="8983380"/>
                  </a:cubicBezTo>
                  <a:lnTo>
                    <a:pt x="124460" y="8983380"/>
                  </a:lnTo>
                  <a:cubicBezTo>
                    <a:pt x="88900" y="8983380"/>
                    <a:pt x="59690" y="8954171"/>
                    <a:pt x="59690" y="891861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5007268" y="59690"/>
                  </a:lnTo>
                  <a:moveTo>
                    <a:pt x="500726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918611"/>
                  </a:lnTo>
                  <a:cubicBezTo>
                    <a:pt x="0" y="8987191"/>
                    <a:pt x="55880" y="9043071"/>
                    <a:pt x="124460" y="9043071"/>
                  </a:cubicBezTo>
                  <a:lnTo>
                    <a:pt x="5007268" y="9043071"/>
                  </a:lnTo>
                  <a:cubicBezTo>
                    <a:pt x="5075848" y="9043071"/>
                    <a:pt x="5131729" y="8987191"/>
                    <a:pt x="5131729" y="8918611"/>
                  </a:cubicBezTo>
                  <a:lnTo>
                    <a:pt x="5131729" y="124460"/>
                  </a:lnTo>
                  <a:cubicBezTo>
                    <a:pt x="5131728" y="55880"/>
                    <a:pt x="5075848" y="0"/>
                    <a:pt x="5007268" y="0"/>
                  </a:cubicBezTo>
                  <a:close/>
                </a:path>
              </a:pathLst>
            </a:custGeom>
            <a:solidFill>
              <a:srgbClr val="70170A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7365248" y="1115632"/>
            <a:ext cx="3557416" cy="6110277"/>
            <a:chOff x="0" y="0"/>
            <a:chExt cx="5264894" cy="904307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4894" cy="9043071"/>
            </a:xfrm>
            <a:custGeom>
              <a:avLst/>
              <a:gdLst/>
              <a:ahLst/>
              <a:cxnLst/>
              <a:rect r="r" b="b" t="t" l="l"/>
              <a:pathLst>
                <a:path h="9043071" w="5264894">
                  <a:moveTo>
                    <a:pt x="5140434" y="59690"/>
                  </a:moveTo>
                  <a:cubicBezTo>
                    <a:pt x="5175994" y="59690"/>
                    <a:pt x="5205204" y="88900"/>
                    <a:pt x="5205204" y="124460"/>
                  </a:cubicBezTo>
                  <a:lnTo>
                    <a:pt x="5205204" y="8918611"/>
                  </a:lnTo>
                  <a:cubicBezTo>
                    <a:pt x="5205204" y="8954171"/>
                    <a:pt x="5175994" y="8983380"/>
                    <a:pt x="5140434" y="8983380"/>
                  </a:cubicBezTo>
                  <a:lnTo>
                    <a:pt x="124460" y="8983380"/>
                  </a:lnTo>
                  <a:cubicBezTo>
                    <a:pt x="88900" y="8983380"/>
                    <a:pt x="59690" y="8954171"/>
                    <a:pt x="59690" y="891861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5140434" y="59690"/>
                  </a:lnTo>
                  <a:moveTo>
                    <a:pt x="514043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918611"/>
                  </a:lnTo>
                  <a:cubicBezTo>
                    <a:pt x="0" y="8987191"/>
                    <a:pt x="55880" y="9043071"/>
                    <a:pt x="124460" y="9043071"/>
                  </a:cubicBezTo>
                  <a:lnTo>
                    <a:pt x="5140434" y="9043071"/>
                  </a:lnTo>
                  <a:cubicBezTo>
                    <a:pt x="5209014" y="9043071"/>
                    <a:pt x="5264894" y="8987191"/>
                    <a:pt x="5264894" y="8918611"/>
                  </a:cubicBezTo>
                  <a:lnTo>
                    <a:pt x="5264894" y="124460"/>
                  </a:lnTo>
                  <a:cubicBezTo>
                    <a:pt x="5264894" y="55880"/>
                    <a:pt x="5209014" y="0"/>
                    <a:pt x="5140434" y="0"/>
                  </a:cubicBezTo>
                  <a:close/>
                </a:path>
              </a:pathLst>
            </a:custGeom>
            <a:solidFill>
              <a:srgbClr val="70170A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3682624" y="1115632"/>
            <a:ext cx="3557416" cy="3055139"/>
            <a:chOff x="0" y="0"/>
            <a:chExt cx="5264894" cy="452153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264894" cy="4521536"/>
            </a:xfrm>
            <a:custGeom>
              <a:avLst/>
              <a:gdLst/>
              <a:ahLst/>
              <a:cxnLst/>
              <a:rect r="r" b="b" t="t" l="l"/>
              <a:pathLst>
                <a:path h="4521536" w="5264894">
                  <a:moveTo>
                    <a:pt x="5140434" y="59690"/>
                  </a:moveTo>
                  <a:cubicBezTo>
                    <a:pt x="5175994" y="59690"/>
                    <a:pt x="5205204" y="88900"/>
                    <a:pt x="5205204" y="124460"/>
                  </a:cubicBezTo>
                  <a:lnTo>
                    <a:pt x="5205204" y="4397075"/>
                  </a:lnTo>
                  <a:cubicBezTo>
                    <a:pt x="5205204" y="4432636"/>
                    <a:pt x="5175994" y="4461845"/>
                    <a:pt x="5140434" y="4461845"/>
                  </a:cubicBezTo>
                  <a:lnTo>
                    <a:pt x="124460" y="4461845"/>
                  </a:lnTo>
                  <a:cubicBezTo>
                    <a:pt x="88900" y="4461845"/>
                    <a:pt x="59690" y="4432636"/>
                    <a:pt x="59690" y="439707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5140434" y="59690"/>
                  </a:lnTo>
                  <a:moveTo>
                    <a:pt x="514043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397075"/>
                  </a:lnTo>
                  <a:cubicBezTo>
                    <a:pt x="0" y="4465655"/>
                    <a:pt x="55880" y="4521536"/>
                    <a:pt x="124460" y="4521536"/>
                  </a:cubicBezTo>
                  <a:lnTo>
                    <a:pt x="5140434" y="4521536"/>
                  </a:lnTo>
                  <a:cubicBezTo>
                    <a:pt x="5209014" y="4521536"/>
                    <a:pt x="5264894" y="4465655"/>
                    <a:pt x="5264894" y="4397075"/>
                  </a:cubicBezTo>
                  <a:lnTo>
                    <a:pt x="5264894" y="124460"/>
                  </a:lnTo>
                  <a:cubicBezTo>
                    <a:pt x="5264894" y="55880"/>
                    <a:pt x="5209014" y="0"/>
                    <a:pt x="5140434" y="0"/>
                  </a:cubicBezTo>
                  <a:close/>
                </a:path>
              </a:pathLst>
            </a:custGeom>
            <a:solidFill>
              <a:srgbClr val="70170A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1047872" y="4243905"/>
            <a:ext cx="3557416" cy="2982004"/>
            <a:chOff x="0" y="0"/>
            <a:chExt cx="6087336" cy="510271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087337" cy="5102711"/>
            </a:xfrm>
            <a:custGeom>
              <a:avLst/>
              <a:gdLst/>
              <a:ahLst/>
              <a:cxnLst/>
              <a:rect r="r" b="b" t="t" l="l"/>
              <a:pathLst>
                <a:path h="5102711" w="6087337">
                  <a:moveTo>
                    <a:pt x="5962876" y="59690"/>
                  </a:moveTo>
                  <a:cubicBezTo>
                    <a:pt x="5998437" y="59690"/>
                    <a:pt x="6027646" y="88900"/>
                    <a:pt x="6027646" y="124460"/>
                  </a:cubicBezTo>
                  <a:lnTo>
                    <a:pt x="6027646" y="4978251"/>
                  </a:lnTo>
                  <a:cubicBezTo>
                    <a:pt x="6027646" y="5013811"/>
                    <a:pt x="5998437" y="5043021"/>
                    <a:pt x="5962876" y="5043021"/>
                  </a:cubicBezTo>
                  <a:lnTo>
                    <a:pt x="124460" y="5043021"/>
                  </a:lnTo>
                  <a:cubicBezTo>
                    <a:pt x="88900" y="5043021"/>
                    <a:pt x="59690" y="5013811"/>
                    <a:pt x="59690" y="497825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5962876" y="59690"/>
                  </a:lnTo>
                  <a:moveTo>
                    <a:pt x="59628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978251"/>
                  </a:lnTo>
                  <a:cubicBezTo>
                    <a:pt x="0" y="5046831"/>
                    <a:pt x="55880" y="5102711"/>
                    <a:pt x="124460" y="5102711"/>
                  </a:cubicBezTo>
                  <a:lnTo>
                    <a:pt x="5962877" y="5102711"/>
                  </a:lnTo>
                  <a:cubicBezTo>
                    <a:pt x="6031457" y="5102711"/>
                    <a:pt x="6087337" y="5046831"/>
                    <a:pt x="6087337" y="4978251"/>
                  </a:cubicBezTo>
                  <a:lnTo>
                    <a:pt x="6087337" y="124460"/>
                  </a:lnTo>
                  <a:cubicBezTo>
                    <a:pt x="6087337" y="55880"/>
                    <a:pt x="6031457" y="0"/>
                    <a:pt x="5962876" y="0"/>
                  </a:cubicBezTo>
                  <a:close/>
                </a:path>
              </a:pathLst>
            </a:custGeom>
            <a:solidFill>
              <a:srgbClr val="70170A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3682624" y="4243905"/>
            <a:ext cx="3557416" cy="2982004"/>
            <a:chOff x="0" y="0"/>
            <a:chExt cx="6087336" cy="510271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087337" cy="5102711"/>
            </a:xfrm>
            <a:custGeom>
              <a:avLst/>
              <a:gdLst/>
              <a:ahLst/>
              <a:cxnLst/>
              <a:rect r="r" b="b" t="t" l="l"/>
              <a:pathLst>
                <a:path h="5102711" w="6087337">
                  <a:moveTo>
                    <a:pt x="5962876" y="59690"/>
                  </a:moveTo>
                  <a:cubicBezTo>
                    <a:pt x="5998437" y="59690"/>
                    <a:pt x="6027646" y="88900"/>
                    <a:pt x="6027646" y="124460"/>
                  </a:cubicBezTo>
                  <a:lnTo>
                    <a:pt x="6027646" y="4978251"/>
                  </a:lnTo>
                  <a:cubicBezTo>
                    <a:pt x="6027646" y="5013811"/>
                    <a:pt x="5998437" y="5043021"/>
                    <a:pt x="5962876" y="5043021"/>
                  </a:cubicBezTo>
                  <a:lnTo>
                    <a:pt x="124460" y="5043021"/>
                  </a:lnTo>
                  <a:cubicBezTo>
                    <a:pt x="88900" y="5043021"/>
                    <a:pt x="59690" y="5013811"/>
                    <a:pt x="59690" y="497825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5962876" y="59690"/>
                  </a:lnTo>
                  <a:moveTo>
                    <a:pt x="59628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978251"/>
                  </a:lnTo>
                  <a:cubicBezTo>
                    <a:pt x="0" y="5046831"/>
                    <a:pt x="55880" y="5102711"/>
                    <a:pt x="124460" y="5102711"/>
                  </a:cubicBezTo>
                  <a:lnTo>
                    <a:pt x="5962877" y="5102711"/>
                  </a:lnTo>
                  <a:cubicBezTo>
                    <a:pt x="6031457" y="5102711"/>
                    <a:pt x="6087337" y="5046831"/>
                    <a:pt x="6087337" y="4978251"/>
                  </a:cubicBezTo>
                  <a:lnTo>
                    <a:pt x="6087337" y="124460"/>
                  </a:lnTo>
                  <a:cubicBezTo>
                    <a:pt x="6087337" y="55880"/>
                    <a:pt x="6031457" y="0"/>
                    <a:pt x="5962876" y="0"/>
                  </a:cubicBezTo>
                  <a:close/>
                </a:path>
              </a:pathLst>
            </a:custGeom>
            <a:solidFill>
              <a:srgbClr val="70170A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4730496" y="1115632"/>
            <a:ext cx="3414538" cy="6110277"/>
            <a:chOff x="0" y="0"/>
            <a:chExt cx="5053438" cy="904307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053438" cy="9043071"/>
            </a:xfrm>
            <a:custGeom>
              <a:avLst/>
              <a:gdLst/>
              <a:ahLst/>
              <a:cxnLst/>
              <a:rect r="r" b="b" t="t" l="l"/>
              <a:pathLst>
                <a:path h="9043071" w="5053438">
                  <a:moveTo>
                    <a:pt x="4928978" y="59690"/>
                  </a:moveTo>
                  <a:cubicBezTo>
                    <a:pt x="4964538" y="59690"/>
                    <a:pt x="4993748" y="88900"/>
                    <a:pt x="4993748" y="124460"/>
                  </a:cubicBezTo>
                  <a:lnTo>
                    <a:pt x="4993748" y="8918611"/>
                  </a:lnTo>
                  <a:cubicBezTo>
                    <a:pt x="4993748" y="8954171"/>
                    <a:pt x="4964538" y="8983380"/>
                    <a:pt x="4928978" y="8983380"/>
                  </a:cubicBezTo>
                  <a:lnTo>
                    <a:pt x="124460" y="8983380"/>
                  </a:lnTo>
                  <a:cubicBezTo>
                    <a:pt x="88900" y="8983380"/>
                    <a:pt x="59690" y="8954171"/>
                    <a:pt x="59690" y="891861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928978" y="59690"/>
                  </a:lnTo>
                  <a:moveTo>
                    <a:pt x="492897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918611"/>
                  </a:lnTo>
                  <a:cubicBezTo>
                    <a:pt x="0" y="8987191"/>
                    <a:pt x="55880" y="9043071"/>
                    <a:pt x="124460" y="9043071"/>
                  </a:cubicBezTo>
                  <a:lnTo>
                    <a:pt x="4928978" y="9043071"/>
                  </a:lnTo>
                  <a:cubicBezTo>
                    <a:pt x="4997558" y="9043071"/>
                    <a:pt x="5053438" y="8987191"/>
                    <a:pt x="5053438" y="8918611"/>
                  </a:cubicBezTo>
                  <a:lnTo>
                    <a:pt x="5053438" y="124460"/>
                  </a:lnTo>
                  <a:cubicBezTo>
                    <a:pt x="5053438" y="55880"/>
                    <a:pt x="4997558" y="0"/>
                    <a:pt x="4928978" y="0"/>
                  </a:cubicBezTo>
                  <a:close/>
                </a:path>
              </a:pathLst>
            </a:custGeom>
            <a:solidFill>
              <a:srgbClr val="70170A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9978" y="7302109"/>
            <a:ext cx="8965495" cy="2413887"/>
            <a:chOff x="0" y="0"/>
            <a:chExt cx="15239246" cy="410304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5239245" cy="4103044"/>
            </a:xfrm>
            <a:custGeom>
              <a:avLst/>
              <a:gdLst/>
              <a:ahLst/>
              <a:cxnLst/>
              <a:rect r="r" b="b" t="t" l="l"/>
              <a:pathLst>
                <a:path h="4103044" w="15239245">
                  <a:moveTo>
                    <a:pt x="15114786" y="59690"/>
                  </a:moveTo>
                  <a:cubicBezTo>
                    <a:pt x="15150345" y="59690"/>
                    <a:pt x="15179556" y="88900"/>
                    <a:pt x="15179556" y="124460"/>
                  </a:cubicBezTo>
                  <a:lnTo>
                    <a:pt x="15179556" y="3978584"/>
                  </a:lnTo>
                  <a:cubicBezTo>
                    <a:pt x="15179556" y="4014144"/>
                    <a:pt x="15150345" y="4043354"/>
                    <a:pt x="15114786" y="4043354"/>
                  </a:cubicBezTo>
                  <a:lnTo>
                    <a:pt x="124460" y="4043354"/>
                  </a:lnTo>
                  <a:cubicBezTo>
                    <a:pt x="88900" y="4043354"/>
                    <a:pt x="59690" y="4014144"/>
                    <a:pt x="59690" y="397858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5114786" y="59690"/>
                  </a:lnTo>
                  <a:moveTo>
                    <a:pt x="1511478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978584"/>
                  </a:lnTo>
                  <a:cubicBezTo>
                    <a:pt x="0" y="4047164"/>
                    <a:pt x="55880" y="4103044"/>
                    <a:pt x="124460" y="4103044"/>
                  </a:cubicBezTo>
                  <a:lnTo>
                    <a:pt x="15114786" y="4103044"/>
                  </a:lnTo>
                  <a:cubicBezTo>
                    <a:pt x="15183366" y="4103044"/>
                    <a:pt x="15239245" y="4047164"/>
                    <a:pt x="15239245" y="3978584"/>
                  </a:cubicBezTo>
                  <a:lnTo>
                    <a:pt x="15239245" y="124460"/>
                  </a:lnTo>
                  <a:cubicBezTo>
                    <a:pt x="15239245" y="55880"/>
                    <a:pt x="15183366" y="0"/>
                    <a:pt x="15114786" y="0"/>
                  </a:cubicBezTo>
                  <a:close/>
                </a:path>
              </a:pathLst>
            </a:custGeom>
            <a:solidFill>
              <a:srgbClr val="70170A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9232438" y="7305447"/>
            <a:ext cx="8912596" cy="2410550"/>
            <a:chOff x="0" y="0"/>
            <a:chExt cx="15149329" cy="409737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5149328" cy="4097371"/>
            </a:xfrm>
            <a:custGeom>
              <a:avLst/>
              <a:gdLst/>
              <a:ahLst/>
              <a:cxnLst/>
              <a:rect r="r" b="b" t="t" l="l"/>
              <a:pathLst>
                <a:path h="4097371" w="15149328">
                  <a:moveTo>
                    <a:pt x="15024869" y="59690"/>
                  </a:moveTo>
                  <a:cubicBezTo>
                    <a:pt x="15060428" y="59690"/>
                    <a:pt x="15089639" y="88900"/>
                    <a:pt x="15089639" y="124460"/>
                  </a:cubicBezTo>
                  <a:lnTo>
                    <a:pt x="15089639" y="3972911"/>
                  </a:lnTo>
                  <a:cubicBezTo>
                    <a:pt x="15089639" y="4008471"/>
                    <a:pt x="15060428" y="4037681"/>
                    <a:pt x="15024869" y="4037681"/>
                  </a:cubicBezTo>
                  <a:lnTo>
                    <a:pt x="124460" y="4037681"/>
                  </a:lnTo>
                  <a:cubicBezTo>
                    <a:pt x="88900" y="4037681"/>
                    <a:pt x="59690" y="4008471"/>
                    <a:pt x="59690" y="397291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5024869" y="59690"/>
                  </a:lnTo>
                  <a:moveTo>
                    <a:pt x="150248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972911"/>
                  </a:lnTo>
                  <a:cubicBezTo>
                    <a:pt x="0" y="4041491"/>
                    <a:pt x="55880" y="4097371"/>
                    <a:pt x="124460" y="4097371"/>
                  </a:cubicBezTo>
                  <a:lnTo>
                    <a:pt x="15024869" y="4097371"/>
                  </a:lnTo>
                  <a:cubicBezTo>
                    <a:pt x="15093449" y="4097371"/>
                    <a:pt x="15149328" y="4041491"/>
                    <a:pt x="15149328" y="3972911"/>
                  </a:cubicBezTo>
                  <a:lnTo>
                    <a:pt x="15149328" y="124460"/>
                  </a:lnTo>
                  <a:cubicBezTo>
                    <a:pt x="15149328" y="55880"/>
                    <a:pt x="15093449" y="0"/>
                    <a:pt x="15024869" y="0"/>
                  </a:cubicBezTo>
                  <a:close/>
                </a:path>
              </a:pathLst>
            </a:custGeom>
            <a:solidFill>
              <a:srgbClr val="70170A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1047872" y="1115632"/>
            <a:ext cx="3557416" cy="3055139"/>
            <a:chOff x="0" y="0"/>
            <a:chExt cx="5264894" cy="452153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5264894" cy="4521536"/>
            </a:xfrm>
            <a:custGeom>
              <a:avLst/>
              <a:gdLst/>
              <a:ahLst/>
              <a:cxnLst/>
              <a:rect r="r" b="b" t="t" l="l"/>
              <a:pathLst>
                <a:path h="4521536" w="5264894">
                  <a:moveTo>
                    <a:pt x="5140434" y="59690"/>
                  </a:moveTo>
                  <a:cubicBezTo>
                    <a:pt x="5175994" y="59690"/>
                    <a:pt x="5205204" y="88900"/>
                    <a:pt x="5205204" y="124460"/>
                  </a:cubicBezTo>
                  <a:lnTo>
                    <a:pt x="5205204" y="4397075"/>
                  </a:lnTo>
                  <a:cubicBezTo>
                    <a:pt x="5205204" y="4432636"/>
                    <a:pt x="5175994" y="4461845"/>
                    <a:pt x="5140434" y="4461845"/>
                  </a:cubicBezTo>
                  <a:lnTo>
                    <a:pt x="124460" y="4461845"/>
                  </a:lnTo>
                  <a:cubicBezTo>
                    <a:pt x="88900" y="4461845"/>
                    <a:pt x="59690" y="4432636"/>
                    <a:pt x="59690" y="439707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5140434" y="59690"/>
                  </a:lnTo>
                  <a:moveTo>
                    <a:pt x="514043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397075"/>
                  </a:lnTo>
                  <a:cubicBezTo>
                    <a:pt x="0" y="4465655"/>
                    <a:pt x="55880" y="4521536"/>
                    <a:pt x="124460" y="4521536"/>
                  </a:cubicBezTo>
                  <a:lnTo>
                    <a:pt x="5140434" y="4521536"/>
                  </a:lnTo>
                  <a:cubicBezTo>
                    <a:pt x="5209014" y="4521536"/>
                    <a:pt x="5264894" y="4465655"/>
                    <a:pt x="5264894" y="4397075"/>
                  </a:cubicBezTo>
                  <a:lnTo>
                    <a:pt x="5264894" y="124460"/>
                  </a:lnTo>
                  <a:cubicBezTo>
                    <a:pt x="5264894" y="55880"/>
                    <a:pt x="5209014" y="0"/>
                    <a:pt x="5140434" y="0"/>
                  </a:cubicBezTo>
                  <a:close/>
                </a:path>
              </a:pathLst>
            </a:custGeom>
            <a:solidFill>
              <a:srgbClr val="70170A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341007" y="1365100"/>
            <a:ext cx="2875401" cy="389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b="true" sz="2299" spc="45" u="sng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Key Partners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023631" y="1374625"/>
            <a:ext cx="2875401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b="true" sz="2199" spc="43" u="sng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Key Activities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794737" y="1374625"/>
            <a:ext cx="2875401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b="true" sz="2199" spc="43" u="sng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Value Propositions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047872" y="1374625"/>
            <a:ext cx="3557416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</a:pPr>
            <a:r>
              <a:rPr lang="en-US" b="true" sz="2099" spc="41" u="sng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Customer relationships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986287" y="1374625"/>
            <a:ext cx="3080380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b="true" sz="2199" spc="43" u="sng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Customer segments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388879" y="4536397"/>
            <a:ext cx="2875401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b="true" sz="2199" spc="43" u="sng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Channels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023631" y="4536397"/>
            <a:ext cx="2875401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b="true" sz="2199" spc="43" u="sng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Key Resources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59706" y="7492609"/>
            <a:ext cx="6736062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b="true" sz="2199" spc="43" u="sng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Cost Structure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392144" y="7492609"/>
            <a:ext cx="6736062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b="true" sz="2199" spc="43" u="sng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Revenue Streams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9978" y="1858670"/>
            <a:ext cx="3468821" cy="3689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885" indent="-219943" lvl="1">
              <a:lnSpc>
                <a:spcPts val="4217"/>
              </a:lnSpc>
              <a:buFont typeface="Arial"/>
              <a:buChar char="•"/>
            </a:pPr>
            <a:r>
              <a:rPr lang="en-US" sz="2037" spc="10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Companies seeking employees</a:t>
            </a:r>
          </a:p>
          <a:p>
            <a:pPr algn="l" marL="439885" indent="-219943" lvl="1">
              <a:lnSpc>
                <a:spcPts val="4217"/>
              </a:lnSpc>
              <a:buFont typeface="Arial"/>
              <a:buChar char="•"/>
            </a:pPr>
            <a:r>
              <a:rPr lang="en-US" sz="2037" spc="10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Job seekers (candidates)</a:t>
            </a:r>
          </a:p>
          <a:p>
            <a:pPr algn="l" marL="439885" indent="-219943" lvl="1">
              <a:lnSpc>
                <a:spcPts val="4217"/>
              </a:lnSpc>
              <a:buFont typeface="Arial"/>
              <a:buChar char="•"/>
            </a:pPr>
            <a:r>
              <a:rPr lang="en-US" sz="2037" spc="10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Payment gateways: PayPal, Stripe</a:t>
            </a:r>
          </a:p>
          <a:p>
            <a:pPr algn="l">
              <a:lnSpc>
                <a:spcPts val="4217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3908822" y="1953920"/>
            <a:ext cx="3104001" cy="2022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9284" indent="-214642" lvl="1">
              <a:lnSpc>
                <a:spcPts val="3260"/>
              </a:lnSpc>
              <a:buFont typeface="Arial"/>
              <a:buChar char="•"/>
            </a:pPr>
            <a:r>
              <a:rPr lang="en-US" sz="1988" spc="3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Job listing management</a:t>
            </a:r>
          </a:p>
          <a:p>
            <a:pPr algn="l" marL="429284" indent="-214642" lvl="1">
              <a:lnSpc>
                <a:spcPts val="3260"/>
              </a:lnSpc>
              <a:buFont typeface="Arial"/>
              <a:buChar char="•"/>
            </a:pPr>
            <a:r>
              <a:rPr lang="en-US" sz="1988" spc="3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Candidate search and application</a:t>
            </a:r>
          </a:p>
          <a:p>
            <a:pPr algn="l">
              <a:lnSpc>
                <a:spcPts val="3260"/>
              </a:lnSpc>
            </a:pPr>
          </a:p>
        </p:txBody>
      </p:sp>
      <p:sp>
        <p:nvSpPr>
          <p:cNvPr name="TextBox 32" id="32"/>
          <p:cNvSpPr txBox="true"/>
          <p:nvPr/>
        </p:nvSpPr>
        <p:spPr>
          <a:xfrm rot="0">
            <a:off x="11275089" y="1897936"/>
            <a:ext cx="2989192" cy="1813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76378" indent="-188189" lvl="1">
              <a:lnSpc>
                <a:spcPts val="2440"/>
              </a:lnSpc>
              <a:buFont typeface="Arial"/>
              <a:buChar char="•"/>
            </a:pPr>
            <a:r>
              <a:rPr lang="en-US" sz="1743" spc="3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Dedicated customer support</a:t>
            </a:r>
          </a:p>
          <a:p>
            <a:pPr algn="l" marL="376378" indent="-188189" lvl="1">
              <a:lnSpc>
                <a:spcPts val="2440"/>
              </a:lnSpc>
              <a:buFont typeface="Arial"/>
              <a:buChar char="•"/>
            </a:pPr>
            <a:r>
              <a:rPr lang="en-US" sz="1743" spc="3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Customer support and help center for both companies and candidates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748162" y="1943360"/>
            <a:ext cx="3042821" cy="4173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2463" indent="-236232" lvl="1">
              <a:lnSpc>
                <a:spcPts val="3063"/>
              </a:lnSpc>
              <a:buFont typeface="Arial"/>
              <a:buChar char="•"/>
            </a:pPr>
            <a:r>
              <a:rPr lang="en-US" sz="2188" spc="4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Companies: Small, medium, and large organizations seeking employees.</a:t>
            </a:r>
          </a:p>
          <a:p>
            <a:pPr algn="l" marL="472463" indent="-236232" lvl="1">
              <a:lnSpc>
                <a:spcPts val="3063"/>
              </a:lnSpc>
              <a:buFont typeface="Arial"/>
              <a:buChar char="•"/>
            </a:pPr>
            <a:r>
              <a:rPr lang="en-US" sz="2188" spc="4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Candidates: Job seekers across various industries and experience levels.</a:t>
            </a:r>
          </a:p>
          <a:p>
            <a:pPr algn="l">
              <a:lnSpc>
                <a:spcPts val="3063"/>
              </a:lnSpc>
            </a:pPr>
          </a:p>
        </p:txBody>
      </p:sp>
      <p:sp>
        <p:nvSpPr>
          <p:cNvPr name="TextBox 34" id="34"/>
          <p:cNvSpPr txBox="true"/>
          <p:nvPr/>
        </p:nvSpPr>
        <p:spPr>
          <a:xfrm rot="0">
            <a:off x="3787323" y="5471117"/>
            <a:ext cx="3111709" cy="585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9286" indent="-214643" lvl="1">
              <a:lnSpc>
                <a:spcPts val="2783"/>
              </a:lnSpc>
              <a:buFont typeface="Arial"/>
              <a:buChar char="•"/>
            </a:pPr>
            <a:r>
              <a:rPr lang="en-US" sz="1988" spc="3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Human Resources</a:t>
            </a:r>
          </a:p>
          <a:p>
            <a:pPr algn="l">
              <a:lnSpc>
                <a:spcPts val="1943"/>
              </a:lnSpc>
            </a:pPr>
            <a:r>
              <a:rPr lang="en-US" sz="1388" spc="2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(Developer and Technologists)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218121" y="5061542"/>
            <a:ext cx="2875401" cy="1125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2463" indent="-236232" lvl="1">
              <a:lnSpc>
                <a:spcPts val="3063"/>
              </a:lnSpc>
              <a:buFont typeface="Arial"/>
              <a:buChar char="•"/>
            </a:pPr>
            <a:r>
              <a:rPr lang="en-US" sz="2188" spc="4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Website Platform.</a:t>
            </a:r>
          </a:p>
          <a:p>
            <a:pPr algn="l" marL="472463" indent="-236232" lvl="1">
              <a:lnSpc>
                <a:spcPts val="3063"/>
              </a:lnSpc>
              <a:buFont typeface="Arial"/>
              <a:buChar char="•"/>
            </a:pPr>
            <a:r>
              <a:rPr lang="en-US" sz="2188" spc="4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Social Media.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910072" y="7941555"/>
            <a:ext cx="4985695" cy="1722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9286" indent="-214643" lvl="1">
              <a:lnSpc>
                <a:spcPts val="3519"/>
              </a:lnSpc>
              <a:buFont typeface="Arial"/>
              <a:buChar char="•"/>
            </a:pPr>
            <a:r>
              <a:rPr lang="en-US" sz="1988" spc="3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Hosting and server maintenance</a:t>
            </a:r>
          </a:p>
          <a:p>
            <a:pPr algn="l" marL="429286" indent="-214643" lvl="1">
              <a:lnSpc>
                <a:spcPts val="3519"/>
              </a:lnSpc>
              <a:buFont typeface="Arial"/>
              <a:buChar char="•"/>
            </a:pPr>
            <a:r>
              <a:rPr lang="en-US" sz="1988" spc="3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Marketing expenses</a:t>
            </a:r>
          </a:p>
          <a:p>
            <a:pPr algn="l" marL="429286" indent="-214643" lvl="1">
              <a:lnSpc>
                <a:spcPts val="3519"/>
              </a:lnSpc>
              <a:buFont typeface="Arial"/>
              <a:buChar char="•"/>
            </a:pPr>
            <a:r>
              <a:rPr lang="en-US" sz="1988" spc="3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Customer support costs</a:t>
            </a:r>
          </a:p>
          <a:p>
            <a:pPr algn="l">
              <a:lnSpc>
                <a:spcPts val="3519"/>
              </a:lnSpc>
            </a:pPr>
          </a:p>
        </p:txBody>
      </p:sp>
      <p:sp>
        <p:nvSpPr>
          <p:cNvPr name="TextBox 37" id="37"/>
          <p:cNvSpPr txBox="true"/>
          <p:nvPr/>
        </p:nvSpPr>
        <p:spPr>
          <a:xfrm rot="0">
            <a:off x="11602100" y="7966276"/>
            <a:ext cx="4316149" cy="1749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9286" indent="-214643" lvl="1">
              <a:lnSpc>
                <a:spcPts val="2783"/>
              </a:lnSpc>
              <a:buFont typeface="Arial"/>
              <a:buChar char="•"/>
            </a:pPr>
            <a:r>
              <a:rPr lang="en-US" sz="1988" spc="3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Subscription packages for companies to post jobs</a:t>
            </a:r>
          </a:p>
          <a:p>
            <a:pPr algn="l" marL="429286" indent="-214643" lvl="1">
              <a:lnSpc>
                <a:spcPts val="2783"/>
              </a:lnSpc>
              <a:buFont typeface="Arial"/>
              <a:buChar char="•"/>
            </a:pPr>
            <a:r>
              <a:rPr lang="en-US" sz="1988" spc="3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Advertisements displayed on job and company listing pages</a:t>
            </a:r>
          </a:p>
          <a:p>
            <a:pPr algn="l">
              <a:lnSpc>
                <a:spcPts val="2783"/>
              </a:lnSpc>
            </a:pPr>
          </a:p>
        </p:txBody>
      </p:sp>
      <p:sp>
        <p:nvSpPr>
          <p:cNvPr name="TextBox 38" id="38"/>
          <p:cNvSpPr txBox="true"/>
          <p:nvPr/>
        </p:nvSpPr>
        <p:spPr>
          <a:xfrm rot="0">
            <a:off x="7383980" y="1822075"/>
            <a:ext cx="3292735" cy="4568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7695" indent="-203847" lvl="1">
              <a:lnSpc>
                <a:spcPts val="2643"/>
              </a:lnSpc>
              <a:buFont typeface="Arial"/>
              <a:buChar char="•"/>
            </a:pPr>
            <a:r>
              <a:rPr lang="en-US" sz="1888" spc="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Companies: A comprehensive platform to manage job listings and attract talent.</a:t>
            </a:r>
          </a:p>
          <a:p>
            <a:pPr algn="l" marL="407695" indent="-203847" lvl="1">
              <a:lnSpc>
                <a:spcPts val="2643"/>
              </a:lnSpc>
              <a:buFont typeface="Arial"/>
              <a:buChar char="•"/>
            </a:pPr>
            <a:r>
              <a:rPr lang="en-US" sz="1888" spc="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Candidates: An easy-to-use interface for creating profiles and finding jobs that match their qualifications.</a:t>
            </a:r>
          </a:p>
          <a:p>
            <a:pPr algn="l" marL="407695" indent="-203847" lvl="1">
              <a:lnSpc>
                <a:spcPts val="2643"/>
              </a:lnSpc>
              <a:buFont typeface="Arial"/>
              <a:buChar char="•"/>
            </a:pPr>
            <a:r>
              <a:rPr lang="en-US" sz="1888" spc="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Admins: A robust content management system for managing all aspects of the site.</a:t>
            </a:r>
          </a:p>
          <a:p>
            <a:pPr algn="l">
              <a:lnSpc>
                <a:spcPts val="1943"/>
              </a:lnSpc>
            </a:pPr>
          </a:p>
        </p:txBody>
      </p:sp>
      <p:sp>
        <p:nvSpPr>
          <p:cNvPr name="Freeform 39" id="39"/>
          <p:cNvSpPr/>
          <p:nvPr/>
        </p:nvSpPr>
        <p:spPr>
          <a:xfrm flipH="false" flipV="false" rot="0">
            <a:off x="3163503" y="-120633"/>
            <a:ext cx="1490638" cy="1141016"/>
          </a:xfrm>
          <a:custGeom>
            <a:avLst/>
            <a:gdLst/>
            <a:ahLst/>
            <a:cxnLst/>
            <a:rect r="r" b="b" t="t" l="l"/>
            <a:pathLst>
              <a:path h="1141016" w="1490638">
                <a:moveTo>
                  <a:pt x="0" y="0"/>
                </a:moveTo>
                <a:lnTo>
                  <a:pt x="1490638" y="0"/>
                </a:lnTo>
                <a:lnTo>
                  <a:pt x="1490638" y="1141015"/>
                </a:lnTo>
                <a:lnTo>
                  <a:pt x="0" y="114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0" id="40"/>
          <p:cNvSpPr/>
          <p:nvPr/>
        </p:nvSpPr>
        <p:spPr>
          <a:xfrm>
            <a:off x="368124" y="924815"/>
            <a:ext cx="17551663" cy="0"/>
          </a:xfrm>
          <a:prstGeom prst="line">
            <a:avLst/>
          </a:prstGeom>
          <a:ln cap="rnd" w="47625">
            <a:solidFill>
              <a:srgbClr val="7BCF66"/>
            </a:solidFill>
            <a:prstDash val="sysDash"/>
            <a:headEnd type="oval" len="lg" w="lg"/>
            <a:tailEnd type="oval" len="lg" w="lg"/>
          </a:ln>
        </p:spPr>
      </p:sp>
      <p:sp>
        <p:nvSpPr>
          <p:cNvPr name="AutoShape 41" id="41"/>
          <p:cNvSpPr/>
          <p:nvPr/>
        </p:nvSpPr>
        <p:spPr>
          <a:xfrm flipV="true">
            <a:off x="11313422" y="10378849"/>
            <a:ext cx="5945802" cy="0"/>
          </a:xfrm>
          <a:prstGeom prst="line">
            <a:avLst/>
          </a:prstGeom>
          <a:ln cap="rnd" w="47625">
            <a:solidFill>
              <a:srgbClr val="70170A"/>
            </a:solidFill>
            <a:prstDash val="sysDash"/>
            <a:headEnd type="none" len="sm" w="sm"/>
            <a:tailEnd type="oval" len="lg" w="lg"/>
          </a:ln>
        </p:spPr>
      </p:sp>
      <p:sp>
        <p:nvSpPr>
          <p:cNvPr name="AutoShape 42" id="42"/>
          <p:cNvSpPr/>
          <p:nvPr/>
        </p:nvSpPr>
        <p:spPr>
          <a:xfrm flipV="true">
            <a:off x="9025317" y="10378849"/>
            <a:ext cx="2288105" cy="0"/>
          </a:xfrm>
          <a:prstGeom prst="line">
            <a:avLst/>
          </a:prstGeom>
          <a:ln cap="rnd" w="47625">
            <a:solidFill>
              <a:srgbClr val="70170A"/>
            </a:solidFill>
            <a:prstDash val="sysDash"/>
            <a:headEnd type="oval" len="lg" w="lg"/>
            <a:tailEnd type="none" len="sm" w="sm"/>
          </a:ln>
        </p:spPr>
      </p:sp>
      <p:sp>
        <p:nvSpPr>
          <p:cNvPr name="AutoShape 43" id="43"/>
          <p:cNvSpPr/>
          <p:nvPr/>
        </p:nvSpPr>
        <p:spPr>
          <a:xfrm>
            <a:off x="368168" y="9911629"/>
            <a:ext cx="17551663" cy="0"/>
          </a:xfrm>
          <a:prstGeom prst="line">
            <a:avLst/>
          </a:prstGeom>
          <a:ln cap="rnd" w="47625">
            <a:solidFill>
              <a:srgbClr val="70170A"/>
            </a:solidFill>
            <a:prstDash val="sysDash"/>
            <a:headEnd type="oval" len="lg" w="lg"/>
            <a:tailEnd type="oval" len="lg" w="lg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08712" y="-671200"/>
            <a:ext cx="3243146" cy="11629399"/>
            <a:chOff x="0" y="0"/>
            <a:chExt cx="854162" cy="30628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54162" cy="3062887"/>
            </a:xfrm>
            <a:custGeom>
              <a:avLst/>
              <a:gdLst/>
              <a:ahLst/>
              <a:cxnLst/>
              <a:rect r="r" b="b" t="t" l="l"/>
              <a:pathLst>
                <a:path h="3062887" w="854162">
                  <a:moveTo>
                    <a:pt x="0" y="0"/>
                  </a:moveTo>
                  <a:lnTo>
                    <a:pt x="854162" y="0"/>
                  </a:lnTo>
                  <a:lnTo>
                    <a:pt x="854162" y="3062887"/>
                  </a:lnTo>
                  <a:lnTo>
                    <a:pt x="0" y="3062887"/>
                  </a:lnTo>
                  <a:close/>
                </a:path>
              </a:pathLst>
            </a:custGeom>
            <a:solidFill>
              <a:srgbClr val="70170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54162" cy="31105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400000">
            <a:off x="-275113" y="505496"/>
            <a:ext cx="8353264" cy="9276008"/>
          </a:xfrm>
          <a:custGeom>
            <a:avLst/>
            <a:gdLst/>
            <a:ahLst/>
            <a:cxnLst/>
            <a:rect r="r" b="b" t="t" l="l"/>
            <a:pathLst>
              <a:path h="9276008" w="8353264">
                <a:moveTo>
                  <a:pt x="0" y="0"/>
                </a:moveTo>
                <a:lnTo>
                  <a:pt x="8353264" y="0"/>
                </a:lnTo>
                <a:lnTo>
                  <a:pt x="8353264" y="9276008"/>
                </a:lnTo>
                <a:lnTo>
                  <a:pt x="0" y="92760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5400000">
            <a:off x="-62212" y="658240"/>
            <a:ext cx="6012550" cy="8970520"/>
            <a:chOff x="0" y="0"/>
            <a:chExt cx="660400" cy="98529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60400" cy="985294"/>
            </a:xfrm>
            <a:custGeom>
              <a:avLst/>
              <a:gdLst/>
              <a:ahLst/>
              <a:cxnLst/>
              <a:rect r="r" b="b" t="t" l="l"/>
              <a:pathLst>
                <a:path h="985294" w="660400">
                  <a:moveTo>
                    <a:pt x="220252" y="966225"/>
                  </a:moveTo>
                  <a:cubicBezTo>
                    <a:pt x="254109" y="977739"/>
                    <a:pt x="292600" y="985294"/>
                    <a:pt x="330378" y="985294"/>
                  </a:cubicBezTo>
                  <a:cubicBezTo>
                    <a:pt x="368157" y="985294"/>
                    <a:pt x="404509" y="978817"/>
                    <a:pt x="438009" y="967304"/>
                  </a:cubicBezTo>
                  <a:cubicBezTo>
                    <a:pt x="438723" y="966944"/>
                    <a:pt x="439435" y="966944"/>
                    <a:pt x="440148" y="966585"/>
                  </a:cubicBezTo>
                  <a:cubicBezTo>
                    <a:pt x="565955" y="920529"/>
                    <a:pt x="658618" y="798916"/>
                    <a:pt x="660400" y="652961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652476"/>
                  </a:lnTo>
                  <a:cubicBezTo>
                    <a:pt x="1782" y="799634"/>
                    <a:pt x="93019" y="921250"/>
                    <a:pt x="220252" y="966225"/>
                  </a:cubicBezTo>
                  <a:close/>
                </a:path>
              </a:pathLst>
            </a:custGeom>
            <a:solidFill>
              <a:srgbClr val="FDDEA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660400" cy="9059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>
            <a:off x="9144069" y="3336979"/>
            <a:ext cx="8233907" cy="23812"/>
          </a:xfrm>
          <a:prstGeom prst="line">
            <a:avLst/>
          </a:prstGeom>
          <a:ln cap="rnd" w="47625">
            <a:solidFill>
              <a:srgbClr val="70170A"/>
            </a:solidFill>
            <a:prstDash val="sysDash"/>
            <a:headEnd type="oval" len="lg" w="lg"/>
            <a:tailEnd type="oval" len="lg" w="lg"/>
          </a:ln>
        </p:spPr>
      </p:sp>
      <p:sp>
        <p:nvSpPr>
          <p:cNvPr name="AutoShape 10" id="10"/>
          <p:cNvSpPr/>
          <p:nvPr/>
        </p:nvSpPr>
        <p:spPr>
          <a:xfrm>
            <a:off x="9178552" y="8125962"/>
            <a:ext cx="8233907" cy="0"/>
          </a:xfrm>
          <a:prstGeom prst="line">
            <a:avLst/>
          </a:prstGeom>
          <a:ln cap="rnd" w="47625">
            <a:solidFill>
              <a:srgbClr val="7BCF66"/>
            </a:solidFill>
            <a:prstDash val="sysDash"/>
            <a:headEnd type="oval" len="lg" w="lg"/>
            <a:tailEnd type="oval" len="lg" w="lg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028700" y="2710998"/>
            <a:ext cx="4865004" cy="4865004"/>
          </a:xfrm>
          <a:custGeom>
            <a:avLst/>
            <a:gdLst/>
            <a:ahLst/>
            <a:cxnLst/>
            <a:rect r="r" b="b" t="t" l="l"/>
            <a:pathLst>
              <a:path h="4865004" w="4865004">
                <a:moveTo>
                  <a:pt x="0" y="0"/>
                </a:moveTo>
                <a:lnTo>
                  <a:pt x="4865004" y="0"/>
                </a:lnTo>
                <a:lnTo>
                  <a:pt x="4865004" y="4865004"/>
                </a:lnTo>
                <a:lnTo>
                  <a:pt x="0" y="48650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704021" y="3127429"/>
            <a:ext cx="9170851" cy="482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367"/>
              </a:lnSpc>
            </a:pPr>
            <a:r>
              <a:rPr lang="en-US" b="true" sz="13834">
                <a:solidFill>
                  <a:srgbClr val="70170A"/>
                </a:solidFill>
                <a:latin typeface="Saira ExtraCondensed Bold"/>
                <a:ea typeface="Saira ExtraCondensed Bold"/>
                <a:cs typeface="Saira ExtraCondensed Bold"/>
                <a:sym typeface="Saira ExtraCondensed Bold"/>
              </a:rPr>
              <a:t>LIVE DEMO FOR </a:t>
            </a:r>
          </a:p>
          <a:p>
            <a:pPr algn="ctr">
              <a:lnSpc>
                <a:spcPts val="19367"/>
              </a:lnSpc>
              <a:spcBef>
                <a:spcPct val="0"/>
              </a:spcBef>
            </a:pPr>
            <a:r>
              <a:rPr lang="en-US" b="true" sz="13834">
                <a:solidFill>
                  <a:srgbClr val="70170A"/>
                </a:solidFill>
                <a:latin typeface="Saira ExtraCondensed Bold"/>
                <a:ea typeface="Saira ExtraCondensed Bold"/>
                <a:cs typeface="Saira ExtraCondensed Bold"/>
                <a:sym typeface="Saira ExtraCondensed Bold"/>
              </a:rPr>
              <a:t>THE WEBSITE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FF7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DAGS6IC76Hs</dc:identifier>
  <dcterms:modified xsi:type="dcterms:W3CDTF">2011-08-01T06:04:30Z</dcterms:modified>
  <cp:revision>1</cp:revision>
  <dc:title>Green and Red Minimalist Job Search Strategy Presentation</dc:title>
</cp:coreProperties>
</file>