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handoutMasterIdLst>
    <p:handoutMasterId r:id="rId26"/>
  </p:handoutMasterIdLst>
  <p:sldIdLst>
    <p:sldId id="320" r:id="rId2"/>
    <p:sldId id="375" r:id="rId3"/>
    <p:sldId id="336" r:id="rId4"/>
    <p:sldId id="362" r:id="rId5"/>
    <p:sldId id="358" r:id="rId6"/>
    <p:sldId id="338" r:id="rId7"/>
    <p:sldId id="339" r:id="rId8"/>
    <p:sldId id="386" r:id="rId9"/>
    <p:sldId id="363" r:id="rId10"/>
    <p:sldId id="384" r:id="rId11"/>
    <p:sldId id="383" r:id="rId12"/>
    <p:sldId id="366" r:id="rId13"/>
    <p:sldId id="345" r:id="rId14"/>
    <p:sldId id="376" r:id="rId15"/>
    <p:sldId id="381" r:id="rId16"/>
    <p:sldId id="377" r:id="rId17"/>
    <p:sldId id="380" r:id="rId18"/>
    <p:sldId id="370" r:id="rId19"/>
    <p:sldId id="372" r:id="rId20"/>
    <p:sldId id="373" r:id="rId21"/>
    <p:sldId id="374" r:id="rId22"/>
    <p:sldId id="354" r:id="rId23"/>
    <p:sldId id="333" r:id="rId24"/>
  </p:sldIdLst>
  <p:sldSz cx="9144000" cy="6858000" type="screen4x3"/>
  <p:notesSz cx="6881813" cy="9296400"/>
  <p:custDataLst>
    <p:tags r:id="rId2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9" autoAdjust="0"/>
    <p:restoredTop sz="94468" autoAdjust="0"/>
  </p:normalViewPr>
  <p:slideViewPr>
    <p:cSldViewPr>
      <p:cViewPr varScale="1">
        <p:scale>
          <a:sx n="67" d="100"/>
          <a:sy n="67" d="100"/>
        </p:scale>
        <p:origin x="42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8/21/2013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8/21/2013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733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800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074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483507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6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hyperlink" Target="http://minkov.it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@donchominkov" TargetMode="External"/><Relationship Id="rId2" Type="http://schemas.openxmlformats.org/officeDocument/2006/relationships/hyperlink" Target="http://minkov.it/" TargetMode="External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hyperlink" Target="http://nakov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jpeg"/><Relationship Id="rId7" Type="http://schemas.openxmlformats.org/officeDocument/2006/relationships/image" Target="../media/image36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forums.academy.telerik.com/questions/front-end-development/js-framework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hyperlink" Target="http://csharpfundamentals.telerik.com/" TargetMode="External"/><Relationship Id="rId4" Type="http://schemas.openxmlformats.org/officeDocument/2006/relationships/hyperlink" Target="http://academy.telerik.com/student-courses/software-technologies/javascript-framework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telerikacademy.com/Courses/Courses/Details/110" TargetMode="External"/><Relationship Id="rId2" Type="http://schemas.openxmlformats.org/officeDocument/2006/relationships/hyperlink" Target="http://www.telerikacademy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visualstudio/eng/products/visual-studio-express-for-windows-deskto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7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jpe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9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51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academy/majors/" TargetMode="External"/><Relationship Id="rId2" Type="http://schemas.openxmlformats.org/officeDocument/2006/relationships/hyperlink" Target="http://academy.telerik.com/academy/curriculu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hyperlink" Target="http://academy.telerik.com/academy/success-storie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808355"/>
            <a:ext cx="8534400" cy="1524000"/>
          </a:xfrm>
        </p:spPr>
        <p:txBody>
          <a:bodyPr/>
          <a:lstStyle/>
          <a:p>
            <a:r>
              <a:rPr lang="en-US" dirty="0" smtClean="0"/>
              <a:t>JavaScript Frameworks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898" y="3361684"/>
            <a:ext cx="8229600" cy="569120"/>
          </a:xfrm>
        </p:spPr>
        <p:txBody>
          <a:bodyPr/>
          <a:lstStyle/>
          <a:p>
            <a:r>
              <a:rPr lang="en-US" dirty="0" smtClean="0"/>
              <a:t>JSF Course </a:t>
            </a:r>
            <a:r>
              <a:rPr lang="en-US" dirty="0" smtClean="0"/>
              <a:t>Program, Evaluation, Exams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572000"/>
            <a:ext cx="3853295" cy="533400"/>
          </a:xfrm>
        </p:spPr>
        <p:txBody>
          <a:bodyPr/>
          <a:lstStyle/>
          <a:p>
            <a:r>
              <a:rPr lang="en-US" dirty="0" smtClean="0"/>
              <a:t>Doncho Minkov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1384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5029200"/>
            <a:ext cx="3838864" cy="461665"/>
          </a:xfrm>
        </p:spPr>
        <p:txBody>
          <a:bodyPr/>
          <a:lstStyle/>
          <a:p>
            <a:r>
              <a:rPr lang="en-US" dirty="0" smtClean="0"/>
              <a:t>Senior Technical Trainer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57200" y="5405735"/>
            <a:ext cx="3810000" cy="369332"/>
          </a:xfrm>
        </p:spPr>
        <p:txBody>
          <a:bodyPr/>
          <a:lstStyle/>
          <a:p>
            <a:r>
              <a:rPr lang="en-US" sz="1800" dirty="0" smtClean="0">
                <a:hlinkClick r:id="rId4"/>
              </a:rPr>
              <a:t>http://minkov.it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68308" y="302388"/>
            <a:ext cx="1217892" cy="1328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s://encrypted-tbn1.gstatic.com/images?q=tbn:ANd9GcQRZywIAqev4KzIpgcdPb_UDhKKufs0XfcBF3H59wanTJiG6Mgj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451" y="4745018"/>
            <a:ext cx="2339898" cy="16907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encrypted-tbn0.gstatic.com/images?q=tbn:ANd9GcTjqzq458FeEqUWC7vn64qwBjzL7wF5Xxcj-cVvAh0YCQUuw-yY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498" y="497278"/>
            <a:ext cx="1851102" cy="138654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encrypted-tbn3.gstatic.com/images?q=tbn:ANd9GcRIiqaXvZovKsLxQJLKo2eq1sINLHM3XDvBxYn-DWg_7wEtVZdw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667375"/>
            <a:ext cx="2286000" cy="171229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</a:t>
            </a:r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Doncho Minkov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Senior Technical Trainer </a:t>
            </a:r>
            <a:br>
              <a:rPr lang="en-US" dirty="0" smtClean="0"/>
            </a:br>
            <a:r>
              <a:rPr lang="en-US" dirty="0" smtClean="0"/>
              <a:t>@ Telerik Software Academy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Informatics </a:t>
            </a:r>
            <a:r>
              <a:rPr lang="en-US" dirty="0"/>
              <a:t>competitions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contestant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Graduate from the </a:t>
            </a:r>
            <a:r>
              <a:rPr lang="en-US" dirty="0" smtClean="0"/>
              <a:t>first season </a:t>
            </a:r>
            <a:r>
              <a:rPr lang="en-US" dirty="0"/>
              <a:t>of </a:t>
            </a:r>
            <a:br>
              <a:rPr lang="en-US" dirty="0"/>
            </a:br>
            <a:r>
              <a:rPr lang="en-US" dirty="0" smtClean="0"/>
              <a:t>Telerik Software Academy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Email</a:t>
            </a:r>
            <a:r>
              <a:rPr lang="en-US" dirty="0"/>
              <a:t>: </a:t>
            </a:r>
            <a:r>
              <a:rPr lang="en-US" noProof="1" smtClean="0"/>
              <a:t>doncho.minkov [at] telerik.com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Web site and blog</a:t>
            </a:r>
            <a:r>
              <a:rPr lang="en-US" dirty="0"/>
              <a:t>: </a:t>
            </a:r>
            <a:r>
              <a:rPr lang="en-US" dirty="0" smtClean="0">
                <a:hlinkClick r:id="rId2"/>
              </a:rPr>
              <a:t>http://minkov.it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Twitter: </a:t>
            </a:r>
            <a:r>
              <a:rPr lang="en-US" dirty="0" smtClean="0">
                <a:hlinkClick r:id="rId3"/>
              </a:rPr>
              <a:t>@</a:t>
            </a:r>
            <a:r>
              <a:rPr lang="en-US" dirty="0" err="1" smtClean="0">
                <a:hlinkClick r:id="rId3"/>
              </a:rPr>
              <a:t>donchominkov</a:t>
            </a:r>
            <a:endParaRPr lang="en-US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BE91A763-B25C-411D-A4A3-CA96385075FA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2" descr="C:\Users\dminkov\Desktop\Doncho Minkov.jpg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705600" y="1295400"/>
            <a:ext cx="1662544" cy="1981200"/>
          </a:xfrm>
          <a:prstGeom prst="roundRect">
            <a:avLst>
              <a:gd name="adj" fmla="val 1240"/>
            </a:avLst>
          </a:prstGeom>
          <a:ln>
            <a:solidFill>
              <a:schemeClr val="accent5">
                <a:lumMod val="20000"/>
                <a:lumOff val="80000"/>
                <a:alpha val="3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45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Trainers Team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Svetlin Nakov</a:t>
            </a:r>
            <a:r>
              <a:rPr lang="en-US" dirty="0" smtClean="0"/>
              <a:t>, PhD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Manager Technical Training @</a:t>
            </a:r>
            <a:br>
              <a:rPr lang="en-US" dirty="0" smtClean="0"/>
            </a:br>
            <a:r>
              <a:rPr lang="en-US" dirty="0" smtClean="0"/>
              <a:t>Telerik Software Academy</a:t>
            </a:r>
            <a:endParaRPr lang="en-US" dirty="0"/>
          </a:p>
          <a:p>
            <a:pPr lvl="1" eaLnBrk="1" hangingPunct="1">
              <a:lnSpc>
                <a:spcPct val="10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20</a:t>
            </a:r>
            <a:r>
              <a:rPr lang="en-US" dirty="0" smtClean="0"/>
              <a:t> years software development</a:t>
            </a:r>
            <a:br>
              <a:rPr lang="en-US" dirty="0" smtClean="0"/>
            </a:br>
            <a:r>
              <a:rPr lang="en-US" dirty="0" smtClean="0"/>
              <a:t>experience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 smtClean="0"/>
              <a:t>10+ years experience as trainer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Author of 6 </a:t>
            </a:r>
            <a:r>
              <a:rPr lang="en-US" dirty="0" smtClean="0"/>
              <a:t>books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Speaker at </a:t>
            </a:r>
            <a:r>
              <a:rPr lang="en-US" dirty="0"/>
              <a:t>hundreds of </a:t>
            </a:r>
            <a:r>
              <a:rPr lang="en-US" dirty="0" smtClean="0"/>
              <a:t>events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E-mail: </a:t>
            </a:r>
            <a:r>
              <a:rPr lang="en-US" noProof="1">
                <a:solidFill>
                  <a:srgbClr val="CCFF66">
                    <a:lumMod val="40000"/>
                    <a:lumOff val="60000"/>
                  </a:srgbClr>
                </a:solidFill>
              </a:rPr>
              <a:t>svetlin.nakov</a:t>
            </a: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 [at] telerik.com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Web site / Blog</a:t>
            </a:r>
            <a:r>
              <a:rPr lang="ru-RU" dirty="0">
                <a:solidFill>
                  <a:srgbClr val="CCFF66">
                    <a:lumMod val="40000"/>
                    <a:lumOff val="60000"/>
                  </a:srgbClr>
                </a:solidFill>
              </a:rPr>
              <a:t>: </a:t>
            </a:r>
            <a:r>
              <a:rPr lang="en-US" dirty="0" smtClean="0">
                <a:solidFill>
                  <a:srgbClr val="CCFF66">
                    <a:lumMod val="40000"/>
                    <a:lumOff val="60000"/>
                  </a:srgbClr>
                </a:solidFill>
                <a:hlinkClick r:id="rId2"/>
              </a:rPr>
              <a:t>http://</a:t>
            </a:r>
            <a:r>
              <a:rPr lang="ru-RU" dirty="0" smtClean="0">
                <a:solidFill>
                  <a:srgbClr val="CCFF66">
                    <a:lumMod val="40000"/>
                    <a:lumOff val="60000"/>
                  </a:srgbClr>
                </a:solidFill>
                <a:hlinkClick r:id="rId2"/>
              </a:rPr>
              <a:t>nakov.com</a:t>
            </a:r>
            <a:endParaRPr lang="en-US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93F68D-FE3C-4D32-84BC-7CF1B4400E63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6" descr="Svetlin-Nakov-face-smal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1800" y="1295400"/>
            <a:ext cx="1622425" cy="1981200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  <a:alpha val="3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377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181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Ivaylo Kenov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Technical </a:t>
            </a:r>
            <a:r>
              <a:rPr lang="en-US" dirty="0"/>
              <a:t>Trainer </a:t>
            </a:r>
            <a:br>
              <a:rPr lang="en-US" dirty="0"/>
            </a:br>
            <a:r>
              <a:rPr lang="en-US" dirty="0"/>
              <a:t>@ Telerik Software Academy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Math contestant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Champion from OOP and DSA courses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Email</a:t>
            </a:r>
            <a:r>
              <a:rPr lang="en-US" dirty="0"/>
              <a:t>: </a:t>
            </a:r>
            <a:r>
              <a:rPr lang="en-US" dirty="0" smtClean="0"/>
              <a:t>i</a:t>
            </a:r>
            <a:r>
              <a:rPr lang="en-US" noProof="1" smtClean="0"/>
              <a:t>vaylo.kenov </a:t>
            </a:r>
            <a:r>
              <a:rPr lang="en-US" noProof="1"/>
              <a:t>[at] </a:t>
            </a:r>
            <a:r>
              <a:rPr lang="en-US" noProof="1" smtClean="0"/>
              <a:t>telerik.com</a:t>
            </a:r>
            <a:endParaRPr lang="en-US" noProof="1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2820" r="14472" b="11475"/>
          <a:stretch/>
        </p:blipFill>
        <p:spPr>
          <a:xfrm>
            <a:off x="6803136" y="1290292"/>
            <a:ext cx="1601089" cy="1964972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  <a:alpha val="3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</a:t>
            </a:r>
            <a:r>
              <a:rPr lang="en-US" dirty="0" smtClean="0"/>
              <a:t>Team (3)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BE91A763-B25C-411D-A4A3-CA96385075F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91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81000" y="1524000"/>
            <a:ext cx="5029200" cy="685800"/>
          </a:xfrm>
        </p:spPr>
        <p:txBody>
          <a:bodyPr/>
          <a:lstStyle/>
          <a:p>
            <a:r>
              <a:rPr lang="en-US" dirty="0" smtClean="0"/>
              <a:t>Evaluation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81000" y="2402680"/>
            <a:ext cx="5029200" cy="569120"/>
          </a:xfrm>
        </p:spPr>
        <p:txBody>
          <a:bodyPr/>
          <a:lstStyle/>
          <a:p>
            <a:r>
              <a:rPr lang="en-US" dirty="0" smtClean="0"/>
              <a:t>Thank God There Are Bonuses!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200" y="3962400"/>
            <a:ext cx="1842502" cy="207615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36771" y="762000"/>
            <a:ext cx="2634342" cy="2712064"/>
          </a:xfrm>
          <a:prstGeom prst="roundRect">
            <a:avLst>
              <a:gd name="adj" fmla="val 7163"/>
            </a:avLst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7" name="Picture 7" descr="http://images.yourdictionary.com/images/definitions/lg/evaluati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3994172"/>
            <a:ext cx="3799114" cy="2113651"/>
          </a:xfrm>
          <a:prstGeom prst="roundRect">
            <a:avLst>
              <a:gd name="adj" fmla="val 7163"/>
            </a:avLst>
          </a:prstGeom>
          <a:noFill/>
          <a:ln w="19050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windward.net/images/csharplogo.png"/>
          <p:cNvPicPr>
            <a:picLocks noChangeAspect="1" noChangeArrowheads="1"/>
          </p:cNvPicPr>
          <p:nvPr/>
        </p:nvPicPr>
        <p:blipFill>
          <a:blip r:embed="rId5" cstate="screen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59085" y="4051948"/>
            <a:ext cx="1055915" cy="67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windward.net/images/csharplogo.png"/>
          <p:cNvPicPr>
            <a:picLocks noChangeAspect="1" noChangeArrowheads="1"/>
          </p:cNvPicPr>
          <p:nvPr/>
        </p:nvPicPr>
        <p:blipFill>
          <a:blip r:embed="rId6" cstate="screen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02086" y="2862944"/>
            <a:ext cx="925660" cy="58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84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JavaScript Frameworks:</a:t>
            </a:r>
            <a:br>
              <a:rPr lang="en-US" dirty="0" smtClean="0"/>
            </a:br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763000" cy="586740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Evaluation components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Practical exam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60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 lvl="1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Teamwork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15%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Homework</a:t>
            </a:r>
            <a:r>
              <a:rPr lang="en-US" dirty="0"/>
              <a:t> 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Homework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evaluation </a:t>
            </a:r>
            <a:r>
              <a:rPr lang="en-US" dirty="0" smtClean="0"/>
              <a:t>–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 lvl="2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peer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reviews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per homework (excellent, OK, bad)</a:t>
            </a:r>
            <a:endParaRPr lang="en-US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lvl="1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Attendance</a:t>
            </a:r>
            <a:r>
              <a:rPr lang="bg-BG" dirty="0" smtClean="0"/>
              <a:t> </a:t>
            </a:r>
            <a:r>
              <a:rPr lang="en-US" dirty="0" smtClean="0"/>
              <a:t>in class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–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Bonuses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Forums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activity</a:t>
            </a:r>
            <a:r>
              <a:rPr lang="en-US" dirty="0" smtClean="0"/>
              <a:t> – bonus up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 lvl="1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Helping</a:t>
            </a:r>
            <a:r>
              <a:rPr lang="en-US" dirty="0" smtClean="0"/>
              <a:t> new C# students – bonus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65F6953F-1329-4013-BAA1-01481098A94E}" type="slidenum">
              <a:rPr lang="en-US" smtClean="0"/>
              <a:t>14</a:t>
            </a:fld>
            <a:endParaRPr lang="en-US" dirty="0"/>
          </a:p>
        </p:txBody>
      </p:sp>
      <p:pic>
        <p:nvPicPr>
          <p:cNvPr id="12290" name="Picture 2" descr="http://us.123rf.com/400wm/400/400/ivelinradkov/ivelinradkov1108/ivelinradkov110800011/10309197-customer-service-evaluation-form-with-green-tick-on-excellent-with-felt-tip-pen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867400" y="1371600"/>
            <a:ext cx="2815922" cy="1404596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://academy.telerik.com/images/default-album/telerik-software-academy-exam.jpg?sfvrsn=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06922" y="4800600"/>
            <a:ext cx="1676400" cy="1037273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67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/ Excellence / Fail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/>
              <a:t>Criteria for pass / pass with excellence / fail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Pass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with excellence</a:t>
            </a:r>
          </a:p>
          <a:p>
            <a:pPr lvl="2"/>
            <a:r>
              <a:rPr lang="en-US" dirty="0" smtClean="0"/>
              <a:t>Very high exam results</a:t>
            </a:r>
          </a:p>
          <a:p>
            <a:pPr marL="649288" lvl="2" indent="0">
              <a:buNone/>
            </a:pPr>
            <a:r>
              <a:rPr lang="en-US" dirty="0" smtClean="0"/>
              <a:t>	  or</a:t>
            </a:r>
          </a:p>
          <a:p>
            <a:pPr lvl="2"/>
            <a:r>
              <a:rPr lang="en-US" dirty="0" smtClean="0"/>
              <a:t>High total results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Pass</a:t>
            </a:r>
          </a:p>
          <a:p>
            <a:pPr lvl="2"/>
            <a:r>
              <a:rPr lang="en-US" dirty="0" smtClean="0"/>
              <a:t>Average total results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Fail</a:t>
            </a:r>
          </a:p>
          <a:p>
            <a:pPr lvl="2"/>
            <a:r>
              <a:rPr lang="en-US" dirty="0" smtClean="0"/>
              <a:t>Low total results or low exam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614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29200" y="4190999"/>
            <a:ext cx="1219200" cy="121920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67450" y="1905000"/>
            <a:ext cx="2019300" cy="2019300"/>
          </a:xfrm>
          <a:prstGeom prst="rect">
            <a:avLst/>
          </a:prstGeom>
          <a:noFill/>
          <a:effectLst>
            <a:glow rad="266700">
              <a:schemeClr val="tx2">
                <a:lumMod val="60000"/>
                <a:lumOff val="40000"/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9000" y="5334000"/>
            <a:ext cx="1143000" cy="11430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63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Peer Reviews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Everyone will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get feedback </a:t>
            </a:r>
            <a:r>
              <a:rPr lang="en-US" dirty="0" smtClean="0"/>
              <a:t>for their homework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Everyone will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give feedback </a:t>
            </a:r>
            <a:r>
              <a:rPr lang="en-US" dirty="0" smtClean="0"/>
              <a:t>for few random homework submissions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Students submit homework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anonymously</a:t>
            </a:r>
          </a:p>
          <a:p>
            <a:pPr lvl="2">
              <a:lnSpc>
                <a:spcPct val="95000"/>
              </a:lnSpc>
            </a:pPr>
            <a:r>
              <a:rPr lang="en-US" dirty="0" smtClean="0"/>
              <a:t>Please exclude your name from the submissions!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For each homework</a:t>
            </a:r>
            <a:r>
              <a:rPr lang="en-US" dirty="0"/>
              <a:t> submitted</a:t>
            </a:r>
            <a:endParaRPr lang="en-US" dirty="0" smtClean="0"/>
          </a:p>
          <a:p>
            <a:pPr lvl="2">
              <a:lnSpc>
                <a:spcPct val="95000"/>
              </a:lnSpc>
            </a:pPr>
            <a:r>
              <a:rPr lang="en-US" dirty="0" smtClean="0"/>
              <a:t>Students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evaluate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random homeworks</a:t>
            </a:r>
          </a:p>
          <a:p>
            <a:pPr lvl="2">
              <a:lnSpc>
                <a:spcPct val="95000"/>
              </a:lnSpc>
            </a:pPr>
            <a:r>
              <a:rPr lang="en-US" dirty="0"/>
              <a:t>From the same topic, after the deadline</a:t>
            </a:r>
          </a:p>
          <a:p>
            <a:pPr lvl="2">
              <a:lnSpc>
                <a:spcPct val="95000"/>
              </a:lnSpc>
            </a:pPr>
            <a:r>
              <a:rPr lang="en-US" dirty="0" smtClean="0"/>
              <a:t>Homework comments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obligatory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29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Your Presence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now on you should check your presence on the barcode reader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3 times a day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In the morning when lectures begin (~10:30)</a:t>
            </a:r>
          </a:p>
          <a:p>
            <a:pPr lvl="1"/>
            <a:r>
              <a:rPr lang="en-US" dirty="0" smtClean="0"/>
              <a:t>After lunch break (~13:30)</a:t>
            </a:r>
          </a:p>
          <a:p>
            <a:pPr lvl="1"/>
            <a:r>
              <a:rPr lang="en-US" dirty="0" smtClean="0"/>
              <a:t>When you leave academy halls (~19:00)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137" y="4143375"/>
            <a:ext cx="3895725" cy="17335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502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2006601"/>
            <a:ext cx="7086600" cy="685800"/>
          </a:xfrm>
        </p:spPr>
        <p:txBody>
          <a:bodyPr/>
          <a:lstStyle/>
          <a:p>
            <a:pPr algn="r"/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6275" y="2834480"/>
            <a:ext cx="7858125" cy="569120"/>
          </a:xfrm>
        </p:spPr>
        <p:txBody>
          <a:bodyPr/>
          <a:lstStyle/>
          <a:p>
            <a:pPr algn="r"/>
            <a:r>
              <a:rPr lang="en-US" dirty="0" smtClean="0"/>
              <a:t>What We Need in Addition to this Course Content?</a:t>
            </a:r>
            <a:endParaRPr lang="en-US" dirty="0"/>
          </a:p>
        </p:txBody>
      </p:sp>
      <p:pic>
        <p:nvPicPr>
          <p:cNvPr id="10242" name="Picture 2" descr="http://headrush.typepad.com/photos/uncategorized/book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" y="3724588"/>
            <a:ext cx="3918458" cy="26000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44" name="Picture 4" descr="http://www.bbc.co.uk/blogs/ni/book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10375" y="3729089"/>
            <a:ext cx="1724025" cy="25955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122" name="Picture 2" descr="dashboard, widget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92400" y="641349"/>
            <a:ext cx="1695450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earth, folder, internet, web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30751" y="361950"/>
            <a:ext cx="1390649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46800" y="304799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folder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7149" y="495298"/>
            <a:ext cx="1104902" cy="110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http://www.manager.bg/sites/default/files/news_photos/wikipedia-logo-en-big.pn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97067" y="3962401"/>
            <a:ext cx="1734266" cy="2124386"/>
          </a:xfrm>
          <a:prstGeom prst="rect">
            <a:avLst/>
          </a:prstGeom>
          <a:noFill/>
          <a:effectLst>
            <a:glow rad="127000">
              <a:schemeClr val="accent4">
                <a:lumMod val="60000"/>
                <a:lumOff val="40000"/>
                <a:alpha val="2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document, file, find, search, text ic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2075">
            <a:off x="797108" y="1030194"/>
            <a:ext cx="1716331" cy="1530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20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Web Site &amp; Forums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r>
              <a:rPr lang="en-US" dirty="0" smtClean="0"/>
              <a:t>Register for the "Telerik Academy Forums":</a:t>
            </a:r>
          </a:p>
          <a:p>
            <a:pPr lvl="1"/>
            <a:endParaRPr lang="en-US" sz="2900" dirty="0" smtClean="0"/>
          </a:p>
          <a:p>
            <a:pPr lvl="1">
              <a:spcBef>
                <a:spcPts val="2400"/>
              </a:spcBef>
            </a:pPr>
            <a:r>
              <a:rPr lang="en-US" sz="2900" dirty="0" smtClean="0"/>
              <a:t>Discuss the course exercises with your colleagues</a:t>
            </a:r>
          </a:p>
          <a:p>
            <a:pPr lvl="1"/>
            <a:r>
              <a:rPr lang="en-US" sz="2900" dirty="0" smtClean="0"/>
              <a:t>Find solutions for the exercises</a:t>
            </a:r>
          </a:p>
          <a:p>
            <a:pPr lvl="1"/>
            <a:r>
              <a:rPr lang="en-US" sz="2900" dirty="0" smtClean="0"/>
              <a:t>Share source code / discuss ideas</a:t>
            </a:r>
          </a:p>
          <a:p>
            <a:pPr>
              <a:spcBef>
                <a:spcPts val="1200"/>
              </a:spcBef>
            </a:pPr>
            <a:r>
              <a:rPr lang="en-US"/>
              <a:t>The </a:t>
            </a:r>
            <a:r>
              <a:rPr lang="en-US" smtClean="0"/>
              <a:t>JSF official </a:t>
            </a:r>
            <a:r>
              <a:rPr lang="en-US" dirty="0"/>
              <a:t>web site:</a:t>
            </a:r>
          </a:p>
          <a:p>
            <a:endParaRPr lang="en-US" sz="3100" dirty="0" smtClean="0"/>
          </a:p>
          <a:p>
            <a:endParaRPr lang="en-US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33400" y="1699904"/>
            <a:ext cx="8077200" cy="863600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http://</a:t>
            </a: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forums.academy.telerik.com/questions/front-end-development/javascript-frameworks</a:t>
            </a: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33400" y="5306704"/>
            <a:ext cx="8077200" cy="101789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4"/>
              </a:rPr>
              <a:t>academy.telerik.com/student-courses/software-technologies/javascript-frameworks</a:t>
            </a: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9" name="Picture 2">
            <a:hlinkClick r:id="rId5" tooltip="C# Fundamentals course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5600" y="3371026"/>
            <a:ext cx="1429576" cy="142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172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r>
              <a:rPr lang="en-US" dirty="0" smtClean="0"/>
              <a:t>What's Coming Next in the Academy?</a:t>
            </a:r>
          </a:p>
          <a:p>
            <a:r>
              <a:rPr lang="en-US" dirty="0" smtClean="0"/>
              <a:t>The JavaScript Frameworks Course Program</a:t>
            </a:r>
          </a:p>
          <a:p>
            <a:r>
              <a:rPr lang="en-US" dirty="0" smtClean="0"/>
              <a:t>The Trainers Team</a:t>
            </a:r>
          </a:p>
          <a:p>
            <a:r>
              <a:rPr lang="en-US" dirty="0"/>
              <a:t>Exams </a:t>
            </a:r>
            <a:r>
              <a:rPr lang="en-US" dirty="0" smtClean="0"/>
              <a:t>and Evaluation</a:t>
            </a:r>
          </a:p>
          <a:p>
            <a:pPr lvl="1"/>
            <a:r>
              <a:rPr lang="en-US" dirty="0" smtClean="0"/>
              <a:t>Standard Criteria</a:t>
            </a:r>
          </a:p>
          <a:p>
            <a:pPr lvl="1"/>
            <a:r>
              <a:rPr lang="en-US" dirty="0" smtClean="0"/>
              <a:t>Bonuses</a:t>
            </a:r>
          </a:p>
          <a:p>
            <a:r>
              <a:rPr lang="en-US" dirty="0" smtClean="0"/>
              <a:t>Resources for the Course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10200" y="2367294"/>
            <a:ext cx="2857988" cy="2809212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235233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Telerik Integrated</a:t>
            </a:r>
            <a:br>
              <a:rPr lang="en-US" dirty="0" smtClean="0"/>
            </a:br>
            <a:r>
              <a:rPr lang="en-US" dirty="0" smtClean="0"/>
              <a:t>Learning System (TILS)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r>
              <a:rPr lang="en-US" dirty="0" smtClean="0"/>
              <a:t>The Telerik Integrated Learning System (TILS)</a:t>
            </a:r>
          </a:p>
          <a:p>
            <a:pPr lvl="1"/>
            <a:r>
              <a:rPr lang="en-US" dirty="0" smtClean="0">
                <a:hlinkClick r:id="rId2"/>
              </a:rPr>
              <a:t>www.telerikacademy.com</a:t>
            </a:r>
            <a:endParaRPr lang="en-US" dirty="0" smtClean="0"/>
          </a:p>
          <a:p>
            <a:pPr lvl="1"/>
            <a:r>
              <a:rPr lang="en-US" dirty="0" smtClean="0"/>
              <a:t>Important resource for all students</a:t>
            </a:r>
          </a:p>
          <a:p>
            <a:pPr lvl="1"/>
            <a:r>
              <a:rPr lang="en-US" dirty="0" smtClean="0"/>
              <a:t>Homework submissions</a:t>
            </a:r>
          </a:p>
          <a:p>
            <a:pPr lvl="1"/>
            <a:r>
              <a:rPr lang="en-US" dirty="0" smtClean="0"/>
              <a:t>Homework peer reviews</a:t>
            </a:r>
          </a:p>
          <a:p>
            <a:pPr lvl="1"/>
            <a:r>
              <a:rPr lang="en-US" dirty="0" smtClean="0"/>
              <a:t>Presence cards with barcode</a:t>
            </a:r>
          </a:p>
          <a:p>
            <a:pPr lvl="1"/>
            <a:r>
              <a:rPr lang="en-US" dirty="0" smtClean="0"/>
              <a:t>Reports about your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33400" y="5896100"/>
            <a:ext cx="8077200" cy="609600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telerikacademy.com/Courses/Courses/Details/110</a:t>
            </a:r>
            <a:endParaRPr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400" y="3505200"/>
            <a:ext cx="2857076" cy="18071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59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Required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638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Software needed for this course: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Microsoft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Visual Studio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2012/2013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or </a:t>
            </a:r>
            <a:r>
              <a:rPr lang="en-US" dirty="0" smtClean="0">
                <a:hlinkClick r:id="rId3"/>
              </a:rPr>
              <a:t>Visual Studio Express </a:t>
            </a:r>
            <a:r>
              <a:rPr lang="en-US" dirty="0">
                <a:latin typeface="Consolas" pitchFamily="49" charset="0"/>
                <a:cs typeface="Consolas" pitchFamily="49" charset="0"/>
                <a:hlinkClick r:id="rId3"/>
              </a:rPr>
              <a:t>2012</a:t>
            </a:r>
            <a:r>
              <a:rPr lang="en-US" dirty="0" smtClean="0"/>
              <a:t> (free version </a:t>
            </a:r>
            <a:r>
              <a:rPr lang="en-US" dirty="0"/>
              <a:t>of VS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2012</a:t>
            </a:r>
            <a:r>
              <a:rPr lang="en-US" dirty="0" smtClean="0"/>
              <a:t>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Microsoft SQL Server 2012 Developer with Service Pack 1 and Developer </a:t>
            </a:r>
            <a:r>
              <a:rPr lang="en-US" dirty="0" smtClean="0"/>
              <a:t>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4648200"/>
            <a:ext cx="3810000" cy="15811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0200" y="5130863"/>
            <a:ext cx="1981200" cy="1066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577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JavaScript Frameworks</a:t>
            </a:r>
            <a:endParaRPr lang="en-US" dirty="0"/>
          </a:p>
        </p:txBody>
      </p:sp>
      <p:pic>
        <p:nvPicPr>
          <p:cNvPr id="2050" name="Picture 2" descr="http://i386.photobucket.com/albums/oo308/Psycho_Saturn/Lolcats/Question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2800" y="4343400"/>
            <a:ext cx="2819400" cy="1866443"/>
          </a:xfrm>
          <a:prstGeom prst="roundRect">
            <a:avLst>
              <a:gd name="adj" fmla="val 6025"/>
            </a:avLst>
          </a:prstGeom>
          <a:noFill/>
          <a:ln w="3175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172200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dirty="0" smtClean="0">
                <a:hlinkClick r:id="rId3"/>
              </a:rPr>
              <a:t>http://academy.telerik.com</a:t>
            </a:r>
            <a:endParaRPr lang="en-US" sz="1800" b="1" dirty="0"/>
          </a:p>
        </p:txBody>
      </p:sp>
      <p:pic>
        <p:nvPicPr>
          <p:cNvPr id="10242" name="Picture 2" descr="c, code, document, file, sharp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278475">
            <a:off x="7340601" y="1908467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binary, programming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32381">
            <a:off x="783556" y="4743220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encrypted-tbn1.gstatic.com/images?q=tbn:ANd9GcTcbTBzyDVuEkE9YmQGRuCwcAp0_hJ2Uk3e8Kn3JpiZBUUnur9kx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31" y="1143000"/>
            <a:ext cx="2079771" cy="178021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ithacalibrary.com/sp/assets/fckuserfiles/databases(2)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301" y="1219200"/>
            <a:ext cx="1879600" cy="1409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16479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990600" y="685800"/>
            <a:ext cx="7162800" cy="1600200"/>
          </a:xfrm>
        </p:spPr>
        <p:txBody>
          <a:bodyPr/>
          <a:lstStyle/>
          <a:p>
            <a:r>
              <a:rPr lang="en-US" dirty="0" smtClean="0"/>
              <a:t>JavaScript Frameworks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990600" y="2326480"/>
            <a:ext cx="7162800" cy="569120"/>
          </a:xfrm>
        </p:spPr>
        <p:txBody>
          <a:bodyPr/>
          <a:lstStyle/>
          <a:p>
            <a:r>
              <a:rPr lang="en-US" dirty="0" smtClean="0"/>
              <a:t>Coming To The Next Module</a:t>
            </a:r>
            <a:endParaRPr lang="en-US" dirty="0"/>
          </a:p>
        </p:txBody>
      </p:sp>
      <p:pic>
        <p:nvPicPr>
          <p:cNvPr id="3076" name="Picture 4" descr="http://2.bp.blogspot.com/-51cnn1K8GYE/TVg1XTd-6FI/AAAAAAAAAPM/ycaAcCjw8OE/s1600/56the-next-step-opener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41600" y="3276600"/>
            <a:ext cx="3860800" cy="2895600"/>
          </a:xfrm>
          <a:prstGeom prst="roundRect">
            <a:avLst>
              <a:gd name="adj" fmla="val 5102"/>
            </a:avLst>
          </a:prstGeom>
          <a:noFill/>
          <a:ln>
            <a:solidFill>
              <a:schemeClr val="tx2">
                <a:lumMod val="50000"/>
              </a:schemeClr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66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86600" cy="838200"/>
          </a:xfrm>
        </p:spPr>
        <p:txBody>
          <a:bodyPr/>
          <a:lstStyle/>
          <a:p>
            <a:r>
              <a:rPr lang="en-US" dirty="0" smtClean="0"/>
              <a:t>What's Coming Next?</a:t>
            </a:r>
            <a:endParaRPr lang="en-US" dirty="0"/>
          </a:p>
        </p:txBody>
      </p:sp>
      <p:sp>
        <p:nvSpPr>
          <p:cNvPr id="14" name="Content Placeholder 4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r>
              <a:rPr lang="en-US" dirty="0" smtClean="0"/>
              <a:t>A consequence of three web courses</a:t>
            </a:r>
          </a:p>
          <a:p>
            <a:pPr lvl="1"/>
            <a:r>
              <a:rPr lang="en-US" dirty="0" smtClean="0"/>
              <a:t>JavaScript Frameworks </a:t>
            </a:r>
          </a:p>
          <a:p>
            <a:pPr lvl="2"/>
            <a:r>
              <a:rPr lang="en-US" dirty="0" smtClean="0"/>
              <a:t>Building client SPA applications</a:t>
            </a:r>
          </a:p>
          <a:p>
            <a:pPr lvl="1"/>
            <a:r>
              <a:rPr lang="en-US" dirty="0" smtClean="0"/>
              <a:t>ASP.NET Web forms</a:t>
            </a:r>
          </a:p>
          <a:p>
            <a:pPr lvl="2"/>
            <a:r>
              <a:rPr lang="en-US" dirty="0" smtClean="0"/>
              <a:t>Building data-driven Web applications</a:t>
            </a:r>
          </a:p>
          <a:p>
            <a:pPr lvl="1"/>
            <a:r>
              <a:rPr lang="en-US" dirty="0" smtClean="0"/>
              <a:t>ASP.NET MVC</a:t>
            </a:r>
          </a:p>
          <a:p>
            <a:pPr lvl="2"/>
            <a:r>
              <a:rPr lang="en-US" dirty="0"/>
              <a:t>Building </a:t>
            </a:r>
            <a:r>
              <a:rPr lang="en-US" dirty="0" smtClean="0"/>
              <a:t>data-driven Web applications</a:t>
            </a:r>
            <a:endParaRPr lang="en-US" dirty="0"/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10400" y="1925104"/>
            <a:ext cx="1822704" cy="1884896"/>
          </a:xfrm>
          <a:prstGeom prst="rect">
            <a:avLst/>
          </a:prstGeom>
          <a:noFill/>
          <a:ln>
            <a:noFill/>
          </a:ln>
          <a:effectLst>
            <a:glow rad="101600">
              <a:schemeClr val="tx2">
                <a:lumMod val="50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605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Programming Track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hlinkClick r:id="rId2"/>
              </a:rPr>
              <a:t>Software Academy Curriculum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40284" y="1769198"/>
            <a:ext cx="3298916" cy="24683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2575" indent="-282575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hlinkClick r:id="rId3"/>
              </a:rPr>
              <a:t>Specialties</a:t>
            </a:r>
            <a:b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hlinkClick r:id="rId3"/>
              </a:rPr>
            </a:b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hlinkClick r:id="rId3"/>
              </a:rPr>
              <a:t>@ the Academy</a:t>
            </a: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indent="-282575" eaLnBrk="0" hangingPunct="0">
              <a:lnSpc>
                <a:spcPct val="105000"/>
              </a:lnSpc>
              <a:spcBef>
                <a:spcPts val="18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hlinkClick r:id="rId4"/>
              </a:rPr>
              <a:t>Success Stories</a:t>
            </a:r>
            <a:b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hlinkClick r:id="rId4"/>
              </a:rPr>
            </a:b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hlinkClick r:id="rId4"/>
              </a:rPr>
              <a:t>@ Telerik</a:t>
            </a: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10242" name="Picture 2" descr="http://www.cs.ox.ac.uk/images/research/pl.jpg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096000" y="4572000"/>
            <a:ext cx="2695700" cy="198120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academy.telerik.com/images/newsletter_assets/telerik-academy-program-april-2013-3.jpg?sfvrsn=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13" y="1540415"/>
            <a:ext cx="4782087" cy="493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1615425" y="5403996"/>
            <a:ext cx="890032" cy="311004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3766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924800" cy="685800"/>
          </a:xfrm>
        </p:spPr>
        <p:txBody>
          <a:bodyPr/>
          <a:lstStyle/>
          <a:p>
            <a:r>
              <a:rPr lang="en-US" dirty="0" smtClean="0"/>
              <a:t>JavaScript Frameworks – Program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250280"/>
            <a:ext cx="7924800" cy="569120"/>
          </a:xfrm>
        </p:spPr>
        <p:txBody>
          <a:bodyPr/>
          <a:lstStyle/>
          <a:p>
            <a:r>
              <a:rPr lang="en-US" dirty="0" smtClean="0"/>
              <a:t>What Will We Cover </a:t>
            </a:r>
            <a:r>
              <a:rPr lang="en-US" dirty="0"/>
              <a:t>in </a:t>
            </a:r>
            <a:r>
              <a:rPr lang="en-US" dirty="0" smtClean="0"/>
              <a:t>the JavaScript Frameworks?</a:t>
            </a:r>
            <a:endParaRPr lang="en-US" dirty="0"/>
          </a:p>
        </p:txBody>
      </p:sp>
      <p:pic>
        <p:nvPicPr>
          <p:cNvPr id="7170" name="Picture 2" descr="http://research.phillipmartin.info/la_syllabus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43200" y="2798786"/>
            <a:ext cx="3657600" cy="360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52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The JSF Course Program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 marL="514350" indent="-514350">
              <a:lnSpc>
                <a:spcPct val="95000"/>
              </a:lnSpc>
              <a:buFont typeface="+mj-lt"/>
              <a:buAutoNum type="arabicPeriod"/>
            </a:pPr>
            <a:r>
              <a:rPr lang="en-US" dirty="0" smtClean="0"/>
              <a:t>Underscore.js</a:t>
            </a:r>
          </a:p>
          <a:p>
            <a:pPr marL="862013" lvl="1" indent="-514350">
              <a:lnSpc>
                <a:spcPct val="95000"/>
              </a:lnSpc>
            </a:pPr>
            <a:r>
              <a:rPr lang="en-US" dirty="0" smtClean="0"/>
              <a:t>Extension methods for JavaScript objects</a:t>
            </a:r>
          </a:p>
          <a:p>
            <a:pPr marL="514350" indent="-514350">
              <a:lnSpc>
                <a:spcPct val="95000"/>
              </a:lnSpc>
              <a:buFont typeface="+mj-lt"/>
              <a:buAutoNum type="arabicPeriod"/>
            </a:pPr>
            <a:r>
              <a:rPr lang="en-US" dirty="0" smtClean="0"/>
              <a:t>Sammy.js</a:t>
            </a:r>
          </a:p>
          <a:p>
            <a:pPr marL="862013" lvl="1" indent="-514350">
              <a:lnSpc>
                <a:spcPct val="95000"/>
              </a:lnSpc>
            </a:pPr>
            <a:r>
              <a:rPr lang="en-US" dirty="0" smtClean="0"/>
              <a:t>SPA apps with routes and templates</a:t>
            </a:r>
          </a:p>
          <a:p>
            <a:pPr marL="514350" indent="-514350">
              <a:lnSpc>
                <a:spcPct val="95000"/>
              </a:lnSpc>
              <a:buFont typeface="+mj-lt"/>
              <a:buAutoNum type="arabicPeriod"/>
            </a:pPr>
            <a:r>
              <a:rPr lang="en-US" dirty="0" smtClean="0"/>
              <a:t>Mustache.js</a:t>
            </a:r>
          </a:p>
          <a:p>
            <a:pPr marL="862013" lvl="1" indent="-514350">
              <a:lnSpc>
                <a:spcPct val="95000"/>
              </a:lnSpc>
            </a:pPr>
            <a:r>
              <a:rPr lang="en-US" dirty="0" smtClean="0"/>
              <a:t>String/html templates</a:t>
            </a:r>
          </a:p>
          <a:p>
            <a:pPr marL="514350" indent="-514350">
              <a:lnSpc>
                <a:spcPct val="95000"/>
              </a:lnSpc>
              <a:buFont typeface="+mj-lt"/>
              <a:buAutoNum type="arabicPeriod"/>
            </a:pPr>
            <a:r>
              <a:rPr lang="en-US" dirty="0" smtClean="0"/>
              <a:t>Modernizr</a:t>
            </a:r>
          </a:p>
          <a:p>
            <a:pPr marL="862013" lvl="1" indent="-514350">
              <a:lnSpc>
                <a:spcPct val="95000"/>
              </a:lnSpc>
            </a:pPr>
            <a:r>
              <a:rPr lang="en-US" dirty="0" smtClean="0"/>
              <a:t>Backward compatibility and feature detection</a:t>
            </a:r>
          </a:p>
          <a:p>
            <a:pPr marL="514350" indent="-514350">
              <a:lnSpc>
                <a:spcPct val="95000"/>
              </a:lnSpc>
              <a:buFont typeface="+mj-lt"/>
              <a:buAutoNum type="arabicPeriod"/>
            </a:pPr>
            <a:r>
              <a:rPr lang="en-US" dirty="0" err="1" smtClean="0"/>
              <a:t>RequireJS</a:t>
            </a:r>
            <a:endParaRPr lang="en-US" dirty="0" smtClean="0"/>
          </a:p>
          <a:p>
            <a:pPr marL="862013" lvl="1" indent="-514350">
              <a:lnSpc>
                <a:spcPct val="95000"/>
              </a:lnSpc>
            </a:pPr>
            <a:r>
              <a:rPr lang="en-US" dirty="0" smtClean="0"/>
              <a:t>Lazy-loading of JavaScript dependencies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73DD5EEB-E100-4A02-A467-22A656641632}" type="slidenum">
              <a:rPr lang="en-US" smtClean="0"/>
              <a:t>7</a:t>
            </a:fld>
            <a:endParaRPr lang="en-US" dirty="0"/>
          </a:p>
        </p:txBody>
      </p:sp>
      <p:pic>
        <p:nvPicPr>
          <p:cNvPr id="3076" name="Picture 4" descr="http://www.b-zaban.com/upload/Image/stones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753100" y="2971800"/>
            <a:ext cx="2857500" cy="1923224"/>
          </a:xfrm>
          <a:prstGeom prst="roundRect">
            <a:avLst>
              <a:gd name="adj" fmla="val 9849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clker.com/cliparts/1/4/4/3/1242798397750262165Orange_lambda.svg.hi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4850" y="5486400"/>
            <a:ext cx="957358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52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/>
              <a:t>The JSF Course </a:t>
            </a:r>
            <a:r>
              <a:rPr lang="en-US" dirty="0" smtClean="0"/>
              <a:t>Program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 marL="514350" indent="-514350">
              <a:lnSpc>
                <a:spcPct val="95000"/>
              </a:lnSpc>
              <a:buFont typeface="+mj-lt"/>
              <a:buAutoNum type="arabicPeriod" startAt="6"/>
            </a:pPr>
            <a:r>
              <a:rPr lang="en-US" dirty="0" smtClean="0"/>
              <a:t>Single-page applications</a:t>
            </a:r>
          </a:p>
          <a:p>
            <a:pPr marL="862013" lvl="1" indent="-514350">
              <a:lnSpc>
                <a:spcPct val="95000"/>
              </a:lnSpc>
            </a:pPr>
            <a:r>
              <a:rPr lang="en-US" dirty="0" smtClean="0"/>
              <a:t>Building SPA apps</a:t>
            </a:r>
          </a:p>
          <a:p>
            <a:pPr marL="514350" indent="-514350">
              <a:lnSpc>
                <a:spcPct val="95000"/>
              </a:lnSpc>
              <a:buFont typeface="+mj-lt"/>
              <a:buAutoNum type="arabicPeriod" startAt="6"/>
            </a:pPr>
            <a:r>
              <a:rPr lang="en-US" dirty="0" smtClean="0"/>
              <a:t>MVC and MVVM design patterns</a:t>
            </a:r>
          </a:p>
          <a:p>
            <a:pPr marL="862013" lvl="1" indent="-514350">
              <a:lnSpc>
                <a:spcPct val="95000"/>
              </a:lnSpc>
            </a:pPr>
            <a:r>
              <a:rPr lang="en-US" dirty="0" smtClean="0"/>
              <a:t>Architecture patterns overview</a:t>
            </a:r>
          </a:p>
          <a:p>
            <a:pPr marL="514350" indent="-514350">
              <a:lnSpc>
                <a:spcPct val="95000"/>
              </a:lnSpc>
              <a:buFont typeface="+mj-lt"/>
              <a:buAutoNum type="arabicPeriod" startAt="6"/>
            </a:pPr>
            <a:r>
              <a:rPr lang="en-US" dirty="0" smtClean="0"/>
              <a:t>AngularJS</a:t>
            </a:r>
          </a:p>
          <a:p>
            <a:pPr marL="862013" lvl="1" indent="-514350">
              <a:lnSpc>
                <a:spcPct val="95000"/>
              </a:lnSpc>
            </a:pPr>
            <a:r>
              <a:rPr lang="en-US" dirty="0" smtClean="0"/>
              <a:t>Controllers, views, routing, app life cycle</a:t>
            </a:r>
          </a:p>
          <a:p>
            <a:pPr marL="514350" indent="-514350">
              <a:lnSpc>
                <a:spcPct val="95000"/>
              </a:lnSpc>
              <a:buFont typeface="+mj-lt"/>
              <a:buAutoNum type="arabicPeriod" startAt="6"/>
            </a:pPr>
            <a:r>
              <a:rPr lang="en-US" dirty="0" smtClean="0"/>
              <a:t>KendoUI and KendoMobile</a:t>
            </a:r>
          </a:p>
          <a:p>
            <a:pPr marL="862013" lvl="1" indent="-514350">
              <a:lnSpc>
                <a:spcPct val="95000"/>
              </a:lnSpc>
            </a:pPr>
            <a:r>
              <a:rPr lang="en-US" dirty="0" smtClean="0"/>
              <a:t>ViewModels, views, binding, </a:t>
            </a:r>
            <a:r>
              <a:rPr lang="en-US" dirty="0"/>
              <a:t>routing, </a:t>
            </a:r>
            <a:r>
              <a:rPr lang="en-US" dirty="0" smtClean="0"/>
              <a:t>life cycle</a:t>
            </a:r>
          </a:p>
          <a:p>
            <a:pPr marL="514350" indent="-514350">
              <a:lnSpc>
                <a:spcPct val="95000"/>
              </a:lnSpc>
              <a:buFont typeface="+mj-lt"/>
              <a:buAutoNum type="arabicPeriod" startAt="6"/>
            </a:pPr>
            <a:r>
              <a:rPr lang="en-US" dirty="0" smtClean="0"/>
              <a:t>TDD with QUnit</a:t>
            </a:r>
          </a:p>
          <a:p>
            <a:pPr marL="862013" lvl="1" indent="-514350">
              <a:lnSpc>
                <a:spcPct val="95000"/>
              </a:lnSpc>
            </a:pPr>
            <a:r>
              <a:rPr lang="en-US" dirty="0" smtClean="0"/>
              <a:t>Test-driven development of SPA applications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73DD5EEB-E100-4A02-A467-22A656641632}" type="slidenum">
              <a:rPr lang="en-US" smtClean="0"/>
              <a:t>8</a:t>
            </a:fld>
            <a:endParaRPr lang="en-US" dirty="0"/>
          </a:p>
        </p:txBody>
      </p:sp>
      <p:pic>
        <p:nvPicPr>
          <p:cNvPr id="3076" name="Picture 4" descr="http://www.b-zaban.com/upload/Image/stones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685912" y="1167384"/>
            <a:ext cx="1924688" cy="1295400"/>
          </a:xfrm>
          <a:prstGeom prst="roundRect">
            <a:avLst>
              <a:gd name="adj" fmla="val 9849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clker.com/cliparts/1/4/4/3/1242798397750262165Orange_lambda.svg.hi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4850" y="5486400"/>
            <a:ext cx="957358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621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114425" y="1371600"/>
            <a:ext cx="6877050" cy="685800"/>
          </a:xfrm>
        </p:spPr>
        <p:txBody>
          <a:bodyPr/>
          <a:lstStyle/>
          <a:p>
            <a:r>
              <a:rPr lang="en-US" smtClean="0"/>
              <a:t>The Trainers </a:t>
            </a:r>
            <a:r>
              <a:rPr lang="en-US" dirty="0" smtClean="0"/>
              <a:t>Team</a:t>
            </a:r>
            <a:endParaRPr lang="en-US" dirty="0"/>
          </a:p>
        </p:txBody>
      </p:sp>
      <p:pic>
        <p:nvPicPr>
          <p:cNvPr id="21508" name="Picture 4" descr="http://www.svc.edu/images/horizontals_wide/classroom/professor_teachi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09299" y="2667000"/>
            <a:ext cx="6882176" cy="3276600"/>
          </a:xfrm>
          <a:prstGeom prst="roundRect">
            <a:avLst>
              <a:gd name="adj" fmla="val 7074"/>
            </a:avLst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55294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1726</TotalTime>
  <Words>569</Words>
  <Application>Microsoft Office PowerPoint</Application>
  <PresentationFormat>On-screen Show (4:3)</PresentationFormat>
  <Paragraphs>168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Calibri</vt:lpstr>
      <vt:lpstr>Cambria</vt:lpstr>
      <vt:lpstr>Consolas</vt:lpstr>
      <vt:lpstr>Corbel</vt:lpstr>
      <vt:lpstr>Wingdings 2</vt:lpstr>
      <vt:lpstr>Telerik Academy</vt:lpstr>
      <vt:lpstr>JavaScript Frameworks</vt:lpstr>
      <vt:lpstr>Table of Contents</vt:lpstr>
      <vt:lpstr>JavaScript Frameworks</vt:lpstr>
      <vt:lpstr>What's Coming Next?</vt:lpstr>
      <vt:lpstr>Web Programming Track</vt:lpstr>
      <vt:lpstr>JavaScript Frameworks – Program</vt:lpstr>
      <vt:lpstr>The JSF Course Program</vt:lpstr>
      <vt:lpstr>The JSF Course Program (2)</vt:lpstr>
      <vt:lpstr>The Trainers Team</vt:lpstr>
      <vt:lpstr>Trainers Team</vt:lpstr>
      <vt:lpstr>Trainers Team (2)</vt:lpstr>
      <vt:lpstr>Trainers Team (3)</vt:lpstr>
      <vt:lpstr>Evaluation </vt:lpstr>
      <vt:lpstr>JavaScript Frameworks: Evaluation</vt:lpstr>
      <vt:lpstr>Pass / Excellence / Fail Criteria</vt:lpstr>
      <vt:lpstr>Homework Peer Reviews</vt:lpstr>
      <vt:lpstr>Check Your Presence</vt:lpstr>
      <vt:lpstr>Resources</vt:lpstr>
      <vt:lpstr>Course Web Site &amp; Forums</vt:lpstr>
      <vt:lpstr>Telerik Integrated Learning System (TILS)</vt:lpstr>
      <vt:lpstr>Required Software</vt:lpstr>
      <vt:lpstr>JavaScript Frameworks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for Developers - Course Intro</dc:title>
  <dc:subject>Telerik Software Academy</dc:subject>
  <dc:creator>Svetlin Nakov</dc:creator>
  <cp:keywords>C#, course, telerik software academy, free courses for developers, OOP, object-oriented programming</cp:keywords>
  <cp:lastModifiedBy>donchominkov@gmail.com</cp:lastModifiedBy>
  <cp:revision>597</cp:revision>
  <dcterms:created xsi:type="dcterms:W3CDTF">2007-12-08T16:03:35Z</dcterms:created>
  <dcterms:modified xsi:type="dcterms:W3CDTF">2013-08-21T08:36:58Z</dcterms:modified>
  <cp:category>software engineering</cp:category>
</cp:coreProperties>
</file>