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7"/>
  </p:notesMasterIdLst>
  <p:sldIdLst>
    <p:sldId id="256" r:id="rId2"/>
    <p:sldId id="278" r:id="rId3"/>
    <p:sldId id="257" r:id="rId4"/>
    <p:sldId id="258" r:id="rId5"/>
    <p:sldId id="259" r:id="rId6"/>
    <p:sldId id="260" r:id="rId7"/>
    <p:sldId id="264" r:id="rId8"/>
    <p:sldId id="265" r:id="rId9"/>
    <p:sldId id="262" r:id="rId10"/>
    <p:sldId id="261" r:id="rId11"/>
    <p:sldId id="263" r:id="rId12"/>
    <p:sldId id="267" r:id="rId13"/>
    <p:sldId id="268" r:id="rId14"/>
    <p:sldId id="269" r:id="rId15"/>
    <p:sldId id="270" r:id="rId16"/>
    <p:sldId id="271" r:id="rId17"/>
    <p:sldId id="266" r:id="rId18"/>
    <p:sldId id="272" r:id="rId19"/>
    <p:sldId id="274" r:id="rId20"/>
    <p:sldId id="273" r:id="rId21"/>
    <p:sldId id="284" r:id="rId22"/>
    <p:sldId id="275" r:id="rId23"/>
    <p:sldId id="276" r:id="rId24"/>
    <p:sldId id="289" r:id="rId25"/>
    <p:sldId id="290" r:id="rId26"/>
    <p:sldId id="291" r:id="rId27"/>
    <p:sldId id="292" r:id="rId28"/>
    <p:sldId id="293" r:id="rId29"/>
    <p:sldId id="280" r:id="rId30"/>
    <p:sldId id="283" r:id="rId31"/>
    <p:sldId id="279" r:id="rId32"/>
    <p:sldId id="286" r:id="rId33"/>
    <p:sldId id="287" r:id="rId34"/>
    <p:sldId id="281" r:id="rId35"/>
    <p:sldId id="288" r:id="rId3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36" autoAdjust="0"/>
    <p:restoredTop sz="94660"/>
  </p:normalViewPr>
  <p:slideViewPr>
    <p:cSldViewPr snapToGrid="0">
      <p:cViewPr varScale="1">
        <p:scale>
          <a:sx n="52" d="100"/>
          <a:sy n="52" d="100"/>
        </p:scale>
        <p:origin x="8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6E3452F-666C-4924-BCA5-E8D2E82A809A}" type="datetimeFigureOut">
              <a:rPr lang="he-IL" smtClean="0"/>
              <a:t>ב'/תמוז/תשפ"ד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667A087-5798-42B9-8512-AEE3E47F09C9}" type="slidenum">
              <a:rPr lang="he-IL" smtClean="0"/>
              <a:t>‹#›</a:t>
            </a:fld>
            <a:endParaRPr lang="he-IL"/>
          </a:p>
        </p:txBody>
      </p:sp>
    </p:spTree>
    <p:extLst>
      <p:ext uri="{BB962C8B-B14F-4D97-AF65-F5344CB8AC3E}">
        <p14:creationId xmlns:p14="http://schemas.microsoft.com/office/powerpoint/2010/main" val="218675513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7667A087-5798-42B9-8512-AEE3E47F09C9}" type="slidenum">
              <a:rPr lang="he-IL" smtClean="0"/>
              <a:t>17</a:t>
            </a:fld>
            <a:endParaRPr lang="he-IL"/>
          </a:p>
        </p:txBody>
      </p:sp>
    </p:spTree>
    <p:extLst>
      <p:ext uri="{BB962C8B-B14F-4D97-AF65-F5344CB8AC3E}">
        <p14:creationId xmlns:p14="http://schemas.microsoft.com/office/powerpoint/2010/main" val="260944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73679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423224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27790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4215755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1285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או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3492985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843080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167942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185646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359594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381853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40886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75251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201012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42889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8B07F90-86E3-415C-A7F7-4279758E87D7}" type="datetimeFigureOut">
              <a:rPr lang="he-IL" smtClean="0"/>
              <a:t>ב'/תמוז/תשפ"ד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89FC88C-8C25-498B-B4ED-AE85D4CA84EF}" type="slidenum">
              <a:rPr lang="he-IL" smtClean="0"/>
              <a:t>‹#›</a:t>
            </a:fld>
            <a:endParaRPr lang="he-IL"/>
          </a:p>
        </p:txBody>
      </p:sp>
    </p:spTree>
    <p:extLst>
      <p:ext uri="{BB962C8B-B14F-4D97-AF65-F5344CB8AC3E}">
        <p14:creationId xmlns:p14="http://schemas.microsoft.com/office/powerpoint/2010/main" val="80447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B07F90-86E3-415C-A7F7-4279758E87D7}" type="datetimeFigureOut">
              <a:rPr lang="he-IL" smtClean="0"/>
              <a:t>ב'/תמוז/תשפ"ד</a:t>
            </a:fld>
            <a:endParaRPr lang="he-I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9FC88C-8C25-498B-B4ED-AE85D4CA84EF}" type="slidenum">
              <a:rPr lang="he-IL" smtClean="0"/>
              <a:t>‹#›</a:t>
            </a:fld>
            <a:endParaRPr lang="he-IL"/>
          </a:p>
        </p:txBody>
      </p:sp>
    </p:spTree>
    <p:extLst>
      <p:ext uri="{BB962C8B-B14F-4D97-AF65-F5344CB8AC3E}">
        <p14:creationId xmlns:p14="http://schemas.microsoft.com/office/powerpoint/2010/main" val="2806823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ontiersin.org/articles/10.3389/fpsyg.2017.01745/ful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frontiersin.org/articles/10.3389/fnins.2018.00818/ful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frontiersin.org/articles/10.3389/fpsyg.2017.01745/full" TargetMode="Externa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maxkit.com.tw/2020/09/kerasautoencoder.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385147" y="749849"/>
            <a:ext cx="7766936" cy="2103079"/>
          </a:xfrm>
        </p:spPr>
        <p:txBody>
          <a:bodyPr>
            <a:noAutofit/>
          </a:bodyPr>
          <a:lstStyle/>
          <a:p>
            <a:pPr algn="ctr"/>
            <a:r>
              <a:rPr lang="en-US" sz="3000" b="1" dirty="0">
                <a:solidFill>
                  <a:srgbClr val="000000"/>
                </a:solidFill>
                <a:latin typeface="Times New Roman" panose="02020603050405020304" pitchFamily="18" charset="0"/>
              </a:rPr>
              <a:t>Facial Emotion Detection Using Convolutional Neural</a:t>
            </a:r>
            <a:br>
              <a:rPr lang="en-US" sz="3000" b="1" dirty="0">
                <a:solidFill>
                  <a:srgbClr val="000000"/>
                </a:solidFill>
                <a:latin typeface="Times New Roman" panose="02020603050405020304" pitchFamily="18" charset="0"/>
              </a:rPr>
            </a:br>
            <a:r>
              <a:rPr lang="en-US" sz="3000" b="1" dirty="0">
                <a:solidFill>
                  <a:srgbClr val="000000"/>
                </a:solidFill>
                <a:latin typeface="Times New Roman" panose="02020603050405020304" pitchFamily="18" charset="0"/>
              </a:rPr>
              <a:t>Networks and Representational </a:t>
            </a:r>
            <a:r>
              <a:rPr lang="en-US" sz="3000" b="1" dirty="0" err="1">
                <a:solidFill>
                  <a:srgbClr val="000000"/>
                </a:solidFill>
                <a:latin typeface="Times New Roman" panose="02020603050405020304" pitchFamily="18" charset="0"/>
              </a:rPr>
              <a:t>Autoencoder</a:t>
            </a:r>
            <a:r>
              <a:rPr lang="en-US" sz="3000" b="1" dirty="0">
                <a:solidFill>
                  <a:srgbClr val="000000"/>
                </a:solidFill>
                <a:latin typeface="Times New Roman" panose="02020603050405020304" pitchFamily="18" charset="0"/>
              </a:rPr>
              <a:t> Units</a:t>
            </a:r>
          </a:p>
          <a:p>
            <a:pPr algn="ctr"/>
            <a:endParaRPr lang="he-IL" sz="3000" b="1" dirty="0"/>
          </a:p>
        </p:txBody>
      </p:sp>
      <p:sp>
        <p:nvSpPr>
          <p:cNvPr id="6" name="כותרת משנה 2"/>
          <p:cNvSpPr txBox="1">
            <a:spLocks/>
          </p:cNvSpPr>
          <p:nvPr/>
        </p:nvSpPr>
        <p:spPr>
          <a:xfrm>
            <a:off x="1385147" y="4002065"/>
            <a:ext cx="7766936" cy="2103079"/>
          </a:xfrm>
          <a:prstGeom prst="rect">
            <a:avLst/>
          </a:prstGeom>
        </p:spPr>
        <p:txBody>
          <a:bodyPr vert="horz" lIns="91440" tIns="45720" rIns="91440" bIns="45720" rtlCol="0" anchor="t">
            <a:noAutofit/>
          </a:bodyPr>
          <a:lstStyle>
            <a:lvl1pPr marL="0" indent="0" algn="r" defTabSz="457200" rtl="1"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1"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he-IL" sz="3000" b="1" dirty="0"/>
          </a:p>
        </p:txBody>
      </p:sp>
      <p:sp>
        <p:nvSpPr>
          <p:cNvPr id="7" name="כותרת משנה 2"/>
          <p:cNvSpPr txBox="1">
            <a:spLocks/>
          </p:cNvSpPr>
          <p:nvPr/>
        </p:nvSpPr>
        <p:spPr>
          <a:xfrm>
            <a:off x="2980943" y="3307141"/>
            <a:ext cx="5056633" cy="2103079"/>
          </a:xfrm>
          <a:prstGeom prst="rect">
            <a:avLst/>
          </a:prstGeom>
        </p:spPr>
        <p:txBody>
          <a:bodyPr vert="horz" lIns="91440" tIns="45720" rIns="91440" bIns="45720" rtlCol="0" anchor="t">
            <a:noAutofit/>
          </a:bodyPr>
          <a:lstStyle>
            <a:lvl1pPr marL="0" indent="0" algn="r" defTabSz="457200" rtl="1"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1"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1"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1"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3000" b="1" dirty="0">
                <a:solidFill>
                  <a:srgbClr val="000000"/>
                </a:solidFill>
                <a:latin typeface="Times New Roman" panose="02020603050405020304" pitchFamily="18" charset="0"/>
              </a:rPr>
              <a:t>Group number – 14</a:t>
            </a:r>
          </a:p>
          <a:p>
            <a:pPr algn="l"/>
            <a:r>
              <a:rPr lang="en-US" sz="3000" b="1" dirty="0">
                <a:solidFill>
                  <a:srgbClr val="000000"/>
                </a:solidFill>
                <a:latin typeface="Times New Roman" panose="02020603050405020304" pitchFamily="18" charset="0"/>
              </a:rPr>
              <a:t>Rami  </a:t>
            </a:r>
            <a:r>
              <a:rPr lang="en-US" sz="3000" b="1" dirty="0" err="1">
                <a:solidFill>
                  <a:srgbClr val="000000"/>
                </a:solidFill>
                <a:latin typeface="Times New Roman" panose="02020603050405020304" pitchFamily="18" charset="0"/>
              </a:rPr>
              <a:t>Amasha</a:t>
            </a:r>
            <a:endParaRPr lang="en-US" sz="3000" b="1" dirty="0">
              <a:solidFill>
                <a:srgbClr val="000000"/>
              </a:solidFill>
              <a:latin typeface="Times New Roman" panose="02020603050405020304" pitchFamily="18" charset="0"/>
            </a:endParaRPr>
          </a:p>
          <a:p>
            <a:pPr algn="l"/>
            <a:r>
              <a:rPr lang="en-US" sz="3000" b="1" dirty="0">
                <a:solidFill>
                  <a:srgbClr val="000000"/>
                </a:solidFill>
                <a:latin typeface="Times New Roman" panose="02020603050405020304" pitchFamily="18" charset="0"/>
              </a:rPr>
              <a:t>Ahmad </a:t>
            </a:r>
            <a:r>
              <a:rPr lang="en-US" sz="3000" b="1">
                <a:solidFill>
                  <a:srgbClr val="000000"/>
                </a:solidFill>
                <a:latin typeface="Times New Roman" panose="02020603050405020304" pitchFamily="18" charset="0"/>
              </a:rPr>
              <a:t>Bsese</a:t>
            </a:r>
            <a:endParaRPr lang="he-IL" sz="3000" b="1" dirty="0"/>
          </a:p>
        </p:txBody>
      </p:sp>
    </p:spTree>
    <p:extLst>
      <p:ext uri="{BB962C8B-B14F-4D97-AF65-F5344CB8AC3E}">
        <p14:creationId xmlns:p14="http://schemas.microsoft.com/office/powerpoint/2010/main" val="34270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a:t>Jaffe Dataset</a:t>
            </a:r>
            <a:endParaRPr lang="he-IL" dirty="0"/>
          </a:p>
        </p:txBody>
      </p:sp>
      <p:sp>
        <p:nvSpPr>
          <p:cNvPr id="3" name="מציין מיקום תוכן 2"/>
          <p:cNvSpPr>
            <a:spLocks noGrp="1"/>
          </p:cNvSpPr>
          <p:nvPr>
            <p:ph idx="1"/>
          </p:nvPr>
        </p:nvSpPr>
        <p:spPr/>
        <p:txBody>
          <a:bodyPr/>
          <a:lstStyle/>
          <a:p>
            <a:pPr algn="l" rtl="0"/>
            <a:r>
              <a:rPr lang="en-US" b="1" dirty="0">
                <a:solidFill>
                  <a:schemeClr val="tx2">
                    <a:lumMod val="50000"/>
                  </a:schemeClr>
                </a:solidFill>
              </a:rPr>
              <a:t>The JAFFE (Japanese Female Facial Expression) dataset is a widely used dataset for evaluating facial emotion detection algorithms. It consists of 213 images of Japanese female subjects displaying 7 basic emotions, and was annotated by trained researchers using a manual coding process based on action units and facial muscle movements. The JAFFE dataset is considered to be a relatively small and simple dataset, but is still widely used due to its high quality and controlled collection environment.</a:t>
            </a:r>
            <a:endParaRPr lang="he-IL" b="1" dirty="0">
              <a:solidFill>
                <a:schemeClr val="tx2">
                  <a:lumMod val="50000"/>
                </a:schemeClr>
              </a:solidFill>
            </a:endParaRPr>
          </a:p>
        </p:txBody>
      </p:sp>
    </p:spTree>
    <p:extLst>
      <p:ext uri="{BB962C8B-B14F-4D97-AF65-F5344CB8AC3E}">
        <p14:creationId xmlns:p14="http://schemas.microsoft.com/office/powerpoint/2010/main" val="135906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Preprocessing steps</a:t>
            </a:r>
            <a:endParaRPr lang="he-IL" dirty="0"/>
          </a:p>
        </p:txBody>
      </p:sp>
      <p:sp>
        <p:nvSpPr>
          <p:cNvPr id="3" name="מציין מיקום תוכן 2"/>
          <p:cNvSpPr>
            <a:spLocks noGrp="1"/>
          </p:cNvSpPr>
          <p:nvPr>
            <p:ph idx="1"/>
          </p:nvPr>
        </p:nvSpPr>
        <p:spPr/>
        <p:txBody>
          <a:bodyPr/>
          <a:lstStyle/>
          <a:p>
            <a:pPr algn="l" rtl="0"/>
            <a:r>
              <a:rPr lang="en-US" dirty="0">
                <a:cs typeface="+mj-cs"/>
              </a:rPr>
              <a:t>We have preprocessed the images by generating 16 smaller images (batches) from each larger image by cropping the larger image into smaller images of size 48x48.</a:t>
            </a:r>
          </a:p>
          <a:p>
            <a:pPr algn="l" rtl="0"/>
            <a:r>
              <a:rPr lang="en-US" dirty="0">
                <a:cs typeface="+mj-cs"/>
              </a:rPr>
              <a:t> This is a common preprocessing step in image classification and object detection tasks and can help to improve the performance of the model.</a:t>
            </a:r>
          </a:p>
          <a:p>
            <a:pPr algn="l" rtl="0"/>
            <a:r>
              <a:rPr lang="en-US" dirty="0">
                <a:cs typeface="+mj-cs"/>
              </a:rPr>
              <a:t> It's important to consider the trade-off between image size and model performance when choosing the size of input images.</a:t>
            </a:r>
            <a:endParaRPr lang="he-IL" dirty="0">
              <a:cs typeface="+mj-cs"/>
            </a:endParaRPr>
          </a:p>
        </p:txBody>
      </p:sp>
    </p:spTree>
    <p:extLst>
      <p:ext uri="{BB962C8B-B14F-4D97-AF65-F5344CB8AC3E}">
        <p14:creationId xmlns:p14="http://schemas.microsoft.com/office/powerpoint/2010/main" val="369292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F518A5-EA07-C5E4-C612-C1C9C5445B7A}"/>
              </a:ext>
            </a:extLst>
          </p:cNvPr>
          <p:cNvSpPr>
            <a:spLocks noGrp="1"/>
          </p:cNvSpPr>
          <p:nvPr>
            <p:ph type="title"/>
          </p:nvPr>
        </p:nvSpPr>
        <p:spPr/>
        <p:txBody>
          <a:bodyPr/>
          <a:lstStyle/>
          <a:p>
            <a:pPr algn="ctr"/>
            <a:r>
              <a:rPr lang="en-US" dirty="0"/>
              <a:t>CNN architecture</a:t>
            </a:r>
            <a:endParaRPr lang="he-IL" dirty="0"/>
          </a:p>
        </p:txBody>
      </p:sp>
      <p:pic>
        <p:nvPicPr>
          <p:cNvPr id="5" name="מציין מיקום תוכן 4">
            <a:extLst>
              <a:ext uri="{FF2B5EF4-FFF2-40B4-BE49-F238E27FC236}">
                <a16:creationId xmlns:a16="http://schemas.microsoft.com/office/drawing/2014/main" id="{9B79A14F-91EE-9FA5-51EB-58F00AC771D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690" y="1769860"/>
            <a:ext cx="8596312" cy="2915981"/>
          </a:xfrm>
        </p:spPr>
      </p:pic>
    </p:spTree>
    <p:extLst>
      <p:ext uri="{BB962C8B-B14F-4D97-AF65-F5344CB8AC3E}">
        <p14:creationId xmlns:p14="http://schemas.microsoft.com/office/powerpoint/2010/main" val="368680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451409-EB83-4053-72AC-1F6994F20DAB}"/>
              </a:ext>
            </a:extLst>
          </p:cNvPr>
          <p:cNvSpPr>
            <a:spLocks noGrp="1"/>
          </p:cNvSpPr>
          <p:nvPr>
            <p:ph type="title"/>
          </p:nvPr>
        </p:nvSpPr>
        <p:spPr/>
        <p:txBody>
          <a:bodyPr/>
          <a:lstStyle/>
          <a:p>
            <a:pPr algn="ctr"/>
            <a:r>
              <a:rPr lang="en-US" dirty="0"/>
              <a:t>Convolutional layer</a:t>
            </a:r>
            <a:endParaRPr lang="he-IL" dirty="0"/>
          </a:p>
        </p:txBody>
      </p:sp>
      <p:sp>
        <p:nvSpPr>
          <p:cNvPr id="3" name="מציין מיקום תוכן 2">
            <a:extLst>
              <a:ext uri="{FF2B5EF4-FFF2-40B4-BE49-F238E27FC236}">
                <a16:creationId xmlns:a16="http://schemas.microsoft.com/office/drawing/2014/main" id="{5B87AB80-919D-0904-34C3-88957797014F}"/>
              </a:ext>
            </a:extLst>
          </p:cNvPr>
          <p:cNvSpPr>
            <a:spLocks noGrp="1"/>
          </p:cNvSpPr>
          <p:nvPr>
            <p:ph idx="1"/>
          </p:nvPr>
        </p:nvSpPr>
        <p:spPr>
          <a:xfrm>
            <a:off x="677334" y="1818843"/>
            <a:ext cx="8596668" cy="3880773"/>
          </a:xfrm>
        </p:spPr>
        <p:txBody>
          <a:bodyPr/>
          <a:lstStyle/>
          <a:p>
            <a:pPr algn="l" rtl="0"/>
            <a:r>
              <a:rPr lang="en-US" dirty="0">
                <a:cs typeface="+mj-cs"/>
              </a:rPr>
              <a:t>They are responsible for learning features from input data.</a:t>
            </a:r>
          </a:p>
          <a:p>
            <a:pPr algn="l" rtl="0"/>
            <a:r>
              <a:rPr lang="en-US" dirty="0">
                <a:cs typeface="+mj-cs"/>
              </a:rPr>
              <a:t>They perform a dot product between the filters and small region of the input data and apply an activation function to  the result.</a:t>
            </a:r>
          </a:p>
          <a:p>
            <a:pPr algn="l" rtl="0"/>
            <a:r>
              <a:rPr lang="en-US" dirty="0">
                <a:cs typeface="+mj-cs"/>
              </a:rPr>
              <a:t>The resulting feature maps are then passed to the next convolutional layer or to a pooling layer.</a:t>
            </a:r>
          </a:p>
          <a:p>
            <a:pPr algn="l" rtl="0"/>
            <a:endParaRPr lang="he-IL" dirty="0">
              <a:cs typeface="+mj-cs"/>
            </a:endParaRPr>
          </a:p>
        </p:txBody>
      </p:sp>
      <p:pic>
        <p:nvPicPr>
          <p:cNvPr id="1026" name="Picture 2" descr="Entropy | Free Full-Text | A Framework for Designing the Architectures of  Deep Convolutional Neural Networks">
            <a:extLst>
              <a:ext uri="{FF2B5EF4-FFF2-40B4-BE49-F238E27FC236}">
                <a16:creationId xmlns:a16="http://schemas.microsoft.com/office/drawing/2014/main" id="{9344B44D-6257-6E30-B98D-D0A9BA8AD9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965" y="3585872"/>
            <a:ext cx="8072582" cy="327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6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FA9A14-FC17-FE9A-8D1C-492A46DE3457}"/>
              </a:ext>
            </a:extLst>
          </p:cNvPr>
          <p:cNvSpPr>
            <a:spLocks noGrp="1"/>
          </p:cNvSpPr>
          <p:nvPr>
            <p:ph type="title"/>
          </p:nvPr>
        </p:nvSpPr>
        <p:spPr>
          <a:xfrm>
            <a:off x="6090445" y="609600"/>
            <a:ext cx="3183556" cy="1320800"/>
          </a:xfrm>
        </p:spPr>
        <p:txBody>
          <a:bodyPr anchor="ctr">
            <a:normAutofit/>
          </a:bodyPr>
          <a:lstStyle/>
          <a:p>
            <a:r>
              <a:rPr lang="en-US" dirty="0"/>
              <a:t>Pooling layer</a:t>
            </a:r>
            <a:endParaRPr lang="he-IL"/>
          </a:p>
        </p:txBody>
      </p:sp>
      <p:sp>
        <p:nvSpPr>
          <p:cNvPr id="3" name="מציין מיקום תוכן 2">
            <a:extLst>
              <a:ext uri="{FF2B5EF4-FFF2-40B4-BE49-F238E27FC236}">
                <a16:creationId xmlns:a16="http://schemas.microsoft.com/office/drawing/2014/main" id="{3DE7DA8B-D173-9A5E-21DC-6ACDAC0E6E93}"/>
              </a:ext>
            </a:extLst>
          </p:cNvPr>
          <p:cNvSpPr>
            <a:spLocks noGrp="1"/>
          </p:cNvSpPr>
          <p:nvPr>
            <p:ph idx="1"/>
          </p:nvPr>
        </p:nvSpPr>
        <p:spPr>
          <a:xfrm>
            <a:off x="6094410" y="2160589"/>
            <a:ext cx="3541959" cy="3880773"/>
          </a:xfrm>
        </p:spPr>
        <p:txBody>
          <a:bodyPr>
            <a:normAutofit/>
          </a:bodyPr>
          <a:lstStyle/>
          <a:p>
            <a:pPr rtl="0"/>
            <a:r>
              <a:rPr lang="en-US" sz="2000" dirty="0">
                <a:latin typeface="Arial" panose="020B0604020202020204" pitchFamily="34" charset="0"/>
                <a:cs typeface="Arial" panose="020B0604020202020204" pitchFamily="34" charset="0"/>
              </a:rPr>
              <a:t>Pooling layers are used to reduce the size of the feature maps and reduce the </a:t>
            </a:r>
            <a:r>
              <a:rPr lang="en-US" sz="2000" b="0" i="0" dirty="0">
                <a:effectLst/>
                <a:latin typeface="Arial" panose="020B0604020202020204" pitchFamily="34" charset="0"/>
                <a:cs typeface="Arial" panose="020B0604020202020204" pitchFamily="34" charset="0"/>
              </a:rPr>
              <a:t>computational</a:t>
            </a:r>
            <a:r>
              <a:rPr lang="en-US" sz="2000" dirty="0">
                <a:latin typeface="Arial" panose="020B0604020202020204" pitchFamily="34" charset="0"/>
                <a:cs typeface="Arial" panose="020B0604020202020204" pitchFamily="34" charset="0"/>
              </a:rPr>
              <a:t> complexity of the model. </a:t>
            </a:r>
          </a:p>
          <a:p>
            <a:pPr rtl="0"/>
            <a:r>
              <a:rPr lang="en-US" sz="2000" dirty="0">
                <a:latin typeface="Arial" panose="020B0604020202020204" pitchFamily="34" charset="0"/>
                <a:cs typeface="Arial" panose="020B0604020202020204" pitchFamily="34" charset="0"/>
              </a:rPr>
              <a:t>There are several types of pooling, such as max pooling, average pooling and sum pooling.</a:t>
            </a:r>
            <a:endParaRPr lang="he-IL" sz="2000" dirty="0">
              <a:latin typeface="Arial" panose="020B0604020202020204" pitchFamily="34" charset="0"/>
              <a:cs typeface="Arial" panose="020B0604020202020204" pitchFamily="34" charset="0"/>
            </a:endParaRPr>
          </a:p>
        </p:txBody>
      </p:sp>
      <p:pic>
        <p:nvPicPr>
          <p:cNvPr id="5" name="תמונה 4" descr="תמונה שמכילה טקסט, שעון&#10;&#10;התיאור נוצר באופן אוטומטי">
            <a:extLst>
              <a:ext uri="{FF2B5EF4-FFF2-40B4-BE49-F238E27FC236}">
                <a16:creationId xmlns:a16="http://schemas.microsoft.com/office/drawing/2014/main" id="{F2A50A8D-F9AB-E839-A1D8-9F9B68B4C4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9814" y="1869914"/>
            <a:ext cx="5062993" cy="3106536"/>
          </a:xfrm>
          <a:prstGeom prst="rect">
            <a:avLst/>
          </a:prstGeom>
        </p:spPr>
      </p:pic>
    </p:spTree>
    <p:extLst>
      <p:ext uri="{BB962C8B-B14F-4D97-AF65-F5344CB8AC3E}">
        <p14:creationId xmlns:p14="http://schemas.microsoft.com/office/powerpoint/2010/main" val="251424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B68BE7-3C04-E707-341E-2FFF4FA8EB33}"/>
              </a:ext>
            </a:extLst>
          </p:cNvPr>
          <p:cNvSpPr>
            <a:spLocks noGrp="1"/>
          </p:cNvSpPr>
          <p:nvPr>
            <p:ph type="title"/>
          </p:nvPr>
        </p:nvSpPr>
        <p:spPr/>
        <p:txBody>
          <a:bodyPr/>
          <a:lstStyle/>
          <a:p>
            <a:r>
              <a:rPr lang="en-US" dirty="0"/>
              <a:t>Fully connected layers</a:t>
            </a:r>
            <a:endParaRPr lang="he-IL" dirty="0"/>
          </a:p>
        </p:txBody>
      </p:sp>
      <p:sp>
        <p:nvSpPr>
          <p:cNvPr id="3" name="מציין מיקום תוכן 2">
            <a:extLst>
              <a:ext uri="{FF2B5EF4-FFF2-40B4-BE49-F238E27FC236}">
                <a16:creationId xmlns:a16="http://schemas.microsoft.com/office/drawing/2014/main" id="{DF45A296-DE98-25C7-66FD-659459ED4AC0}"/>
              </a:ext>
            </a:extLst>
          </p:cNvPr>
          <p:cNvSpPr>
            <a:spLocks noGrp="1"/>
          </p:cNvSpPr>
          <p:nvPr>
            <p:ph idx="1"/>
          </p:nvPr>
        </p:nvSpPr>
        <p:spPr/>
        <p:txBody>
          <a:bodyPr/>
          <a:lstStyle/>
          <a:p>
            <a:pPr algn="l" rtl="0"/>
            <a:r>
              <a:rPr lang="en-US" dirty="0">
                <a:cs typeface="+mj-cs"/>
              </a:rPr>
              <a:t>Fully connected layers are used to make predictions on the learned features.</a:t>
            </a:r>
          </a:p>
          <a:p>
            <a:pPr algn="l" rtl="0"/>
            <a:r>
              <a:rPr lang="en-US" dirty="0">
                <a:cs typeface="+mj-cs"/>
              </a:rPr>
              <a:t>They take the flattened feature maps from the previous layer as an input and apply a dot product with the weights and an activation function to produce the output.</a:t>
            </a:r>
            <a:endParaRPr lang="he-IL" dirty="0">
              <a:cs typeface="+mj-cs"/>
            </a:endParaRPr>
          </a:p>
        </p:txBody>
      </p:sp>
    </p:spTree>
    <p:extLst>
      <p:ext uri="{BB962C8B-B14F-4D97-AF65-F5344CB8AC3E}">
        <p14:creationId xmlns:p14="http://schemas.microsoft.com/office/powerpoint/2010/main" val="427486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A7D100-047B-0FD9-8E85-B210FDCC7BFA}"/>
              </a:ext>
            </a:extLst>
          </p:cNvPr>
          <p:cNvSpPr>
            <a:spLocks noGrp="1"/>
          </p:cNvSpPr>
          <p:nvPr>
            <p:ph type="title"/>
          </p:nvPr>
        </p:nvSpPr>
        <p:spPr/>
        <p:txBody>
          <a:bodyPr/>
          <a:lstStyle/>
          <a:p>
            <a:r>
              <a:rPr lang="en-US" dirty="0"/>
              <a:t>Output layer</a:t>
            </a:r>
            <a:endParaRPr lang="he-IL" dirty="0"/>
          </a:p>
        </p:txBody>
      </p:sp>
      <p:sp>
        <p:nvSpPr>
          <p:cNvPr id="3" name="מציין מיקום תוכן 2">
            <a:extLst>
              <a:ext uri="{FF2B5EF4-FFF2-40B4-BE49-F238E27FC236}">
                <a16:creationId xmlns:a16="http://schemas.microsoft.com/office/drawing/2014/main" id="{2670B9E4-72FE-E88D-83A1-ABC08277CCCC}"/>
              </a:ext>
            </a:extLst>
          </p:cNvPr>
          <p:cNvSpPr>
            <a:spLocks noGrp="1"/>
          </p:cNvSpPr>
          <p:nvPr>
            <p:ph idx="1"/>
          </p:nvPr>
        </p:nvSpPr>
        <p:spPr/>
        <p:txBody>
          <a:bodyPr/>
          <a:lstStyle/>
          <a:p>
            <a:pPr algn="l" rtl="0"/>
            <a:r>
              <a:rPr lang="en-US" dirty="0">
                <a:latin typeface="Arial" panose="020B0604020202020204" pitchFamily="34" charset="0"/>
                <a:cs typeface="Arial" panose="020B0604020202020204" pitchFamily="34" charset="0"/>
              </a:rPr>
              <a:t>The output layer of a neural network is the last layer of a CNN. And its responsible for producing the output of the network.</a:t>
            </a:r>
          </a:p>
          <a:p>
            <a:pPr algn="l" rtl="0"/>
            <a:r>
              <a:rPr lang="en-US" dirty="0">
                <a:latin typeface="Arial" panose="020B0604020202020204" pitchFamily="34" charset="0"/>
                <a:cs typeface="Arial" panose="020B0604020202020204" pitchFamily="34" charset="0"/>
              </a:rPr>
              <a:t>The number of nodes in the output layer is typically determined by the number of classes the network trying to predict.</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6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28EFEB-DD59-87C6-6792-0A1096992A9A}"/>
              </a:ext>
            </a:extLst>
          </p:cNvPr>
          <p:cNvSpPr>
            <a:spLocks noGrp="1"/>
          </p:cNvSpPr>
          <p:nvPr>
            <p:ph type="title"/>
          </p:nvPr>
        </p:nvSpPr>
        <p:spPr/>
        <p:txBody>
          <a:bodyPr/>
          <a:lstStyle/>
          <a:p>
            <a:pPr algn="ctr"/>
            <a:r>
              <a:rPr lang="en-US" dirty="0"/>
              <a:t>Our CNN Model architecture</a:t>
            </a:r>
            <a:endParaRPr lang="he-IL" dirty="0"/>
          </a:p>
        </p:txBody>
      </p:sp>
      <p:sp>
        <p:nvSpPr>
          <p:cNvPr id="3" name="מציין מיקום תוכן 2">
            <a:extLst>
              <a:ext uri="{FF2B5EF4-FFF2-40B4-BE49-F238E27FC236}">
                <a16:creationId xmlns:a16="http://schemas.microsoft.com/office/drawing/2014/main" id="{4B47219B-F54E-9D2C-B0EF-9108405DCE92}"/>
              </a:ext>
            </a:extLst>
          </p:cNvPr>
          <p:cNvSpPr>
            <a:spLocks noGrp="1"/>
          </p:cNvSpPr>
          <p:nvPr>
            <p:ph idx="1"/>
          </p:nvPr>
        </p:nvSpPr>
        <p:spPr>
          <a:xfrm>
            <a:off x="186015" y="1382596"/>
            <a:ext cx="8596668" cy="3880773"/>
          </a:xfrm>
        </p:spPr>
        <p:txBody>
          <a:bodyPr/>
          <a:lstStyle/>
          <a:p>
            <a:pPr algn="l" rtl="0"/>
            <a:r>
              <a:rPr lang="en-US" dirty="0">
                <a:cs typeface="+mj-cs"/>
              </a:rPr>
              <a:t>We have 3 convolutional layers, the first one with average pooling layer and the two others with max pooling layer.</a:t>
            </a:r>
          </a:p>
          <a:p>
            <a:pPr algn="l" rtl="0"/>
            <a:r>
              <a:rPr lang="en-US" dirty="0">
                <a:cs typeface="+mj-cs"/>
              </a:rPr>
              <a:t>The model has two dropout layers. (dropout rate -0.5)</a:t>
            </a:r>
          </a:p>
          <a:p>
            <a:pPr algn="l" rtl="0"/>
            <a:r>
              <a:rPr lang="en-US" dirty="0">
                <a:cs typeface="+mj-cs"/>
              </a:rPr>
              <a:t>Output layer with 7 units.</a:t>
            </a:r>
            <a:endParaRPr lang="he-IL" dirty="0">
              <a:cs typeface="+mj-cs"/>
            </a:endParaRPr>
          </a:p>
        </p:txBody>
      </p:sp>
      <p:pic>
        <p:nvPicPr>
          <p:cNvPr id="7" name="תמונה 6">
            <a:extLst>
              <a:ext uri="{FF2B5EF4-FFF2-40B4-BE49-F238E27FC236}">
                <a16:creationId xmlns:a16="http://schemas.microsoft.com/office/drawing/2014/main" id="{DA98808D-D686-43A8-ACC6-68B6E0A2C647}"/>
              </a:ext>
            </a:extLst>
          </p:cNvPr>
          <p:cNvPicPr>
            <a:picLocks noChangeAspect="1"/>
          </p:cNvPicPr>
          <p:nvPr/>
        </p:nvPicPr>
        <p:blipFill>
          <a:blip r:embed="rId3"/>
          <a:stretch>
            <a:fillRect/>
          </a:stretch>
        </p:blipFill>
        <p:spPr>
          <a:xfrm>
            <a:off x="6321287" y="1777153"/>
            <a:ext cx="5870714" cy="5080847"/>
          </a:xfrm>
          <a:prstGeom prst="rect">
            <a:avLst/>
          </a:prstGeom>
        </p:spPr>
      </p:pic>
      <p:pic>
        <p:nvPicPr>
          <p:cNvPr id="9" name="תמונה 8">
            <a:extLst>
              <a:ext uri="{FF2B5EF4-FFF2-40B4-BE49-F238E27FC236}">
                <a16:creationId xmlns:a16="http://schemas.microsoft.com/office/drawing/2014/main" id="{A796A1E0-A90E-33D7-8B23-8CAD7367201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4810539"/>
            <a:ext cx="6035915" cy="2047461"/>
          </a:xfrm>
          <a:prstGeom prst="rect">
            <a:avLst/>
          </a:prstGeom>
        </p:spPr>
      </p:pic>
    </p:spTree>
    <p:extLst>
      <p:ext uri="{BB962C8B-B14F-4D97-AF65-F5344CB8AC3E}">
        <p14:creationId xmlns:p14="http://schemas.microsoft.com/office/powerpoint/2010/main" val="168022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1" name="Straight Connector 4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5" name="Isosceles Triangle 4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49" name="Isosceles Triangle 4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50" name="Isosceles Triangle 4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grpSp>
      <p:sp>
        <p:nvSpPr>
          <p:cNvPr id="52" name="Rectangle 5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5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58" name="Isosceles Triangle 5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5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2" name="Isosceles Triangle 6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63" name="Isosceles Triangle 6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grpSp>
      <p:sp>
        <p:nvSpPr>
          <p:cNvPr id="65" name="Rectangle 6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מציין מיקום תוכן 8">
            <a:extLst>
              <a:ext uri="{FF2B5EF4-FFF2-40B4-BE49-F238E27FC236}">
                <a16:creationId xmlns:a16="http://schemas.microsoft.com/office/drawing/2014/main" id="{B99E34DE-CF1C-5178-9199-947C86A7F056}"/>
              </a:ext>
            </a:extLst>
          </p:cNvPr>
          <p:cNvPicPr>
            <a:picLocks noGrp="1" noChangeAspect="1"/>
          </p:cNvPicPr>
          <p:nvPr>
            <p:ph idx="1"/>
          </p:nvPr>
        </p:nvPicPr>
        <p:blipFill>
          <a:blip r:embed="rId2"/>
          <a:stretch>
            <a:fillRect/>
          </a:stretch>
        </p:blipFill>
        <p:spPr>
          <a:xfrm>
            <a:off x="448733" y="480060"/>
            <a:ext cx="8109219" cy="5906347"/>
          </a:xfrm>
          <a:prstGeom prst="rect">
            <a:avLst/>
          </a:prstGeom>
        </p:spPr>
      </p:pic>
      <p:sp>
        <p:nvSpPr>
          <p:cNvPr id="23" name="חץ: ימינה 22">
            <a:extLst>
              <a:ext uri="{FF2B5EF4-FFF2-40B4-BE49-F238E27FC236}">
                <a16:creationId xmlns:a16="http://schemas.microsoft.com/office/drawing/2014/main" id="{9E21096A-D095-B456-9023-1E0673F5A052}"/>
              </a:ext>
            </a:extLst>
          </p:cNvPr>
          <p:cNvSpPr/>
          <p:nvPr/>
        </p:nvSpPr>
        <p:spPr>
          <a:xfrm>
            <a:off x="8557952" y="994299"/>
            <a:ext cx="1127586"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תיבת טקסט 33">
            <a:extLst>
              <a:ext uri="{FF2B5EF4-FFF2-40B4-BE49-F238E27FC236}">
                <a16:creationId xmlns:a16="http://schemas.microsoft.com/office/drawing/2014/main" id="{281AD78C-5B71-812D-856F-709562D87636}"/>
              </a:ext>
            </a:extLst>
          </p:cNvPr>
          <p:cNvSpPr txBox="1"/>
          <p:nvPr/>
        </p:nvSpPr>
        <p:spPr>
          <a:xfrm>
            <a:off x="9685538" y="985832"/>
            <a:ext cx="1729042" cy="369332"/>
          </a:xfrm>
          <a:prstGeom prst="rect">
            <a:avLst/>
          </a:prstGeom>
          <a:noFill/>
        </p:spPr>
        <p:txBody>
          <a:bodyPr wrap="square" rtlCol="1">
            <a:spAutoFit/>
          </a:bodyPr>
          <a:lstStyle/>
          <a:p>
            <a:r>
              <a:rPr lang="en-US" dirty="0"/>
              <a:t>Conv. Layer#1</a:t>
            </a:r>
            <a:endParaRPr lang="he-IL" dirty="0"/>
          </a:p>
        </p:txBody>
      </p:sp>
      <p:sp>
        <p:nvSpPr>
          <p:cNvPr id="36" name="חץ: ימינה 35">
            <a:extLst>
              <a:ext uri="{FF2B5EF4-FFF2-40B4-BE49-F238E27FC236}">
                <a16:creationId xmlns:a16="http://schemas.microsoft.com/office/drawing/2014/main" id="{2A1D4E45-1245-06C4-539D-48CAC0216CC0}"/>
              </a:ext>
            </a:extLst>
          </p:cNvPr>
          <p:cNvSpPr/>
          <p:nvPr/>
        </p:nvSpPr>
        <p:spPr>
          <a:xfrm>
            <a:off x="5532207" y="1420427"/>
            <a:ext cx="1127586"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7" name="תיבת טקסט 36">
            <a:extLst>
              <a:ext uri="{FF2B5EF4-FFF2-40B4-BE49-F238E27FC236}">
                <a16:creationId xmlns:a16="http://schemas.microsoft.com/office/drawing/2014/main" id="{830941D8-E116-B5F8-7E51-FD006FCFBFAD}"/>
              </a:ext>
            </a:extLst>
          </p:cNvPr>
          <p:cNvSpPr txBox="1"/>
          <p:nvPr/>
        </p:nvSpPr>
        <p:spPr>
          <a:xfrm>
            <a:off x="6659792" y="1411960"/>
            <a:ext cx="2708045" cy="369332"/>
          </a:xfrm>
          <a:prstGeom prst="rect">
            <a:avLst/>
          </a:prstGeom>
          <a:noFill/>
        </p:spPr>
        <p:txBody>
          <a:bodyPr wrap="square" rtlCol="1">
            <a:spAutoFit/>
          </a:bodyPr>
          <a:lstStyle/>
          <a:p>
            <a:r>
              <a:rPr lang="en-US" dirty="0">
                <a:solidFill>
                  <a:schemeClr val="accent1"/>
                </a:solidFill>
              </a:rPr>
              <a:t>Average Pooling layer#1</a:t>
            </a:r>
            <a:endParaRPr lang="he-IL" dirty="0">
              <a:solidFill>
                <a:schemeClr val="accent1"/>
              </a:solidFill>
            </a:endParaRPr>
          </a:p>
        </p:txBody>
      </p:sp>
      <p:sp>
        <p:nvSpPr>
          <p:cNvPr id="38" name="חץ: ימינה 37">
            <a:extLst>
              <a:ext uri="{FF2B5EF4-FFF2-40B4-BE49-F238E27FC236}">
                <a16:creationId xmlns:a16="http://schemas.microsoft.com/office/drawing/2014/main" id="{27E77EAE-5A08-3504-A522-470A4F91CEFE}"/>
              </a:ext>
            </a:extLst>
          </p:cNvPr>
          <p:cNvSpPr/>
          <p:nvPr/>
        </p:nvSpPr>
        <p:spPr>
          <a:xfrm>
            <a:off x="8539619" y="1951653"/>
            <a:ext cx="1127586"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9" name="תיבת טקסט 38">
            <a:extLst>
              <a:ext uri="{FF2B5EF4-FFF2-40B4-BE49-F238E27FC236}">
                <a16:creationId xmlns:a16="http://schemas.microsoft.com/office/drawing/2014/main" id="{26EF7D59-7872-72E5-EF2B-61D9DCDA2F4C}"/>
              </a:ext>
            </a:extLst>
          </p:cNvPr>
          <p:cNvSpPr txBox="1"/>
          <p:nvPr/>
        </p:nvSpPr>
        <p:spPr>
          <a:xfrm>
            <a:off x="9667205" y="1943186"/>
            <a:ext cx="1729042" cy="369332"/>
          </a:xfrm>
          <a:prstGeom prst="rect">
            <a:avLst/>
          </a:prstGeom>
          <a:noFill/>
        </p:spPr>
        <p:txBody>
          <a:bodyPr wrap="square" rtlCol="1">
            <a:spAutoFit/>
          </a:bodyPr>
          <a:lstStyle/>
          <a:p>
            <a:r>
              <a:rPr lang="en-US" dirty="0"/>
              <a:t>Conv. Layer#2</a:t>
            </a:r>
            <a:endParaRPr lang="he-IL" dirty="0"/>
          </a:p>
        </p:txBody>
      </p:sp>
      <p:sp>
        <p:nvSpPr>
          <p:cNvPr id="51" name="חץ: ימינה 50">
            <a:extLst>
              <a:ext uri="{FF2B5EF4-FFF2-40B4-BE49-F238E27FC236}">
                <a16:creationId xmlns:a16="http://schemas.microsoft.com/office/drawing/2014/main" id="{0AAEED16-B7C8-6469-5219-8575B8CDB425}"/>
              </a:ext>
            </a:extLst>
          </p:cNvPr>
          <p:cNvSpPr/>
          <p:nvPr/>
        </p:nvSpPr>
        <p:spPr>
          <a:xfrm>
            <a:off x="5532207" y="2335078"/>
            <a:ext cx="1127586"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3" name="תיבת טקסט 52">
            <a:extLst>
              <a:ext uri="{FF2B5EF4-FFF2-40B4-BE49-F238E27FC236}">
                <a16:creationId xmlns:a16="http://schemas.microsoft.com/office/drawing/2014/main" id="{6AB02BE1-DFCA-B80F-60EE-9F9564FBE6DB}"/>
              </a:ext>
            </a:extLst>
          </p:cNvPr>
          <p:cNvSpPr txBox="1"/>
          <p:nvPr/>
        </p:nvSpPr>
        <p:spPr>
          <a:xfrm>
            <a:off x="6659792" y="2326611"/>
            <a:ext cx="2708045" cy="369332"/>
          </a:xfrm>
          <a:prstGeom prst="rect">
            <a:avLst/>
          </a:prstGeom>
          <a:noFill/>
        </p:spPr>
        <p:txBody>
          <a:bodyPr wrap="square" rtlCol="1">
            <a:spAutoFit/>
          </a:bodyPr>
          <a:lstStyle/>
          <a:p>
            <a:r>
              <a:rPr lang="en-US" dirty="0">
                <a:solidFill>
                  <a:schemeClr val="accent1"/>
                </a:solidFill>
              </a:rPr>
              <a:t>max Pooling layer#2</a:t>
            </a:r>
            <a:endParaRPr lang="he-IL" dirty="0">
              <a:solidFill>
                <a:schemeClr val="accent1"/>
              </a:solidFill>
            </a:endParaRPr>
          </a:p>
        </p:txBody>
      </p:sp>
      <p:sp>
        <p:nvSpPr>
          <p:cNvPr id="64" name="חץ: ימינה 63">
            <a:extLst>
              <a:ext uri="{FF2B5EF4-FFF2-40B4-BE49-F238E27FC236}">
                <a16:creationId xmlns:a16="http://schemas.microsoft.com/office/drawing/2014/main" id="{480CCEE6-AC44-3E90-C4D7-4645B29682AB}"/>
              </a:ext>
            </a:extLst>
          </p:cNvPr>
          <p:cNvSpPr/>
          <p:nvPr/>
        </p:nvSpPr>
        <p:spPr>
          <a:xfrm>
            <a:off x="8539619" y="2824396"/>
            <a:ext cx="1127586"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6" name="תיבת טקסט 65">
            <a:extLst>
              <a:ext uri="{FF2B5EF4-FFF2-40B4-BE49-F238E27FC236}">
                <a16:creationId xmlns:a16="http://schemas.microsoft.com/office/drawing/2014/main" id="{7C5A5F6A-5C31-B7BC-2A20-3F33AE639594}"/>
              </a:ext>
            </a:extLst>
          </p:cNvPr>
          <p:cNvSpPr txBox="1"/>
          <p:nvPr/>
        </p:nvSpPr>
        <p:spPr>
          <a:xfrm>
            <a:off x="9667205" y="2815929"/>
            <a:ext cx="1729042" cy="369332"/>
          </a:xfrm>
          <a:prstGeom prst="rect">
            <a:avLst/>
          </a:prstGeom>
          <a:noFill/>
        </p:spPr>
        <p:txBody>
          <a:bodyPr wrap="square" rtlCol="1">
            <a:spAutoFit/>
          </a:bodyPr>
          <a:lstStyle/>
          <a:p>
            <a:r>
              <a:rPr lang="en-US" dirty="0"/>
              <a:t>Conv. Layer#3</a:t>
            </a:r>
            <a:endParaRPr lang="he-IL" dirty="0"/>
          </a:p>
        </p:txBody>
      </p:sp>
      <p:sp>
        <p:nvSpPr>
          <p:cNvPr id="70" name="חץ: ימינה 69">
            <a:extLst>
              <a:ext uri="{FF2B5EF4-FFF2-40B4-BE49-F238E27FC236}">
                <a16:creationId xmlns:a16="http://schemas.microsoft.com/office/drawing/2014/main" id="{8DFD7586-AAEA-46B7-CD50-243C357AB0A4}"/>
              </a:ext>
            </a:extLst>
          </p:cNvPr>
          <p:cNvSpPr/>
          <p:nvPr/>
        </p:nvSpPr>
        <p:spPr>
          <a:xfrm>
            <a:off x="5512553" y="3216288"/>
            <a:ext cx="1127586"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1" name="תיבת טקסט 70">
            <a:extLst>
              <a:ext uri="{FF2B5EF4-FFF2-40B4-BE49-F238E27FC236}">
                <a16:creationId xmlns:a16="http://schemas.microsoft.com/office/drawing/2014/main" id="{A575C33E-EDF6-6E0E-4806-37E0E463E272}"/>
              </a:ext>
            </a:extLst>
          </p:cNvPr>
          <p:cNvSpPr txBox="1"/>
          <p:nvPr/>
        </p:nvSpPr>
        <p:spPr>
          <a:xfrm>
            <a:off x="6640138" y="3207821"/>
            <a:ext cx="2708045" cy="369332"/>
          </a:xfrm>
          <a:prstGeom prst="rect">
            <a:avLst/>
          </a:prstGeom>
          <a:noFill/>
        </p:spPr>
        <p:txBody>
          <a:bodyPr wrap="square" rtlCol="1">
            <a:spAutoFit/>
          </a:bodyPr>
          <a:lstStyle/>
          <a:p>
            <a:r>
              <a:rPr lang="en-US" dirty="0">
                <a:solidFill>
                  <a:schemeClr val="accent1"/>
                </a:solidFill>
              </a:rPr>
              <a:t>max Pooling layer#3</a:t>
            </a:r>
            <a:endParaRPr lang="he-IL" dirty="0">
              <a:solidFill>
                <a:schemeClr val="accent1"/>
              </a:solidFill>
            </a:endParaRPr>
          </a:p>
        </p:txBody>
      </p:sp>
      <p:sp>
        <p:nvSpPr>
          <p:cNvPr id="72" name="חץ: ימינה 71">
            <a:extLst>
              <a:ext uri="{FF2B5EF4-FFF2-40B4-BE49-F238E27FC236}">
                <a16:creationId xmlns:a16="http://schemas.microsoft.com/office/drawing/2014/main" id="{516FAA99-B964-2725-1188-414098EE999A}"/>
              </a:ext>
            </a:extLst>
          </p:cNvPr>
          <p:cNvSpPr/>
          <p:nvPr/>
        </p:nvSpPr>
        <p:spPr>
          <a:xfrm rot="296356">
            <a:off x="5090542" y="4248803"/>
            <a:ext cx="3457314" cy="4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3" name="חץ: ימינה 72">
            <a:extLst>
              <a:ext uri="{FF2B5EF4-FFF2-40B4-BE49-F238E27FC236}">
                <a16:creationId xmlns:a16="http://schemas.microsoft.com/office/drawing/2014/main" id="{DA2E1F37-21C9-6BC9-8E80-8F73D4877348}"/>
              </a:ext>
            </a:extLst>
          </p:cNvPr>
          <p:cNvSpPr/>
          <p:nvPr/>
        </p:nvSpPr>
        <p:spPr>
          <a:xfrm rot="21209572">
            <a:off x="5049312" y="4877116"/>
            <a:ext cx="3500331" cy="423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4" name="תיבת טקסט 73">
            <a:extLst>
              <a:ext uri="{FF2B5EF4-FFF2-40B4-BE49-F238E27FC236}">
                <a16:creationId xmlns:a16="http://schemas.microsoft.com/office/drawing/2014/main" id="{07C2BE0C-9B0E-2425-7A9B-F0EFF2468694}"/>
              </a:ext>
            </a:extLst>
          </p:cNvPr>
          <p:cNvSpPr txBox="1"/>
          <p:nvPr/>
        </p:nvSpPr>
        <p:spPr>
          <a:xfrm>
            <a:off x="8580781" y="4520830"/>
            <a:ext cx="2738248" cy="369332"/>
          </a:xfrm>
          <a:prstGeom prst="rect">
            <a:avLst/>
          </a:prstGeom>
          <a:noFill/>
        </p:spPr>
        <p:txBody>
          <a:bodyPr wrap="square" rtlCol="1">
            <a:spAutoFit/>
          </a:bodyPr>
          <a:lstStyle/>
          <a:p>
            <a:r>
              <a:rPr lang="en-US" dirty="0"/>
              <a:t>Fully connected layers</a:t>
            </a:r>
            <a:endParaRPr lang="he-IL" dirty="0"/>
          </a:p>
        </p:txBody>
      </p:sp>
      <p:sp>
        <p:nvSpPr>
          <p:cNvPr id="75" name="חץ: ימינה 74">
            <a:extLst>
              <a:ext uri="{FF2B5EF4-FFF2-40B4-BE49-F238E27FC236}">
                <a16:creationId xmlns:a16="http://schemas.microsoft.com/office/drawing/2014/main" id="{34E2959B-6E90-95DE-03D3-34A9B5496876}"/>
              </a:ext>
            </a:extLst>
          </p:cNvPr>
          <p:cNvSpPr/>
          <p:nvPr/>
        </p:nvSpPr>
        <p:spPr>
          <a:xfrm>
            <a:off x="5154742" y="5885591"/>
            <a:ext cx="3457314" cy="508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6" name="תיבת טקסט 75">
            <a:extLst>
              <a:ext uri="{FF2B5EF4-FFF2-40B4-BE49-F238E27FC236}">
                <a16:creationId xmlns:a16="http://schemas.microsoft.com/office/drawing/2014/main" id="{1D5DDAF3-3F79-2D09-F55C-AE948981529F}"/>
              </a:ext>
            </a:extLst>
          </p:cNvPr>
          <p:cNvSpPr txBox="1"/>
          <p:nvPr/>
        </p:nvSpPr>
        <p:spPr>
          <a:xfrm>
            <a:off x="8484116" y="5924708"/>
            <a:ext cx="2738248" cy="369332"/>
          </a:xfrm>
          <a:prstGeom prst="rect">
            <a:avLst/>
          </a:prstGeom>
          <a:noFill/>
        </p:spPr>
        <p:txBody>
          <a:bodyPr wrap="square" rtlCol="1">
            <a:spAutoFit/>
          </a:bodyPr>
          <a:lstStyle/>
          <a:p>
            <a:r>
              <a:rPr lang="en-US" dirty="0"/>
              <a:t>Output layer</a:t>
            </a:r>
            <a:endParaRPr lang="he-IL" dirty="0"/>
          </a:p>
        </p:txBody>
      </p:sp>
    </p:spTree>
    <p:extLst>
      <p:ext uri="{BB962C8B-B14F-4D97-AF65-F5344CB8AC3E}">
        <p14:creationId xmlns:p14="http://schemas.microsoft.com/office/powerpoint/2010/main" val="287401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p:bldP spid="36" grpId="0" animBg="1"/>
      <p:bldP spid="37" grpId="0"/>
      <p:bldP spid="38" grpId="0" animBg="1"/>
      <p:bldP spid="39" grpId="0"/>
      <p:bldP spid="51" grpId="0" animBg="1"/>
      <p:bldP spid="53" grpId="0"/>
      <p:bldP spid="64" grpId="0" animBg="1"/>
      <p:bldP spid="66" grpId="0"/>
      <p:bldP spid="70" grpId="0" animBg="1"/>
      <p:bldP spid="71" grpId="0"/>
      <p:bldP spid="72" grpId="0" animBg="1"/>
      <p:bldP spid="73" grpId="0" animBg="1"/>
      <p:bldP spid="74" grpId="0"/>
      <p:bldP spid="75" grpId="0" animBg="1"/>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D4A6DF-7677-7D5A-C259-B642298D184B}"/>
              </a:ext>
            </a:extLst>
          </p:cNvPr>
          <p:cNvSpPr>
            <a:spLocks noGrp="1"/>
          </p:cNvSpPr>
          <p:nvPr>
            <p:ph type="title"/>
          </p:nvPr>
        </p:nvSpPr>
        <p:spPr/>
        <p:txBody>
          <a:bodyPr/>
          <a:lstStyle/>
          <a:p>
            <a:pPr algn="ctr"/>
            <a:r>
              <a:rPr lang="en-US" dirty="0"/>
              <a:t>Representational Autoencoders Unit architecture</a:t>
            </a:r>
            <a:endParaRPr lang="he-IL" dirty="0"/>
          </a:p>
        </p:txBody>
      </p:sp>
      <p:sp>
        <p:nvSpPr>
          <p:cNvPr id="3" name="מציין מיקום תוכן 2">
            <a:extLst>
              <a:ext uri="{FF2B5EF4-FFF2-40B4-BE49-F238E27FC236}">
                <a16:creationId xmlns:a16="http://schemas.microsoft.com/office/drawing/2014/main" id="{F7ADFCE2-5A18-1FF6-BAEF-A2C74599D318}"/>
              </a:ext>
            </a:extLst>
          </p:cNvPr>
          <p:cNvSpPr>
            <a:spLocks noGrp="1"/>
          </p:cNvSpPr>
          <p:nvPr>
            <p:ph idx="1"/>
          </p:nvPr>
        </p:nvSpPr>
        <p:spPr/>
        <p:txBody>
          <a:bodyPr/>
          <a:lstStyle/>
          <a:p>
            <a:pPr algn="l" rtl="0"/>
            <a:r>
              <a:rPr lang="en-US" dirty="0">
                <a:cs typeface="+mj-cs"/>
              </a:rPr>
              <a:t>An autoencoder has two parts : </a:t>
            </a:r>
          </a:p>
          <a:p>
            <a:pPr algn="l" rtl="0">
              <a:buAutoNum type="arabicParenR"/>
            </a:pPr>
            <a:r>
              <a:rPr lang="en-US" dirty="0">
                <a:cs typeface="+mj-cs"/>
              </a:rPr>
              <a:t>Encoder .     </a:t>
            </a:r>
          </a:p>
          <a:p>
            <a:pPr algn="l" rtl="0">
              <a:buAutoNum type="arabicParenR"/>
            </a:pPr>
            <a:r>
              <a:rPr lang="en-US" dirty="0">
                <a:cs typeface="+mj-cs"/>
              </a:rPr>
              <a:t>Decoder.</a:t>
            </a:r>
          </a:p>
          <a:p>
            <a:pPr algn="l" rtl="0"/>
            <a:r>
              <a:rPr lang="en-US" dirty="0">
                <a:cs typeface="+mj-cs"/>
              </a:rPr>
              <a:t>Encoder : maps the input data to a lower-dimensional latent space.</a:t>
            </a:r>
          </a:p>
          <a:p>
            <a:pPr algn="l" rtl="0"/>
            <a:r>
              <a:rPr lang="en-US" dirty="0">
                <a:cs typeface="+mj-cs"/>
              </a:rPr>
              <a:t>Decoder : maps the latent space back to the original dimensionality of the input data.</a:t>
            </a:r>
          </a:p>
          <a:p>
            <a:pPr algn="l" rtl="0"/>
            <a:endParaRPr lang="en-US" dirty="0">
              <a:cs typeface="+mj-cs"/>
            </a:endParaRPr>
          </a:p>
        </p:txBody>
      </p:sp>
    </p:spTree>
    <p:extLst>
      <p:ext uri="{BB962C8B-B14F-4D97-AF65-F5344CB8AC3E}">
        <p14:creationId xmlns:p14="http://schemas.microsoft.com/office/powerpoint/2010/main" val="393059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97666" y="2903621"/>
            <a:ext cx="8596668" cy="1320800"/>
          </a:xfrm>
        </p:spPr>
        <p:txBody>
          <a:bodyPr/>
          <a:lstStyle/>
          <a:p>
            <a:r>
              <a:rPr lang="en-US" sz="8000" b="1" dirty="0">
                <a:latin typeface="Miriam" panose="020B0502050101010101" pitchFamily="34" charset="-79"/>
                <a:cs typeface="Miriam" panose="020B0502050101010101" pitchFamily="34" charset="-79"/>
              </a:rPr>
              <a:t>Introduction</a:t>
            </a:r>
            <a:endParaRPr lang="he-IL" b="1" dirty="0">
              <a:latin typeface="Miriam" panose="020B0502050101010101" pitchFamily="34" charset="-79"/>
              <a:cs typeface="Miriam" panose="020B0502050101010101" pitchFamily="34" charset="-79"/>
            </a:endParaRPr>
          </a:p>
        </p:txBody>
      </p:sp>
    </p:spTree>
    <p:extLst>
      <p:ext uri="{BB962C8B-B14F-4D97-AF65-F5344CB8AC3E}">
        <p14:creationId xmlns:p14="http://schemas.microsoft.com/office/powerpoint/2010/main" val="384268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763AD1-FB77-1F59-E30F-33B07122AE88}"/>
              </a:ext>
            </a:extLst>
          </p:cNvPr>
          <p:cNvSpPr>
            <a:spLocks noGrp="1"/>
          </p:cNvSpPr>
          <p:nvPr>
            <p:ph type="title"/>
          </p:nvPr>
        </p:nvSpPr>
        <p:spPr/>
        <p:txBody>
          <a:bodyPr/>
          <a:lstStyle/>
          <a:p>
            <a:pPr algn="ctr"/>
            <a:r>
              <a:rPr lang="en-US" dirty="0"/>
              <a:t>Representational Autoencoders Unit architecture cont.</a:t>
            </a:r>
            <a:endParaRPr lang="he-IL" dirty="0"/>
          </a:p>
        </p:txBody>
      </p:sp>
      <p:pic>
        <p:nvPicPr>
          <p:cNvPr id="7" name="מציין מיקום תוכן 6">
            <a:extLst>
              <a:ext uri="{FF2B5EF4-FFF2-40B4-BE49-F238E27FC236}">
                <a16:creationId xmlns:a16="http://schemas.microsoft.com/office/drawing/2014/main" id="{05362B51-5D7D-8CAA-D39F-64F09B00418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7500" y="1930400"/>
            <a:ext cx="9283699" cy="2930167"/>
          </a:xfrm>
        </p:spPr>
      </p:pic>
    </p:spTree>
    <p:extLst>
      <p:ext uri="{BB962C8B-B14F-4D97-AF65-F5344CB8AC3E}">
        <p14:creationId xmlns:p14="http://schemas.microsoft.com/office/powerpoint/2010/main" val="1742675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1EC540-CC33-04E9-170B-59E8EB0058BC}"/>
              </a:ext>
            </a:extLst>
          </p:cNvPr>
          <p:cNvSpPr>
            <a:spLocks noGrp="1"/>
          </p:cNvSpPr>
          <p:nvPr>
            <p:ph type="title"/>
          </p:nvPr>
        </p:nvSpPr>
        <p:spPr/>
        <p:txBody>
          <a:bodyPr/>
          <a:lstStyle/>
          <a:p>
            <a:endParaRPr lang="he-IL"/>
          </a:p>
        </p:txBody>
      </p:sp>
      <p:pic>
        <p:nvPicPr>
          <p:cNvPr id="5" name="מציין מיקום תוכן 4">
            <a:extLst>
              <a:ext uri="{FF2B5EF4-FFF2-40B4-BE49-F238E27FC236}">
                <a16:creationId xmlns:a16="http://schemas.microsoft.com/office/drawing/2014/main" id="{FBD7A03D-8797-3FE7-1E2D-719DAC3A84E0}"/>
              </a:ext>
            </a:extLst>
          </p:cNvPr>
          <p:cNvPicPr>
            <a:picLocks noGrp="1" noChangeAspect="1"/>
          </p:cNvPicPr>
          <p:nvPr>
            <p:ph idx="1"/>
          </p:nvPr>
        </p:nvPicPr>
        <p:blipFill>
          <a:blip r:embed="rId2"/>
          <a:stretch>
            <a:fillRect/>
          </a:stretch>
        </p:blipFill>
        <p:spPr>
          <a:xfrm rot="16200000">
            <a:off x="2665496" y="-2668506"/>
            <a:ext cx="6861009" cy="12192002"/>
          </a:xfrm>
        </p:spPr>
      </p:pic>
      <p:sp>
        <p:nvSpPr>
          <p:cNvPr id="6" name="מלבן 5">
            <a:extLst>
              <a:ext uri="{FF2B5EF4-FFF2-40B4-BE49-F238E27FC236}">
                <a16:creationId xmlns:a16="http://schemas.microsoft.com/office/drawing/2014/main" id="{7884AE28-8A5C-E23A-68D5-184B350E1F63}"/>
              </a:ext>
            </a:extLst>
          </p:cNvPr>
          <p:cNvSpPr/>
          <p:nvPr/>
        </p:nvSpPr>
        <p:spPr>
          <a:xfrm>
            <a:off x="874297" y="4592935"/>
            <a:ext cx="64556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Autoencoder model </a:t>
            </a:r>
            <a:endParaRPr lang="he-IL"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9636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62B806-D8D8-1303-AB28-0EEAD53016CE}"/>
              </a:ext>
            </a:extLst>
          </p:cNvPr>
          <p:cNvSpPr>
            <a:spLocks noGrp="1"/>
          </p:cNvSpPr>
          <p:nvPr>
            <p:ph type="title"/>
          </p:nvPr>
        </p:nvSpPr>
        <p:spPr>
          <a:xfrm>
            <a:off x="677334" y="609600"/>
            <a:ext cx="9355666" cy="1320800"/>
          </a:xfrm>
        </p:spPr>
        <p:txBody>
          <a:bodyPr/>
          <a:lstStyle/>
          <a:p>
            <a:r>
              <a:rPr lang="en-US" dirty="0"/>
              <a:t>Our Autoencoder-CNN model architecture</a:t>
            </a:r>
            <a:endParaRPr lang="he-IL" dirty="0"/>
          </a:p>
        </p:txBody>
      </p:sp>
      <p:sp>
        <p:nvSpPr>
          <p:cNvPr id="3" name="מציין מיקום תוכן 2">
            <a:extLst>
              <a:ext uri="{FF2B5EF4-FFF2-40B4-BE49-F238E27FC236}">
                <a16:creationId xmlns:a16="http://schemas.microsoft.com/office/drawing/2014/main" id="{A148418C-E9F0-71E0-800E-65E2A6E7C3E4}"/>
              </a:ext>
            </a:extLst>
          </p:cNvPr>
          <p:cNvSpPr>
            <a:spLocks noGrp="1"/>
          </p:cNvSpPr>
          <p:nvPr>
            <p:ph idx="1"/>
          </p:nvPr>
        </p:nvSpPr>
        <p:spPr/>
        <p:txBody>
          <a:bodyPr>
            <a:normAutofit/>
          </a:bodyPr>
          <a:lstStyle/>
          <a:p>
            <a:pPr algn="l" rtl="0"/>
            <a:r>
              <a:rPr lang="en-US" b="0" i="0" dirty="0">
                <a:solidFill>
                  <a:srgbClr val="374151"/>
                </a:solidFill>
                <a:effectLst/>
                <a:latin typeface="Söhne"/>
                <a:cs typeface="+mj-cs"/>
              </a:rPr>
              <a:t>We used “transfer learning” approach, which is : </a:t>
            </a:r>
          </a:p>
          <a:p>
            <a:pPr algn="l" rtl="0">
              <a:buFont typeface="+mj-lt"/>
              <a:buAutoNum type="arabicPeriod"/>
            </a:pPr>
            <a:r>
              <a:rPr lang="en-US" b="0" i="0" dirty="0">
                <a:solidFill>
                  <a:srgbClr val="374151"/>
                </a:solidFill>
                <a:effectLst/>
                <a:latin typeface="Söhne"/>
                <a:cs typeface="+mj-cs"/>
              </a:rPr>
              <a:t>technique in machine learning where a model trained on one task is reused as the starting point for a model on a second related task. </a:t>
            </a:r>
          </a:p>
          <a:p>
            <a:pPr algn="l" rtl="0">
              <a:buFont typeface="+mj-lt"/>
              <a:buAutoNum type="arabicPeriod"/>
            </a:pPr>
            <a:r>
              <a:rPr lang="en-US" b="0" i="0" dirty="0">
                <a:solidFill>
                  <a:srgbClr val="374151"/>
                </a:solidFill>
                <a:effectLst/>
                <a:latin typeface="Söhne"/>
                <a:cs typeface="+mj-cs"/>
              </a:rPr>
              <a:t>This allows the model to leverage the knowledge it has gained from solving the first task, and apply it to the second task.</a:t>
            </a:r>
          </a:p>
          <a:p>
            <a:pPr algn="l" rtl="0">
              <a:buFont typeface="+mj-lt"/>
              <a:buAutoNum type="arabicPeriod"/>
            </a:pPr>
            <a:r>
              <a:rPr lang="en-US" b="0" i="0" dirty="0">
                <a:solidFill>
                  <a:srgbClr val="374151"/>
                </a:solidFill>
                <a:effectLst/>
                <a:latin typeface="Söhne"/>
                <a:cs typeface="+mj-cs"/>
              </a:rPr>
              <a:t> This technique is especially useful when the data available for the second task is limited or when the second task is similar to the first task.</a:t>
            </a:r>
          </a:p>
          <a:p>
            <a:pPr algn="l" rtl="0"/>
            <a:endParaRPr lang="en-US" dirty="0">
              <a:cs typeface="+mj-cs"/>
            </a:endParaRPr>
          </a:p>
          <a:p>
            <a:pPr algn="l" rtl="0"/>
            <a:endParaRPr lang="he-IL" dirty="0">
              <a:cs typeface="+mj-cs"/>
            </a:endParaRPr>
          </a:p>
        </p:txBody>
      </p:sp>
    </p:spTree>
    <p:extLst>
      <p:ext uri="{BB962C8B-B14F-4D97-AF65-F5344CB8AC3E}">
        <p14:creationId xmlns:p14="http://schemas.microsoft.com/office/powerpoint/2010/main" val="2021959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6DB97D4-00E6-E0D0-E6F7-023FACFA75F3}"/>
              </a:ext>
            </a:extLst>
          </p:cNvPr>
          <p:cNvSpPr>
            <a:spLocks noGrp="1"/>
          </p:cNvSpPr>
          <p:nvPr>
            <p:ph type="title"/>
          </p:nvPr>
        </p:nvSpPr>
        <p:spPr/>
        <p:txBody>
          <a:bodyPr/>
          <a:lstStyle/>
          <a:p>
            <a:pPr algn="ctr" rtl="0"/>
            <a:r>
              <a:rPr lang="en-US" dirty="0"/>
              <a:t>Training procedures</a:t>
            </a:r>
            <a:endParaRPr lang="he-IL" dirty="0"/>
          </a:p>
        </p:txBody>
      </p:sp>
      <p:sp>
        <p:nvSpPr>
          <p:cNvPr id="3" name="מציין מיקום תוכן 2">
            <a:extLst>
              <a:ext uri="{FF2B5EF4-FFF2-40B4-BE49-F238E27FC236}">
                <a16:creationId xmlns:a16="http://schemas.microsoft.com/office/drawing/2014/main" id="{35FD3A9E-7C39-2B69-6415-EE6DA69DA788}"/>
              </a:ext>
            </a:extLst>
          </p:cNvPr>
          <p:cNvSpPr>
            <a:spLocks noGrp="1"/>
          </p:cNvSpPr>
          <p:nvPr>
            <p:ph idx="1"/>
          </p:nvPr>
        </p:nvSpPr>
        <p:spPr/>
        <p:txBody>
          <a:bodyPr/>
          <a:lstStyle/>
          <a:p>
            <a:pPr algn="l" rtl="0"/>
            <a:r>
              <a:rPr lang="en-US" dirty="0">
                <a:cs typeface="+mj-cs"/>
              </a:rPr>
              <a:t>The Autoencoder-CNN model : </a:t>
            </a:r>
          </a:p>
          <a:p>
            <a:pPr algn="l" rtl="0">
              <a:buFont typeface="+mj-lt"/>
              <a:buAutoNum type="arabicPeriod"/>
            </a:pPr>
            <a:r>
              <a:rPr lang="en-US" b="0" i="0" dirty="0">
                <a:solidFill>
                  <a:srgbClr val="374151"/>
                </a:solidFill>
                <a:effectLst/>
                <a:latin typeface="Söhne"/>
                <a:cs typeface="+mj-cs"/>
              </a:rPr>
              <a:t>The autoencoder is first trained on the task of reconstructing the input images, and then the learned weights are used as the initial weights for the classifier network, which is trained on the task of classifying the images by emotions.</a:t>
            </a:r>
          </a:p>
          <a:p>
            <a:pPr algn="l" rtl="0">
              <a:buFont typeface="+mj-lt"/>
              <a:buAutoNum type="arabicPeriod"/>
            </a:pPr>
            <a:r>
              <a:rPr lang="en-US" b="0" i="0" dirty="0">
                <a:solidFill>
                  <a:srgbClr val="374151"/>
                </a:solidFill>
                <a:effectLst/>
                <a:latin typeface="Söhne"/>
                <a:cs typeface="+mj-cs"/>
              </a:rPr>
              <a:t>The encoder part of the autoencoder is used as the feature extractor, which has learned useful representations of the input images during the training process of autoencoder.</a:t>
            </a:r>
            <a:endParaRPr lang="en-US" dirty="0">
              <a:cs typeface="+mj-cs"/>
            </a:endParaRPr>
          </a:p>
          <a:p>
            <a:pPr algn="l" rtl="0">
              <a:buAutoNum type="arabicParenR"/>
            </a:pPr>
            <a:endParaRPr lang="he-IL" dirty="0">
              <a:cs typeface="+mj-cs"/>
            </a:endParaRPr>
          </a:p>
        </p:txBody>
      </p:sp>
    </p:spTree>
    <p:extLst>
      <p:ext uri="{BB962C8B-B14F-4D97-AF65-F5344CB8AC3E}">
        <p14:creationId xmlns:p14="http://schemas.microsoft.com/office/powerpoint/2010/main" val="18600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496CDD-6559-1970-8264-A8DAC6E0BFC5}"/>
              </a:ext>
            </a:extLst>
          </p:cNvPr>
          <p:cNvSpPr>
            <a:spLocks noGrp="1"/>
          </p:cNvSpPr>
          <p:nvPr>
            <p:ph type="title"/>
          </p:nvPr>
        </p:nvSpPr>
        <p:spPr/>
        <p:txBody>
          <a:bodyPr/>
          <a:lstStyle/>
          <a:p>
            <a:r>
              <a:rPr lang="en-US" dirty="0"/>
              <a:t>Training procedures Cont.</a:t>
            </a:r>
            <a:endParaRPr lang="he-IL" dirty="0"/>
          </a:p>
        </p:txBody>
      </p:sp>
      <p:sp>
        <p:nvSpPr>
          <p:cNvPr id="3" name="מציין מיקום תוכן 2">
            <a:extLst>
              <a:ext uri="{FF2B5EF4-FFF2-40B4-BE49-F238E27FC236}">
                <a16:creationId xmlns:a16="http://schemas.microsoft.com/office/drawing/2014/main" id="{0D0D1AEA-A121-5C99-59CA-03E9598EDEA4}"/>
              </a:ext>
            </a:extLst>
          </p:cNvPr>
          <p:cNvSpPr>
            <a:spLocks noGrp="1"/>
          </p:cNvSpPr>
          <p:nvPr>
            <p:ph idx="1"/>
          </p:nvPr>
        </p:nvSpPr>
        <p:spPr/>
        <p:txBody>
          <a:bodyPr/>
          <a:lstStyle/>
          <a:p>
            <a:endParaRPr lang="he-IL" dirty="0"/>
          </a:p>
        </p:txBody>
      </p:sp>
      <p:pic>
        <p:nvPicPr>
          <p:cNvPr id="5" name="תמונה 4">
            <a:extLst>
              <a:ext uri="{FF2B5EF4-FFF2-40B4-BE49-F238E27FC236}">
                <a16:creationId xmlns:a16="http://schemas.microsoft.com/office/drawing/2014/main" id="{3685B965-7E62-470F-FE74-F113AA158D9B}"/>
              </a:ext>
            </a:extLst>
          </p:cNvPr>
          <p:cNvPicPr>
            <a:picLocks noChangeAspect="1"/>
          </p:cNvPicPr>
          <p:nvPr/>
        </p:nvPicPr>
        <p:blipFill>
          <a:blip r:embed="rId2"/>
          <a:stretch>
            <a:fillRect/>
          </a:stretch>
        </p:blipFill>
        <p:spPr>
          <a:xfrm>
            <a:off x="0" y="1496753"/>
            <a:ext cx="12192001" cy="5361247"/>
          </a:xfrm>
          <a:prstGeom prst="rect">
            <a:avLst/>
          </a:prstGeom>
        </p:spPr>
      </p:pic>
    </p:spTree>
    <p:extLst>
      <p:ext uri="{BB962C8B-B14F-4D97-AF65-F5344CB8AC3E}">
        <p14:creationId xmlns:p14="http://schemas.microsoft.com/office/powerpoint/2010/main" val="324269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F114309-175F-2E43-CEDE-23D17913EDF1}"/>
              </a:ext>
            </a:extLst>
          </p:cNvPr>
          <p:cNvSpPr>
            <a:spLocks noGrp="1"/>
          </p:cNvSpPr>
          <p:nvPr>
            <p:ph type="title"/>
          </p:nvPr>
        </p:nvSpPr>
        <p:spPr/>
        <p:txBody>
          <a:bodyPr/>
          <a:lstStyle/>
          <a:p>
            <a:r>
              <a:rPr lang="en-US" dirty="0"/>
              <a:t>Training procedures Cont.</a:t>
            </a:r>
            <a:endParaRPr lang="he-IL" dirty="0"/>
          </a:p>
        </p:txBody>
      </p:sp>
      <p:sp>
        <p:nvSpPr>
          <p:cNvPr id="3" name="מציין מיקום תוכן 2">
            <a:extLst>
              <a:ext uri="{FF2B5EF4-FFF2-40B4-BE49-F238E27FC236}">
                <a16:creationId xmlns:a16="http://schemas.microsoft.com/office/drawing/2014/main" id="{6BAB2758-F4CB-4C13-FEF7-9C712A02EBDC}"/>
              </a:ext>
            </a:extLst>
          </p:cNvPr>
          <p:cNvSpPr>
            <a:spLocks noGrp="1"/>
          </p:cNvSpPr>
          <p:nvPr>
            <p:ph idx="1"/>
          </p:nvPr>
        </p:nvSpPr>
        <p:spPr/>
        <p:txBody>
          <a:bodyPr/>
          <a:lstStyle/>
          <a:p>
            <a:endParaRPr lang="he-IL"/>
          </a:p>
        </p:txBody>
      </p:sp>
      <p:pic>
        <p:nvPicPr>
          <p:cNvPr id="5" name="תמונה 4">
            <a:extLst>
              <a:ext uri="{FF2B5EF4-FFF2-40B4-BE49-F238E27FC236}">
                <a16:creationId xmlns:a16="http://schemas.microsoft.com/office/drawing/2014/main" id="{BEEFACA8-83F5-C8CD-A07F-2D2E2A4EF917}"/>
              </a:ext>
            </a:extLst>
          </p:cNvPr>
          <p:cNvPicPr>
            <a:picLocks noChangeAspect="1"/>
          </p:cNvPicPr>
          <p:nvPr/>
        </p:nvPicPr>
        <p:blipFill>
          <a:blip r:embed="rId2"/>
          <a:stretch>
            <a:fillRect/>
          </a:stretch>
        </p:blipFill>
        <p:spPr>
          <a:xfrm>
            <a:off x="0" y="1930400"/>
            <a:ext cx="12192000" cy="4927600"/>
          </a:xfrm>
          <a:prstGeom prst="rect">
            <a:avLst/>
          </a:prstGeom>
        </p:spPr>
      </p:pic>
    </p:spTree>
    <p:extLst>
      <p:ext uri="{BB962C8B-B14F-4D97-AF65-F5344CB8AC3E}">
        <p14:creationId xmlns:p14="http://schemas.microsoft.com/office/powerpoint/2010/main" val="336676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0DA6611-7824-FAC5-ED4F-B169D36AD77A}"/>
              </a:ext>
            </a:extLst>
          </p:cNvPr>
          <p:cNvSpPr>
            <a:spLocks noGrp="1"/>
          </p:cNvSpPr>
          <p:nvPr>
            <p:ph type="title"/>
          </p:nvPr>
        </p:nvSpPr>
        <p:spPr/>
        <p:txBody>
          <a:bodyPr/>
          <a:lstStyle/>
          <a:p>
            <a:r>
              <a:rPr lang="en-US" dirty="0"/>
              <a:t>Training procedures Cont.</a:t>
            </a:r>
            <a:endParaRPr lang="he-IL" dirty="0"/>
          </a:p>
        </p:txBody>
      </p:sp>
      <p:sp>
        <p:nvSpPr>
          <p:cNvPr id="3" name="מציין מיקום תוכן 2">
            <a:extLst>
              <a:ext uri="{FF2B5EF4-FFF2-40B4-BE49-F238E27FC236}">
                <a16:creationId xmlns:a16="http://schemas.microsoft.com/office/drawing/2014/main" id="{3E53B5EB-8622-09C2-1E87-071B10FE6CE5}"/>
              </a:ext>
            </a:extLst>
          </p:cNvPr>
          <p:cNvSpPr>
            <a:spLocks noGrp="1"/>
          </p:cNvSpPr>
          <p:nvPr>
            <p:ph idx="1"/>
          </p:nvPr>
        </p:nvSpPr>
        <p:spPr/>
        <p:txBody>
          <a:bodyPr/>
          <a:lstStyle/>
          <a:p>
            <a:endParaRPr lang="he-IL" dirty="0"/>
          </a:p>
        </p:txBody>
      </p:sp>
      <p:pic>
        <p:nvPicPr>
          <p:cNvPr id="5" name="תמונה 4">
            <a:extLst>
              <a:ext uri="{FF2B5EF4-FFF2-40B4-BE49-F238E27FC236}">
                <a16:creationId xmlns:a16="http://schemas.microsoft.com/office/drawing/2014/main" id="{FEDC278E-499D-6AC1-CDEC-9FFB771E5D03}"/>
              </a:ext>
            </a:extLst>
          </p:cNvPr>
          <p:cNvPicPr>
            <a:picLocks noChangeAspect="1"/>
          </p:cNvPicPr>
          <p:nvPr/>
        </p:nvPicPr>
        <p:blipFill rotWithShape="1">
          <a:blip r:embed="rId2"/>
          <a:srcRect b="30654"/>
          <a:stretch/>
        </p:blipFill>
        <p:spPr>
          <a:xfrm>
            <a:off x="-1" y="1523243"/>
            <a:ext cx="8857673" cy="5353595"/>
          </a:xfrm>
          <a:prstGeom prst="rect">
            <a:avLst/>
          </a:prstGeom>
        </p:spPr>
      </p:pic>
      <p:pic>
        <p:nvPicPr>
          <p:cNvPr id="7" name="תמונה 6">
            <a:extLst>
              <a:ext uri="{FF2B5EF4-FFF2-40B4-BE49-F238E27FC236}">
                <a16:creationId xmlns:a16="http://schemas.microsoft.com/office/drawing/2014/main" id="{98F0DEC6-E853-4E88-D165-AE6B3AED6C05}"/>
              </a:ext>
            </a:extLst>
          </p:cNvPr>
          <p:cNvPicPr>
            <a:picLocks noChangeAspect="1"/>
          </p:cNvPicPr>
          <p:nvPr/>
        </p:nvPicPr>
        <p:blipFill>
          <a:blip r:embed="rId3"/>
          <a:stretch>
            <a:fillRect/>
          </a:stretch>
        </p:blipFill>
        <p:spPr>
          <a:xfrm>
            <a:off x="7151488" y="1000992"/>
            <a:ext cx="4461701" cy="1044502"/>
          </a:xfrm>
          <a:prstGeom prst="roundRect">
            <a:avLst>
              <a:gd name="adj" fmla="val 4167"/>
            </a:avLst>
          </a:prstGeom>
          <a:solidFill>
            <a:srgbClr val="FFFFFF"/>
          </a:solidFill>
          <a:ln w="76200" cap="sq">
            <a:solidFill>
              <a:schemeClr val="accent5"/>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18654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C21195-8F62-1E53-E1DC-E7592CD32397}"/>
              </a:ext>
            </a:extLst>
          </p:cNvPr>
          <p:cNvSpPr>
            <a:spLocks noGrp="1"/>
          </p:cNvSpPr>
          <p:nvPr>
            <p:ph type="title"/>
          </p:nvPr>
        </p:nvSpPr>
        <p:spPr/>
        <p:txBody>
          <a:bodyPr/>
          <a:lstStyle/>
          <a:p>
            <a:pPr algn="ctr"/>
            <a:r>
              <a:rPr lang="en-US" dirty="0"/>
              <a:t>Update weights</a:t>
            </a:r>
            <a:endParaRPr lang="he-IL" dirty="0"/>
          </a:p>
        </p:txBody>
      </p:sp>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FBA01C7F-9CCA-04FC-D66A-2A584D2D7F85}"/>
                  </a:ext>
                </a:extLst>
              </p:cNvPr>
              <p:cNvSpPr txBox="1"/>
              <p:nvPr/>
            </p:nvSpPr>
            <p:spPr>
              <a:xfrm>
                <a:off x="3842158" y="1552074"/>
                <a:ext cx="6316910" cy="2430987"/>
              </a:xfrm>
              <a:prstGeom prst="rect">
                <a:avLst/>
              </a:prstGeom>
              <a:noFill/>
            </p:spPr>
            <p:txBody>
              <a:bodyPr wrap="square">
                <a:spAutoFit/>
              </a:bodyPr>
              <a:lstStyle/>
              <a:p>
                <a:pPr algn="r" rtl="1">
                  <a:lnSpc>
                    <a:spcPct val="107000"/>
                  </a:lnSpc>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𝑣𝑒𝑙𝑜𝑐𝑖𝑡𝑦</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r>
                        <a:rPr lang="en-US" sz="1800" i="1" smtClean="0">
                          <a:effectLst/>
                          <a:latin typeface="Cambria Math" panose="02040503050406030204" pitchFamily="18" charset="0"/>
                          <a:ea typeface="Calibri" panose="020F0502020204030204" pitchFamily="34" charset="0"/>
                          <a:cs typeface="Arial" panose="020B0604020202020204" pitchFamily="34" charset="0"/>
                        </a:rPr>
                        <m:t>𝑚𝑜𝑚𝑒𝑛𝑡𝑢𝑚</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r>
                        <a:rPr lang="en-US" sz="1800" i="1" smtClean="0">
                          <a:effectLst/>
                          <a:latin typeface="Cambria Math" panose="02040503050406030204" pitchFamily="18" charset="0"/>
                          <a:ea typeface="Calibri" panose="020F0502020204030204" pitchFamily="34" charset="0"/>
                          <a:cs typeface="Arial" panose="020B0604020202020204" pitchFamily="34" charset="0"/>
                        </a:rPr>
                        <m:t>𝑣𝑒𝑙𝑜𝑐𝑖𝑡𝑦</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r>
                        <a:rPr lang="en-US" sz="1800" i="1" smtClean="0">
                          <a:effectLst/>
                          <a:latin typeface="Cambria Math" panose="02040503050406030204" pitchFamily="18" charset="0"/>
                          <a:ea typeface="Calibri" panose="020F0502020204030204" pitchFamily="34" charset="0"/>
                          <a:cs typeface="Arial" panose="020B0604020202020204" pitchFamily="34" charset="0"/>
                        </a:rPr>
                        <m:t>𝑙𝑒𝑎𝑟𝑖𝑛𝑖𝑛</m:t>
                      </m:r>
                      <m:sSub>
                        <m:sSubPr>
                          <m:ctrlPr>
                            <a:rPr lang="en-US" sz="1800" i="1">
                              <a:effectLst/>
                              <a:latin typeface="Cambria Math" panose="02040503050406030204" pitchFamily="18" charset="0"/>
                              <a:ea typeface="Calibri" panose="020F0502020204030204" pitchFamily="34" charset="0"/>
                              <a:cs typeface="Arial" panose="020B0604020202020204" pitchFamily="34"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𝑔</m:t>
                          </m:r>
                        </m:e>
                        <m:sub>
                          <m:r>
                            <a:rPr lang="en-US" sz="1800" i="1">
                              <a:effectLst/>
                              <a:latin typeface="Cambria Math" panose="02040503050406030204" pitchFamily="18" charset="0"/>
                              <a:ea typeface="Calibri" panose="020F0502020204030204" pitchFamily="34" charset="0"/>
                              <a:cs typeface="Arial" panose="020B0604020202020204" pitchFamily="34" charset="0"/>
                            </a:rPr>
                            <m:t>𝑟𝑎𝑡𝑒</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𝑔𝑟𝑎𝑑𝑖𝑒𝑛𝑡</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𝑤𝑒𝑖𝑔</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𝑛𝑒𝑤</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𝑤𝑒𝑖𝑔</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𝑜𝑙𝑑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𝑣𝑒𝑙𝑜𝑐𝑖𝑡𝑦</m:t>
                      </m:r>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tabLst>
                    <a:tab pos="1597660" algn="l"/>
                  </a:tabLst>
                </a:pPr>
                <a:r>
                  <a:rPr lang="he-IL" sz="18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𝑣𝑒𝑙𝑜𝑐𝑖𝑡𝑦</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𝑎𝑐𝑐𝑢𝑚𝑎𝑙𝑡𝑒𝑑</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𝑝𝑎𝑠𝑡</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𝑔𝑟𝑎𝑑𝑖𝑒𝑛𝑡𝑠</m:t>
                    </m:r>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𝑚𝑜𝑚𝑒𝑛𝑡𝑢𝑚</m:t>
                      </m:r>
                      <m:r>
                        <a:rPr lang="en-US" i="1">
                          <a:latin typeface="Cambria Math" panose="02040503050406030204" pitchFamily="18" charset="0"/>
                        </a:rPr>
                        <m:t>→</m:t>
                      </m:r>
                      <m:r>
                        <a:rPr lang="en-US" i="1">
                          <a:latin typeface="Cambria Math" panose="02040503050406030204" pitchFamily="18" charset="0"/>
                        </a:rPr>
                        <m:t>𝑐𝑜𝑛𝑡𝑟𝑜𝑙𝑠</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h</m:t>
                      </m:r>
                      <m:r>
                        <a:rPr lang="en-US" i="1">
                          <a:latin typeface="Cambria Math" panose="02040503050406030204" pitchFamily="18" charset="0"/>
                        </a:rPr>
                        <m:t>𝑒</m:t>
                      </m:r>
                      <m:r>
                        <a:rPr lang="en-US" i="1">
                          <a:latin typeface="Cambria Math" panose="02040503050406030204" pitchFamily="18" charset="0"/>
                        </a:rPr>
                        <m:t> </m:t>
                      </m:r>
                      <m:r>
                        <a:rPr lang="en-US" i="1">
                          <a:latin typeface="Cambria Math" panose="02040503050406030204" pitchFamily="18" charset="0"/>
                        </a:rPr>
                        <m:t>𝑖𝑛𝑓𝑙𝑢𝑒𝑛𝑐𝑒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h</m:t>
                      </m:r>
                      <m:r>
                        <a:rPr lang="en-US" i="1">
                          <a:latin typeface="Cambria Math" panose="02040503050406030204" pitchFamily="18" charset="0"/>
                        </a:rPr>
                        <m:t>𝑒</m:t>
                      </m:r>
                      <m:r>
                        <a:rPr lang="en-US" i="1">
                          <a:latin typeface="Cambria Math" panose="02040503050406030204" pitchFamily="18" charset="0"/>
                        </a:rPr>
                        <m:t> </m:t>
                      </m:r>
                      <m:r>
                        <a:rPr lang="en-US" i="1">
                          <a:latin typeface="Cambria Math" panose="02040503050406030204" pitchFamily="18" charset="0"/>
                        </a:rPr>
                        <m:t>𝑝𝑎𝑠𝑡</m:t>
                      </m:r>
                      <m:r>
                        <a:rPr lang="en-US" i="1">
                          <a:latin typeface="Cambria Math" panose="02040503050406030204" pitchFamily="18" charset="0"/>
                        </a:rPr>
                        <m:t> </m:t>
                      </m:r>
                      <m:r>
                        <a:rPr lang="en-US" i="1">
                          <a:latin typeface="Cambria Math" panose="02040503050406030204" pitchFamily="18" charset="0"/>
                        </a:rPr>
                        <m:t>𝑔𝑟𝑎𝑑𝑖𝑒𝑛𝑡𝑠</m:t>
                      </m:r>
                    </m:oMath>
                  </m:oMathPara>
                </a14:m>
                <a:endParaRPr lang="en-US" i="1" dirty="0"/>
              </a:p>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𝑖𝑔</m:t>
                      </m:r>
                      <m:r>
                        <a:rPr lang="en-US" i="1">
                          <a:latin typeface="Cambria Math" panose="02040503050406030204" pitchFamily="18" charset="0"/>
                        </a:rPr>
                        <m:t>h</m:t>
                      </m:r>
                      <m:r>
                        <a:rPr lang="en-US" i="1">
                          <a:latin typeface="Cambria Math" panose="02040503050406030204" pitchFamily="18" charset="0"/>
                        </a:rPr>
                        <m:t> </m:t>
                      </m:r>
                      <m:r>
                        <a:rPr lang="en-US" i="1">
                          <a:latin typeface="Cambria Math" panose="02040503050406030204" pitchFamily="18" charset="0"/>
                        </a:rPr>
                        <m:t>𝑣𝑎𝑙𝑢𝑒</m:t>
                      </m:r>
                      <m:r>
                        <a:rPr lang="en-US" i="1">
                          <a:latin typeface="Cambria Math" panose="02040503050406030204" pitchFamily="18" charset="0"/>
                        </a:rPr>
                        <m:t> </m:t>
                      </m:r>
                      <m:r>
                        <a:rPr lang="en-US" i="1">
                          <a:latin typeface="Cambria Math" panose="02040503050406030204" pitchFamily="18" charset="0"/>
                        </a:rPr>
                        <m:t>𝑖𝑛𝑐𝑟𝑒𝑎𝑠𝑒</m:t>
                      </m:r>
                      <m:r>
                        <a:rPr lang="en-US" i="1">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h</m:t>
                      </m:r>
                      <m:r>
                        <a:rPr lang="en-US" i="1">
                          <a:latin typeface="Cambria Math" panose="02040503050406030204" pitchFamily="18" charset="0"/>
                        </a:rPr>
                        <m:t>𝑒</m:t>
                      </m:r>
                      <m:r>
                        <a:rPr lang="en-US" i="1">
                          <a:latin typeface="Cambria Math" panose="02040503050406030204" pitchFamily="18" charset="0"/>
                        </a:rPr>
                        <m:t> </m:t>
                      </m:r>
                      <m:r>
                        <a:rPr lang="en-US" i="1">
                          <a:latin typeface="Cambria Math" panose="02040503050406030204" pitchFamily="18" charset="0"/>
                        </a:rPr>
                        <m:t>𝑖𝑛𝑓𝑙𝑢𝑒𝑛𝑐𝑒</m:t>
                      </m:r>
                      <m:r>
                        <a:rPr lang="en-US" i="1">
                          <a:latin typeface="Cambria Math" panose="02040503050406030204" pitchFamily="18" charset="0"/>
                        </a:rPr>
                        <m:t>)</m:t>
                      </m:r>
                    </m:oMath>
                  </m:oMathPara>
                </a14:m>
                <a:endParaRPr lang="en-US" dirty="0"/>
              </a:p>
              <a:p>
                <a:pPr algn="l"/>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𝑙𝑒𝑎𝑟𝑛𝑖𝑛𝑔</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𝑟𝑎𝑡𝑒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𝑖𝑠</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h</m:t>
                      </m:r>
                      <m:r>
                        <a:rPr lang="en-US" b="0" i="1" smtClean="0">
                          <a:solidFill>
                            <a:srgbClr val="FF0000"/>
                          </a:solidFill>
                          <a:latin typeface="Cambria Math" panose="02040503050406030204" pitchFamily="18" charset="0"/>
                        </a:rPr>
                        <m:t>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𝑠𝑎𝑚𝑒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𝑓𝑜𝑟</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𝑒𝑎𝑐</m:t>
                      </m:r>
                      <m:r>
                        <a:rPr lang="en-US" b="0" i="1" smtClean="0">
                          <a:solidFill>
                            <a:srgbClr val="FF0000"/>
                          </a:solidFill>
                          <a:latin typeface="Cambria Math" panose="02040503050406030204" pitchFamily="18" charset="0"/>
                        </a:rPr>
                        <m:t>h</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𝑤𝑒𝑖𝑔</m:t>
                      </m:r>
                      <m:r>
                        <a:rPr lang="en-US" b="0" i="1" smtClean="0">
                          <a:solidFill>
                            <a:srgbClr val="FF0000"/>
                          </a:solidFill>
                          <a:latin typeface="Cambria Math" panose="02040503050406030204" pitchFamily="18" charset="0"/>
                        </a:rPr>
                        <m:t>h</m:t>
                      </m:r>
                      <m:r>
                        <a:rPr lang="en-US" b="0" i="1" smtClean="0">
                          <a:solidFill>
                            <a:srgbClr val="FF0000"/>
                          </a:solidFill>
                          <a:latin typeface="Cambria Math" panose="02040503050406030204" pitchFamily="18" charset="0"/>
                        </a:rPr>
                        <m:t>𝑡</m:t>
                      </m:r>
                      <m:r>
                        <a:rPr lang="en-US" i="1" smtClean="0">
                          <a:solidFill>
                            <a:srgbClr val="FF0000"/>
                          </a:solidFill>
                          <a:latin typeface="Cambria Math" panose="02040503050406030204" pitchFamily="18" charset="0"/>
                        </a:rPr>
                        <m:t>)</m:t>
                      </m:r>
                    </m:oMath>
                  </m:oMathPara>
                </a14:m>
                <a:endParaRPr lang="en-US" dirty="0">
                  <a:solidFill>
                    <a:srgbClr val="FF0000"/>
                  </a:solidFill>
                </a:endParaRPr>
              </a:p>
              <a:p>
                <a:pPr algn="l"/>
                <a:endParaRPr lang="en-US" dirty="0"/>
              </a:p>
            </p:txBody>
          </p:sp>
        </mc:Choice>
        <mc:Fallback xmlns="">
          <p:sp>
            <p:nvSpPr>
              <p:cNvPr id="5" name="תיבת טקסט 4">
                <a:extLst>
                  <a:ext uri="{FF2B5EF4-FFF2-40B4-BE49-F238E27FC236}">
                    <a16:creationId xmlns:a16="http://schemas.microsoft.com/office/drawing/2014/main" id="{FBA01C7F-9CCA-04FC-D66A-2A584D2D7F85}"/>
                  </a:ext>
                </a:extLst>
              </p:cNvPr>
              <p:cNvSpPr txBox="1">
                <a:spLocks noRot="1" noChangeAspect="1" noMove="1" noResize="1" noEditPoints="1" noAdjustHandles="1" noChangeArrowheads="1" noChangeShapeType="1" noTextEdit="1"/>
              </p:cNvSpPr>
              <p:nvPr/>
            </p:nvSpPr>
            <p:spPr>
              <a:xfrm>
                <a:off x="3842158" y="1552074"/>
                <a:ext cx="6316910" cy="2430987"/>
              </a:xfrm>
              <a:prstGeom prst="rect">
                <a:avLst/>
              </a:prstGeom>
              <a:blipFill>
                <a:blip r:embed="rId2"/>
                <a:stretch>
                  <a:fillRect l="-193"/>
                </a:stretch>
              </a:blipFill>
            </p:spPr>
            <p:txBody>
              <a:bodyPr/>
              <a:lstStyle/>
              <a:p>
                <a:r>
                  <a:rPr lang="he-IL">
                    <a:noFill/>
                  </a:rPr>
                  <a:t> </a:t>
                </a:r>
              </a:p>
            </p:txBody>
          </p:sp>
        </mc:Fallback>
      </mc:AlternateContent>
      <p:sp>
        <p:nvSpPr>
          <p:cNvPr id="6" name="מלבן 5">
            <a:extLst>
              <a:ext uri="{FF2B5EF4-FFF2-40B4-BE49-F238E27FC236}">
                <a16:creationId xmlns:a16="http://schemas.microsoft.com/office/drawing/2014/main" id="{B487C13B-8E62-74C8-509D-E0954FD79176}"/>
              </a:ext>
            </a:extLst>
          </p:cNvPr>
          <p:cNvSpPr/>
          <p:nvPr/>
        </p:nvSpPr>
        <p:spPr>
          <a:xfrm>
            <a:off x="3842158" y="1552074"/>
            <a:ext cx="6249798" cy="2214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0D44D0C1-B468-84E0-D021-404BA0BB21A9}"/>
              </a:ext>
            </a:extLst>
          </p:cNvPr>
          <p:cNvSpPr/>
          <p:nvPr/>
        </p:nvSpPr>
        <p:spPr>
          <a:xfrm>
            <a:off x="88027" y="2147333"/>
            <a:ext cx="3647152" cy="646331"/>
          </a:xfrm>
          <a:prstGeom prst="rect">
            <a:avLst/>
          </a:prstGeom>
          <a:noFill/>
        </p:spPr>
        <p:txBody>
          <a:bodyPr wrap="none" lIns="91440" tIns="45720" rIns="91440" bIns="4572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SGD+MOMENTUM</a:t>
            </a:r>
            <a:endParaRPr lang="he-IL" sz="3600" b="0" cap="none" spc="0" dirty="0">
              <a:ln w="0"/>
              <a:solidFill>
                <a:schemeClr val="accent1"/>
              </a:solidFill>
              <a:effectLst>
                <a:outerShdw blurRad="38100" dist="25400" dir="5400000" algn="ctr" rotWithShape="0">
                  <a:srgbClr val="6E747A">
                    <a:alpha val="43000"/>
                  </a:srgbClr>
                </a:outerShdw>
              </a:effectLst>
            </a:endParaRPr>
          </a:p>
        </p:txBody>
      </p:sp>
      <p:sp>
        <p:nvSpPr>
          <p:cNvPr id="8" name="ענן 7">
            <a:extLst>
              <a:ext uri="{FF2B5EF4-FFF2-40B4-BE49-F238E27FC236}">
                <a16:creationId xmlns:a16="http://schemas.microsoft.com/office/drawing/2014/main" id="{E31AA55B-9D69-3A21-3ACC-261FC4EAB1AC}"/>
              </a:ext>
            </a:extLst>
          </p:cNvPr>
          <p:cNvSpPr/>
          <p:nvPr/>
        </p:nvSpPr>
        <p:spPr>
          <a:xfrm>
            <a:off x="478172" y="335560"/>
            <a:ext cx="2546032" cy="192676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97FB508F-8F77-8717-37C0-FE74CCEDC580}"/>
              </a:ext>
            </a:extLst>
          </p:cNvPr>
          <p:cNvSpPr txBox="1"/>
          <p:nvPr/>
        </p:nvSpPr>
        <p:spPr>
          <a:xfrm>
            <a:off x="770732" y="641282"/>
            <a:ext cx="1856045" cy="1200329"/>
          </a:xfrm>
          <a:prstGeom prst="rect">
            <a:avLst/>
          </a:prstGeom>
          <a:noFill/>
        </p:spPr>
        <p:txBody>
          <a:bodyPr wrap="square" rtlCol="1">
            <a:spAutoFit/>
          </a:bodyPr>
          <a:lstStyle/>
          <a:p>
            <a:pPr algn="l" rtl="0"/>
            <a:r>
              <a:rPr lang="en-US" dirty="0">
                <a:latin typeface="Cambria" panose="02040503050406030204" pitchFamily="18" charset="0"/>
                <a:ea typeface="Cambria" panose="02040503050406030204" pitchFamily="18" charset="0"/>
              </a:rPr>
              <a:t>Momentum helps to avoid stocking in local minimum</a:t>
            </a:r>
            <a:endParaRPr lang="he-IL"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1" name="תיבת טקסט 10">
                <a:extLst>
                  <a:ext uri="{FF2B5EF4-FFF2-40B4-BE49-F238E27FC236}">
                    <a16:creationId xmlns:a16="http://schemas.microsoft.com/office/drawing/2014/main" id="{25FC6C88-2F58-C78D-8F89-7AF194BE6124}"/>
                  </a:ext>
                </a:extLst>
              </p:cNvPr>
              <p:cNvSpPr txBox="1"/>
              <p:nvPr/>
            </p:nvSpPr>
            <p:spPr>
              <a:xfrm>
                <a:off x="3735179" y="3945986"/>
                <a:ext cx="6212048" cy="1963230"/>
              </a:xfrm>
              <a:prstGeom prst="rect">
                <a:avLst/>
              </a:prstGeom>
              <a:noFill/>
            </p:spPr>
            <p:txBody>
              <a:bodyPr wrap="square">
                <a:spAutoFit/>
              </a:bodyPr>
              <a:lstStyle/>
              <a:p>
                <a:pPr algn="r" rtl="1">
                  <a:lnSpc>
                    <a:spcPct val="107000"/>
                  </a:lnSpc>
                  <a:spcAft>
                    <a:spcPts val="800"/>
                  </a:spcAft>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tabLst>
                    <a:tab pos="1330960" algn="l"/>
                  </a:tabLs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𝑤𝑒𝑖𝑔</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𝑛𝑒𝑤</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𝑤𝑒𝑖𝑔</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𝑜𝑙𝑑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𝑙𝑒𝑎𝑟𝑛𝑖𝑛</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𝑔</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𝑟𝑎𝑡𝑒</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𝑓𝑖𝑟𝑠</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𝑚𝑜𝑚𝑒𝑛𝑡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num>
                        <m:den>
                          <m:rad>
                            <m:radPr>
                              <m:degHide m:val="on"/>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radPr>
                            <m:deg/>
                            <m:e>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𝑠𝑒𝑐𝑜𝑛𝑑</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𝑚𝑜𝑚𝑒𝑛𝑡</m:t>
                                  </m:r>
                                </m:sub>
                              </m:sSub>
                            </m:e>
                          </m:rad>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𝜀</m:t>
                          </m:r>
                        </m:den>
                      </m:f>
                    </m:oMath>
                  </m:oMathPara>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tabLst>
                    <a:tab pos="1330960" algn="l"/>
                  </a:tabLst>
                </a:pPr>
                <a:r>
                  <a:rPr lang="he-IL" sz="18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𝑓𝑖𝑟𝑠</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𝑚𝑜𝑚𝑒𝑛𝑡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𝑎𝑣𝑒𝑟𝑎𝑔𝑒</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𝑝𝑎𝑠𝑡</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𝑔𝑟𝑎𝑑𝑖𝑒𝑛𝑡𝑠</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𝑓𝑜𝑟</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𝑒𝑎𝑐</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𝑤𝑒𝑖𝑔</m:t>
                    </m:r>
                    <m:r>
                      <a:rPr lang="en-US" sz="1800" i="1">
                        <a:effectLst/>
                        <a:latin typeface="Cambria Math" panose="02040503050406030204" pitchFamily="18" charset="0"/>
                        <a:ea typeface="Times New Roman" panose="02020603050405020304" pitchFamily="18" charset="0"/>
                        <a:cs typeface="Arial" panose="020B0604020202020204" pitchFamily="34" charset="0"/>
                      </a:rPr>
                      <m:t>h</m:t>
                    </m:r>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tabLst>
                    <a:tab pos="1330960" algn="l"/>
                  </a:tabLst>
                </a:pPr>
                <a:r>
                  <a:rPr lang="he-IL" sz="1800" dirty="0">
                    <a:effectLst/>
                    <a:latin typeface="Calibri" panose="020F050202020403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𝑠𝑒𝑐𝑜𝑛𝑑</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𝑚𝑜𝑚𝑒𝑛𝑡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𝑎𝑣𝑒𝑟𝑎𝑔𝑒</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𝑜𝑓</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𝑠𝑞𝑢𝑎𝑟𝑒𝑑</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𝑝𝑎𝑠𝑡</m:t>
                    </m:r>
                    <m:r>
                      <a:rPr lang="en-US" sz="1800" i="1">
                        <a:effectLst/>
                        <a:latin typeface="Cambria Math" panose="02040503050406030204" pitchFamily="18" charset="0"/>
                        <a:ea typeface="Times New Roman" panose="02020603050405020304" pitchFamily="18" charset="0"/>
                        <a:cs typeface="Arial" panose="020B0604020202020204" pitchFamily="34" charset="0"/>
                      </a:rPr>
                      <m:t> </m:t>
                    </m:r>
                    <m:r>
                      <a:rPr lang="en-US" sz="1800" i="1">
                        <a:effectLst/>
                        <a:latin typeface="Cambria Math" panose="02040503050406030204" pitchFamily="18" charset="0"/>
                        <a:ea typeface="Times New Roman" panose="02020603050405020304" pitchFamily="18" charset="0"/>
                        <a:cs typeface="Arial" panose="020B0604020202020204" pitchFamily="34" charset="0"/>
                      </a:rPr>
                      <m:t>𝑔𝑟𝑎𝑑𝑖𝑒𝑛𝑡𝑠</m:t>
                    </m:r>
                  </m:oMath>
                </a14:m>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1" name="תיבת טקסט 10">
                <a:extLst>
                  <a:ext uri="{FF2B5EF4-FFF2-40B4-BE49-F238E27FC236}">
                    <a16:creationId xmlns:a16="http://schemas.microsoft.com/office/drawing/2014/main" id="{25FC6C88-2F58-C78D-8F89-7AF194BE6124}"/>
                  </a:ext>
                </a:extLst>
              </p:cNvPr>
              <p:cNvSpPr txBox="1">
                <a:spLocks noRot="1" noChangeAspect="1" noMove="1" noResize="1" noEditPoints="1" noAdjustHandles="1" noChangeArrowheads="1" noChangeShapeType="1" noTextEdit="1"/>
              </p:cNvSpPr>
              <p:nvPr/>
            </p:nvSpPr>
            <p:spPr>
              <a:xfrm>
                <a:off x="3735179" y="3945986"/>
                <a:ext cx="6212048" cy="1963230"/>
              </a:xfrm>
              <a:prstGeom prst="rect">
                <a:avLst/>
              </a:prstGeom>
              <a:blipFill>
                <a:blip r:embed="rId3"/>
                <a:stretch>
                  <a:fillRect r="-393" b="-1863"/>
                </a:stretch>
              </a:blipFill>
            </p:spPr>
            <p:txBody>
              <a:bodyPr/>
              <a:lstStyle/>
              <a:p>
                <a:r>
                  <a:rPr lang="he-IL">
                    <a:noFill/>
                  </a:rPr>
                  <a:t> </a:t>
                </a:r>
              </a:p>
            </p:txBody>
          </p:sp>
        </mc:Fallback>
      </mc:AlternateContent>
      <p:sp>
        <p:nvSpPr>
          <p:cNvPr id="12" name="מלבן 11">
            <a:extLst>
              <a:ext uri="{FF2B5EF4-FFF2-40B4-BE49-F238E27FC236}">
                <a16:creationId xmlns:a16="http://schemas.microsoft.com/office/drawing/2014/main" id="{25DA7848-8437-EBE7-9E67-E8D573194240}"/>
              </a:ext>
            </a:extLst>
          </p:cNvPr>
          <p:cNvSpPr/>
          <p:nvPr/>
        </p:nvSpPr>
        <p:spPr>
          <a:xfrm>
            <a:off x="3875714" y="4087200"/>
            <a:ext cx="6249798" cy="2214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D271479E-8AE4-259B-C57E-04618AE8C276}"/>
              </a:ext>
            </a:extLst>
          </p:cNvPr>
          <p:cNvSpPr/>
          <p:nvPr/>
        </p:nvSpPr>
        <p:spPr>
          <a:xfrm>
            <a:off x="-62266" y="4236056"/>
            <a:ext cx="3947738" cy="646331"/>
          </a:xfrm>
          <a:prstGeom prst="rect">
            <a:avLst/>
          </a:prstGeom>
          <a:noFill/>
        </p:spPr>
        <p:txBody>
          <a:bodyPr wrap="square" lIns="91440" tIns="45720" rIns="91440" bIns="45720">
            <a:spAutoFit/>
          </a:bodyPr>
          <a:lstStyle/>
          <a:p>
            <a:pPr algn="ctr"/>
            <a:r>
              <a:rPr lang="en-US" sz="3600" dirty="0" err="1">
                <a:ln w="0"/>
                <a:solidFill>
                  <a:schemeClr val="accent1"/>
                </a:solidFill>
                <a:effectLst>
                  <a:outerShdw blurRad="38100" dist="25400" dir="5400000" algn="ctr" rotWithShape="0">
                    <a:srgbClr val="6E747A">
                      <a:alpha val="43000"/>
                    </a:srgbClr>
                  </a:outerShdw>
                </a:effectLst>
              </a:rPr>
              <a:t>Adam+MOMENTUM</a:t>
            </a:r>
            <a:endParaRPr lang="he-IL" sz="3600" b="0" cap="none" spc="0" dirty="0">
              <a:ln w="0"/>
              <a:solidFill>
                <a:schemeClr val="accent1"/>
              </a:solidFill>
              <a:effectLst>
                <a:outerShdw blurRad="38100" dist="25400" dir="5400000" algn="ctr" rotWithShape="0">
                  <a:srgbClr val="6E747A">
                    <a:alpha val="43000"/>
                  </a:srgbClr>
                </a:outerShdw>
              </a:effectLst>
            </a:endParaRPr>
          </a:p>
        </p:txBody>
      </p:sp>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5C1193C-0B9C-40CF-B17F-E4F66EABE8CD}"/>
                  </a:ext>
                </a:extLst>
              </p:cNvPr>
              <p:cNvSpPr txBox="1"/>
              <p:nvPr/>
            </p:nvSpPr>
            <p:spPr>
              <a:xfrm>
                <a:off x="3974305" y="5932562"/>
                <a:ext cx="6291742" cy="369332"/>
              </a:xfrm>
              <a:prstGeom prst="rect">
                <a:avLst/>
              </a:prstGeom>
              <a:noFill/>
            </p:spPr>
            <p:txBody>
              <a:bodyPr wrap="square">
                <a:spAutoFit/>
              </a:bodyPr>
              <a:lstStyle/>
              <a:p>
                <a:pPr algn="l"/>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𝑙𝑒𝑎𝑟𝑛𝑖𝑛𝑔</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𝑟𝑎𝑡𝑒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𝑐𝑎𝑛</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𝑑𝑖𝑓𝑓𝑒𝑟𝑒𝑛𝑡</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𝑓𝑜𝑟</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𝑒𝑎𝑐</m:t>
                      </m:r>
                      <m:r>
                        <a:rPr lang="en-US" b="0" i="1" smtClean="0">
                          <a:solidFill>
                            <a:srgbClr val="FF0000"/>
                          </a:solidFill>
                          <a:latin typeface="Cambria Math" panose="02040503050406030204" pitchFamily="18" charset="0"/>
                        </a:rPr>
                        <m:t>h</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𝑤𝑒𝑖𝑔</m:t>
                      </m:r>
                      <m:r>
                        <a:rPr lang="en-US" b="0" i="1" smtClean="0">
                          <a:solidFill>
                            <a:srgbClr val="FF0000"/>
                          </a:solidFill>
                          <a:latin typeface="Cambria Math" panose="02040503050406030204" pitchFamily="18" charset="0"/>
                        </a:rPr>
                        <m:t>h</m:t>
                      </m:r>
                      <m:r>
                        <a:rPr lang="en-US" b="0" i="1" smtClean="0">
                          <a:solidFill>
                            <a:srgbClr val="FF0000"/>
                          </a:solidFill>
                          <a:latin typeface="Cambria Math" panose="02040503050406030204" pitchFamily="18" charset="0"/>
                        </a:rPr>
                        <m:t>𝑡</m:t>
                      </m:r>
                      <m:r>
                        <a:rPr lang="en-US" i="1"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15" name="תיבת טקסט 14">
                <a:extLst>
                  <a:ext uri="{FF2B5EF4-FFF2-40B4-BE49-F238E27FC236}">
                    <a16:creationId xmlns:a16="http://schemas.microsoft.com/office/drawing/2014/main" id="{E5C1193C-0B9C-40CF-B17F-E4F66EABE8CD}"/>
                  </a:ext>
                </a:extLst>
              </p:cNvPr>
              <p:cNvSpPr txBox="1">
                <a:spLocks noRot="1" noChangeAspect="1" noMove="1" noResize="1" noEditPoints="1" noAdjustHandles="1" noChangeArrowheads="1" noChangeShapeType="1" noTextEdit="1"/>
              </p:cNvSpPr>
              <p:nvPr/>
            </p:nvSpPr>
            <p:spPr>
              <a:xfrm>
                <a:off x="3974305" y="5932562"/>
                <a:ext cx="6291742" cy="369332"/>
              </a:xfrm>
              <a:prstGeom prst="rect">
                <a:avLst/>
              </a:prstGeom>
              <a:blipFill>
                <a:blip r:embed="rId4"/>
                <a:stretch>
                  <a:fillRect b="-14754"/>
                </a:stretch>
              </a:blipFill>
            </p:spPr>
            <p:txBody>
              <a:bodyPr/>
              <a:lstStyle/>
              <a:p>
                <a:r>
                  <a:rPr lang="he-IL">
                    <a:noFill/>
                  </a:rPr>
                  <a:t> </a:t>
                </a:r>
              </a:p>
            </p:txBody>
          </p:sp>
        </mc:Fallback>
      </mc:AlternateContent>
      <p:sp>
        <p:nvSpPr>
          <p:cNvPr id="16" name="ענן 15">
            <a:extLst>
              <a:ext uri="{FF2B5EF4-FFF2-40B4-BE49-F238E27FC236}">
                <a16:creationId xmlns:a16="http://schemas.microsoft.com/office/drawing/2014/main" id="{93508367-7382-46F2-3862-B817305A650A}"/>
              </a:ext>
            </a:extLst>
          </p:cNvPr>
          <p:cNvSpPr/>
          <p:nvPr/>
        </p:nvSpPr>
        <p:spPr>
          <a:xfrm>
            <a:off x="425738" y="4882387"/>
            <a:ext cx="2546032" cy="192676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7" name="תיבת טקסט 16">
            <a:extLst>
              <a:ext uri="{FF2B5EF4-FFF2-40B4-BE49-F238E27FC236}">
                <a16:creationId xmlns:a16="http://schemas.microsoft.com/office/drawing/2014/main" id="{B6614232-396C-7B4B-0F85-05E9FE418B79}"/>
              </a:ext>
            </a:extLst>
          </p:cNvPr>
          <p:cNvSpPr txBox="1"/>
          <p:nvPr/>
        </p:nvSpPr>
        <p:spPr>
          <a:xfrm>
            <a:off x="718298" y="5188109"/>
            <a:ext cx="1856045" cy="923330"/>
          </a:xfrm>
          <a:prstGeom prst="rect">
            <a:avLst/>
          </a:prstGeom>
          <a:noFill/>
        </p:spPr>
        <p:txBody>
          <a:bodyPr wrap="square" rtlCol="1">
            <a:spAutoFit/>
          </a:bodyPr>
          <a:lstStyle/>
          <a:p>
            <a:pPr algn="l" rtl="0"/>
            <a:r>
              <a:rPr lang="en-US" dirty="0">
                <a:latin typeface="Cambria" panose="02040503050406030204" pitchFamily="18" charset="0"/>
                <a:ea typeface="Cambria" panose="02040503050406030204" pitchFamily="18" charset="0"/>
              </a:rPr>
              <a:t>RMSprop help to overcome the </a:t>
            </a:r>
            <a:r>
              <a:rPr lang="en-US" dirty="0" err="1">
                <a:latin typeface="Cambria" panose="02040503050406030204" pitchFamily="18" charset="0"/>
                <a:ea typeface="Cambria" panose="02040503050406030204" pitchFamily="18" charset="0"/>
              </a:rPr>
              <a:t>oscilations</a:t>
            </a:r>
            <a:endParaRPr lang="he-IL"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42586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6145EC-1EFA-B62E-7DC3-1BD7606EDF5D}"/>
              </a:ext>
            </a:extLst>
          </p:cNvPr>
          <p:cNvSpPr>
            <a:spLocks noGrp="1"/>
          </p:cNvSpPr>
          <p:nvPr>
            <p:ph type="title"/>
          </p:nvPr>
        </p:nvSpPr>
        <p:spPr/>
        <p:txBody>
          <a:bodyPr/>
          <a:lstStyle/>
          <a:p>
            <a:pPr algn="ctr"/>
            <a:r>
              <a:rPr lang="en-US" dirty="0"/>
              <a:t>Update weights – Adam + MOMENTUM Cont.</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B88E7C3B-E3EA-F349-C4BA-F0500705206A}"/>
                  </a:ext>
                </a:extLst>
              </p:cNvPr>
              <p:cNvSpPr>
                <a:spLocks noGrp="1"/>
              </p:cNvSpPr>
              <p:nvPr>
                <p:ph idx="1"/>
              </p:nvPr>
            </p:nvSpPr>
            <p:spPr>
              <a:xfrm>
                <a:off x="0" y="2101866"/>
                <a:ext cx="10899473" cy="3880773"/>
              </a:xfrm>
            </p:spPr>
            <p:txBody>
              <a:bodyPr>
                <a:noAutofit/>
              </a:bodyPr>
              <a:lstStyle/>
              <a:p>
                <a:pPr marL="0" indent="0" algn="l" rtl="0">
                  <a:buNone/>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Times New Roman" panose="02020603050405020304" pitchFamily="18" charset="0"/>
                          <a:cs typeface="Arial" panose="020B0604020202020204" pitchFamily="34" charset="0"/>
                        </a:rPr>
                        <m:t>𝑓𝑖𝑟𝑠</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𝑡</m:t>
                          </m:r>
                        </m:e>
                        <m:sub>
                          <m:r>
                            <a:rPr lang="en-US" sz="2400" i="1" smtClean="0">
                              <a:effectLst/>
                              <a:latin typeface="Cambria Math" panose="02040503050406030204" pitchFamily="18" charset="0"/>
                              <a:ea typeface="Times New Roman" panose="02020603050405020304" pitchFamily="18" charset="0"/>
                              <a:cs typeface="Arial" panose="020B0604020202020204" pitchFamily="34" charset="0"/>
                            </a:rPr>
                            <m:t>𝑚𝑜𝑚𝑒𝑛𝑡</m:t>
                          </m:r>
                        </m:sub>
                      </m:sSub>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𝑑𝑖𝑟𝑒𝑐𝑡𝑖𝑜𝑛</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𝑜𝑓</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𝑢𝑝𝑑𝑎𝑡𝑒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𝑓𝑜𝑟</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𝑒𝑎𝑐</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𝑤𝑒𝑖𝑔</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2400" b="0" i="1" dirty="0">
                  <a:effectLst/>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𝑜𝑤</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𝑚𝑢𝑐</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𝑔𝑟𝑎𝑑𝑖𝑒𝑛𝑡</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𝑐</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𝑎𝑛𝑔𝑒𝑑</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𝑜𝑣𝑒𝑟</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𝑡𝑖𝑚𝑒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2400" dirty="0"/>
              </a:p>
              <a:p>
                <a:pPr marL="0" indent="0" algn="l" rtl="0">
                  <a:buNone/>
                </a:pPr>
                <a:endParaRPr lang="en-US" sz="2400" dirty="0"/>
              </a:p>
              <a:p>
                <a:pPr marL="0" indent="0" algn="l" rtl="0">
                  <a:buNone/>
                </a:pPr>
                <a:endParaRPr lang="en-US" sz="2400" dirty="0"/>
              </a:p>
              <a:p>
                <a:pPr marL="0" indent="0" algn="l" rtl="0">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𝑠𝑒𝑐𝑜𝑛𝑑</m:t>
                          </m:r>
                        </m:e>
                        <m:sub>
                          <m:r>
                            <a:rPr lang="en-US" sz="2400" i="1" smtClean="0">
                              <a:effectLst/>
                              <a:latin typeface="Cambria Math" panose="02040503050406030204" pitchFamily="18" charset="0"/>
                              <a:ea typeface="Times New Roman" panose="02020603050405020304" pitchFamily="18" charset="0"/>
                              <a:cs typeface="Arial" panose="020B0604020202020204" pitchFamily="34" charset="0"/>
                            </a:rPr>
                            <m:t>𝑚𝑜𝑚𝑒𝑛𝑡</m:t>
                          </m:r>
                        </m:sub>
                      </m:sSub>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𝑠𝑡𝑒𝑝</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𝑠𝑖𝑧𝑒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𝑜𝑓</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𝑢𝑝𝑑𝑎𝑡𝑒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𝑓𝑜𝑟</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𝑒𝑎𝑐</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𝑤𝑒𝑖𝑔</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2400" b="0" i="1" dirty="0">
                  <a:effectLst/>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𝑜𝑤</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𝑚𝑢𝑐</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𝑡</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𝑔𝑟𝑎𝑑𝑖𝑒𝑛𝑡</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h</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𝑎𝑣𝑒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𝑜𝑠𝑐𝑖𝑙𝑎𝑡𝑒𝑑</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𝑜𝑣𝑒𝑟</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𝑡𝑖𝑚𝑒</m:t>
                      </m:r>
                      <m:r>
                        <a:rPr lang="en-US" sz="2400" b="0" i="1" smtClean="0">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2400" dirty="0"/>
              </a:p>
              <a:p>
                <a:pPr marL="0" indent="0" algn="l" rtl="0">
                  <a:buNone/>
                </a:pPr>
                <a:endParaRPr lang="he-IL" sz="2400" dirty="0"/>
              </a:p>
              <a:p>
                <a:pPr marL="0" indent="0" algn="l" rtl="0">
                  <a:buNone/>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Times New Roman" panose="02020603050405020304" pitchFamily="18" charset="0"/>
                          <a:cs typeface="Arial" panose="020B0604020202020204" pitchFamily="34" charset="0"/>
                        </a:rPr>
                        <m:t>𝐴</m:t>
                      </m:r>
                      <m:r>
                        <a:rPr lang="en-US" sz="2400" i="1">
                          <a:latin typeface="Cambria Math" panose="02040503050406030204" pitchFamily="18" charset="0"/>
                          <a:ea typeface="Times New Roman" panose="02020603050405020304" pitchFamily="18" charset="0"/>
                          <a:cs typeface="Arial" panose="020B0604020202020204" pitchFamily="34" charset="0"/>
                        </a:rPr>
                        <m:t>𝑑𝑎𝑚</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𝑜𝑝𝑡𝑖𝑚𝑖𝑧𝑒𝑟</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𝑢𝑠𝑒𝑠</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𝑀𝑂𝑀𝐸𝑁𝑇𝑈𝑀</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𝑎𝑛𝑑</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𝑅𝑀𝑆𝑝𝑟𝑜𝑝</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𝑡𝑜</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𝑎𝑣𝑜𝑖𝑑</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𝑔𝑒𝑡𝑡𝑖𝑛𝑔</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𝑠𝑡𝑢𝑐𝑘</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𝑖𝑛</m:t>
                      </m:r>
                    </m:oMath>
                  </m:oMathPara>
                </a14:m>
                <a:endParaRPr lang="en-US" sz="2400" i="1" dirty="0">
                  <a:latin typeface="Cambria Math" panose="02040503050406030204" pitchFamily="18" charset="0"/>
                  <a:ea typeface="Times New Roman" panose="02020603050405020304" pitchFamily="18" charset="0"/>
                  <a:cs typeface="Arial" panose="020B0604020202020204" pitchFamily="34" charset="0"/>
                </a:endParaRPr>
              </a:p>
              <a:p>
                <a:pPr marL="0" indent="0" algn="ctr" rtl="0">
                  <a:buNone/>
                </a:pPr>
                <a14:m>
                  <m:oMath xmlns:m="http://schemas.openxmlformats.org/officeDocument/2006/math">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𝑙𝑜𝑐𝑎𝑙</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𝑚𝑖𝑛𝑚𝑎𝑙</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𝑎𝑛𝑑</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𝑡𝑜</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𝑜𝑣𝑒𝑟𝑐𝑜𝑚𝑒</m:t>
                    </m:r>
                    <m:r>
                      <a:rPr lang="en-US" sz="2400" i="1">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𝑡</m:t>
                    </m:r>
                    <m:r>
                      <a:rPr lang="en-US" sz="2400" i="1">
                        <a:latin typeface="Cambria Math" panose="02040503050406030204" pitchFamily="18" charset="0"/>
                        <a:ea typeface="Times New Roman" panose="02020603050405020304" pitchFamily="18" charset="0"/>
                        <a:cs typeface="Arial" panose="020B0604020202020204" pitchFamily="34" charset="0"/>
                      </a:rPr>
                      <m:t>h</m:t>
                    </m:r>
                    <m:r>
                      <a:rPr lang="en-US" sz="2400" i="1">
                        <a:latin typeface="Cambria Math" panose="02040503050406030204" pitchFamily="18" charset="0"/>
                        <a:ea typeface="Times New Roman" panose="02020603050405020304" pitchFamily="18" charset="0"/>
                        <a:cs typeface="Arial" panose="020B0604020202020204" pitchFamily="34" charset="0"/>
                      </a:rPr>
                      <m:t>𝑒</m:t>
                    </m:r>
                    <m:r>
                      <a:rPr lang="en-US" sz="2400" b="0" i="1" smtClean="0">
                        <a:latin typeface="Cambria Math" panose="02040503050406030204" pitchFamily="18" charset="0"/>
                        <a:ea typeface="Times New Roman" panose="02020603050405020304" pitchFamily="18" charset="0"/>
                        <a:cs typeface="Arial" panose="020B0604020202020204" pitchFamily="34" charset="0"/>
                      </a:rPr>
                      <m:t> </m:t>
                    </m:r>
                    <m:r>
                      <a:rPr lang="en-US" sz="2400" i="1">
                        <a:latin typeface="Cambria Math" panose="02040503050406030204" pitchFamily="18" charset="0"/>
                        <a:ea typeface="Times New Roman" panose="02020603050405020304" pitchFamily="18" charset="0"/>
                        <a:cs typeface="Arial" panose="020B0604020202020204" pitchFamily="34" charset="0"/>
                      </a:rPr>
                      <m:t>𝑜𝑠𝑐𝑖𝑙𝑎𝑡</m:t>
                    </m:r>
                    <m:r>
                      <a:rPr lang="en-US" sz="2400" b="0" i="1" smtClean="0">
                        <a:latin typeface="Cambria Math" panose="02040503050406030204" pitchFamily="18" charset="0"/>
                        <a:ea typeface="Times New Roman" panose="02020603050405020304" pitchFamily="18" charset="0"/>
                        <a:cs typeface="Arial" panose="020B0604020202020204" pitchFamily="34" charset="0"/>
                      </a:rPr>
                      <m:t>𝑖𝑜𝑛𝑠</m:t>
                    </m:r>
                    <m:r>
                      <a:rPr lang="en-US" sz="2400" b="0" i="1" smtClean="0">
                        <a:latin typeface="Cambria Math" panose="02040503050406030204" pitchFamily="18" charset="0"/>
                        <a:ea typeface="Times New Roman" panose="02020603050405020304" pitchFamily="18" charset="0"/>
                        <a:cs typeface="Arial" panose="020B0604020202020204" pitchFamily="34" charset="0"/>
                      </a:rPr>
                      <m:t> </m:t>
                    </m:r>
                    <m:r>
                      <a:rPr lang="en-US" sz="2400" b="0" i="1" smtClean="0">
                        <a:latin typeface="Cambria Math" panose="02040503050406030204" pitchFamily="18" charset="0"/>
                        <a:ea typeface="Times New Roman" panose="02020603050405020304" pitchFamily="18" charset="0"/>
                        <a:cs typeface="Arial" panose="020B0604020202020204" pitchFamily="34" charset="0"/>
                      </a:rPr>
                      <m:t>𝑟𝑒𝑠𝑝𝑒𝑐𝑡𝑖𝑣𝑙𝑒𝑦</m:t>
                    </m:r>
                    <m:r>
                      <a:rPr lang="en-US" sz="2400" b="0" i="1" smtClean="0">
                        <a:latin typeface="Cambria Math" panose="02040503050406030204" pitchFamily="18" charset="0"/>
                        <a:ea typeface="Times New Roman" panose="02020603050405020304" pitchFamily="18" charset="0"/>
                        <a:cs typeface="Arial" panose="020B0604020202020204" pitchFamily="34" charset="0"/>
                      </a:rPr>
                      <m:t>.</m:t>
                    </m:r>
                  </m:oMath>
                </a14:m>
                <a:r>
                  <a:rPr lang="en-US" sz="2400" dirty="0"/>
                  <a:t> </a:t>
                </a:r>
                <a:endParaRPr lang="he-IL" sz="2400" dirty="0"/>
              </a:p>
            </p:txBody>
          </p:sp>
        </mc:Choice>
        <mc:Fallback xmlns="">
          <p:sp>
            <p:nvSpPr>
              <p:cNvPr id="3" name="מציין מיקום תוכן 2">
                <a:extLst>
                  <a:ext uri="{FF2B5EF4-FFF2-40B4-BE49-F238E27FC236}">
                    <a16:creationId xmlns:a16="http://schemas.microsoft.com/office/drawing/2014/main" id="{B88E7C3B-E3EA-F349-C4BA-F0500705206A}"/>
                  </a:ext>
                </a:extLst>
              </p:cNvPr>
              <p:cNvSpPr>
                <a:spLocks noGrp="1" noRot="1" noChangeAspect="1" noMove="1" noResize="1" noEditPoints="1" noAdjustHandles="1" noChangeArrowheads="1" noChangeShapeType="1" noTextEdit="1"/>
              </p:cNvSpPr>
              <p:nvPr>
                <p:ph idx="1"/>
              </p:nvPr>
            </p:nvSpPr>
            <p:spPr>
              <a:xfrm>
                <a:off x="0" y="2101866"/>
                <a:ext cx="10899473" cy="3880773"/>
              </a:xfrm>
              <a:blipFill>
                <a:blip r:embed="rId2"/>
                <a:stretch>
                  <a:fillRect l="-839" b="-3931"/>
                </a:stretch>
              </a:blipFill>
            </p:spPr>
            <p:txBody>
              <a:bodyPr/>
              <a:lstStyle/>
              <a:p>
                <a:r>
                  <a:rPr lang="he-IL">
                    <a:noFill/>
                  </a:rPr>
                  <a:t> </a:t>
                </a:r>
              </a:p>
            </p:txBody>
          </p:sp>
        </mc:Fallback>
      </mc:AlternateContent>
    </p:spTree>
    <p:extLst>
      <p:ext uri="{BB962C8B-B14F-4D97-AF65-F5344CB8AC3E}">
        <p14:creationId xmlns:p14="http://schemas.microsoft.com/office/powerpoint/2010/main" val="1142884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97666" y="2903621"/>
            <a:ext cx="8596668" cy="1320800"/>
          </a:xfrm>
        </p:spPr>
        <p:txBody>
          <a:bodyPr/>
          <a:lstStyle/>
          <a:p>
            <a:r>
              <a:rPr lang="en-US" sz="8000" b="1" dirty="0">
                <a:solidFill>
                  <a:schemeClr val="tx2">
                    <a:lumMod val="50000"/>
                  </a:schemeClr>
                </a:solidFill>
              </a:rPr>
              <a:t>Results</a:t>
            </a:r>
            <a:endParaRPr lang="he-IL" b="1" dirty="0">
              <a:solidFill>
                <a:schemeClr val="tx2">
                  <a:lumMod val="50000"/>
                </a:schemeClr>
              </a:solidFill>
            </a:endParaRPr>
          </a:p>
        </p:txBody>
      </p:sp>
    </p:spTree>
    <p:extLst>
      <p:ext uri="{BB962C8B-B14F-4D97-AF65-F5344CB8AC3E}">
        <p14:creationId xmlns:p14="http://schemas.microsoft.com/office/powerpoint/2010/main" val="180312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p:cNvSpPr>
            <a:spLocks noGrp="1"/>
          </p:cNvSpPr>
          <p:nvPr>
            <p:ph idx="1"/>
          </p:nvPr>
        </p:nvSpPr>
        <p:spPr/>
        <p:txBody>
          <a:bodyPr>
            <a:normAutofit/>
          </a:bodyPr>
          <a:lstStyle/>
          <a:p>
            <a:pPr marL="0" indent="0" algn="l" rtl="0">
              <a:buNone/>
            </a:pPr>
            <a:r>
              <a:rPr lang="en-US" sz="2400" b="1" dirty="0">
                <a:solidFill>
                  <a:schemeClr val="tx2">
                    <a:lumMod val="50000"/>
                  </a:schemeClr>
                </a:solidFill>
                <a:latin typeface="Miriam" panose="020B0502050101010101" pitchFamily="34" charset="-79"/>
                <a:cs typeface="+mj-cs"/>
              </a:rPr>
              <a:t>Facial emotion detection is the process of identifying and interpreting the emotions expressed on a person's face. It is important in fields such as psychology, marketing, and human-computer interaction because it can provide valuable information about an individual's mental state and preferences, and can be used to enhance communication and improve the design of products and systems that involve human interaction.</a:t>
            </a:r>
            <a:endParaRPr lang="he-IL" sz="2400" b="1" dirty="0">
              <a:solidFill>
                <a:schemeClr val="tx2">
                  <a:lumMod val="50000"/>
                </a:schemeClr>
              </a:solidFill>
              <a:latin typeface="Miriam" panose="020B0502050101010101" pitchFamily="34" charset="-79"/>
              <a:cs typeface="+mj-cs"/>
            </a:endParaRPr>
          </a:p>
        </p:txBody>
      </p:sp>
      <p:sp>
        <p:nvSpPr>
          <p:cNvPr id="5" name="כותרת 4">
            <a:extLst>
              <a:ext uri="{FF2B5EF4-FFF2-40B4-BE49-F238E27FC236}">
                <a16:creationId xmlns:a16="http://schemas.microsoft.com/office/drawing/2014/main" id="{C53A15C2-9C49-A6A2-9B4B-B1F3FD07D078}"/>
              </a:ext>
            </a:extLst>
          </p:cNvPr>
          <p:cNvSpPr>
            <a:spLocks noGrp="1"/>
          </p:cNvSpPr>
          <p:nvPr>
            <p:ph type="title"/>
          </p:nvPr>
        </p:nvSpPr>
        <p:spPr/>
        <p:txBody>
          <a:bodyPr/>
          <a:lstStyle/>
          <a:p>
            <a:r>
              <a:rPr lang="en-US" sz="3600" dirty="0"/>
              <a:t>Problem definition:</a:t>
            </a:r>
            <a:br>
              <a:rPr lang="en-US" sz="3600" dirty="0"/>
            </a:br>
            <a:endParaRPr lang="he-IL" dirty="0"/>
          </a:p>
        </p:txBody>
      </p:sp>
    </p:spTree>
    <p:extLst>
      <p:ext uri="{BB962C8B-B14F-4D97-AF65-F5344CB8AC3E}">
        <p14:creationId xmlns:p14="http://schemas.microsoft.com/office/powerpoint/2010/main" val="281247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03249F-50E1-7211-E05B-3DB0018EAE04}"/>
              </a:ext>
            </a:extLst>
          </p:cNvPr>
          <p:cNvSpPr>
            <a:spLocks noGrp="1"/>
          </p:cNvSpPr>
          <p:nvPr>
            <p:ph type="title"/>
          </p:nvPr>
        </p:nvSpPr>
        <p:spPr/>
        <p:txBody>
          <a:bodyPr/>
          <a:lstStyle/>
          <a:p>
            <a:pPr algn="ctr"/>
            <a:r>
              <a:rPr lang="en-US" dirty="0"/>
              <a:t>CNN model results</a:t>
            </a:r>
            <a:endParaRPr lang="he-IL" dirty="0"/>
          </a:p>
        </p:txBody>
      </p:sp>
      <p:sp>
        <p:nvSpPr>
          <p:cNvPr id="3" name="מציין מיקום תוכן 2">
            <a:extLst>
              <a:ext uri="{FF2B5EF4-FFF2-40B4-BE49-F238E27FC236}">
                <a16:creationId xmlns:a16="http://schemas.microsoft.com/office/drawing/2014/main" id="{087E3AB9-BC3B-9F08-1573-9C5A8B3A102A}"/>
              </a:ext>
            </a:extLst>
          </p:cNvPr>
          <p:cNvSpPr>
            <a:spLocks noGrp="1"/>
          </p:cNvSpPr>
          <p:nvPr>
            <p:ph idx="1"/>
          </p:nvPr>
        </p:nvSpPr>
        <p:spPr/>
        <p:txBody>
          <a:bodyPr/>
          <a:lstStyle/>
          <a:p>
            <a:pPr algn="l" rtl="0"/>
            <a:r>
              <a:rPr lang="en-US" u="sng" dirty="0">
                <a:latin typeface="Abadi" panose="020B0604020202020204" pitchFamily="34" charset="0"/>
                <a:cs typeface="+mj-cs"/>
              </a:rPr>
              <a:t>Results for testing the CNN model on JAFFE dataset:</a:t>
            </a:r>
          </a:p>
          <a:p>
            <a:pPr algn="l" rtl="0">
              <a:buFont typeface="+mj-lt"/>
              <a:buAutoNum type="arabicPeriod"/>
            </a:pPr>
            <a:r>
              <a:rPr lang="en-US" dirty="0">
                <a:latin typeface="Abadi" panose="020B0604020202020204" pitchFamily="34" charset="0"/>
                <a:cs typeface="+mj-cs"/>
              </a:rPr>
              <a:t>Number of Correct Predictions: 799</a:t>
            </a:r>
          </a:p>
          <a:p>
            <a:pPr algn="l" rtl="0">
              <a:buFont typeface="+mj-lt"/>
              <a:buAutoNum type="arabicPeriod"/>
            </a:pPr>
            <a:r>
              <a:rPr lang="en-US" dirty="0">
                <a:latin typeface="Abadi" panose="020B0604020202020204" pitchFamily="34" charset="0"/>
                <a:cs typeface="+mj-cs"/>
              </a:rPr>
              <a:t>Total number of Images: 864</a:t>
            </a:r>
          </a:p>
          <a:p>
            <a:pPr algn="l" rtl="0">
              <a:buFont typeface="+mj-lt"/>
              <a:buAutoNum type="arabicPeriod"/>
            </a:pPr>
            <a:r>
              <a:rPr lang="en-US" dirty="0">
                <a:latin typeface="Abadi" panose="020B0604020202020204" pitchFamily="34" charset="0"/>
                <a:cs typeface="+mj-cs"/>
              </a:rPr>
              <a:t>Accuracy: 92.4</a:t>
            </a:r>
          </a:p>
          <a:p>
            <a:pPr algn="l" rtl="0"/>
            <a:r>
              <a:rPr lang="en-US" u="sng" dirty="0">
                <a:latin typeface="Abadi" panose="020B0604020202020204" pitchFamily="34" charset="0"/>
                <a:cs typeface="+mj-cs"/>
              </a:rPr>
              <a:t>Results for testing the CNN model on fer2013 dataset : </a:t>
            </a:r>
          </a:p>
          <a:p>
            <a:pPr algn="l" rtl="0">
              <a:buFont typeface="+mj-lt"/>
              <a:buAutoNum type="arabicPeriod"/>
            </a:pPr>
            <a:r>
              <a:rPr lang="en-US" dirty="0">
                <a:latin typeface="Abadi" panose="020B0604020202020204" pitchFamily="34" charset="0"/>
                <a:cs typeface="+mj-cs"/>
              </a:rPr>
              <a:t>Number of Correct Predictions: 2942</a:t>
            </a:r>
          </a:p>
          <a:p>
            <a:pPr algn="l" rtl="0">
              <a:buFont typeface="+mj-lt"/>
              <a:buAutoNum type="arabicPeriod"/>
            </a:pPr>
            <a:r>
              <a:rPr lang="en-US" dirty="0">
                <a:latin typeface="Abadi" panose="020B0604020202020204" pitchFamily="34" charset="0"/>
                <a:cs typeface="+mj-cs"/>
              </a:rPr>
              <a:t>Total number of Images: </a:t>
            </a:r>
            <a:r>
              <a:rPr lang="en-US" b="0" i="0" dirty="0">
                <a:solidFill>
                  <a:srgbClr val="374151"/>
                </a:solidFill>
                <a:effectLst/>
                <a:latin typeface="Abadi" panose="020B0604020202020204" pitchFamily="34" charset="0"/>
                <a:cs typeface="+mj-cs"/>
              </a:rPr>
              <a:t>3,589</a:t>
            </a:r>
            <a:endParaRPr lang="en-US" dirty="0">
              <a:latin typeface="Abadi" panose="020B0604020202020204" pitchFamily="34" charset="0"/>
              <a:cs typeface="+mj-cs"/>
            </a:endParaRPr>
          </a:p>
          <a:p>
            <a:pPr algn="l" rtl="0">
              <a:buFont typeface="+mj-lt"/>
              <a:buAutoNum type="arabicPeriod"/>
            </a:pPr>
            <a:r>
              <a:rPr lang="en-US" dirty="0">
                <a:latin typeface="Abadi" panose="020B0604020202020204" pitchFamily="34" charset="0"/>
                <a:cs typeface="+mj-cs"/>
              </a:rPr>
              <a:t>Accuracy 81.97</a:t>
            </a:r>
            <a:endParaRPr lang="he-IL" dirty="0">
              <a:latin typeface="Abadi" panose="020B0604020202020204" pitchFamily="34" charset="0"/>
              <a:cs typeface="+mj-cs"/>
            </a:endParaRPr>
          </a:p>
          <a:p>
            <a:pPr algn="l" rtl="0"/>
            <a:endParaRPr lang="he-IL" dirty="0">
              <a:latin typeface="Abadi" panose="020B0604020202020204" pitchFamily="34" charset="0"/>
              <a:cs typeface="+mj-cs"/>
            </a:endParaRPr>
          </a:p>
        </p:txBody>
      </p:sp>
    </p:spTree>
    <p:extLst>
      <p:ext uri="{BB962C8B-B14F-4D97-AF65-F5344CB8AC3E}">
        <p14:creationId xmlns:p14="http://schemas.microsoft.com/office/powerpoint/2010/main" val="86810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6122A7-C45F-372F-D569-1D9A050E60DD}"/>
              </a:ext>
            </a:extLst>
          </p:cNvPr>
          <p:cNvSpPr>
            <a:spLocks noGrp="1"/>
          </p:cNvSpPr>
          <p:nvPr>
            <p:ph type="title"/>
          </p:nvPr>
        </p:nvSpPr>
        <p:spPr/>
        <p:txBody>
          <a:bodyPr/>
          <a:lstStyle/>
          <a:p>
            <a:r>
              <a:rPr lang="en-US" dirty="0"/>
              <a:t>Autoencoder model results</a:t>
            </a:r>
            <a:endParaRPr lang="he-IL" dirty="0"/>
          </a:p>
        </p:txBody>
      </p:sp>
      <p:sp>
        <p:nvSpPr>
          <p:cNvPr id="7" name="מציין מיקום תוכן 6">
            <a:extLst>
              <a:ext uri="{FF2B5EF4-FFF2-40B4-BE49-F238E27FC236}">
                <a16:creationId xmlns:a16="http://schemas.microsoft.com/office/drawing/2014/main" id="{64AB64FA-EB1F-4A34-F646-6B686E62AAE8}"/>
              </a:ext>
            </a:extLst>
          </p:cNvPr>
          <p:cNvSpPr>
            <a:spLocks noGrp="1"/>
          </p:cNvSpPr>
          <p:nvPr>
            <p:ph idx="1"/>
          </p:nvPr>
        </p:nvSpPr>
        <p:spPr/>
        <p:txBody>
          <a:bodyPr/>
          <a:lstStyle/>
          <a:p>
            <a:pPr algn="l" rtl="0"/>
            <a:r>
              <a:rPr lang="en-US" dirty="0">
                <a:cs typeface="+mj-cs"/>
              </a:rPr>
              <a:t>Results for testing the model on JAAFE dataset:</a:t>
            </a:r>
          </a:p>
          <a:p>
            <a:pPr marL="0" indent="0" algn="l" rtl="0">
              <a:buNone/>
            </a:pPr>
            <a:r>
              <a:rPr lang="en-US" dirty="0">
                <a:cs typeface="+mj-cs"/>
              </a:rPr>
              <a:t>         1) Test Loss: 0.10.   2) Test Accuracy: 63.65</a:t>
            </a:r>
          </a:p>
          <a:p>
            <a:pPr algn="l" rtl="0"/>
            <a:r>
              <a:rPr lang="en-US" dirty="0">
                <a:cs typeface="+mj-cs"/>
              </a:rPr>
              <a:t>Results for testing the model on unseen images :</a:t>
            </a:r>
          </a:p>
          <a:p>
            <a:pPr algn="l" rtl="0"/>
            <a:r>
              <a:rPr lang="en-US" dirty="0">
                <a:cs typeface="+mj-cs"/>
              </a:rPr>
              <a:t>Test Loss on fer2013 dataset: 0.17</a:t>
            </a:r>
          </a:p>
          <a:p>
            <a:pPr algn="l" rtl="0"/>
            <a:r>
              <a:rPr lang="en-US" dirty="0">
                <a:cs typeface="+mj-cs"/>
              </a:rPr>
              <a:t>test accuracy on fer2013 dataset: 48.9</a:t>
            </a:r>
            <a:endParaRPr lang="he-IL" dirty="0">
              <a:cs typeface="+mj-cs"/>
            </a:endParaRPr>
          </a:p>
        </p:txBody>
      </p:sp>
      <p:sp>
        <p:nvSpPr>
          <p:cNvPr id="9" name="מלבן: פינה מקופלת 8">
            <a:extLst>
              <a:ext uri="{FF2B5EF4-FFF2-40B4-BE49-F238E27FC236}">
                <a16:creationId xmlns:a16="http://schemas.microsoft.com/office/drawing/2014/main" id="{3CED4D11-9F24-1E93-7020-053A8B3FF2E0}"/>
              </a:ext>
            </a:extLst>
          </p:cNvPr>
          <p:cNvSpPr/>
          <p:nvPr/>
        </p:nvSpPr>
        <p:spPr>
          <a:xfrm>
            <a:off x="6845300" y="1612900"/>
            <a:ext cx="3038302" cy="442846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תיבת טקסט 9">
            <a:extLst>
              <a:ext uri="{FF2B5EF4-FFF2-40B4-BE49-F238E27FC236}">
                <a16:creationId xmlns:a16="http://schemas.microsoft.com/office/drawing/2014/main" id="{8A5D750C-0CF1-71FB-A50A-6693EAC6B037}"/>
              </a:ext>
            </a:extLst>
          </p:cNvPr>
          <p:cNvSpPr txBox="1"/>
          <p:nvPr/>
        </p:nvSpPr>
        <p:spPr>
          <a:xfrm>
            <a:off x="6883400" y="1625600"/>
            <a:ext cx="2946400" cy="2031325"/>
          </a:xfrm>
          <a:prstGeom prst="rect">
            <a:avLst/>
          </a:prstGeom>
          <a:noFill/>
        </p:spPr>
        <p:txBody>
          <a:bodyPr wrap="square" rtlCol="1">
            <a:spAutoFit/>
          </a:bodyPr>
          <a:lstStyle/>
          <a:p>
            <a:pPr marL="285750" indent="-285750" algn="l" rtl="0">
              <a:buFont typeface="Arial" panose="020B0604020202020204" pitchFamily="34" charset="0"/>
              <a:buChar char="•"/>
            </a:pPr>
            <a:r>
              <a:rPr lang="en-US" dirty="0">
                <a:solidFill>
                  <a:srgbClr val="374151"/>
                </a:solidFill>
                <a:latin typeface="Söhne"/>
                <a:cs typeface="+mj-cs"/>
              </a:rPr>
              <a:t>T</a:t>
            </a:r>
            <a:r>
              <a:rPr lang="en-US" b="0" i="0" dirty="0">
                <a:solidFill>
                  <a:srgbClr val="374151"/>
                </a:solidFill>
                <a:effectLst/>
                <a:latin typeface="Söhne"/>
                <a:cs typeface="+mj-cs"/>
              </a:rPr>
              <a:t>he dataset contains 35,887 grayscale, 48x48 pixel images of faces, each labeled with one of 7 emotional expressions.</a:t>
            </a:r>
          </a:p>
          <a:p>
            <a:pPr marL="285750" indent="-285750" algn="l" rtl="0">
              <a:buFont typeface="Arial" panose="020B0604020202020204" pitchFamily="34" charset="0"/>
              <a:buChar char="•"/>
            </a:pPr>
            <a:r>
              <a:rPr lang="en-US" dirty="0">
                <a:solidFill>
                  <a:srgbClr val="374151"/>
                </a:solidFill>
                <a:latin typeface="Söhne"/>
                <a:cs typeface="+mj-cs"/>
              </a:rPr>
              <a:t>The test set is </a:t>
            </a:r>
            <a:r>
              <a:rPr lang="en-US" b="0" i="0" dirty="0">
                <a:solidFill>
                  <a:srgbClr val="374151"/>
                </a:solidFill>
                <a:effectLst/>
                <a:latin typeface="Söhne"/>
                <a:cs typeface="+mj-cs"/>
              </a:rPr>
              <a:t>3,589 images.</a:t>
            </a:r>
            <a:endParaRPr lang="he-IL" dirty="0">
              <a:cs typeface="+mj-cs"/>
            </a:endParaRPr>
          </a:p>
        </p:txBody>
      </p:sp>
    </p:spTree>
    <p:extLst>
      <p:ext uri="{BB962C8B-B14F-4D97-AF65-F5344CB8AC3E}">
        <p14:creationId xmlns:p14="http://schemas.microsoft.com/office/powerpoint/2010/main" val="2095690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23BD58-7C8B-24BB-A61F-E2541C16B4C1}"/>
              </a:ext>
            </a:extLst>
          </p:cNvPr>
          <p:cNvSpPr>
            <a:spLocks noGrp="1"/>
          </p:cNvSpPr>
          <p:nvPr>
            <p:ph type="title"/>
          </p:nvPr>
        </p:nvSpPr>
        <p:spPr>
          <a:xfrm>
            <a:off x="-178417" y="-16824"/>
            <a:ext cx="11985405" cy="1320800"/>
          </a:xfrm>
        </p:spPr>
        <p:txBody>
          <a:bodyPr/>
          <a:lstStyle/>
          <a:p>
            <a:pPr algn="ctr"/>
            <a:r>
              <a:rPr lang="en-US" dirty="0">
                <a:solidFill>
                  <a:schemeClr val="tx1"/>
                </a:solidFill>
              </a:rPr>
              <a:t>Correct classifications for the Autoencoder-CNN model</a:t>
            </a:r>
            <a:endParaRPr lang="he-IL" dirty="0">
              <a:solidFill>
                <a:schemeClr val="tx1"/>
              </a:solidFill>
            </a:endParaRPr>
          </a:p>
        </p:txBody>
      </p:sp>
      <p:pic>
        <p:nvPicPr>
          <p:cNvPr id="5" name="מציין מיקום תוכן 4">
            <a:extLst>
              <a:ext uri="{FF2B5EF4-FFF2-40B4-BE49-F238E27FC236}">
                <a16:creationId xmlns:a16="http://schemas.microsoft.com/office/drawing/2014/main" id="{448D0F40-D438-DCE6-B924-F94E2266B2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770" y="748925"/>
            <a:ext cx="3187301" cy="3352381"/>
          </a:xfrm>
        </p:spPr>
      </p:pic>
      <p:pic>
        <p:nvPicPr>
          <p:cNvPr id="7" name="תמונה 6">
            <a:extLst>
              <a:ext uri="{FF2B5EF4-FFF2-40B4-BE49-F238E27FC236}">
                <a16:creationId xmlns:a16="http://schemas.microsoft.com/office/drawing/2014/main" id="{6ABDD79F-AB01-C1BD-15FE-C75E06F53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367" y="748925"/>
            <a:ext cx="3187301" cy="3352381"/>
          </a:xfrm>
          <a:prstGeom prst="rect">
            <a:avLst/>
          </a:prstGeom>
        </p:spPr>
      </p:pic>
      <p:pic>
        <p:nvPicPr>
          <p:cNvPr id="9" name="תמונה 8">
            <a:extLst>
              <a:ext uri="{FF2B5EF4-FFF2-40B4-BE49-F238E27FC236}">
                <a16:creationId xmlns:a16="http://schemas.microsoft.com/office/drawing/2014/main" id="{00228BBA-D618-4F49-C881-490DD51F59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0507" y="4101306"/>
            <a:ext cx="2659582" cy="2797330"/>
          </a:xfrm>
          <a:prstGeom prst="rect">
            <a:avLst/>
          </a:prstGeom>
        </p:spPr>
      </p:pic>
      <p:pic>
        <p:nvPicPr>
          <p:cNvPr id="11" name="תמונה 10">
            <a:extLst>
              <a:ext uri="{FF2B5EF4-FFF2-40B4-BE49-F238E27FC236}">
                <a16:creationId xmlns:a16="http://schemas.microsoft.com/office/drawing/2014/main" id="{E5BD606D-4810-6DFD-938E-40E210578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43576"/>
            <a:ext cx="3187301" cy="3352381"/>
          </a:xfrm>
          <a:prstGeom prst="rect">
            <a:avLst/>
          </a:prstGeom>
        </p:spPr>
      </p:pic>
      <p:pic>
        <p:nvPicPr>
          <p:cNvPr id="13" name="תמונה 12">
            <a:extLst>
              <a:ext uri="{FF2B5EF4-FFF2-40B4-BE49-F238E27FC236}">
                <a16:creationId xmlns:a16="http://schemas.microsoft.com/office/drawing/2014/main" id="{C3A23147-7CD9-5875-7C5B-6F52F08128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8474" y="4101306"/>
            <a:ext cx="2659582" cy="2797330"/>
          </a:xfrm>
          <a:prstGeom prst="rect">
            <a:avLst/>
          </a:prstGeom>
        </p:spPr>
      </p:pic>
    </p:spTree>
    <p:extLst>
      <p:ext uri="{BB962C8B-B14F-4D97-AF65-F5344CB8AC3E}">
        <p14:creationId xmlns:p14="http://schemas.microsoft.com/office/powerpoint/2010/main" val="911552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A8F874-BDD5-5AA3-AB66-C2044C316B3E}"/>
              </a:ext>
            </a:extLst>
          </p:cNvPr>
          <p:cNvSpPr>
            <a:spLocks noGrp="1"/>
          </p:cNvSpPr>
          <p:nvPr>
            <p:ph type="title"/>
          </p:nvPr>
        </p:nvSpPr>
        <p:spPr>
          <a:xfrm>
            <a:off x="19028" y="720386"/>
            <a:ext cx="3994484" cy="5054221"/>
          </a:xfrm>
        </p:spPr>
        <p:txBody>
          <a:bodyPr anchor="ctr">
            <a:normAutofit/>
          </a:bodyPr>
          <a:lstStyle/>
          <a:p>
            <a:pPr>
              <a:lnSpc>
                <a:spcPct val="90000"/>
              </a:lnSpc>
            </a:pPr>
            <a:r>
              <a:rPr lang="en-US" sz="4800" dirty="0"/>
              <a:t>Incorrect predictions for the Autoencoder-CNN model </a:t>
            </a:r>
            <a:endParaRPr lang="he-IL" sz="4800" dirty="0"/>
          </a:p>
        </p:txBody>
      </p:sp>
      <p:pic>
        <p:nvPicPr>
          <p:cNvPr id="11" name="תמונה 10">
            <a:extLst>
              <a:ext uri="{FF2B5EF4-FFF2-40B4-BE49-F238E27FC236}">
                <a16:creationId xmlns:a16="http://schemas.microsoft.com/office/drawing/2014/main" id="{B140D9FE-2E9C-ED28-B349-C92F98EAA83D}"/>
              </a:ext>
            </a:extLst>
          </p:cNvPr>
          <p:cNvPicPr>
            <a:picLocks noChangeAspect="1"/>
          </p:cNvPicPr>
          <p:nvPr/>
        </p:nvPicPr>
        <p:blipFill>
          <a:blip r:embed="rId2"/>
          <a:stretch>
            <a:fillRect/>
          </a:stretch>
        </p:blipFill>
        <p:spPr>
          <a:xfrm>
            <a:off x="3906046" y="609600"/>
            <a:ext cx="2473471" cy="2601580"/>
          </a:xfrm>
          <a:prstGeom prst="rect">
            <a:avLst/>
          </a:prstGeom>
        </p:spPr>
      </p:pic>
      <p:pic>
        <p:nvPicPr>
          <p:cNvPr id="7" name="תמונה 6">
            <a:extLst>
              <a:ext uri="{FF2B5EF4-FFF2-40B4-BE49-F238E27FC236}">
                <a16:creationId xmlns:a16="http://schemas.microsoft.com/office/drawing/2014/main" id="{6DF7205E-8365-DCC4-586C-02FF7EF58DB8}"/>
              </a:ext>
            </a:extLst>
          </p:cNvPr>
          <p:cNvPicPr>
            <a:picLocks noChangeAspect="1"/>
          </p:cNvPicPr>
          <p:nvPr/>
        </p:nvPicPr>
        <p:blipFill>
          <a:blip r:embed="rId3"/>
          <a:stretch>
            <a:fillRect/>
          </a:stretch>
        </p:blipFill>
        <p:spPr>
          <a:xfrm>
            <a:off x="6739124" y="609600"/>
            <a:ext cx="2473470" cy="2601579"/>
          </a:xfrm>
          <a:prstGeom prst="rect">
            <a:avLst/>
          </a:prstGeom>
        </p:spPr>
      </p:pic>
      <p:pic>
        <p:nvPicPr>
          <p:cNvPr id="5" name="תמונה 4">
            <a:extLst>
              <a:ext uri="{FF2B5EF4-FFF2-40B4-BE49-F238E27FC236}">
                <a16:creationId xmlns:a16="http://schemas.microsoft.com/office/drawing/2014/main" id="{42DDFBBF-4435-C68E-65D6-76363A0952F9}"/>
              </a:ext>
            </a:extLst>
          </p:cNvPr>
          <p:cNvPicPr>
            <a:picLocks noChangeAspect="1"/>
          </p:cNvPicPr>
          <p:nvPr/>
        </p:nvPicPr>
        <p:blipFill>
          <a:blip r:embed="rId4"/>
          <a:stretch>
            <a:fillRect/>
          </a:stretch>
        </p:blipFill>
        <p:spPr>
          <a:xfrm>
            <a:off x="3912982" y="3437139"/>
            <a:ext cx="2475983" cy="2604222"/>
          </a:xfrm>
          <a:prstGeom prst="rect">
            <a:avLst/>
          </a:prstGeom>
        </p:spPr>
      </p:pic>
      <p:pic>
        <p:nvPicPr>
          <p:cNvPr id="9" name="תמונה 8">
            <a:extLst>
              <a:ext uri="{FF2B5EF4-FFF2-40B4-BE49-F238E27FC236}">
                <a16:creationId xmlns:a16="http://schemas.microsoft.com/office/drawing/2014/main" id="{1D183F13-13AE-F87A-0887-CA1755A21911}"/>
              </a:ext>
            </a:extLst>
          </p:cNvPr>
          <p:cNvPicPr>
            <a:picLocks noChangeAspect="1"/>
          </p:cNvPicPr>
          <p:nvPr/>
        </p:nvPicPr>
        <p:blipFill>
          <a:blip r:embed="rId5"/>
          <a:stretch>
            <a:fillRect/>
          </a:stretch>
        </p:blipFill>
        <p:spPr>
          <a:xfrm>
            <a:off x="6737868" y="3437139"/>
            <a:ext cx="2475983" cy="2604222"/>
          </a:xfrm>
          <a:prstGeom prst="rect">
            <a:avLst/>
          </a:prstGeom>
        </p:spPr>
      </p:pic>
    </p:spTree>
    <p:extLst>
      <p:ext uri="{BB962C8B-B14F-4D97-AF65-F5344CB8AC3E}">
        <p14:creationId xmlns:p14="http://schemas.microsoft.com/office/powerpoint/2010/main" val="3424600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DF4E36-936A-2F91-E309-325D19A360FD}"/>
              </a:ext>
            </a:extLst>
          </p:cNvPr>
          <p:cNvSpPr>
            <a:spLocks noGrp="1"/>
          </p:cNvSpPr>
          <p:nvPr>
            <p:ph type="title"/>
          </p:nvPr>
        </p:nvSpPr>
        <p:spPr/>
        <p:txBody>
          <a:bodyPr/>
          <a:lstStyle/>
          <a:p>
            <a:pPr algn="ctr"/>
            <a:r>
              <a:rPr lang="en-US" dirty="0"/>
              <a:t>Conclusions And Future work </a:t>
            </a:r>
            <a:endParaRPr lang="he-IL" dirty="0"/>
          </a:p>
        </p:txBody>
      </p:sp>
      <p:sp>
        <p:nvSpPr>
          <p:cNvPr id="3" name="מציין מיקום תוכן 2">
            <a:extLst>
              <a:ext uri="{FF2B5EF4-FFF2-40B4-BE49-F238E27FC236}">
                <a16:creationId xmlns:a16="http://schemas.microsoft.com/office/drawing/2014/main" id="{E53D3D0D-0A17-137F-84BF-71A43C40F354}"/>
              </a:ext>
            </a:extLst>
          </p:cNvPr>
          <p:cNvSpPr>
            <a:spLocks noGrp="1"/>
          </p:cNvSpPr>
          <p:nvPr>
            <p:ph idx="1"/>
          </p:nvPr>
        </p:nvSpPr>
        <p:spPr/>
        <p:txBody>
          <a:bodyPr/>
          <a:lstStyle/>
          <a:p>
            <a:pPr algn="l" rtl="0"/>
            <a:r>
              <a:rPr lang="en-US" dirty="0">
                <a:cs typeface="+mj-cs"/>
              </a:rPr>
              <a:t>The CNN “individual” performed better than the combined model “ autoencoder and CNN” and for this might be many causes, like: </a:t>
            </a:r>
          </a:p>
          <a:p>
            <a:pPr algn="l" rtl="0">
              <a:buFont typeface="+mj-lt"/>
              <a:buAutoNum type="arabicPeriod"/>
            </a:pPr>
            <a:r>
              <a:rPr lang="en-US" b="1" i="0" u="sng" dirty="0">
                <a:solidFill>
                  <a:srgbClr val="374151"/>
                </a:solidFill>
                <a:effectLst/>
                <a:latin typeface="Söhne"/>
                <a:cs typeface="+mj-cs"/>
              </a:rPr>
              <a:t>Overfitting</a:t>
            </a:r>
            <a:r>
              <a:rPr lang="en-US" b="0" i="0" dirty="0">
                <a:solidFill>
                  <a:srgbClr val="374151"/>
                </a:solidFill>
                <a:effectLst/>
                <a:latin typeface="Söhne"/>
                <a:cs typeface="+mj-cs"/>
              </a:rPr>
              <a:t>: The combined model may be more prone to overfitting, as it has more parameters to train, and the autoencoder may be learning features that are not relevant for the final task.</a:t>
            </a:r>
          </a:p>
          <a:p>
            <a:pPr algn="l" rtl="0">
              <a:buFont typeface="+mj-lt"/>
              <a:buAutoNum type="arabicPeriod"/>
            </a:pPr>
            <a:r>
              <a:rPr lang="en-US" b="0" i="0" dirty="0">
                <a:solidFill>
                  <a:srgbClr val="374151"/>
                </a:solidFill>
                <a:effectLst/>
                <a:latin typeface="Söhne"/>
                <a:cs typeface="+mj-cs"/>
              </a:rPr>
              <a:t>Feature representation: The features learned by the autoencoder may not be as useful for the final task as those learned by the CNN. The CNN may be better at extracting task-specific features directly from the input, rather than first compressing the input and then extracting features.</a:t>
            </a:r>
          </a:p>
          <a:p>
            <a:pPr algn="l" rtl="0">
              <a:buFont typeface="+mj-lt"/>
              <a:buAutoNum type="arabicPeriod"/>
            </a:pPr>
            <a:r>
              <a:rPr lang="en-US" b="1" i="0" dirty="0">
                <a:solidFill>
                  <a:srgbClr val="374151"/>
                </a:solidFill>
                <a:effectLst/>
                <a:latin typeface="Söhne"/>
                <a:cs typeface="+mj-cs"/>
              </a:rPr>
              <a:t>Data Quality</a:t>
            </a:r>
            <a:r>
              <a:rPr lang="en-US" b="0" i="0" dirty="0">
                <a:solidFill>
                  <a:srgbClr val="374151"/>
                </a:solidFill>
                <a:effectLst/>
                <a:latin typeface="Söhne"/>
                <a:cs typeface="+mj-cs"/>
              </a:rPr>
              <a:t>: The quality of the data could also influence the results, the CNN model could be benefitted from better quality or amount of data.</a:t>
            </a:r>
          </a:p>
          <a:p>
            <a:pPr algn="l" rtl="0">
              <a:buFont typeface="+mj-lt"/>
              <a:buAutoNum type="arabicPeriod"/>
            </a:pPr>
            <a:endParaRPr lang="he-IL" dirty="0">
              <a:cs typeface="+mj-cs"/>
            </a:endParaRPr>
          </a:p>
        </p:txBody>
      </p:sp>
    </p:spTree>
    <p:extLst>
      <p:ext uri="{BB962C8B-B14F-4D97-AF65-F5344CB8AC3E}">
        <p14:creationId xmlns:p14="http://schemas.microsoft.com/office/powerpoint/2010/main" val="3476232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C75A7E-473A-33FB-0C97-4BEF437337D8}"/>
              </a:ext>
            </a:extLst>
          </p:cNvPr>
          <p:cNvSpPr>
            <a:spLocks noGrp="1"/>
          </p:cNvSpPr>
          <p:nvPr>
            <p:ph type="title"/>
          </p:nvPr>
        </p:nvSpPr>
        <p:spPr/>
        <p:txBody>
          <a:bodyPr/>
          <a:lstStyle/>
          <a:p>
            <a:pPr algn="ctr"/>
            <a:r>
              <a:rPr lang="en-US" dirty="0"/>
              <a:t>Future Work</a:t>
            </a:r>
            <a:endParaRPr lang="he-IL" dirty="0"/>
          </a:p>
        </p:txBody>
      </p:sp>
      <p:sp>
        <p:nvSpPr>
          <p:cNvPr id="3" name="מציין מיקום תוכן 2">
            <a:extLst>
              <a:ext uri="{FF2B5EF4-FFF2-40B4-BE49-F238E27FC236}">
                <a16:creationId xmlns:a16="http://schemas.microsoft.com/office/drawing/2014/main" id="{DC6AA374-6D24-0CC4-9571-C1F641A8FC31}"/>
              </a:ext>
            </a:extLst>
          </p:cNvPr>
          <p:cNvSpPr>
            <a:spLocks noGrp="1"/>
          </p:cNvSpPr>
          <p:nvPr>
            <p:ph idx="1"/>
          </p:nvPr>
        </p:nvSpPr>
        <p:spPr/>
        <p:txBody>
          <a:bodyPr/>
          <a:lstStyle/>
          <a:p>
            <a:pPr algn="l" rtl="0"/>
            <a:r>
              <a:rPr lang="en-US" dirty="0">
                <a:cs typeface="+mj-cs"/>
              </a:rPr>
              <a:t>We can change the dataset and use another dataset.</a:t>
            </a:r>
          </a:p>
          <a:p>
            <a:pPr algn="l" rtl="0"/>
            <a:r>
              <a:rPr lang="en-US" b="1" i="0" dirty="0">
                <a:solidFill>
                  <a:srgbClr val="374151"/>
                </a:solidFill>
                <a:effectLst/>
                <a:latin typeface="Söhne"/>
                <a:cs typeface="+mj-cs"/>
              </a:rPr>
              <a:t>Real-time implementation</a:t>
            </a:r>
            <a:r>
              <a:rPr lang="en-US" b="0" i="0" dirty="0">
                <a:solidFill>
                  <a:srgbClr val="374151"/>
                </a:solidFill>
                <a:effectLst/>
                <a:latin typeface="Söhne"/>
                <a:cs typeface="+mj-cs"/>
              </a:rPr>
              <a:t> : The current model is designed to work on images rather than video, the future work could be implementing it on real-time video streams.</a:t>
            </a:r>
          </a:p>
          <a:p>
            <a:pPr algn="l" rtl="0"/>
            <a:r>
              <a:rPr lang="en-US" b="1" i="0" dirty="0">
                <a:solidFill>
                  <a:srgbClr val="374151"/>
                </a:solidFill>
                <a:effectLst/>
                <a:latin typeface="Söhne"/>
                <a:cs typeface="+mj-cs"/>
              </a:rPr>
              <a:t>Emotion recognition in the wild</a:t>
            </a:r>
            <a:r>
              <a:rPr lang="en-US" b="0" i="0" dirty="0">
                <a:solidFill>
                  <a:srgbClr val="374151"/>
                </a:solidFill>
                <a:effectLst/>
                <a:latin typeface="Söhne"/>
                <a:cs typeface="+mj-cs"/>
              </a:rPr>
              <a:t>: The majority of existing datasets for facial emotion recognition consist of images captured in controlled settings, such as studio environments, which might not be representative of real-world scenarios. The future work can focus on developing models that can recognize emotions in the wild, where images may be of lower quality, taken at different angles, and captured under varying lighting conditions.</a:t>
            </a:r>
          </a:p>
          <a:p>
            <a:pPr algn="l" rtl="0"/>
            <a:endParaRPr lang="en-US" b="0" i="0" dirty="0">
              <a:solidFill>
                <a:srgbClr val="374151"/>
              </a:solidFill>
              <a:effectLst/>
              <a:latin typeface="Söhne"/>
              <a:cs typeface="+mj-cs"/>
            </a:endParaRPr>
          </a:p>
          <a:p>
            <a:pPr algn="l" rtl="0"/>
            <a:endParaRPr lang="he-IL" dirty="0">
              <a:cs typeface="+mj-cs"/>
            </a:endParaRPr>
          </a:p>
        </p:txBody>
      </p:sp>
    </p:spTree>
    <p:extLst>
      <p:ext uri="{BB962C8B-B14F-4D97-AF65-F5344CB8AC3E}">
        <p14:creationId xmlns:p14="http://schemas.microsoft.com/office/powerpoint/2010/main" val="105719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Project goal:</a:t>
            </a:r>
            <a:endParaRPr lang="he-IL" dirty="0"/>
          </a:p>
        </p:txBody>
      </p:sp>
      <p:sp>
        <p:nvSpPr>
          <p:cNvPr id="3" name="מציין מיקום תוכן 2"/>
          <p:cNvSpPr>
            <a:spLocks noGrp="1"/>
          </p:cNvSpPr>
          <p:nvPr>
            <p:ph idx="1"/>
          </p:nvPr>
        </p:nvSpPr>
        <p:spPr>
          <a:xfrm>
            <a:off x="677334" y="2160589"/>
            <a:ext cx="9737682" cy="3880773"/>
          </a:xfrm>
        </p:spPr>
        <p:txBody>
          <a:bodyPr>
            <a:normAutofit/>
          </a:bodyPr>
          <a:lstStyle/>
          <a:p>
            <a:pPr marL="0" indent="0" algn="l" rtl="0">
              <a:buNone/>
            </a:pPr>
            <a:endParaRPr lang="en-US" sz="2200" b="1" dirty="0">
              <a:solidFill>
                <a:schemeClr val="tx2">
                  <a:lumMod val="50000"/>
                </a:schemeClr>
              </a:solidFill>
              <a:latin typeface="Miriam" panose="020B0502050101010101" pitchFamily="34" charset="-79"/>
              <a:cs typeface="+mj-cs"/>
            </a:endParaRPr>
          </a:p>
          <a:p>
            <a:pPr marL="0" indent="0" algn="l" rtl="0">
              <a:buNone/>
            </a:pPr>
            <a:r>
              <a:rPr lang="en-US" sz="2200" b="1" dirty="0">
                <a:solidFill>
                  <a:schemeClr val="tx2">
                    <a:lumMod val="50000"/>
                  </a:schemeClr>
                </a:solidFill>
                <a:latin typeface="Miriam" panose="020B0502050101010101" pitchFamily="34" charset="-79"/>
                <a:cs typeface="+mj-cs"/>
              </a:rPr>
              <a:t>The main goal of this project is to develop an approach for facial emotion detection using convolutional neural networks (CNNs) and autoencoders. </a:t>
            </a:r>
          </a:p>
          <a:p>
            <a:pPr algn="l" rtl="0"/>
            <a:endParaRPr lang="en-US" sz="2200" b="1" dirty="0">
              <a:solidFill>
                <a:schemeClr val="tx2">
                  <a:lumMod val="50000"/>
                </a:schemeClr>
              </a:solidFill>
              <a:latin typeface="Miriam" panose="020B0502050101010101" pitchFamily="34" charset="-79"/>
              <a:cs typeface="+mj-cs"/>
            </a:endParaRPr>
          </a:p>
          <a:p>
            <a:pPr marL="0" indent="0" algn="l" rtl="0">
              <a:buNone/>
            </a:pPr>
            <a:r>
              <a:rPr lang="en-US" sz="2200" b="1" dirty="0">
                <a:solidFill>
                  <a:schemeClr val="tx2">
                    <a:lumMod val="50000"/>
                  </a:schemeClr>
                </a:solidFill>
                <a:latin typeface="Miriam" panose="020B0502050101010101" pitchFamily="34" charset="-79"/>
                <a:cs typeface="+mj-cs"/>
              </a:rPr>
              <a:t>This system would be able to accurately recognize and classify the emotions being expressed in a person's face.</a:t>
            </a:r>
            <a:endParaRPr lang="he-IL" sz="2200" b="1" dirty="0">
              <a:solidFill>
                <a:schemeClr val="tx2">
                  <a:lumMod val="50000"/>
                </a:schemeClr>
              </a:solidFill>
              <a:latin typeface="Miriam" panose="020B0502050101010101" pitchFamily="34" charset="-79"/>
              <a:cs typeface="+mj-cs"/>
            </a:endParaRPr>
          </a:p>
        </p:txBody>
      </p:sp>
    </p:spTree>
    <p:extLst>
      <p:ext uri="{BB962C8B-B14F-4D97-AF65-F5344CB8AC3E}">
        <p14:creationId xmlns:p14="http://schemas.microsoft.com/office/powerpoint/2010/main" val="410508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previous approaches</a:t>
            </a:r>
            <a:endParaRPr lang="he-IL" dirty="0"/>
          </a:p>
        </p:txBody>
      </p:sp>
      <p:sp>
        <p:nvSpPr>
          <p:cNvPr id="3" name="מציין מיקום תוכן 2"/>
          <p:cNvSpPr>
            <a:spLocks noGrp="1"/>
          </p:cNvSpPr>
          <p:nvPr>
            <p:ph idx="1"/>
          </p:nvPr>
        </p:nvSpPr>
        <p:spPr/>
        <p:txBody>
          <a:bodyPr>
            <a:normAutofit/>
          </a:bodyPr>
          <a:lstStyle/>
          <a:p>
            <a:pPr marL="0" indent="0" algn="l" rtl="0">
              <a:buNone/>
            </a:pPr>
            <a:r>
              <a:rPr lang="en-US" b="1" dirty="0">
                <a:solidFill>
                  <a:schemeClr val="tx2">
                    <a:lumMod val="50000"/>
                  </a:schemeClr>
                </a:solidFill>
                <a:cs typeface="+mj-cs"/>
              </a:rPr>
              <a:t>There have been a number of previous approaches to facial emotion detection, including rule-based systems and support vector machines (SVMs). Rule-based systems rely on predefined rules or heuristics to identify emotions, while SVMs use a machine learning algorithm to classify data by finding the hyperplane in a high-dimensional space that maximally separates different classes.</a:t>
            </a:r>
          </a:p>
          <a:p>
            <a:pPr marL="0" indent="0" algn="l" rtl="0">
              <a:buNone/>
            </a:pPr>
            <a:r>
              <a:rPr lang="en-US" b="1" dirty="0">
                <a:solidFill>
                  <a:schemeClr val="tx2">
                    <a:lumMod val="50000"/>
                  </a:schemeClr>
                </a:solidFill>
                <a:cs typeface="+mj-cs"/>
              </a:rPr>
              <a:t> Both of these approaches have their own limitations and may not be as effective as more modern techniques, such as deep learning models like convolutional neural networks.</a:t>
            </a:r>
            <a:endParaRPr lang="he-IL" b="1" dirty="0">
              <a:solidFill>
                <a:schemeClr val="tx2">
                  <a:lumMod val="50000"/>
                </a:schemeClr>
              </a:solidFill>
              <a:cs typeface="+mj-cs"/>
            </a:endParaRPr>
          </a:p>
        </p:txBody>
      </p:sp>
    </p:spTree>
    <p:extLst>
      <p:ext uri="{BB962C8B-B14F-4D97-AF65-F5344CB8AC3E}">
        <p14:creationId xmlns:p14="http://schemas.microsoft.com/office/powerpoint/2010/main" val="358909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CNNs and </a:t>
            </a:r>
            <a:r>
              <a:rPr lang="en-US" dirty="0" err="1"/>
              <a:t>Autoencoders</a:t>
            </a:r>
            <a:endParaRPr lang="he-IL" dirty="0"/>
          </a:p>
        </p:txBody>
      </p:sp>
      <p:sp>
        <p:nvSpPr>
          <p:cNvPr id="3" name="מציין מיקום תוכן 2"/>
          <p:cNvSpPr>
            <a:spLocks noGrp="1"/>
          </p:cNvSpPr>
          <p:nvPr>
            <p:ph idx="1"/>
          </p:nvPr>
        </p:nvSpPr>
        <p:spPr/>
        <p:txBody>
          <a:bodyPr/>
          <a:lstStyle/>
          <a:p>
            <a:pPr algn="l" rtl="0"/>
            <a:r>
              <a:rPr lang="en-US" dirty="0">
                <a:solidFill>
                  <a:schemeClr val="tx2">
                    <a:lumMod val="50000"/>
                  </a:schemeClr>
                </a:solidFill>
                <a:cs typeface="+mj-cs"/>
              </a:rPr>
              <a:t>Convolutional neural networks (CNNs) and autoencoders are powerful tools that can be applied to the problem of facial emotion detection. </a:t>
            </a:r>
          </a:p>
          <a:p>
            <a:pPr algn="l" rtl="0"/>
            <a:r>
              <a:rPr lang="en-US" dirty="0">
                <a:solidFill>
                  <a:schemeClr val="tx2">
                    <a:lumMod val="50000"/>
                  </a:schemeClr>
                </a:solidFill>
                <a:cs typeface="+mj-cs"/>
              </a:rPr>
              <a:t>CNNs are deep learning models that are well-suited for image classification tasks and can be trained on a dataset of images labeled with the corresponding emotional expressions. </a:t>
            </a:r>
          </a:p>
          <a:p>
            <a:pPr algn="l" rtl="0"/>
            <a:r>
              <a:rPr lang="en-US" dirty="0">
                <a:solidFill>
                  <a:schemeClr val="tx2">
                    <a:lumMod val="50000"/>
                  </a:schemeClr>
                </a:solidFill>
                <a:cs typeface="+mj-cs"/>
              </a:rPr>
              <a:t>Autoencoders are neural networks that can be used to learn efficient representations of data and can be trained on the same dataset as the CNN to improve its performance by reducing the dimensionality of the input data. Together, these tools can be used to develop systems that can accurately recognize and classify the emotions being expressed in a person's face.</a:t>
            </a:r>
            <a:endParaRPr lang="he-IL" dirty="0">
              <a:solidFill>
                <a:schemeClr val="tx2">
                  <a:lumMod val="50000"/>
                </a:schemeClr>
              </a:solidFill>
              <a:cs typeface="+mj-cs"/>
            </a:endParaRPr>
          </a:p>
        </p:txBody>
      </p:sp>
    </p:spTree>
    <p:extLst>
      <p:ext uri="{BB962C8B-B14F-4D97-AF65-F5344CB8AC3E}">
        <p14:creationId xmlns:p14="http://schemas.microsoft.com/office/powerpoint/2010/main" val="346719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What is CNN ? </a:t>
            </a:r>
            <a:endParaRPr lang="he-IL" dirty="0"/>
          </a:p>
        </p:txBody>
      </p:sp>
      <p:sp>
        <p:nvSpPr>
          <p:cNvPr id="3" name="מציין מיקום תוכן 2"/>
          <p:cNvSpPr>
            <a:spLocks noGrp="1"/>
          </p:cNvSpPr>
          <p:nvPr>
            <p:ph idx="1"/>
          </p:nvPr>
        </p:nvSpPr>
        <p:spPr/>
        <p:txBody>
          <a:bodyPr/>
          <a:lstStyle/>
          <a:p>
            <a:pPr algn="l" rtl="0"/>
            <a:r>
              <a:rPr lang="en-US" dirty="0">
                <a:cs typeface="+mj-cs"/>
              </a:rPr>
              <a:t>Convolutional neural network (CNN) is a type of neural network that is specifically designed to process data with a grid-like topology, such as an image.</a:t>
            </a:r>
          </a:p>
          <a:p>
            <a:pPr algn="l" rtl="0"/>
            <a:r>
              <a:rPr lang="en-US" dirty="0">
                <a:cs typeface="+mj-cs"/>
              </a:rPr>
              <a:t> They are composed of a series of layers that extract features from the input data, with the layers at the beginning of the network extracting simple features and the layers at the deeper end of the network extracting more complex features.</a:t>
            </a:r>
          </a:p>
          <a:p>
            <a:pPr algn="l" rtl="0"/>
            <a:r>
              <a:rPr lang="en-US" dirty="0">
                <a:cs typeface="+mj-cs"/>
              </a:rPr>
              <a:t> CNNs are widely used for tasks such as image classification, object detection, and image generation, and are known for their ability to learn features directly from the data and for their robustness to variations in the input data</a:t>
            </a:r>
            <a:endParaRPr lang="he-IL" dirty="0">
              <a:cs typeface="+mj-cs"/>
            </a:endParaRPr>
          </a:p>
        </p:txBody>
      </p:sp>
    </p:spTree>
    <p:extLst>
      <p:ext uri="{BB962C8B-B14F-4D97-AF65-F5344CB8AC3E}">
        <p14:creationId xmlns:p14="http://schemas.microsoft.com/office/powerpoint/2010/main" val="342997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What is Representational </a:t>
            </a:r>
            <a:r>
              <a:rPr lang="en-US" dirty="0" err="1"/>
              <a:t>autoencoder</a:t>
            </a:r>
            <a:r>
              <a:rPr lang="en-US" dirty="0"/>
              <a:t> units ?  </a:t>
            </a:r>
            <a:endParaRPr lang="he-IL" dirty="0"/>
          </a:p>
        </p:txBody>
      </p:sp>
      <p:sp>
        <p:nvSpPr>
          <p:cNvPr id="3" name="מציין מיקום תוכן 2"/>
          <p:cNvSpPr>
            <a:spLocks noGrp="1"/>
          </p:cNvSpPr>
          <p:nvPr>
            <p:ph idx="1"/>
          </p:nvPr>
        </p:nvSpPr>
        <p:spPr/>
        <p:txBody>
          <a:bodyPr>
            <a:normAutofit/>
          </a:bodyPr>
          <a:lstStyle/>
          <a:p>
            <a:pPr algn="l" rtl="0"/>
            <a:r>
              <a:rPr lang="en-US" dirty="0">
                <a:latin typeface="Arial" panose="020B0604020202020204" pitchFamily="34" charset="0"/>
                <a:cs typeface="Arial" panose="020B0604020202020204" pitchFamily="34" charset="0"/>
              </a:rPr>
              <a:t>Representational </a:t>
            </a:r>
            <a:r>
              <a:rPr lang="en-US" dirty="0" err="1">
                <a:latin typeface="Arial" panose="020B0604020202020204" pitchFamily="34" charset="0"/>
                <a:cs typeface="Arial" panose="020B0604020202020204" pitchFamily="34" charset="0"/>
              </a:rPr>
              <a:t>autoencoder</a:t>
            </a:r>
            <a:r>
              <a:rPr lang="en-US" dirty="0">
                <a:latin typeface="Arial" panose="020B0604020202020204" pitchFamily="34" charset="0"/>
                <a:cs typeface="Arial" panose="020B0604020202020204" pitchFamily="34" charset="0"/>
              </a:rPr>
              <a:t> units are a type of artificial neural network that can learn a compact, low-dimensional representation of a dataset.</a:t>
            </a:r>
          </a:p>
          <a:p>
            <a:pPr algn="l" rtl="0"/>
            <a:r>
              <a:rPr lang="en-US" dirty="0">
                <a:latin typeface="Arial" panose="020B0604020202020204" pitchFamily="34" charset="0"/>
                <a:cs typeface="Arial" panose="020B0604020202020204" pitchFamily="34" charset="0"/>
              </a:rPr>
              <a:t> They consist of an encoder and a decoder, with the encoder mapping the input data to a low-dimensional representation and the decoder mapping the encoding back to the original data.</a:t>
            </a:r>
          </a:p>
          <a:p>
            <a:pPr algn="l" rtl="0"/>
            <a:r>
              <a:rPr lang="en-US" dirty="0">
                <a:latin typeface="Arial" panose="020B0604020202020204" pitchFamily="34" charset="0"/>
                <a:cs typeface="Arial" panose="020B0604020202020204" pitchFamily="34" charset="0"/>
              </a:rPr>
              <a:t> The goal of training an </a:t>
            </a:r>
            <a:r>
              <a:rPr lang="en-US" dirty="0" err="1">
                <a:latin typeface="Arial" panose="020B0604020202020204" pitchFamily="34" charset="0"/>
                <a:cs typeface="Arial" panose="020B0604020202020204" pitchFamily="34" charset="0"/>
              </a:rPr>
              <a:t>autoencoder</a:t>
            </a:r>
            <a:r>
              <a:rPr lang="en-US" dirty="0">
                <a:latin typeface="Arial" panose="020B0604020202020204" pitchFamily="34" charset="0"/>
                <a:cs typeface="Arial" panose="020B0604020202020204" pitchFamily="34" charset="0"/>
              </a:rPr>
              <a:t> is to minimize the reconstruction error between the original data and the data reconstructed by the decoder.</a:t>
            </a:r>
          </a:p>
          <a:p>
            <a:pPr algn="l" rtl="0"/>
            <a:r>
              <a:rPr lang="en-US" dirty="0">
                <a:latin typeface="Arial" panose="020B0604020202020204" pitchFamily="34" charset="0"/>
                <a:cs typeface="Arial" panose="020B0604020202020204" pitchFamily="34" charset="0"/>
              </a:rPr>
              <a:t> The low-dimensional encoding learned by the </a:t>
            </a:r>
            <a:r>
              <a:rPr lang="en-US" dirty="0" err="1">
                <a:latin typeface="Arial" panose="020B0604020202020204" pitchFamily="34" charset="0"/>
                <a:cs typeface="Arial" panose="020B0604020202020204" pitchFamily="34" charset="0"/>
              </a:rPr>
              <a:t>autoencoder</a:t>
            </a:r>
            <a:r>
              <a:rPr lang="en-US" dirty="0">
                <a:latin typeface="Arial" panose="020B0604020202020204" pitchFamily="34" charset="0"/>
                <a:cs typeface="Arial" panose="020B0604020202020204" pitchFamily="34" charset="0"/>
              </a:rPr>
              <a:t> can be used for tasks such as dimensionality reduction, feature extraction, and data visualization.</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067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797666" y="2903621"/>
            <a:ext cx="8596668" cy="1320800"/>
          </a:xfrm>
        </p:spPr>
        <p:txBody>
          <a:bodyPr/>
          <a:lstStyle/>
          <a:p>
            <a:r>
              <a:rPr lang="en-US" sz="8000" b="1" dirty="0"/>
              <a:t>Methodology</a:t>
            </a:r>
            <a:endParaRPr lang="he-IL" b="1" dirty="0"/>
          </a:p>
        </p:txBody>
      </p:sp>
    </p:spTree>
    <p:extLst>
      <p:ext uri="{BB962C8B-B14F-4D97-AF65-F5344CB8AC3E}">
        <p14:creationId xmlns:p14="http://schemas.microsoft.com/office/powerpoint/2010/main" val="583839964"/>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2111</TotalTime>
  <Words>1864</Words>
  <Application>Microsoft Office PowerPoint</Application>
  <PresentationFormat>מסך רחב</PresentationFormat>
  <Paragraphs>137</Paragraphs>
  <Slides>35</Slides>
  <Notes>1</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35</vt:i4>
      </vt:variant>
    </vt:vector>
  </HeadingPairs>
  <TitlesOfParts>
    <vt:vector size="46" baseType="lpstr">
      <vt:lpstr>Abadi</vt:lpstr>
      <vt:lpstr>Arial</vt:lpstr>
      <vt:lpstr>Calibri</vt:lpstr>
      <vt:lpstr>Cambria</vt:lpstr>
      <vt:lpstr>Cambria Math</vt:lpstr>
      <vt:lpstr>Miriam</vt:lpstr>
      <vt:lpstr>Söhne</vt:lpstr>
      <vt:lpstr>Times New Roman</vt:lpstr>
      <vt:lpstr>Trebuchet MS</vt:lpstr>
      <vt:lpstr>Wingdings 3</vt:lpstr>
      <vt:lpstr>פיאה</vt:lpstr>
      <vt:lpstr>מצגת של PowerPoint‏</vt:lpstr>
      <vt:lpstr>Introduction</vt:lpstr>
      <vt:lpstr>Problem definition: </vt:lpstr>
      <vt:lpstr>Project goal:</vt:lpstr>
      <vt:lpstr>previous approaches</vt:lpstr>
      <vt:lpstr>CNNs and Autoencoders</vt:lpstr>
      <vt:lpstr>What is CNN ? </vt:lpstr>
      <vt:lpstr>What is Representational autoencoder units ?  </vt:lpstr>
      <vt:lpstr>Methodology</vt:lpstr>
      <vt:lpstr>Jaffe Dataset</vt:lpstr>
      <vt:lpstr>Preprocessing steps</vt:lpstr>
      <vt:lpstr>CNN architecture</vt:lpstr>
      <vt:lpstr>Convolutional layer</vt:lpstr>
      <vt:lpstr>Pooling layer</vt:lpstr>
      <vt:lpstr>Fully connected layers</vt:lpstr>
      <vt:lpstr>Output layer</vt:lpstr>
      <vt:lpstr>Our CNN Model architecture</vt:lpstr>
      <vt:lpstr>מצגת של PowerPoint‏</vt:lpstr>
      <vt:lpstr>Representational Autoencoders Unit architecture</vt:lpstr>
      <vt:lpstr>Representational Autoencoders Unit architecture cont.</vt:lpstr>
      <vt:lpstr>מצגת של PowerPoint‏</vt:lpstr>
      <vt:lpstr>Our Autoencoder-CNN model architecture</vt:lpstr>
      <vt:lpstr>Training procedures</vt:lpstr>
      <vt:lpstr>Training procedures Cont.</vt:lpstr>
      <vt:lpstr>Training procedures Cont.</vt:lpstr>
      <vt:lpstr>Training procedures Cont.</vt:lpstr>
      <vt:lpstr>Update weights</vt:lpstr>
      <vt:lpstr>Update weights – Adam + MOMENTUM Cont.</vt:lpstr>
      <vt:lpstr>Results</vt:lpstr>
      <vt:lpstr>CNN model results</vt:lpstr>
      <vt:lpstr>Autoencoder model results</vt:lpstr>
      <vt:lpstr>Correct classifications for the Autoencoder-CNN model</vt:lpstr>
      <vt:lpstr>Incorrect predictions for the Autoencoder-CNN model </vt:lpstr>
      <vt:lpstr>Conclusions And Future work </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ahmad bsese</dc:creator>
  <cp:lastModifiedBy>רמי עמאשה</cp:lastModifiedBy>
  <cp:revision>67</cp:revision>
  <dcterms:created xsi:type="dcterms:W3CDTF">2023-01-08T08:53:29Z</dcterms:created>
  <dcterms:modified xsi:type="dcterms:W3CDTF">2024-07-08T13:31:37Z</dcterms:modified>
</cp:coreProperties>
</file>