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88" r:id="rId4"/>
    <p:sldId id="291" r:id="rId5"/>
    <p:sldId id="292" r:id="rId6"/>
    <p:sldId id="293" r:id="rId7"/>
    <p:sldId id="258" r:id="rId8"/>
    <p:sldId id="259" r:id="rId9"/>
    <p:sldId id="261" r:id="rId10"/>
    <p:sldId id="263" r:id="rId11"/>
    <p:sldId id="264" r:id="rId12"/>
    <p:sldId id="265" r:id="rId13"/>
    <p:sldId id="266" r:id="rId14"/>
    <p:sldId id="267" r:id="rId15"/>
    <p:sldId id="268" r:id="rId16"/>
    <p:sldId id="270" r:id="rId17"/>
    <p:sldId id="269" r:id="rId18"/>
    <p:sldId id="272" r:id="rId19"/>
    <p:sldId id="273" r:id="rId20"/>
    <p:sldId id="274" r:id="rId21"/>
    <p:sldId id="275" r:id="rId22"/>
    <p:sldId id="277" r:id="rId23"/>
    <p:sldId id="276" r:id="rId24"/>
    <p:sldId id="278" r:id="rId25"/>
    <p:sldId id="279" r:id="rId26"/>
    <p:sldId id="280" r:id="rId27"/>
    <p:sldId id="299" r:id="rId28"/>
    <p:sldId id="306" r:id="rId29"/>
    <p:sldId id="307" r:id="rId30"/>
    <p:sldId id="300" r:id="rId31"/>
    <p:sldId id="304" r:id="rId32"/>
    <p:sldId id="301" r:id="rId33"/>
    <p:sldId id="302" r:id="rId34"/>
    <p:sldId id="303" r:id="rId35"/>
    <p:sldId id="305" r:id="rId36"/>
    <p:sldId id="262" r:id="rId3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76" d="100"/>
          <a:sy n="76"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www.crypto-textbook.com/" TargetMode="External"/><Relationship Id="rId7" Type="http://schemas.openxmlformats.org/officeDocument/2006/relationships/image" Target="../media/image31.svg"/><Relationship Id="rId2" Type="http://schemas.openxmlformats.org/officeDocument/2006/relationships/hyperlink" Target="https://www.cosic.esat.kuleuven.be/nessie/reports/e5.pdf" TargetMode="External"/><Relationship Id="rId1" Type="http://schemas.openxmlformats.org/officeDocument/2006/relationships/hyperlink" Target="https://www.webology.org/data-cms/articles/20201217051701pmWEB17024.pdf" TargetMode="Externa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hyperlink" Target="https://www.cosic.esat.kuleuven.be/nessie/reports/e5.pdf" TargetMode="External"/><Relationship Id="rId3" Type="http://schemas.openxmlformats.org/officeDocument/2006/relationships/image" Target="../media/image30.png"/><Relationship Id="rId7" Type="http://schemas.openxmlformats.org/officeDocument/2006/relationships/image" Target="../media/image33.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png"/><Relationship Id="rId11" Type="http://schemas.openxmlformats.org/officeDocument/2006/relationships/hyperlink" Target="https://www.crypto-textbook.com/" TargetMode="External"/><Relationship Id="rId5" Type="http://schemas.openxmlformats.org/officeDocument/2006/relationships/hyperlink" Target="https://www.webology.org/data-cms/articles/20201217051701pmWEB17024.pdf" TargetMode="External"/><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12DFF3-53CE-475E-B555-E07DB41C4320}"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ECE00291-2DD2-45C8-81FD-5C80DC0BCB7C}">
      <dgm:prSet custT="1"/>
      <dgm:spPr/>
      <dgm:t>
        <a:bodyPr/>
        <a:lstStyle/>
        <a:p>
          <a:pPr>
            <a:lnSpc>
              <a:spcPct val="100000"/>
            </a:lnSpc>
          </a:pPr>
          <a:r>
            <a:rPr lang="en-US" sz="1800" dirty="0">
              <a:latin typeface="MV Boli" panose="02000500030200090000" pitchFamily="2" charset="0"/>
              <a:cs typeface="MV Boli" panose="02000500030200090000" pitchFamily="2" charset="0"/>
            </a:rPr>
            <a:t>1) Generate private key for both sides via DH key exchange+ BLIND RSA for digital signature.</a:t>
          </a:r>
        </a:p>
      </dgm:t>
    </dgm:pt>
    <dgm:pt modelId="{D98C15C3-8142-4D5F-AE5A-407A212D0E05}" type="parTrans" cxnId="{6CE16CEC-F4F9-4188-B26E-F3A5CCD41E51}">
      <dgm:prSet/>
      <dgm:spPr/>
      <dgm:t>
        <a:bodyPr/>
        <a:lstStyle/>
        <a:p>
          <a:endParaRPr lang="en-US"/>
        </a:p>
      </dgm:t>
    </dgm:pt>
    <dgm:pt modelId="{F32C856E-36E2-4F4A-9A7E-298AF4793BF1}" type="sibTrans" cxnId="{6CE16CEC-F4F9-4188-B26E-F3A5CCD41E51}">
      <dgm:prSet/>
      <dgm:spPr/>
      <dgm:t>
        <a:bodyPr/>
        <a:lstStyle/>
        <a:p>
          <a:pPr>
            <a:lnSpc>
              <a:spcPct val="100000"/>
            </a:lnSpc>
          </a:pPr>
          <a:endParaRPr lang="en-US"/>
        </a:p>
      </dgm:t>
    </dgm:pt>
    <dgm:pt modelId="{CB4D8FC5-513A-47C8-81D5-A6563B1CCE42}">
      <dgm:prSet custT="1"/>
      <dgm:spPr/>
      <dgm:t>
        <a:bodyPr/>
        <a:lstStyle/>
        <a:p>
          <a:pPr>
            <a:lnSpc>
              <a:spcPct val="100000"/>
            </a:lnSpc>
          </a:pPr>
          <a:r>
            <a:rPr lang="en-US" sz="1800" dirty="0">
              <a:latin typeface="MV Boli" panose="02000500030200090000" pitchFamily="2" charset="0"/>
              <a:cs typeface="MV Boli" panose="02000500030200090000" pitchFamily="2" charset="0"/>
            </a:rPr>
            <a:t>2) form the shared key generate round keys according to algorithm RC6 key generation step.</a:t>
          </a:r>
        </a:p>
      </dgm:t>
    </dgm:pt>
    <dgm:pt modelId="{8B08A202-A7F7-44A5-A32A-F708D3819A9D}" type="parTrans" cxnId="{B27B1802-D309-47A4-B9C4-42AACCB9ECE4}">
      <dgm:prSet/>
      <dgm:spPr/>
      <dgm:t>
        <a:bodyPr/>
        <a:lstStyle/>
        <a:p>
          <a:endParaRPr lang="en-US"/>
        </a:p>
      </dgm:t>
    </dgm:pt>
    <dgm:pt modelId="{2D2F123A-04E7-484A-9C16-50232FBFB03C}" type="sibTrans" cxnId="{B27B1802-D309-47A4-B9C4-42AACCB9ECE4}">
      <dgm:prSet/>
      <dgm:spPr/>
      <dgm:t>
        <a:bodyPr/>
        <a:lstStyle/>
        <a:p>
          <a:pPr>
            <a:lnSpc>
              <a:spcPct val="100000"/>
            </a:lnSpc>
          </a:pPr>
          <a:endParaRPr lang="en-US"/>
        </a:p>
      </dgm:t>
    </dgm:pt>
    <dgm:pt modelId="{05D80C1D-7F78-435F-8390-ED6380ACFCC4}">
      <dgm:prSet custT="1"/>
      <dgm:spPr/>
      <dgm:t>
        <a:bodyPr/>
        <a:lstStyle/>
        <a:p>
          <a:pPr>
            <a:lnSpc>
              <a:spcPct val="100000"/>
            </a:lnSpc>
          </a:pPr>
          <a:r>
            <a:rPr lang="en-US" sz="1800" dirty="0">
              <a:latin typeface="MV Boli" panose="02000500030200090000" pitchFamily="2" charset="0"/>
              <a:cs typeface="MV Boli" panose="02000500030200090000" pitchFamily="2" charset="0"/>
            </a:rPr>
            <a:t>3) each message is  encrypted\ decrypted via RC6 algorithm and with blind RSA for digital signature .</a:t>
          </a:r>
        </a:p>
      </dgm:t>
    </dgm:pt>
    <dgm:pt modelId="{8A13D221-C280-4181-87DB-7C532F2CCBD6}" type="parTrans" cxnId="{1103255B-FCC3-4BD4-BC2C-E645FD73DBC6}">
      <dgm:prSet/>
      <dgm:spPr/>
      <dgm:t>
        <a:bodyPr/>
        <a:lstStyle/>
        <a:p>
          <a:endParaRPr lang="en-US"/>
        </a:p>
      </dgm:t>
    </dgm:pt>
    <dgm:pt modelId="{9E9054CB-C3D8-49EE-ADA4-69A51EC7DCB8}" type="sibTrans" cxnId="{1103255B-FCC3-4BD4-BC2C-E645FD73DBC6}">
      <dgm:prSet/>
      <dgm:spPr/>
      <dgm:t>
        <a:bodyPr/>
        <a:lstStyle/>
        <a:p>
          <a:endParaRPr lang="en-US"/>
        </a:p>
      </dgm:t>
    </dgm:pt>
    <dgm:pt modelId="{AB3F4A13-070E-45A8-8969-C450A2945D1A}" type="pres">
      <dgm:prSet presAssocID="{2812DFF3-53CE-475E-B555-E07DB41C4320}" presName="root" presStyleCnt="0">
        <dgm:presLayoutVars>
          <dgm:dir/>
          <dgm:resizeHandles val="exact"/>
        </dgm:presLayoutVars>
      </dgm:prSet>
      <dgm:spPr/>
    </dgm:pt>
    <dgm:pt modelId="{B15188DE-763A-4582-83C7-C0591A6658EE}" type="pres">
      <dgm:prSet presAssocID="{2812DFF3-53CE-475E-B555-E07DB41C4320}" presName="container" presStyleCnt="0">
        <dgm:presLayoutVars>
          <dgm:dir/>
          <dgm:resizeHandles val="exact"/>
        </dgm:presLayoutVars>
      </dgm:prSet>
      <dgm:spPr/>
    </dgm:pt>
    <dgm:pt modelId="{D936EB22-0B0F-4671-ABBC-329E0CC25806}" type="pres">
      <dgm:prSet presAssocID="{ECE00291-2DD2-45C8-81FD-5C80DC0BCB7C}" presName="compNode" presStyleCnt="0"/>
      <dgm:spPr/>
    </dgm:pt>
    <dgm:pt modelId="{795A306D-AA3F-4562-9082-207023A0A2BF}" type="pres">
      <dgm:prSet presAssocID="{ECE00291-2DD2-45C8-81FD-5C80DC0BCB7C}" presName="iconBgRect" presStyleLbl="bgShp" presStyleIdx="0" presStyleCnt="3"/>
      <dgm:spPr/>
    </dgm:pt>
    <dgm:pt modelId="{C6CB462E-9ADD-4A39-B99E-5EE16115D4F1}" type="pres">
      <dgm:prSet presAssocID="{ECE00291-2DD2-45C8-81FD-5C80DC0BCB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מפתח"/>
        </a:ext>
      </dgm:extLst>
    </dgm:pt>
    <dgm:pt modelId="{53DF4576-657B-4D19-9404-E5F0F7B6EB29}" type="pres">
      <dgm:prSet presAssocID="{ECE00291-2DD2-45C8-81FD-5C80DC0BCB7C}" presName="spaceRect" presStyleCnt="0"/>
      <dgm:spPr/>
    </dgm:pt>
    <dgm:pt modelId="{0E60E74C-129E-4213-8BDA-0FB973D1C05F}" type="pres">
      <dgm:prSet presAssocID="{ECE00291-2DD2-45C8-81FD-5C80DC0BCB7C}" presName="textRect" presStyleLbl="revTx" presStyleIdx="0" presStyleCnt="3">
        <dgm:presLayoutVars>
          <dgm:chMax val="1"/>
          <dgm:chPref val="1"/>
        </dgm:presLayoutVars>
      </dgm:prSet>
      <dgm:spPr/>
    </dgm:pt>
    <dgm:pt modelId="{25A97427-0573-4B92-A7F0-E87D7AB6F708}" type="pres">
      <dgm:prSet presAssocID="{F32C856E-36E2-4F4A-9A7E-298AF4793BF1}" presName="sibTrans" presStyleLbl="sibTrans2D1" presStyleIdx="0" presStyleCnt="0"/>
      <dgm:spPr/>
    </dgm:pt>
    <dgm:pt modelId="{B9793867-8C8A-4B8E-9A28-CDCD391FE310}" type="pres">
      <dgm:prSet presAssocID="{CB4D8FC5-513A-47C8-81D5-A6563B1CCE42}" presName="compNode" presStyleCnt="0"/>
      <dgm:spPr/>
    </dgm:pt>
    <dgm:pt modelId="{4449F461-50C4-435C-8272-DE0A034B88F6}" type="pres">
      <dgm:prSet presAssocID="{CB4D8FC5-513A-47C8-81D5-A6563B1CCE42}" presName="iconBgRect" presStyleLbl="bgShp" presStyleIdx="1" presStyleCnt="3"/>
      <dgm:spPr/>
    </dgm:pt>
    <dgm:pt modelId="{52D275F1-0227-4277-A7D4-DA1A75D4533A}" type="pres">
      <dgm:prSet presAssocID="{CB4D8FC5-513A-47C8-81D5-A6563B1CCE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פתיחת מנעול"/>
        </a:ext>
      </dgm:extLst>
    </dgm:pt>
    <dgm:pt modelId="{DED00AE1-ADBC-4F7F-B5D2-8A5687C00DD8}" type="pres">
      <dgm:prSet presAssocID="{CB4D8FC5-513A-47C8-81D5-A6563B1CCE42}" presName="spaceRect" presStyleCnt="0"/>
      <dgm:spPr/>
    </dgm:pt>
    <dgm:pt modelId="{B36A6456-014D-4083-B2AF-86A9995E8FCE}" type="pres">
      <dgm:prSet presAssocID="{CB4D8FC5-513A-47C8-81D5-A6563B1CCE42}" presName="textRect" presStyleLbl="revTx" presStyleIdx="1" presStyleCnt="3">
        <dgm:presLayoutVars>
          <dgm:chMax val="1"/>
          <dgm:chPref val="1"/>
        </dgm:presLayoutVars>
      </dgm:prSet>
      <dgm:spPr/>
    </dgm:pt>
    <dgm:pt modelId="{122A97F6-EBD2-4C7D-80C7-958DE5677A1D}" type="pres">
      <dgm:prSet presAssocID="{2D2F123A-04E7-484A-9C16-50232FBFB03C}" presName="sibTrans" presStyleLbl="sibTrans2D1" presStyleIdx="0" presStyleCnt="0"/>
      <dgm:spPr/>
    </dgm:pt>
    <dgm:pt modelId="{7F7EA9DF-0F36-4060-963A-269874D1140B}" type="pres">
      <dgm:prSet presAssocID="{05D80C1D-7F78-435F-8390-ED6380ACFCC4}" presName="compNode" presStyleCnt="0"/>
      <dgm:spPr/>
    </dgm:pt>
    <dgm:pt modelId="{9395063C-7902-4F05-9782-CA676D06CBEC}" type="pres">
      <dgm:prSet presAssocID="{05D80C1D-7F78-435F-8390-ED6380ACFCC4}" presName="iconBgRect" presStyleLbl="bgShp" presStyleIdx="2" presStyleCnt="3"/>
      <dgm:spPr/>
    </dgm:pt>
    <dgm:pt modelId="{EF385842-6A2F-428C-A7F3-01EC6DB87459}" type="pres">
      <dgm:prSet presAssocID="{05D80C1D-7F78-435F-8390-ED6380ACFC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מעבד"/>
        </a:ext>
      </dgm:extLst>
    </dgm:pt>
    <dgm:pt modelId="{0C221686-B1A7-4E87-B417-0AF299E44CC9}" type="pres">
      <dgm:prSet presAssocID="{05D80C1D-7F78-435F-8390-ED6380ACFCC4}" presName="spaceRect" presStyleCnt="0"/>
      <dgm:spPr/>
    </dgm:pt>
    <dgm:pt modelId="{9301C5E0-BC99-4F38-8D31-50E7599589A4}" type="pres">
      <dgm:prSet presAssocID="{05D80C1D-7F78-435F-8390-ED6380ACFCC4}" presName="textRect" presStyleLbl="revTx" presStyleIdx="2" presStyleCnt="3">
        <dgm:presLayoutVars>
          <dgm:chMax val="1"/>
          <dgm:chPref val="1"/>
        </dgm:presLayoutVars>
      </dgm:prSet>
      <dgm:spPr/>
    </dgm:pt>
  </dgm:ptLst>
  <dgm:cxnLst>
    <dgm:cxn modelId="{B27B1802-D309-47A4-B9C4-42AACCB9ECE4}" srcId="{2812DFF3-53CE-475E-B555-E07DB41C4320}" destId="{CB4D8FC5-513A-47C8-81D5-A6563B1CCE42}" srcOrd="1" destOrd="0" parTransId="{8B08A202-A7F7-44A5-A32A-F708D3819A9D}" sibTransId="{2D2F123A-04E7-484A-9C16-50232FBFB03C}"/>
    <dgm:cxn modelId="{1103255B-FCC3-4BD4-BC2C-E645FD73DBC6}" srcId="{2812DFF3-53CE-475E-B555-E07DB41C4320}" destId="{05D80C1D-7F78-435F-8390-ED6380ACFCC4}" srcOrd="2" destOrd="0" parTransId="{8A13D221-C280-4181-87DB-7C532F2CCBD6}" sibTransId="{9E9054CB-C3D8-49EE-ADA4-69A51EC7DCB8}"/>
    <dgm:cxn modelId="{0EA4167F-6D7D-4A99-8337-E0F242D07755}" type="presOf" srcId="{2812DFF3-53CE-475E-B555-E07DB41C4320}" destId="{AB3F4A13-070E-45A8-8969-C450A2945D1A}" srcOrd="0" destOrd="0" presId="urn:microsoft.com/office/officeart/2018/2/layout/IconCircleList"/>
    <dgm:cxn modelId="{4B04F788-6D37-4497-95BF-51069E33DC25}" type="presOf" srcId="{05D80C1D-7F78-435F-8390-ED6380ACFCC4}" destId="{9301C5E0-BC99-4F38-8D31-50E7599589A4}" srcOrd="0" destOrd="0" presId="urn:microsoft.com/office/officeart/2018/2/layout/IconCircleList"/>
    <dgm:cxn modelId="{F073259C-2E14-43B8-AC98-0DDFA2E9255E}" type="presOf" srcId="{F32C856E-36E2-4F4A-9A7E-298AF4793BF1}" destId="{25A97427-0573-4B92-A7F0-E87D7AB6F708}" srcOrd="0" destOrd="0" presId="urn:microsoft.com/office/officeart/2018/2/layout/IconCircleList"/>
    <dgm:cxn modelId="{0EED3EAB-3044-4E32-8B12-C6573AC2AB8B}" type="presOf" srcId="{2D2F123A-04E7-484A-9C16-50232FBFB03C}" destId="{122A97F6-EBD2-4C7D-80C7-958DE5677A1D}" srcOrd="0" destOrd="0" presId="urn:microsoft.com/office/officeart/2018/2/layout/IconCircleList"/>
    <dgm:cxn modelId="{8217D1CD-2F0B-4995-AAC7-C66A7BB0408F}" type="presOf" srcId="{ECE00291-2DD2-45C8-81FD-5C80DC0BCB7C}" destId="{0E60E74C-129E-4213-8BDA-0FB973D1C05F}" srcOrd="0" destOrd="0" presId="urn:microsoft.com/office/officeart/2018/2/layout/IconCircleList"/>
    <dgm:cxn modelId="{6CE16CEC-F4F9-4188-B26E-F3A5CCD41E51}" srcId="{2812DFF3-53CE-475E-B555-E07DB41C4320}" destId="{ECE00291-2DD2-45C8-81FD-5C80DC0BCB7C}" srcOrd="0" destOrd="0" parTransId="{D98C15C3-8142-4D5F-AE5A-407A212D0E05}" sibTransId="{F32C856E-36E2-4F4A-9A7E-298AF4793BF1}"/>
    <dgm:cxn modelId="{F77B00FC-C1D6-4B65-AB19-4E388E081D98}" type="presOf" srcId="{CB4D8FC5-513A-47C8-81D5-A6563B1CCE42}" destId="{B36A6456-014D-4083-B2AF-86A9995E8FCE}" srcOrd="0" destOrd="0" presId="urn:microsoft.com/office/officeart/2018/2/layout/IconCircleList"/>
    <dgm:cxn modelId="{BCC4F088-60B3-4E6F-B461-A99BCB34C18B}" type="presParOf" srcId="{AB3F4A13-070E-45A8-8969-C450A2945D1A}" destId="{B15188DE-763A-4582-83C7-C0591A6658EE}" srcOrd="0" destOrd="0" presId="urn:microsoft.com/office/officeart/2018/2/layout/IconCircleList"/>
    <dgm:cxn modelId="{DDEE0D2B-AE3E-40C3-9115-61BE1551667D}" type="presParOf" srcId="{B15188DE-763A-4582-83C7-C0591A6658EE}" destId="{D936EB22-0B0F-4671-ABBC-329E0CC25806}" srcOrd="0" destOrd="0" presId="urn:microsoft.com/office/officeart/2018/2/layout/IconCircleList"/>
    <dgm:cxn modelId="{CF9844FA-FBC5-4BE7-A0A3-42AFC7617E50}" type="presParOf" srcId="{D936EB22-0B0F-4671-ABBC-329E0CC25806}" destId="{795A306D-AA3F-4562-9082-207023A0A2BF}" srcOrd="0" destOrd="0" presId="urn:microsoft.com/office/officeart/2018/2/layout/IconCircleList"/>
    <dgm:cxn modelId="{55B17613-395A-47DD-A185-AE8328B18945}" type="presParOf" srcId="{D936EB22-0B0F-4671-ABBC-329E0CC25806}" destId="{C6CB462E-9ADD-4A39-B99E-5EE16115D4F1}" srcOrd="1" destOrd="0" presId="urn:microsoft.com/office/officeart/2018/2/layout/IconCircleList"/>
    <dgm:cxn modelId="{4ABF5F57-C147-497B-9DB7-875B6115B4AF}" type="presParOf" srcId="{D936EB22-0B0F-4671-ABBC-329E0CC25806}" destId="{53DF4576-657B-4D19-9404-E5F0F7B6EB29}" srcOrd="2" destOrd="0" presId="urn:microsoft.com/office/officeart/2018/2/layout/IconCircleList"/>
    <dgm:cxn modelId="{CAD2D129-B9D7-45EA-B3FE-3C8ECBBA1465}" type="presParOf" srcId="{D936EB22-0B0F-4671-ABBC-329E0CC25806}" destId="{0E60E74C-129E-4213-8BDA-0FB973D1C05F}" srcOrd="3" destOrd="0" presId="urn:microsoft.com/office/officeart/2018/2/layout/IconCircleList"/>
    <dgm:cxn modelId="{9B902271-F9B2-411D-A2C9-9CCD3917E597}" type="presParOf" srcId="{B15188DE-763A-4582-83C7-C0591A6658EE}" destId="{25A97427-0573-4B92-A7F0-E87D7AB6F708}" srcOrd="1" destOrd="0" presId="urn:microsoft.com/office/officeart/2018/2/layout/IconCircleList"/>
    <dgm:cxn modelId="{1C9C899E-81EC-4B3E-91B9-3D1988F5A14C}" type="presParOf" srcId="{B15188DE-763A-4582-83C7-C0591A6658EE}" destId="{B9793867-8C8A-4B8E-9A28-CDCD391FE310}" srcOrd="2" destOrd="0" presId="urn:microsoft.com/office/officeart/2018/2/layout/IconCircleList"/>
    <dgm:cxn modelId="{05F33612-2074-4775-BDC4-02AF5DF96D84}" type="presParOf" srcId="{B9793867-8C8A-4B8E-9A28-CDCD391FE310}" destId="{4449F461-50C4-435C-8272-DE0A034B88F6}" srcOrd="0" destOrd="0" presId="urn:microsoft.com/office/officeart/2018/2/layout/IconCircleList"/>
    <dgm:cxn modelId="{40FBA87D-D940-4D3F-81F7-2926291CFBE5}" type="presParOf" srcId="{B9793867-8C8A-4B8E-9A28-CDCD391FE310}" destId="{52D275F1-0227-4277-A7D4-DA1A75D4533A}" srcOrd="1" destOrd="0" presId="urn:microsoft.com/office/officeart/2018/2/layout/IconCircleList"/>
    <dgm:cxn modelId="{D917DD97-E8BE-4F02-8C21-5ADA3E8C555D}" type="presParOf" srcId="{B9793867-8C8A-4B8E-9A28-CDCD391FE310}" destId="{DED00AE1-ADBC-4F7F-B5D2-8A5687C00DD8}" srcOrd="2" destOrd="0" presId="urn:microsoft.com/office/officeart/2018/2/layout/IconCircleList"/>
    <dgm:cxn modelId="{1D564C7C-5C02-4EF3-8AC1-9B6D3D51C4D9}" type="presParOf" srcId="{B9793867-8C8A-4B8E-9A28-CDCD391FE310}" destId="{B36A6456-014D-4083-B2AF-86A9995E8FCE}" srcOrd="3" destOrd="0" presId="urn:microsoft.com/office/officeart/2018/2/layout/IconCircleList"/>
    <dgm:cxn modelId="{98C7E725-DD27-401B-BBF9-3D38A283087A}" type="presParOf" srcId="{B15188DE-763A-4582-83C7-C0591A6658EE}" destId="{122A97F6-EBD2-4C7D-80C7-958DE5677A1D}" srcOrd="3" destOrd="0" presId="urn:microsoft.com/office/officeart/2018/2/layout/IconCircleList"/>
    <dgm:cxn modelId="{EE6A05D3-4775-43B5-A49C-9F9EB4BCC399}" type="presParOf" srcId="{B15188DE-763A-4582-83C7-C0591A6658EE}" destId="{7F7EA9DF-0F36-4060-963A-269874D1140B}" srcOrd="4" destOrd="0" presId="urn:microsoft.com/office/officeart/2018/2/layout/IconCircleList"/>
    <dgm:cxn modelId="{01314830-E963-4C26-AFD2-0E69C618071B}" type="presParOf" srcId="{7F7EA9DF-0F36-4060-963A-269874D1140B}" destId="{9395063C-7902-4F05-9782-CA676D06CBEC}" srcOrd="0" destOrd="0" presId="urn:microsoft.com/office/officeart/2018/2/layout/IconCircleList"/>
    <dgm:cxn modelId="{6C6530D6-268E-4C03-A7E6-B1045D3EBAE5}" type="presParOf" srcId="{7F7EA9DF-0F36-4060-963A-269874D1140B}" destId="{EF385842-6A2F-428C-A7F3-01EC6DB87459}" srcOrd="1" destOrd="0" presId="urn:microsoft.com/office/officeart/2018/2/layout/IconCircleList"/>
    <dgm:cxn modelId="{4F04BC0E-46FC-4E92-9E0E-EA75BC3BDAA9}" type="presParOf" srcId="{7F7EA9DF-0F36-4060-963A-269874D1140B}" destId="{0C221686-B1A7-4E87-B417-0AF299E44CC9}" srcOrd="2" destOrd="0" presId="urn:microsoft.com/office/officeart/2018/2/layout/IconCircleList"/>
    <dgm:cxn modelId="{E30CD472-C858-46D6-A515-0FF1B7659EF4}" type="presParOf" srcId="{7F7EA9DF-0F36-4060-963A-269874D1140B}" destId="{9301C5E0-BC99-4F38-8D31-50E7599589A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7C050-C56E-4641-8E7E-63AFA3BC030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FBAE3C-8788-445C-B751-1CA64C2078EA}">
      <dgm:prSet/>
      <dgm:spPr/>
      <dgm:t>
        <a:bodyPr/>
        <a:lstStyle/>
        <a:p>
          <a:pPr>
            <a:lnSpc>
              <a:spcPct val="100000"/>
            </a:lnSpc>
          </a:pPr>
          <a:r>
            <a:rPr lang="en-US" b="0" i="0">
              <a:latin typeface="MV Boli" panose="02000500030200090000" pitchFamily="2" charset="0"/>
              <a:cs typeface="MV Boli" panose="02000500030200090000" pitchFamily="2" charset="0"/>
            </a:rPr>
            <a:t>Blind signatures are used in scenarios where the signer should not have knowledge of the message being signed.</a:t>
          </a:r>
          <a:endParaRPr lang="en-US">
            <a:latin typeface="MV Boli" panose="02000500030200090000" pitchFamily="2" charset="0"/>
            <a:cs typeface="MV Boli" panose="02000500030200090000" pitchFamily="2" charset="0"/>
          </a:endParaRPr>
        </a:p>
      </dgm:t>
    </dgm:pt>
    <dgm:pt modelId="{528406E6-E4DC-4FBB-84B0-C0F03AB7CDD7}" type="parTrans" cxnId="{9E9B6945-36B5-4ADD-9C75-7F8D071E3FB7}">
      <dgm:prSet/>
      <dgm:spPr/>
      <dgm:t>
        <a:bodyPr/>
        <a:lstStyle/>
        <a:p>
          <a:endParaRPr lang="en-US"/>
        </a:p>
      </dgm:t>
    </dgm:pt>
    <dgm:pt modelId="{5E450C7B-CF97-4E8B-BD51-66EDA24C3AA1}" type="sibTrans" cxnId="{9E9B6945-36B5-4ADD-9C75-7F8D071E3FB7}">
      <dgm:prSet/>
      <dgm:spPr/>
      <dgm:t>
        <a:bodyPr/>
        <a:lstStyle/>
        <a:p>
          <a:endParaRPr lang="en-US"/>
        </a:p>
      </dgm:t>
    </dgm:pt>
    <dgm:pt modelId="{F634FF79-FB33-44B0-8C2E-B537B8835C4F}">
      <dgm:prSet/>
      <dgm:spPr/>
      <dgm:t>
        <a:bodyPr/>
        <a:lstStyle/>
        <a:p>
          <a:pPr>
            <a:lnSpc>
              <a:spcPct val="100000"/>
            </a:lnSpc>
          </a:pPr>
          <a:r>
            <a:rPr lang="en-US" b="0" i="0">
              <a:latin typeface="MV Boli" panose="02000500030200090000" pitchFamily="2" charset="0"/>
              <a:cs typeface="MV Boli" panose="02000500030200090000" pitchFamily="2" charset="0"/>
            </a:rPr>
            <a:t>Common applications of blind signatures include electronic voting systems and digital contracts.</a:t>
          </a:r>
          <a:endParaRPr lang="en-US">
            <a:latin typeface="MV Boli" panose="02000500030200090000" pitchFamily="2" charset="0"/>
            <a:cs typeface="MV Boli" panose="02000500030200090000" pitchFamily="2" charset="0"/>
          </a:endParaRPr>
        </a:p>
      </dgm:t>
    </dgm:pt>
    <dgm:pt modelId="{F9DA8378-017F-42FA-B4D0-C06F9A35D278}" type="parTrans" cxnId="{CE12953E-5466-4B1C-9363-015EFE46B1E2}">
      <dgm:prSet/>
      <dgm:spPr/>
      <dgm:t>
        <a:bodyPr/>
        <a:lstStyle/>
        <a:p>
          <a:endParaRPr lang="en-US"/>
        </a:p>
      </dgm:t>
    </dgm:pt>
    <dgm:pt modelId="{5A086285-B92D-446D-B203-C75378A987A4}" type="sibTrans" cxnId="{CE12953E-5466-4B1C-9363-015EFE46B1E2}">
      <dgm:prSet/>
      <dgm:spPr/>
      <dgm:t>
        <a:bodyPr/>
        <a:lstStyle/>
        <a:p>
          <a:endParaRPr lang="en-US"/>
        </a:p>
      </dgm:t>
    </dgm:pt>
    <dgm:pt modelId="{58B2E233-C497-40C0-B2F1-2BC5C303007A}">
      <dgm:prSet/>
      <dgm:spPr/>
      <dgm:t>
        <a:bodyPr/>
        <a:lstStyle/>
        <a:p>
          <a:pPr>
            <a:lnSpc>
              <a:spcPct val="100000"/>
            </a:lnSpc>
          </a:pPr>
          <a:r>
            <a:rPr lang="en-US" b="0" i="0">
              <a:latin typeface="MV Boli" panose="02000500030200090000" pitchFamily="2" charset="0"/>
              <a:cs typeface="MV Boli" panose="02000500030200090000" pitchFamily="2" charset="0"/>
            </a:rPr>
            <a:t>In electronic voting, blind signatures allow voters to keep their votes private while still verifying their authenticity.</a:t>
          </a:r>
          <a:endParaRPr lang="en-US">
            <a:latin typeface="MV Boli" panose="02000500030200090000" pitchFamily="2" charset="0"/>
            <a:cs typeface="MV Boli" panose="02000500030200090000" pitchFamily="2" charset="0"/>
          </a:endParaRPr>
        </a:p>
      </dgm:t>
    </dgm:pt>
    <dgm:pt modelId="{3D00890A-CD70-4EF6-B7EA-7E5652FF96C4}" type="parTrans" cxnId="{7531B9E4-109E-457C-8DE3-A5B9A8290923}">
      <dgm:prSet/>
      <dgm:spPr/>
      <dgm:t>
        <a:bodyPr/>
        <a:lstStyle/>
        <a:p>
          <a:endParaRPr lang="en-US"/>
        </a:p>
      </dgm:t>
    </dgm:pt>
    <dgm:pt modelId="{41821EAE-B940-478B-A62C-035DBF7B7C2A}" type="sibTrans" cxnId="{7531B9E4-109E-457C-8DE3-A5B9A8290923}">
      <dgm:prSet/>
      <dgm:spPr/>
      <dgm:t>
        <a:bodyPr/>
        <a:lstStyle/>
        <a:p>
          <a:endParaRPr lang="en-US"/>
        </a:p>
      </dgm:t>
    </dgm:pt>
    <dgm:pt modelId="{4156B4D4-79E2-4D17-89D1-AB7C23FA127E}">
      <dgm:prSet/>
      <dgm:spPr/>
      <dgm:t>
        <a:bodyPr/>
        <a:lstStyle/>
        <a:p>
          <a:pPr>
            <a:lnSpc>
              <a:spcPct val="100000"/>
            </a:lnSpc>
          </a:pPr>
          <a:r>
            <a:rPr lang="en-US" b="0" i="0" dirty="0">
              <a:latin typeface="MV Boli" panose="02000500030200090000" pitchFamily="2" charset="0"/>
              <a:cs typeface="MV Boli" panose="02000500030200090000" pitchFamily="2" charset="0"/>
            </a:rPr>
            <a:t>By using blind signatures, both the privacy of the signer and the integrity of the message are preserved, ensuring secure and unbiased transactions.</a:t>
          </a:r>
          <a:endParaRPr lang="en-US" dirty="0">
            <a:latin typeface="MV Boli" panose="02000500030200090000" pitchFamily="2" charset="0"/>
            <a:cs typeface="MV Boli" panose="02000500030200090000" pitchFamily="2" charset="0"/>
          </a:endParaRPr>
        </a:p>
      </dgm:t>
    </dgm:pt>
    <dgm:pt modelId="{83C2DD60-155E-48D3-B094-023CC056C365}" type="parTrans" cxnId="{C233D04D-9166-42B3-B223-05B796C77C49}">
      <dgm:prSet/>
      <dgm:spPr/>
      <dgm:t>
        <a:bodyPr/>
        <a:lstStyle/>
        <a:p>
          <a:endParaRPr lang="en-US"/>
        </a:p>
      </dgm:t>
    </dgm:pt>
    <dgm:pt modelId="{0F6EF2F9-BF4A-42EA-A3F5-C8EB8AB9136C}" type="sibTrans" cxnId="{C233D04D-9166-42B3-B223-05B796C77C49}">
      <dgm:prSet/>
      <dgm:spPr/>
      <dgm:t>
        <a:bodyPr/>
        <a:lstStyle/>
        <a:p>
          <a:endParaRPr lang="en-US"/>
        </a:p>
      </dgm:t>
    </dgm:pt>
    <dgm:pt modelId="{D162B74B-F757-4D8F-930D-D0B3D5AFE948}" type="pres">
      <dgm:prSet presAssocID="{2D37C050-C56E-4641-8E7E-63AFA3BC0306}" presName="root" presStyleCnt="0">
        <dgm:presLayoutVars>
          <dgm:dir/>
          <dgm:resizeHandles val="exact"/>
        </dgm:presLayoutVars>
      </dgm:prSet>
      <dgm:spPr/>
    </dgm:pt>
    <dgm:pt modelId="{045D2C7B-A298-45F4-B72E-167EC68AEEE9}" type="pres">
      <dgm:prSet presAssocID="{82FBAE3C-8788-445C-B751-1CA64C2078EA}" presName="compNode" presStyleCnt="0"/>
      <dgm:spPr/>
    </dgm:pt>
    <dgm:pt modelId="{1F92619F-EF24-4581-8745-7C2996E20098}" type="pres">
      <dgm:prSet presAssocID="{82FBAE3C-8788-445C-B751-1CA64C2078EA}" presName="bgRect" presStyleLbl="bgShp" presStyleIdx="0" presStyleCnt="4"/>
      <dgm:spPr/>
    </dgm:pt>
    <dgm:pt modelId="{D4D997F7-247E-4F1A-AAEE-FC5C464BA279}" type="pres">
      <dgm:prSet presAssocID="{82FBAE3C-8788-445C-B751-1CA64C2078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מסמך"/>
        </a:ext>
      </dgm:extLst>
    </dgm:pt>
    <dgm:pt modelId="{B39405DC-1015-49B3-BB2D-831FECCE29D2}" type="pres">
      <dgm:prSet presAssocID="{82FBAE3C-8788-445C-B751-1CA64C2078EA}" presName="spaceRect" presStyleCnt="0"/>
      <dgm:spPr/>
    </dgm:pt>
    <dgm:pt modelId="{5605788B-DAFF-4EAE-8A0A-A84DE0D095B1}" type="pres">
      <dgm:prSet presAssocID="{82FBAE3C-8788-445C-B751-1CA64C2078EA}" presName="parTx" presStyleLbl="revTx" presStyleIdx="0" presStyleCnt="4">
        <dgm:presLayoutVars>
          <dgm:chMax val="0"/>
          <dgm:chPref val="0"/>
        </dgm:presLayoutVars>
      </dgm:prSet>
      <dgm:spPr/>
    </dgm:pt>
    <dgm:pt modelId="{4CFC33A9-00A4-4CC7-AE78-EBD5540859A4}" type="pres">
      <dgm:prSet presAssocID="{5E450C7B-CF97-4E8B-BD51-66EDA24C3AA1}" presName="sibTrans" presStyleCnt="0"/>
      <dgm:spPr/>
    </dgm:pt>
    <dgm:pt modelId="{ECD5B355-FC4A-4167-8AC0-C319B1BD53D3}" type="pres">
      <dgm:prSet presAssocID="{F634FF79-FB33-44B0-8C2E-B537B8835C4F}" presName="compNode" presStyleCnt="0"/>
      <dgm:spPr/>
    </dgm:pt>
    <dgm:pt modelId="{994C1D3B-F483-47A8-8280-364C0243F9B6}" type="pres">
      <dgm:prSet presAssocID="{F634FF79-FB33-44B0-8C2E-B537B8835C4F}" presName="bgRect" presStyleLbl="bgShp" presStyleIdx="1" presStyleCnt="4"/>
      <dgm:spPr/>
    </dgm:pt>
    <dgm:pt modelId="{60764E76-510E-4BF7-8443-6952CE45073E}" type="pres">
      <dgm:prSet presAssocID="{F634FF79-FB33-44B0-8C2E-B537B8835C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992BB5F2-2C9E-4C1C-8141-17F35FC98683}" type="pres">
      <dgm:prSet presAssocID="{F634FF79-FB33-44B0-8C2E-B537B8835C4F}" presName="spaceRect" presStyleCnt="0"/>
      <dgm:spPr/>
    </dgm:pt>
    <dgm:pt modelId="{0FCA517C-BFFC-4ABD-858D-CC2B6A902BB8}" type="pres">
      <dgm:prSet presAssocID="{F634FF79-FB33-44B0-8C2E-B537B8835C4F}" presName="parTx" presStyleLbl="revTx" presStyleIdx="1" presStyleCnt="4">
        <dgm:presLayoutVars>
          <dgm:chMax val="0"/>
          <dgm:chPref val="0"/>
        </dgm:presLayoutVars>
      </dgm:prSet>
      <dgm:spPr/>
    </dgm:pt>
    <dgm:pt modelId="{ACB94D52-0482-4E74-9B02-EA45F7EC12EC}" type="pres">
      <dgm:prSet presAssocID="{5A086285-B92D-446D-B203-C75378A987A4}" presName="sibTrans" presStyleCnt="0"/>
      <dgm:spPr/>
    </dgm:pt>
    <dgm:pt modelId="{37125A1F-C515-4A79-B0DB-8A0A971509D0}" type="pres">
      <dgm:prSet presAssocID="{58B2E233-C497-40C0-B2F1-2BC5C303007A}" presName="compNode" presStyleCnt="0"/>
      <dgm:spPr/>
    </dgm:pt>
    <dgm:pt modelId="{07404A8C-82C8-4CF6-AEF4-6A71FBAA24BB}" type="pres">
      <dgm:prSet presAssocID="{58B2E233-C497-40C0-B2F1-2BC5C303007A}" presName="bgRect" presStyleLbl="bgShp" presStyleIdx="2" presStyleCnt="4"/>
      <dgm:spPr/>
    </dgm:pt>
    <dgm:pt modelId="{F4F64F65-C9E3-4426-8B2A-32E0C474C531}" type="pres">
      <dgm:prSet presAssocID="{58B2E233-C497-40C0-B2F1-2BC5C303007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סימן ביקורת"/>
        </a:ext>
      </dgm:extLst>
    </dgm:pt>
    <dgm:pt modelId="{FAB811B0-9C29-4431-8868-B1BD1610F877}" type="pres">
      <dgm:prSet presAssocID="{58B2E233-C497-40C0-B2F1-2BC5C303007A}" presName="spaceRect" presStyleCnt="0"/>
      <dgm:spPr/>
    </dgm:pt>
    <dgm:pt modelId="{9FCBDE20-4716-4BA5-BFA1-6D46106209DF}" type="pres">
      <dgm:prSet presAssocID="{58B2E233-C497-40C0-B2F1-2BC5C303007A}" presName="parTx" presStyleLbl="revTx" presStyleIdx="2" presStyleCnt="4">
        <dgm:presLayoutVars>
          <dgm:chMax val="0"/>
          <dgm:chPref val="0"/>
        </dgm:presLayoutVars>
      </dgm:prSet>
      <dgm:spPr/>
    </dgm:pt>
    <dgm:pt modelId="{449C9475-E41A-46F9-B483-3B2D084F11E3}" type="pres">
      <dgm:prSet presAssocID="{41821EAE-B940-478B-A62C-035DBF7B7C2A}" presName="sibTrans" presStyleCnt="0"/>
      <dgm:spPr/>
    </dgm:pt>
    <dgm:pt modelId="{39611174-B4B0-49AB-BBFC-6BD419BF990A}" type="pres">
      <dgm:prSet presAssocID="{4156B4D4-79E2-4D17-89D1-AB7C23FA127E}" presName="compNode" presStyleCnt="0"/>
      <dgm:spPr/>
    </dgm:pt>
    <dgm:pt modelId="{1C182BD4-3392-491A-90E3-92241A0AAD26}" type="pres">
      <dgm:prSet presAssocID="{4156B4D4-79E2-4D17-89D1-AB7C23FA127E}" presName="bgRect" presStyleLbl="bgShp" presStyleIdx="3" presStyleCnt="4"/>
      <dgm:spPr/>
    </dgm:pt>
    <dgm:pt modelId="{6A20E139-52C1-48C3-9B5A-6EA7449AB826}" type="pres">
      <dgm:prSet presAssocID="{4156B4D4-79E2-4D17-89D1-AB7C23FA12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שופט"/>
        </a:ext>
      </dgm:extLst>
    </dgm:pt>
    <dgm:pt modelId="{FAC49BCA-D352-4817-A400-699FA9307A72}" type="pres">
      <dgm:prSet presAssocID="{4156B4D4-79E2-4D17-89D1-AB7C23FA127E}" presName="spaceRect" presStyleCnt="0"/>
      <dgm:spPr/>
    </dgm:pt>
    <dgm:pt modelId="{090E3C4D-586A-48A5-9C5A-4EC13795ECAB}" type="pres">
      <dgm:prSet presAssocID="{4156B4D4-79E2-4D17-89D1-AB7C23FA127E}" presName="parTx" presStyleLbl="revTx" presStyleIdx="3" presStyleCnt="4">
        <dgm:presLayoutVars>
          <dgm:chMax val="0"/>
          <dgm:chPref val="0"/>
        </dgm:presLayoutVars>
      </dgm:prSet>
      <dgm:spPr/>
    </dgm:pt>
  </dgm:ptLst>
  <dgm:cxnLst>
    <dgm:cxn modelId="{CE12953E-5466-4B1C-9363-015EFE46B1E2}" srcId="{2D37C050-C56E-4641-8E7E-63AFA3BC0306}" destId="{F634FF79-FB33-44B0-8C2E-B537B8835C4F}" srcOrd="1" destOrd="0" parTransId="{F9DA8378-017F-42FA-B4D0-C06F9A35D278}" sibTransId="{5A086285-B92D-446D-B203-C75378A987A4}"/>
    <dgm:cxn modelId="{9E9B6945-36B5-4ADD-9C75-7F8D071E3FB7}" srcId="{2D37C050-C56E-4641-8E7E-63AFA3BC0306}" destId="{82FBAE3C-8788-445C-B751-1CA64C2078EA}" srcOrd="0" destOrd="0" parTransId="{528406E6-E4DC-4FBB-84B0-C0F03AB7CDD7}" sibTransId="{5E450C7B-CF97-4E8B-BD51-66EDA24C3AA1}"/>
    <dgm:cxn modelId="{5CDF864A-FF45-4A37-9082-7B259B138377}" type="presOf" srcId="{F634FF79-FB33-44B0-8C2E-B537B8835C4F}" destId="{0FCA517C-BFFC-4ABD-858D-CC2B6A902BB8}" srcOrd="0" destOrd="0" presId="urn:microsoft.com/office/officeart/2018/2/layout/IconVerticalSolidList"/>
    <dgm:cxn modelId="{C233D04D-9166-42B3-B223-05B796C77C49}" srcId="{2D37C050-C56E-4641-8E7E-63AFA3BC0306}" destId="{4156B4D4-79E2-4D17-89D1-AB7C23FA127E}" srcOrd="3" destOrd="0" parTransId="{83C2DD60-155E-48D3-B094-023CC056C365}" sibTransId="{0F6EF2F9-BF4A-42EA-A3F5-C8EB8AB9136C}"/>
    <dgm:cxn modelId="{C7BB1685-819E-4633-A0FB-B1023FEF0431}" type="presOf" srcId="{2D37C050-C56E-4641-8E7E-63AFA3BC0306}" destId="{D162B74B-F757-4D8F-930D-D0B3D5AFE948}" srcOrd="0" destOrd="0" presId="urn:microsoft.com/office/officeart/2018/2/layout/IconVerticalSolidList"/>
    <dgm:cxn modelId="{A8965FAD-AE52-4471-BD18-6534B5613DA1}" type="presOf" srcId="{4156B4D4-79E2-4D17-89D1-AB7C23FA127E}" destId="{090E3C4D-586A-48A5-9C5A-4EC13795ECAB}" srcOrd="0" destOrd="0" presId="urn:microsoft.com/office/officeart/2018/2/layout/IconVerticalSolidList"/>
    <dgm:cxn modelId="{33A3EDB6-D847-4C08-AD2F-71A4D276753A}" type="presOf" srcId="{58B2E233-C497-40C0-B2F1-2BC5C303007A}" destId="{9FCBDE20-4716-4BA5-BFA1-6D46106209DF}" srcOrd="0" destOrd="0" presId="urn:microsoft.com/office/officeart/2018/2/layout/IconVerticalSolidList"/>
    <dgm:cxn modelId="{7531B9E4-109E-457C-8DE3-A5B9A8290923}" srcId="{2D37C050-C56E-4641-8E7E-63AFA3BC0306}" destId="{58B2E233-C497-40C0-B2F1-2BC5C303007A}" srcOrd="2" destOrd="0" parTransId="{3D00890A-CD70-4EF6-B7EA-7E5652FF96C4}" sibTransId="{41821EAE-B940-478B-A62C-035DBF7B7C2A}"/>
    <dgm:cxn modelId="{DD79CAED-06DE-481F-89BB-CD1B9F2BD22D}" type="presOf" srcId="{82FBAE3C-8788-445C-B751-1CA64C2078EA}" destId="{5605788B-DAFF-4EAE-8A0A-A84DE0D095B1}" srcOrd="0" destOrd="0" presId="urn:microsoft.com/office/officeart/2018/2/layout/IconVerticalSolidList"/>
    <dgm:cxn modelId="{32429EAB-2660-4D9F-A56D-436CF220FC55}" type="presParOf" srcId="{D162B74B-F757-4D8F-930D-D0B3D5AFE948}" destId="{045D2C7B-A298-45F4-B72E-167EC68AEEE9}" srcOrd="0" destOrd="0" presId="urn:microsoft.com/office/officeart/2018/2/layout/IconVerticalSolidList"/>
    <dgm:cxn modelId="{B66D09D5-B3A1-4B29-97B4-FB27A12D02C2}" type="presParOf" srcId="{045D2C7B-A298-45F4-B72E-167EC68AEEE9}" destId="{1F92619F-EF24-4581-8745-7C2996E20098}" srcOrd="0" destOrd="0" presId="urn:microsoft.com/office/officeart/2018/2/layout/IconVerticalSolidList"/>
    <dgm:cxn modelId="{8DBC6716-00E6-4855-80AC-73B6B44ECEB6}" type="presParOf" srcId="{045D2C7B-A298-45F4-B72E-167EC68AEEE9}" destId="{D4D997F7-247E-4F1A-AAEE-FC5C464BA279}" srcOrd="1" destOrd="0" presId="urn:microsoft.com/office/officeart/2018/2/layout/IconVerticalSolidList"/>
    <dgm:cxn modelId="{95FC12B9-13F8-4DD6-B44F-12BC557B2464}" type="presParOf" srcId="{045D2C7B-A298-45F4-B72E-167EC68AEEE9}" destId="{B39405DC-1015-49B3-BB2D-831FECCE29D2}" srcOrd="2" destOrd="0" presId="urn:microsoft.com/office/officeart/2018/2/layout/IconVerticalSolidList"/>
    <dgm:cxn modelId="{2060EE71-EC94-40FF-9BA2-6498A261D0B9}" type="presParOf" srcId="{045D2C7B-A298-45F4-B72E-167EC68AEEE9}" destId="{5605788B-DAFF-4EAE-8A0A-A84DE0D095B1}" srcOrd="3" destOrd="0" presId="urn:microsoft.com/office/officeart/2018/2/layout/IconVerticalSolidList"/>
    <dgm:cxn modelId="{BAF4BBE9-03DD-42B0-9A16-CE79E8202D70}" type="presParOf" srcId="{D162B74B-F757-4D8F-930D-D0B3D5AFE948}" destId="{4CFC33A9-00A4-4CC7-AE78-EBD5540859A4}" srcOrd="1" destOrd="0" presId="urn:microsoft.com/office/officeart/2018/2/layout/IconVerticalSolidList"/>
    <dgm:cxn modelId="{BC1ED352-19FD-4840-A4CF-A26BF5A6DF23}" type="presParOf" srcId="{D162B74B-F757-4D8F-930D-D0B3D5AFE948}" destId="{ECD5B355-FC4A-4167-8AC0-C319B1BD53D3}" srcOrd="2" destOrd="0" presId="urn:microsoft.com/office/officeart/2018/2/layout/IconVerticalSolidList"/>
    <dgm:cxn modelId="{8C53B308-3AF6-4AFC-B3FA-7EE1FA0A8B59}" type="presParOf" srcId="{ECD5B355-FC4A-4167-8AC0-C319B1BD53D3}" destId="{994C1D3B-F483-47A8-8280-364C0243F9B6}" srcOrd="0" destOrd="0" presId="urn:microsoft.com/office/officeart/2018/2/layout/IconVerticalSolidList"/>
    <dgm:cxn modelId="{D9810F96-D14A-479E-933E-31E8C5E22462}" type="presParOf" srcId="{ECD5B355-FC4A-4167-8AC0-C319B1BD53D3}" destId="{60764E76-510E-4BF7-8443-6952CE45073E}" srcOrd="1" destOrd="0" presId="urn:microsoft.com/office/officeart/2018/2/layout/IconVerticalSolidList"/>
    <dgm:cxn modelId="{4D5A08DF-E880-4943-A878-72B5029B91EE}" type="presParOf" srcId="{ECD5B355-FC4A-4167-8AC0-C319B1BD53D3}" destId="{992BB5F2-2C9E-4C1C-8141-17F35FC98683}" srcOrd="2" destOrd="0" presId="urn:microsoft.com/office/officeart/2018/2/layout/IconVerticalSolidList"/>
    <dgm:cxn modelId="{6A61404B-225A-4506-936B-66A573A4E59C}" type="presParOf" srcId="{ECD5B355-FC4A-4167-8AC0-C319B1BD53D3}" destId="{0FCA517C-BFFC-4ABD-858D-CC2B6A902BB8}" srcOrd="3" destOrd="0" presId="urn:microsoft.com/office/officeart/2018/2/layout/IconVerticalSolidList"/>
    <dgm:cxn modelId="{8A09B58E-8E90-4133-8825-DEFC2C652B9D}" type="presParOf" srcId="{D162B74B-F757-4D8F-930D-D0B3D5AFE948}" destId="{ACB94D52-0482-4E74-9B02-EA45F7EC12EC}" srcOrd="3" destOrd="0" presId="urn:microsoft.com/office/officeart/2018/2/layout/IconVerticalSolidList"/>
    <dgm:cxn modelId="{5AD4ACE6-F226-449B-97BA-12EC4F855154}" type="presParOf" srcId="{D162B74B-F757-4D8F-930D-D0B3D5AFE948}" destId="{37125A1F-C515-4A79-B0DB-8A0A971509D0}" srcOrd="4" destOrd="0" presId="urn:microsoft.com/office/officeart/2018/2/layout/IconVerticalSolidList"/>
    <dgm:cxn modelId="{9677C4FD-73AD-443B-82B4-C83EA42159BF}" type="presParOf" srcId="{37125A1F-C515-4A79-B0DB-8A0A971509D0}" destId="{07404A8C-82C8-4CF6-AEF4-6A71FBAA24BB}" srcOrd="0" destOrd="0" presId="urn:microsoft.com/office/officeart/2018/2/layout/IconVerticalSolidList"/>
    <dgm:cxn modelId="{1CC595DE-899F-4B0A-B699-7EEDD13528FF}" type="presParOf" srcId="{37125A1F-C515-4A79-B0DB-8A0A971509D0}" destId="{F4F64F65-C9E3-4426-8B2A-32E0C474C531}" srcOrd="1" destOrd="0" presId="urn:microsoft.com/office/officeart/2018/2/layout/IconVerticalSolidList"/>
    <dgm:cxn modelId="{B1DF2BF9-6607-4C04-8740-DCC07DEB4105}" type="presParOf" srcId="{37125A1F-C515-4A79-B0DB-8A0A971509D0}" destId="{FAB811B0-9C29-4431-8868-B1BD1610F877}" srcOrd="2" destOrd="0" presId="urn:microsoft.com/office/officeart/2018/2/layout/IconVerticalSolidList"/>
    <dgm:cxn modelId="{A5F9AB08-7F61-41DE-B42E-BE060BD85174}" type="presParOf" srcId="{37125A1F-C515-4A79-B0DB-8A0A971509D0}" destId="{9FCBDE20-4716-4BA5-BFA1-6D46106209DF}" srcOrd="3" destOrd="0" presId="urn:microsoft.com/office/officeart/2018/2/layout/IconVerticalSolidList"/>
    <dgm:cxn modelId="{08876241-60A7-42BF-A016-B1A79CBEE877}" type="presParOf" srcId="{D162B74B-F757-4D8F-930D-D0B3D5AFE948}" destId="{449C9475-E41A-46F9-B483-3B2D084F11E3}" srcOrd="5" destOrd="0" presId="urn:microsoft.com/office/officeart/2018/2/layout/IconVerticalSolidList"/>
    <dgm:cxn modelId="{0541BB72-9D3F-4B59-8FB3-6F46D57B0A0B}" type="presParOf" srcId="{D162B74B-F757-4D8F-930D-D0B3D5AFE948}" destId="{39611174-B4B0-49AB-BBFC-6BD419BF990A}" srcOrd="6" destOrd="0" presId="urn:microsoft.com/office/officeart/2018/2/layout/IconVerticalSolidList"/>
    <dgm:cxn modelId="{04E378F0-E021-4F6A-AC49-E7CCFB09689E}" type="presParOf" srcId="{39611174-B4B0-49AB-BBFC-6BD419BF990A}" destId="{1C182BD4-3392-491A-90E3-92241A0AAD26}" srcOrd="0" destOrd="0" presId="urn:microsoft.com/office/officeart/2018/2/layout/IconVerticalSolidList"/>
    <dgm:cxn modelId="{83943C6D-634A-468B-8207-0A3EE93F5796}" type="presParOf" srcId="{39611174-B4B0-49AB-BBFC-6BD419BF990A}" destId="{6A20E139-52C1-48C3-9B5A-6EA7449AB826}" srcOrd="1" destOrd="0" presId="urn:microsoft.com/office/officeart/2018/2/layout/IconVerticalSolidList"/>
    <dgm:cxn modelId="{2AF1BE10-BFB5-447F-8558-3FF5DCDAD46F}" type="presParOf" srcId="{39611174-B4B0-49AB-BBFC-6BD419BF990A}" destId="{FAC49BCA-D352-4817-A400-699FA9307A72}" srcOrd="2" destOrd="0" presId="urn:microsoft.com/office/officeart/2018/2/layout/IconVerticalSolidList"/>
    <dgm:cxn modelId="{CA3E2695-0442-47C8-B4C3-0A27F38194D9}" type="presParOf" srcId="{39611174-B4B0-49AB-BBFC-6BD419BF990A}" destId="{090E3C4D-586A-48A5-9C5A-4EC13795EC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CF79EC-E154-4E12-85A9-F674B22F82B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E53EED8-BD53-4ABA-81B0-9099B3B6D206}">
      <dgm:prSet/>
      <dgm:spPr/>
      <dgm:t>
        <a:bodyPr/>
        <a:lstStyle/>
        <a:p>
          <a:pPr>
            <a:lnSpc>
              <a:spcPct val="100000"/>
            </a:lnSpc>
          </a:pPr>
          <a:r>
            <a:rPr lang="en-US" dirty="0"/>
            <a:t>Course lectures:</a:t>
          </a:r>
        </a:p>
        <a:p>
          <a:pPr>
            <a:lnSpc>
              <a:spcPct val="100000"/>
            </a:lnSpc>
          </a:pPr>
          <a:r>
            <a:rPr lang="en-US" dirty="0"/>
            <a:t>* Public Key Cryptology Diffie-Hellman Key Exchange</a:t>
          </a:r>
        </a:p>
        <a:p>
          <a:pPr>
            <a:lnSpc>
              <a:spcPct val="100000"/>
            </a:lnSpc>
          </a:pPr>
          <a:r>
            <a:rPr lang="en-US" dirty="0"/>
            <a:t>* RSA </a:t>
          </a:r>
        </a:p>
        <a:p>
          <a:pPr>
            <a:lnSpc>
              <a:spcPct val="100000"/>
            </a:lnSpc>
          </a:pPr>
          <a:r>
            <a:rPr lang="en-US" dirty="0"/>
            <a:t>*Digital Signatures</a:t>
          </a:r>
        </a:p>
      </dgm:t>
    </dgm:pt>
    <dgm:pt modelId="{4308D856-A4A8-4374-B01B-BCABF600C66D}" type="parTrans" cxnId="{14491C5C-306F-47FC-AD6B-1E368962AAAD}">
      <dgm:prSet/>
      <dgm:spPr/>
      <dgm:t>
        <a:bodyPr/>
        <a:lstStyle/>
        <a:p>
          <a:endParaRPr lang="en-US"/>
        </a:p>
      </dgm:t>
    </dgm:pt>
    <dgm:pt modelId="{9DA920BC-5F6D-454C-BF3F-A877D8098FF7}" type="sibTrans" cxnId="{14491C5C-306F-47FC-AD6B-1E368962AAAD}">
      <dgm:prSet/>
      <dgm:spPr/>
      <dgm:t>
        <a:bodyPr/>
        <a:lstStyle/>
        <a:p>
          <a:pPr>
            <a:lnSpc>
              <a:spcPct val="100000"/>
            </a:lnSpc>
          </a:pPr>
          <a:endParaRPr lang="en-US"/>
        </a:p>
      </dgm:t>
    </dgm:pt>
    <dgm:pt modelId="{D00E9E04-6A2C-4C5D-96DC-EBCBED411A35}">
      <dgm:prSet/>
      <dgm:spPr/>
      <dgm:t>
        <a:bodyPr/>
        <a:lstStyle/>
        <a:p>
          <a:pPr>
            <a:lnSpc>
              <a:spcPct val="100000"/>
            </a:lnSpc>
          </a:pPr>
          <a:r>
            <a:rPr lang="en-US"/>
            <a:t>Encryption Image by Using RC6 and Hybrid Chaotic Map </a:t>
          </a:r>
          <a:r>
            <a:rPr lang="en-US">
              <a:hlinkClick xmlns:r="http://schemas.openxmlformats.org/officeDocument/2006/relationships" r:id="rId1"/>
            </a:rPr>
            <a:t>https://www.webology.org/data-cms/articles/20201217051701pmWEB17024.pdf</a:t>
          </a:r>
          <a:endParaRPr lang="en-US"/>
        </a:p>
      </dgm:t>
    </dgm:pt>
    <dgm:pt modelId="{1FA728CD-A0C9-4CC8-8F72-A8C4587D974C}" type="parTrans" cxnId="{0F36E38F-F9A4-4319-BB37-399559A953D6}">
      <dgm:prSet/>
      <dgm:spPr/>
      <dgm:t>
        <a:bodyPr/>
        <a:lstStyle/>
        <a:p>
          <a:endParaRPr lang="en-US"/>
        </a:p>
      </dgm:t>
    </dgm:pt>
    <dgm:pt modelId="{5C21FFB7-1244-47EB-890F-EC320F387DED}" type="sibTrans" cxnId="{0F36E38F-F9A4-4319-BB37-399559A953D6}">
      <dgm:prSet/>
      <dgm:spPr/>
      <dgm:t>
        <a:bodyPr/>
        <a:lstStyle/>
        <a:p>
          <a:pPr>
            <a:lnSpc>
              <a:spcPct val="100000"/>
            </a:lnSpc>
          </a:pPr>
          <a:endParaRPr lang="en-US"/>
        </a:p>
      </dgm:t>
    </dgm:pt>
    <dgm:pt modelId="{69C472B9-26C3-406B-8235-D1CC79EBF3CE}">
      <dgm:prSet/>
      <dgm:spPr/>
      <dgm:t>
        <a:bodyPr/>
        <a:lstStyle/>
        <a:p>
          <a:pPr>
            <a:lnSpc>
              <a:spcPct val="100000"/>
            </a:lnSpc>
          </a:pPr>
          <a:r>
            <a:rPr lang="en-US" b="0" i="0"/>
            <a:t>"Blind Signature Schemes" by Birgit Pfitzmann (2001) </a:t>
          </a:r>
          <a:r>
            <a:rPr lang="en-US" b="0" i="0" u="sng">
              <a:hlinkClick xmlns:r="http://schemas.openxmlformats.org/officeDocument/2006/relationships" r:id="rId2"/>
            </a:rPr>
            <a:t>https://www.cosic.esat.kuleuven.be/nessie/reports/e5.pdf</a:t>
          </a:r>
          <a:endParaRPr lang="en-US"/>
        </a:p>
      </dgm:t>
    </dgm:pt>
    <dgm:pt modelId="{AAE3FD3D-26B6-4721-BFE5-8C622A4A34DA}" type="parTrans" cxnId="{C2A0CA0E-644D-4973-ACB3-73B27F3A9267}">
      <dgm:prSet/>
      <dgm:spPr/>
      <dgm:t>
        <a:bodyPr/>
        <a:lstStyle/>
        <a:p>
          <a:endParaRPr lang="en-US"/>
        </a:p>
      </dgm:t>
    </dgm:pt>
    <dgm:pt modelId="{454FB60E-9253-4FE1-82D9-A84AF19DE18D}" type="sibTrans" cxnId="{C2A0CA0E-644D-4973-ACB3-73B27F3A9267}">
      <dgm:prSet/>
      <dgm:spPr/>
      <dgm:t>
        <a:bodyPr/>
        <a:lstStyle/>
        <a:p>
          <a:pPr>
            <a:lnSpc>
              <a:spcPct val="100000"/>
            </a:lnSpc>
          </a:pPr>
          <a:endParaRPr lang="en-US"/>
        </a:p>
      </dgm:t>
    </dgm:pt>
    <dgm:pt modelId="{6180A3B2-BECE-4DA1-A5C7-2E113F6E3951}">
      <dgm:prSet/>
      <dgm:spPr/>
      <dgm:t>
        <a:bodyPr/>
        <a:lstStyle/>
        <a:p>
          <a:pPr>
            <a:lnSpc>
              <a:spcPct val="100000"/>
            </a:lnSpc>
          </a:pPr>
          <a:r>
            <a:rPr lang="en-US" b="0" i="0"/>
            <a:t>"Understanding Cryptography: A Textbook for Students and Practitioners" by Christof Paar and Jan Pelzl (2010) </a:t>
          </a:r>
          <a:r>
            <a:rPr lang="en-US" b="0" i="0" u="sng">
              <a:hlinkClick xmlns:r="http://schemas.openxmlformats.org/officeDocument/2006/relationships" r:id="rId3"/>
            </a:rPr>
            <a:t>https://www.crypto-textbook.com/</a:t>
          </a:r>
          <a:endParaRPr lang="en-US"/>
        </a:p>
      </dgm:t>
    </dgm:pt>
    <dgm:pt modelId="{1BF03DBE-CA39-4905-976D-3EB2EA26A9EC}" type="parTrans" cxnId="{AC195EC0-B198-45B8-8EDB-05899011F84B}">
      <dgm:prSet/>
      <dgm:spPr/>
      <dgm:t>
        <a:bodyPr/>
        <a:lstStyle/>
        <a:p>
          <a:endParaRPr lang="en-US"/>
        </a:p>
      </dgm:t>
    </dgm:pt>
    <dgm:pt modelId="{717B12BD-0898-4FC4-BA8B-E0E949F5C748}" type="sibTrans" cxnId="{AC195EC0-B198-45B8-8EDB-05899011F84B}">
      <dgm:prSet/>
      <dgm:spPr/>
      <dgm:t>
        <a:bodyPr/>
        <a:lstStyle/>
        <a:p>
          <a:endParaRPr lang="en-US"/>
        </a:p>
      </dgm:t>
    </dgm:pt>
    <dgm:pt modelId="{896DE78B-7309-4F56-9A81-EDEAC936DEE9}" type="pres">
      <dgm:prSet presAssocID="{F7CF79EC-E154-4E12-85A9-F674B22F82BD}" presName="root" presStyleCnt="0">
        <dgm:presLayoutVars>
          <dgm:dir/>
          <dgm:resizeHandles val="exact"/>
        </dgm:presLayoutVars>
      </dgm:prSet>
      <dgm:spPr/>
    </dgm:pt>
    <dgm:pt modelId="{31E9034B-BBE6-41E3-AF1C-D8E88AD5A8F6}" type="pres">
      <dgm:prSet presAssocID="{F7CF79EC-E154-4E12-85A9-F674B22F82BD}" presName="container" presStyleCnt="0">
        <dgm:presLayoutVars>
          <dgm:dir/>
          <dgm:resizeHandles val="exact"/>
        </dgm:presLayoutVars>
      </dgm:prSet>
      <dgm:spPr/>
    </dgm:pt>
    <dgm:pt modelId="{0D970F00-8551-426F-A3F5-66627C09D155}" type="pres">
      <dgm:prSet presAssocID="{DE53EED8-BD53-4ABA-81B0-9099B3B6D206}" presName="compNode" presStyleCnt="0"/>
      <dgm:spPr/>
    </dgm:pt>
    <dgm:pt modelId="{A50793A3-EA05-4230-823B-1F5F05A8A9E6}" type="pres">
      <dgm:prSet presAssocID="{DE53EED8-BD53-4ABA-81B0-9099B3B6D206}" presName="iconBgRect" presStyleLbl="bgShp" presStyleIdx="0" presStyleCnt="4">
        <dgm:style>
          <a:lnRef idx="2">
            <a:schemeClr val="accent4"/>
          </a:lnRef>
          <a:fillRef idx="1">
            <a:schemeClr val="lt1"/>
          </a:fillRef>
          <a:effectRef idx="0">
            <a:schemeClr val="accent4"/>
          </a:effectRef>
          <a:fontRef idx="minor">
            <a:schemeClr val="dk1"/>
          </a:fontRef>
        </dgm:style>
      </dgm:prSet>
      <dgm:spPr/>
    </dgm:pt>
    <dgm:pt modelId="{A174E8E9-0A8F-4D64-A715-C209EE15E609}" type="pres">
      <dgm:prSet presAssocID="{DE53EED8-BD53-4ABA-81B0-9099B3B6D206}" presName="iconRect" presStyleLbl="node1" presStyleIdx="0" presStyleCnt="4" custLinFactNeighborX="3248"/>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נואם"/>
        </a:ext>
      </dgm:extLst>
    </dgm:pt>
    <dgm:pt modelId="{4D41AE16-0F4B-4ED9-962F-61CC8BA01BE8}" type="pres">
      <dgm:prSet presAssocID="{DE53EED8-BD53-4ABA-81B0-9099B3B6D206}" presName="spaceRect" presStyleCnt="0"/>
      <dgm:spPr/>
    </dgm:pt>
    <dgm:pt modelId="{2EEC553C-BF42-42AE-8E54-784E93AEC234}" type="pres">
      <dgm:prSet presAssocID="{DE53EED8-BD53-4ABA-81B0-9099B3B6D206}" presName="textRect" presStyleLbl="revTx" presStyleIdx="0" presStyleCnt="4">
        <dgm:presLayoutVars>
          <dgm:chMax val="1"/>
          <dgm:chPref val="1"/>
        </dgm:presLayoutVars>
      </dgm:prSet>
      <dgm:spPr/>
    </dgm:pt>
    <dgm:pt modelId="{DB7EB5BC-1F10-4E9C-AED1-4C8A028A9391}" type="pres">
      <dgm:prSet presAssocID="{9DA920BC-5F6D-454C-BF3F-A877D8098FF7}" presName="sibTrans" presStyleLbl="sibTrans2D1" presStyleIdx="0" presStyleCnt="0"/>
      <dgm:spPr/>
    </dgm:pt>
    <dgm:pt modelId="{6973F225-DE5D-490D-B9B6-2D5199457ED1}" type="pres">
      <dgm:prSet presAssocID="{D00E9E04-6A2C-4C5D-96DC-EBCBED411A35}" presName="compNode" presStyleCnt="0"/>
      <dgm:spPr/>
    </dgm:pt>
    <dgm:pt modelId="{0CEE6D6E-486D-45F9-ADB9-42790788C055}" type="pres">
      <dgm:prSet presAssocID="{D00E9E04-6A2C-4C5D-96DC-EBCBED411A35}" presName="iconBgRect" presStyleLbl="bgShp" presStyleIdx="1" presStyleCnt="4">
        <dgm:style>
          <a:lnRef idx="2">
            <a:schemeClr val="accent4"/>
          </a:lnRef>
          <a:fillRef idx="1">
            <a:schemeClr val="lt1"/>
          </a:fillRef>
          <a:effectRef idx="0">
            <a:schemeClr val="accent4"/>
          </a:effectRef>
          <a:fontRef idx="minor">
            <a:schemeClr val="dk1"/>
          </a:fontRef>
        </dgm:style>
      </dgm:prSet>
      <dgm:spPr/>
    </dgm:pt>
    <dgm:pt modelId="{142B1801-0D62-40E2-B065-DC33D87DEEF7}" type="pres">
      <dgm:prSet presAssocID="{D00E9E04-6A2C-4C5D-96DC-EBCBED411A35}" presName="iconRect" presStyleLbl="node1" presStyleIdx="1"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מנעול"/>
        </a:ext>
      </dgm:extLst>
    </dgm:pt>
    <dgm:pt modelId="{39A7BAD7-E3C5-41C5-B692-AA7ECA2C6F87}" type="pres">
      <dgm:prSet presAssocID="{D00E9E04-6A2C-4C5D-96DC-EBCBED411A35}" presName="spaceRect" presStyleCnt="0"/>
      <dgm:spPr/>
    </dgm:pt>
    <dgm:pt modelId="{3B4A2B23-19A3-4A51-8FC5-4428CAB2CCD2}" type="pres">
      <dgm:prSet presAssocID="{D00E9E04-6A2C-4C5D-96DC-EBCBED411A35}" presName="textRect" presStyleLbl="revTx" presStyleIdx="1" presStyleCnt="4">
        <dgm:presLayoutVars>
          <dgm:chMax val="1"/>
          <dgm:chPref val="1"/>
        </dgm:presLayoutVars>
      </dgm:prSet>
      <dgm:spPr/>
    </dgm:pt>
    <dgm:pt modelId="{7313EEC4-91F0-43F5-9031-15616B8DF894}" type="pres">
      <dgm:prSet presAssocID="{5C21FFB7-1244-47EB-890F-EC320F387DED}" presName="sibTrans" presStyleLbl="sibTrans2D1" presStyleIdx="0" presStyleCnt="0"/>
      <dgm:spPr/>
    </dgm:pt>
    <dgm:pt modelId="{CE4CA7D9-93CC-41E7-B709-B7D8F63A7757}" type="pres">
      <dgm:prSet presAssocID="{69C472B9-26C3-406B-8235-D1CC79EBF3CE}" presName="compNode" presStyleCnt="0"/>
      <dgm:spPr/>
    </dgm:pt>
    <dgm:pt modelId="{9530D0DD-943A-4B7B-873A-DEBF547F6CFC}" type="pres">
      <dgm:prSet presAssocID="{69C472B9-26C3-406B-8235-D1CC79EBF3CE}" presName="iconBgRect" presStyleLbl="bgShp" presStyleIdx="2" presStyleCnt="4">
        <dgm:style>
          <a:lnRef idx="2">
            <a:schemeClr val="accent4"/>
          </a:lnRef>
          <a:fillRef idx="1">
            <a:schemeClr val="lt1"/>
          </a:fillRef>
          <a:effectRef idx="0">
            <a:schemeClr val="accent4"/>
          </a:effectRef>
          <a:fontRef idx="minor">
            <a:schemeClr val="dk1"/>
          </a:fontRef>
        </dgm:style>
      </dgm:prSet>
      <dgm:spPr/>
    </dgm:pt>
    <dgm:pt modelId="{626C6AF4-F6BC-436B-9480-D0DC580FFBAB}" type="pres">
      <dgm:prSet presAssocID="{69C472B9-26C3-406B-8235-D1CC79EBF3CE}" presName="iconRect" presStyleLbl="node1" presStyleIdx="2" presStyleCnt="4" custLinFactNeighborX="3248"/>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ברייל"/>
        </a:ext>
      </dgm:extLst>
    </dgm:pt>
    <dgm:pt modelId="{8260CD8B-3D66-4BC4-B453-C30EC6D56F25}" type="pres">
      <dgm:prSet presAssocID="{69C472B9-26C3-406B-8235-D1CC79EBF3CE}" presName="spaceRect" presStyleCnt="0"/>
      <dgm:spPr/>
    </dgm:pt>
    <dgm:pt modelId="{4ADED800-5721-4EE2-8DCB-50207CC8E623}" type="pres">
      <dgm:prSet presAssocID="{69C472B9-26C3-406B-8235-D1CC79EBF3CE}" presName="textRect" presStyleLbl="revTx" presStyleIdx="2" presStyleCnt="4">
        <dgm:presLayoutVars>
          <dgm:chMax val="1"/>
          <dgm:chPref val="1"/>
        </dgm:presLayoutVars>
      </dgm:prSet>
      <dgm:spPr/>
    </dgm:pt>
    <dgm:pt modelId="{A8E6FA3C-0BF3-4C68-87F7-A3DB38A6546F}" type="pres">
      <dgm:prSet presAssocID="{454FB60E-9253-4FE1-82D9-A84AF19DE18D}" presName="sibTrans" presStyleLbl="sibTrans2D1" presStyleIdx="0" presStyleCnt="0"/>
      <dgm:spPr/>
    </dgm:pt>
    <dgm:pt modelId="{3AFF02D9-E94B-404F-96CB-136F282EC072}" type="pres">
      <dgm:prSet presAssocID="{6180A3B2-BECE-4DA1-A5C7-2E113F6E3951}" presName="compNode" presStyleCnt="0"/>
      <dgm:spPr/>
    </dgm:pt>
    <dgm:pt modelId="{88CD1200-84EE-4933-91E2-A25CCE209980}" type="pres">
      <dgm:prSet presAssocID="{6180A3B2-BECE-4DA1-A5C7-2E113F6E3951}" presName="iconBgRect" presStyleLbl="bgShp" presStyleIdx="3" presStyleCnt="4">
        <dgm:style>
          <a:lnRef idx="2">
            <a:schemeClr val="accent4"/>
          </a:lnRef>
          <a:fillRef idx="1">
            <a:schemeClr val="lt1"/>
          </a:fillRef>
          <a:effectRef idx="0">
            <a:schemeClr val="accent4"/>
          </a:effectRef>
          <a:fontRef idx="minor">
            <a:schemeClr val="dk1"/>
          </a:fontRef>
        </dgm:style>
      </dgm:prSet>
      <dgm:spPr/>
    </dgm:pt>
    <dgm:pt modelId="{C5DCFA55-1BA2-4393-A5DD-F98DB33EF6B9}" type="pres">
      <dgm:prSet presAssocID="{6180A3B2-BECE-4DA1-A5C7-2E113F6E3951}" presName="iconRect" presStyleLbl="node1" presStyleIdx="3" presStyleCnt="4" custLinFactNeighborX="3248"/>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ספרים"/>
        </a:ext>
      </dgm:extLst>
    </dgm:pt>
    <dgm:pt modelId="{F775780B-3E6D-47F7-BCCC-4B99233BF068}" type="pres">
      <dgm:prSet presAssocID="{6180A3B2-BECE-4DA1-A5C7-2E113F6E3951}" presName="spaceRect" presStyleCnt="0"/>
      <dgm:spPr/>
    </dgm:pt>
    <dgm:pt modelId="{33541839-015D-4AB3-8F69-CC4D83CD57F5}" type="pres">
      <dgm:prSet presAssocID="{6180A3B2-BECE-4DA1-A5C7-2E113F6E3951}" presName="textRect" presStyleLbl="revTx" presStyleIdx="3" presStyleCnt="4">
        <dgm:presLayoutVars>
          <dgm:chMax val="1"/>
          <dgm:chPref val="1"/>
        </dgm:presLayoutVars>
      </dgm:prSet>
      <dgm:spPr/>
    </dgm:pt>
  </dgm:ptLst>
  <dgm:cxnLst>
    <dgm:cxn modelId="{C2A0CA0E-644D-4973-ACB3-73B27F3A9267}" srcId="{F7CF79EC-E154-4E12-85A9-F674B22F82BD}" destId="{69C472B9-26C3-406B-8235-D1CC79EBF3CE}" srcOrd="2" destOrd="0" parTransId="{AAE3FD3D-26B6-4721-BFE5-8C622A4A34DA}" sibTransId="{454FB60E-9253-4FE1-82D9-A84AF19DE18D}"/>
    <dgm:cxn modelId="{18E4E61B-4DDB-4DCA-838C-9447A6803CA6}" type="presOf" srcId="{DE53EED8-BD53-4ABA-81B0-9099B3B6D206}" destId="{2EEC553C-BF42-42AE-8E54-784E93AEC234}" srcOrd="0" destOrd="0" presId="urn:microsoft.com/office/officeart/2018/2/layout/IconCircleList"/>
    <dgm:cxn modelId="{BB52B826-3DF5-4F65-B883-F8AB3BF0A27F}" type="presOf" srcId="{6180A3B2-BECE-4DA1-A5C7-2E113F6E3951}" destId="{33541839-015D-4AB3-8F69-CC4D83CD57F5}" srcOrd="0" destOrd="0" presId="urn:microsoft.com/office/officeart/2018/2/layout/IconCircleList"/>
    <dgm:cxn modelId="{40931833-DEA0-4E19-8E9D-7E8CC85A1D34}" type="presOf" srcId="{69C472B9-26C3-406B-8235-D1CC79EBF3CE}" destId="{4ADED800-5721-4EE2-8DCB-50207CC8E623}" srcOrd="0" destOrd="0" presId="urn:microsoft.com/office/officeart/2018/2/layout/IconCircleList"/>
    <dgm:cxn modelId="{14491C5C-306F-47FC-AD6B-1E368962AAAD}" srcId="{F7CF79EC-E154-4E12-85A9-F674B22F82BD}" destId="{DE53EED8-BD53-4ABA-81B0-9099B3B6D206}" srcOrd="0" destOrd="0" parTransId="{4308D856-A4A8-4374-B01B-BCABF600C66D}" sibTransId="{9DA920BC-5F6D-454C-BF3F-A877D8098FF7}"/>
    <dgm:cxn modelId="{DEF8E26F-6DA0-4E6B-921B-F7965226D4E9}" type="presOf" srcId="{454FB60E-9253-4FE1-82D9-A84AF19DE18D}" destId="{A8E6FA3C-0BF3-4C68-87F7-A3DB38A6546F}" srcOrd="0" destOrd="0" presId="urn:microsoft.com/office/officeart/2018/2/layout/IconCircleList"/>
    <dgm:cxn modelId="{74E9218B-B668-4CEE-98D9-015963F35DE1}" type="presOf" srcId="{9DA920BC-5F6D-454C-BF3F-A877D8098FF7}" destId="{DB7EB5BC-1F10-4E9C-AED1-4C8A028A9391}" srcOrd="0" destOrd="0" presId="urn:microsoft.com/office/officeart/2018/2/layout/IconCircleList"/>
    <dgm:cxn modelId="{0F36E38F-F9A4-4319-BB37-399559A953D6}" srcId="{F7CF79EC-E154-4E12-85A9-F674B22F82BD}" destId="{D00E9E04-6A2C-4C5D-96DC-EBCBED411A35}" srcOrd="1" destOrd="0" parTransId="{1FA728CD-A0C9-4CC8-8F72-A8C4587D974C}" sibTransId="{5C21FFB7-1244-47EB-890F-EC320F387DED}"/>
    <dgm:cxn modelId="{B7BC06AE-D9B8-4A53-B724-13235BE4B5BE}" type="presOf" srcId="{D00E9E04-6A2C-4C5D-96DC-EBCBED411A35}" destId="{3B4A2B23-19A3-4A51-8FC5-4428CAB2CCD2}" srcOrd="0" destOrd="0" presId="urn:microsoft.com/office/officeart/2018/2/layout/IconCircleList"/>
    <dgm:cxn modelId="{AC195EC0-B198-45B8-8EDB-05899011F84B}" srcId="{F7CF79EC-E154-4E12-85A9-F674B22F82BD}" destId="{6180A3B2-BECE-4DA1-A5C7-2E113F6E3951}" srcOrd="3" destOrd="0" parTransId="{1BF03DBE-CA39-4905-976D-3EB2EA26A9EC}" sibTransId="{717B12BD-0898-4FC4-BA8B-E0E949F5C748}"/>
    <dgm:cxn modelId="{6CC701D1-D6D2-4B46-AC94-609005302F89}" type="presOf" srcId="{5C21FFB7-1244-47EB-890F-EC320F387DED}" destId="{7313EEC4-91F0-43F5-9031-15616B8DF894}" srcOrd="0" destOrd="0" presId="urn:microsoft.com/office/officeart/2018/2/layout/IconCircleList"/>
    <dgm:cxn modelId="{19CAC7DA-5763-461C-B6B2-12F2CB2BF604}" type="presOf" srcId="{F7CF79EC-E154-4E12-85A9-F674B22F82BD}" destId="{896DE78B-7309-4F56-9A81-EDEAC936DEE9}" srcOrd="0" destOrd="0" presId="urn:microsoft.com/office/officeart/2018/2/layout/IconCircleList"/>
    <dgm:cxn modelId="{76CB632B-2E31-4BEC-97EF-2E71598E536B}" type="presParOf" srcId="{896DE78B-7309-4F56-9A81-EDEAC936DEE9}" destId="{31E9034B-BBE6-41E3-AF1C-D8E88AD5A8F6}" srcOrd="0" destOrd="0" presId="urn:microsoft.com/office/officeart/2018/2/layout/IconCircleList"/>
    <dgm:cxn modelId="{4043A8F5-0F6B-41D9-A346-9A14C08E4F9D}" type="presParOf" srcId="{31E9034B-BBE6-41E3-AF1C-D8E88AD5A8F6}" destId="{0D970F00-8551-426F-A3F5-66627C09D155}" srcOrd="0" destOrd="0" presId="urn:microsoft.com/office/officeart/2018/2/layout/IconCircleList"/>
    <dgm:cxn modelId="{35AA7D14-2515-4808-9405-94EDEE09C4F3}" type="presParOf" srcId="{0D970F00-8551-426F-A3F5-66627C09D155}" destId="{A50793A3-EA05-4230-823B-1F5F05A8A9E6}" srcOrd="0" destOrd="0" presId="urn:microsoft.com/office/officeart/2018/2/layout/IconCircleList"/>
    <dgm:cxn modelId="{BD4D2D51-F712-4DCD-AAD2-F3E3C5C4C37D}" type="presParOf" srcId="{0D970F00-8551-426F-A3F5-66627C09D155}" destId="{A174E8E9-0A8F-4D64-A715-C209EE15E609}" srcOrd="1" destOrd="0" presId="urn:microsoft.com/office/officeart/2018/2/layout/IconCircleList"/>
    <dgm:cxn modelId="{642C3090-98BC-4BF0-A159-E6764A893EF7}" type="presParOf" srcId="{0D970F00-8551-426F-A3F5-66627C09D155}" destId="{4D41AE16-0F4B-4ED9-962F-61CC8BA01BE8}" srcOrd="2" destOrd="0" presId="urn:microsoft.com/office/officeart/2018/2/layout/IconCircleList"/>
    <dgm:cxn modelId="{836CF1D0-4673-4FDB-B77E-DAE5F9A4F80B}" type="presParOf" srcId="{0D970F00-8551-426F-A3F5-66627C09D155}" destId="{2EEC553C-BF42-42AE-8E54-784E93AEC234}" srcOrd="3" destOrd="0" presId="urn:microsoft.com/office/officeart/2018/2/layout/IconCircleList"/>
    <dgm:cxn modelId="{A612464E-F79A-4E8C-B800-EEAF6066986E}" type="presParOf" srcId="{31E9034B-BBE6-41E3-AF1C-D8E88AD5A8F6}" destId="{DB7EB5BC-1F10-4E9C-AED1-4C8A028A9391}" srcOrd="1" destOrd="0" presId="urn:microsoft.com/office/officeart/2018/2/layout/IconCircleList"/>
    <dgm:cxn modelId="{D1BDF883-5F1B-48FE-99A2-2747D9168B97}" type="presParOf" srcId="{31E9034B-BBE6-41E3-AF1C-D8E88AD5A8F6}" destId="{6973F225-DE5D-490D-B9B6-2D5199457ED1}" srcOrd="2" destOrd="0" presId="urn:microsoft.com/office/officeart/2018/2/layout/IconCircleList"/>
    <dgm:cxn modelId="{794396C9-79C2-4476-889F-DDAA0D147AAE}" type="presParOf" srcId="{6973F225-DE5D-490D-B9B6-2D5199457ED1}" destId="{0CEE6D6E-486D-45F9-ADB9-42790788C055}" srcOrd="0" destOrd="0" presId="urn:microsoft.com/office/officeart/2018/2/layout/IconCircleList"/>
    <dgm:cxn modelId="{83F15A9B-5D72-4B37-BDE0-CDB679BE3E80}" type="presParOf" srcId="{6973F225-DE5D-490D-B9B6-2D5199457ED1}" destId="{142B1801-0D62-40E2-B065-DC33D87DEEF7}" srcOrd="1" destOrd="0" presId="urn:microsoft.com/office/officeart/2018/2/layout/IconCircleList"/>
    <dgm:cxn modelId="{25811CFF-9B96-4701-A68B-AB8E835728BA}" type="presParOf" srcId="{6973F225-DE5D-490D-B9B6-2D5199457ED1}" destId="{39A7BAD7-E3C5-41C5-B692-AA7ECA2C6F87}" srcOrd="2" destOrd="0" presId="urn:microsoft.com/office/officeart/2018/2/layout/IconCircleList"/>
    <dgm:cxn modelId="{AC7EF343-9AA6-4FE3-B7F6-DF76C5CE136C}" type="presParOf" srcId="{6973F225-DE5D-490D-B9B6-2D5199457ED1}" destId="{3B4A2B23-19A3-4A51-8FC5-4428CAB2CCD2}" srcOrd="3" destOrd="0" presId="urn:microsoft.com/office/officeart/2018/2/layout/IconCircleList"/>
    <dgm:cxn modelId="{0BC15729-3E04-43B1-92B6-E8EC1BE83413}" type="presParOf" srcId="{31E9034B-BBE6-41E3-AF1C-D8E88AD5A8F6}" destId="{7313EEC4-91F0-43F5-9031-15616B8DF894}" srcOrd="3" destOrd="0" presId="urn:microsoft.com/office/officeart/2018/2/layout/IconCircleList"/>
    <dgm:cxn modelId="{1090803E-99CB-4AB5-8B7B-81DDDCC64104}" type="presParOf" srcId="{31E9034B-BBE6-41E3-AF1C-D8E88AD5A8F6}" destId="{CE4CA7D9-93CC-41E7-B709-B7D8F63A7757}" srcOrd="4" destOrd="0" presId="urn:microsoft.com/office/officeart/2018/2/layout/IconCircleList"/>
    <dgm:cxn modelId="{A12E11A6-8033-41DD-9970-F4149C8AC115}" type="presParOf" srcId="{CE4CA7D9-93CC-41E7-B709-B7D8F63A7757}" destId="{9530D0DD-943A-4B7B-873A-DEBF547F6CFC}" srcOrd="0" destOrd="0" presId="urn:microsoft.com/office/officeart/2018/2/layout/IconCircleList"/>
    <dgm:cxn modelId="{21F6833E-236E-48A8-AB97-B9AC4D09FCA4}" type="presParOf" srcId="{CE4CA7D9-93CC-41E7-B709-B7D8F63A7757}" destId="{626C6AF4-F6BC-436B-9480-D0DC580FFBAB}" srcOrd="1" destOrd="0" presId="urn:microsoft.com/office/officeart/2018/2/layout/IconCircleList"/>
    <dgm:cxn modelId="{45030934-8A20-425E-8CFF-B2AA90B7A448}" type="presParOf" srcId="{CE4CA7D9-93CC-41E7-B709-B7D8F63A7757}" destId="{8260CD8B-3D66-4BC4-B453-C30EC6D56F25}" srcOrd="2" destOrd="0" presId="urn:microsoft.com/office/officeart/2018/2/layout/IconCircleList"/>
    <dgm:cxn modelId="{9FE94B7D-668C-40F2-A239-C7E9996D0884}" type="presParOf" srcId="{CE4CA7D9-93CC-41E7-B709-B7D8F63A7757}" destId="{4ADED800-5721-4EE2-8DCB-50207CC8E623}" srcOrd="3" destOrd="0" presId="urn:microsoft.com/office/officeart/2018/2/layout/IconCircleList"/>
    <dgm:cxn modelId="{0C6F9F14-87E4-4037-9DF7-229DA466268C}" type="presParOf" srcId="{31E9034B-BBE6-41E3-AF1C-D8E88AD5A8F6}" destId="{A8E6FA3C-0BF3-4C68-87F7-A3DB38A6546F}" srcOrd="5" destOrd="0" presId="urn:microsoft.com/office/officeart/2018/2/layout/IconCircleList"/>
    <dgm:cxn modelId="{88190543-8E8C-4690-9B9F-44C6CE42CD6A}" type="presParOf" srcId="{31E9034B-BBE6-41E3-AF1C-D8E88AD5A8F6}" destId="{3AFF02D9-E94B-404F-96CB-136F282EC072}" srcOrd="6" destOrd="0" presId="urn:microsoft.com/office/officeart/2018/2/layout/IconCircleList"/>
    <dgm:cxn modelId="{74C98BA6-6A5C-49C3-A825-A73F22BAFDC2}" type="presParOf" srcId="{3AFF02D9-E94B-404F-96CB-136F282EC072}" destId="{88CD1200-84EE-4933-91E2-A25CCE209980}" srcOrd="0" destOrd="0" presId="urn:microsoft.com/office/officeart/2018/2/layout/IconCircleList"/>
    <dgm:cxn modelId="{46E3615F-8D05-4084-A106-D23558C7F9B6}" type="presParOf" srcId="{3AFF02D9-E94B-404F-96CB-136F282EC072}" destId="{C5DCFA55-1BA2-4393-A5DD-F98DB33EF6B9}" srcOrd="1" destOrd="0" presId="urn:microsoft.com/office/officeart/2018/2/layout/IconCircleList"/>
    <dgm:cxn modelId="{B00E6D2E-D68D-438E-9757-AFC0B1E6500A}" type="presParOf" srcId="{3AFF02D9-E94B-404F-96CB-136F282EC072}" destId="{F775780B-3E6D-47F7-BCCC-4B99233BF068}" srcOrd="2" destOrd="0" presId="urn:microsoft.com/office/officeart/2018/2/layout/IconCircleList"/>
    <dgm:cxn modelId="{E43ED811-56FE-425D-AA7A-1ABCE1FFCDD4}" type="presParOf" srcId="{3AFF02D9-E94B-404F-96CB-136F282EC072}" destId="{33541839-015D-4AB3-8F69-CC4D83CD57F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A306D-AA3F-4562-9082-207023A0A2BF}">
      <dsp:nvSpPr>
        <dsp:cNvPr id="0" name=""/>
        <dsp:cNvSpPr/>
      </dsp:nvSpPr>
      <dsp:spPr>
        <a:xfrm>
          <a:off x="271619" y="1147170"/>
          <a:ext cx="806612" cy="8066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B462E-9ADD-4A39-B99E-5EE16115D4F1}">
      <dsp:nvSpPr>
        <dsp:cNvPr id="0" name=""/>
        <dsp:cNvSpPr/>
      </dsp:nvSpPr>
      <dsp:spPr>
        <a:xfrm>
          <a:off x="441008" y="1316558"/>
          <a:ext cx="467835" cy="467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60E74C-129E-4213-8BDA-0FB973D1C05F}">
      <dsp:nvSpPr>
        <dsp:cNvPr id="0" name=""/>
        <dsp:cNvSpPr/>
      </dsp:nvSpPr>
      <dsp:spPr>
        <a:xfrm>
          <a:off x="1251077" y="1147170"/>
          <a:ext cx="1901300" cy="80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V Boli" panose="02000500030200090000" pitchFamily="2" charset="0"/>
              <a:cs typeface="MV Boli" panose="02000500030200090000" pitchFamily="2" charset="0"/>
            </a:rPr>
            <a:t>1) Generate private key for both sides via DH key exchange+ BLIND RSA for digital signature.</a:t>
          </a:r>
        </a:p>
      </dsp:txBody>
      <dsp:txXfrm>
        <a:off x="1251077" y="1147170"/>
        <a:ext cx="1901300" cy="806612"/>
      </dsp:txXfrm>
    </dsp:sp>
    <dsp:sp modelId="{4449F461-50C4-435C-8272-DE0A034B88F6}">
      <dsp:nvSpPr>
        <dsp:cNvPr id="0" name=""/>
        <dsp:cNvSpPr/>
      </dsp:nvSpPr>
      <dsp:spPr>
        <a:xfrm>
          <a:off x="3483664" y="1147170"/>
          <a:ext cx="806612" cy="8066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275F1-0227-4277-A7D4-DA1A75D4533A}">
      <dsp:nvSpPr>
        <dsp:cNvPr id="0" name=""/>
        <dsp:cNvSpPr/>
      </dsp:nvSpPr>
      <dsp:spPr>
        <a:xfrm>
          <a:off x="3653053" y="1316558"/>
          <a:ext cx="467835" cy="467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A6456-014D-4083-B2AF-86A9995E8FCE}">
      <dsp:nvSpPr>
        <dsp:cNvPr id="0" name=""/>
        <dsp:cNvSpPr/>
      </dsp:nvSpPr>
      <dsp:spPr>
        <a:xfrm>
          <a:off x="4463122" y="1147170"/>
          <a:ext cx="1901300" cy="80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V Boli" panose="02000500030200090000" pitchFamily="2" charset="0"/>
              <a:cs typeface="MV Boli" panose="02000500030200090000" pitchFamily="2" charset="0"/>
            </a:rPr>
            <a:t>2) form the shared key generate round keys according to algorithm RC6 key generation step.</a:t>
          </a:r>
        </a:p>
      </dsp:txBody>
      <dsp:txXfrm>
        <a:off x="4463122" y="1147170"/>
        <a:ext cx="1901300" cy="806612"/>
      </dsp:txXfrm>
    </dsp:sp>
    <dsp:sp modelId="{9395063C-7902-4F05-9782-CA676D06CBEC}">
      <dsp:nvSpPr>
        <dsp:cNvPr id="0" name=""/>
        <dsp:cNvSpPr/>
      </dsp:nvSpPr>
      <dsp:spPr>
        <a:xfrm>
          <a:off x="6695710" y="1147170"/>
          <a:ext cx="806612" cy="8066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85842-6A2F-428C-A7F3-01EC6DB87459}">
      <dsp:nvSpPr>
        <dsp:cNvPr id="0" name=""/>
        <dsp:cNvSpPr/>
      </dsp:nvSpPr>
      <dsp:spPr>
        <a:xfrm>
          <a:off x="6865098" y="1316558"/>
          <a:ext cx="467835" cy="467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1C5E0-BC99-4F38-8D31-50E7599589A4}">
      <dsp:nvSpPr>
        <dsp:cNvPr id="0" name=""/>
        <dsp:cNvSpPr/>
      </dsp:nvSpPr>
      <dsp:spPr>
        <a:xfrm>
          <a:off x="7675168" y="1147170"/>
          <a:ext cx="1901300" cy="806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V Boli" panose="02000500030200090000" pitchFamily="2" charset="0"/>
              <a:cs typeface="MV Boli" panose="02000500030200090000" pitchFamily="2" charset="0"/>
            </a:rPr>
            <a:t>3) each message is  encrypted\ decrypted via RC6 algorithm and with blind RSA for digital signature .</a:t>
          </a:r>
        </a:p>
      </dsp:txBody>
      <dsp:txXfrm>
        <a:off x="7675168" y="1147170"/>
        <a:ext cx="1901300" cy="806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2619F-EF24-4581-8745-7C2996E20098}">
      <dsp:nvSpPr>
        <dsp:cNvPr id="0" name=""/>
        <dsp:cNvSpPr/>
      </dsp:nvSpPr>
      <dsp:spPr>
        <a:xfrm>
          <a:off x="0" y="2327"/>
          <a:ext cx="6080386" cy="1179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D997F7-247E-4F1A-AAEE-FC5C464BA279}">
      <dsp:nvSpPr>
        <dsp:cNvPr id="0" name=""/>
        <dsp:cNvSpPr/>
      </dsp:nvSpPr>
      <dsp:spPr>
        <a:xfrm>
          <a:off x="356837" y="267743"/>
          <a:ext cx="648794" cy="648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5788B-DAFF-4EAE-8A0A-A84DE0D095B1}">
      <dsp:nvSpPr>
        <dsp:cNvPr id="0" name=""/>
        <dsp:cNvSpPr/>
      </dsp:nvSpPr>
      <dsp:spPr>
        <a:xfrm>
          <a:off x="1362469" y="2327"/>
          <a:ext cx="4717916" cy="117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44" tIns="124844" rIns="124844" bIns="12484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MV Boli" panose="02000500030200090000" pitchFamily="2" charset="0"/>
              <a:cs typeface="MV Boli" panose="02000500030200090000" pitchFamily="2" charset="0"/>
            </a:rPr>
            <a:t>Blind signatures are used in scenarios where the signer should not have knowledge of the message being signed.</a:t>
          </a:r>
          <a:endParaRPr lang="en-US" sz="1400" kern="1200">
            <a:latin typeface="MV Boli" panose="02000500030200090000" pitchFamily="2" charset="0"/>
            <a:cs typeface="MV Boli" panose="02000500030200090000" pitchFamily="2" charset="0"/>
          </a:endParaRPr>
        </a:p>
      </dsp:txBody>
      <dsp:txXfrm>
        <a:off x="1362469" y="2327"/>
        <a:ext cx="4717916" cy="1179626"/>
      </dsp:txXfrm>
    </dsp:sp>
    <dsp:sp modelId="{994C1D3B-F483-47A8-8280-364C0243F9B6}">
      <dsp:nvSpPr>
        <dsp:cNvPr id="0" name=""/>
        <dsp:cNvSpPr/>
      </dsp:nvSpPr>
      <dsp:spPr>
        <a:xfrm>
          <a:off x="0" y="1476861"/>
          <a:ext cx="6080386" cy="1179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64E76-510E-4BF7-8443-6952CE45073E}">
      <dsp:nvSpPr>
        <dsp:cNvPr id="0" name=""/>
        <dsp:cNvSpPr/>
      </dsp:nvSpPr>
      <dsp:spPr>
        <a:xfrm>
          <a:off x="356837" y="1742277"/>
          <a:ext cx="648794" cy="648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A517C-BFFC-4ABD-858D-CC2B6A902BB8}">
      <dsp:nvSpPr>
        <dsp:cNvPr id="0" name=""/>
        <dsp:cNvSpPr/>
      </dsp:nvSpPr>
      <dsp:spPr>
        <a:xfrm>
          <a:off x="1362469" y="1476861"/>
          <a:ext cx="4717916" cy="117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44" tIns="124844" rIns="124844" bIns="12484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MV Boli" panose="02000500030200090000" pitchFamily="2" charset="0"/>
              <a:cs typeface="MV Boli" panose="02000500030200090000" pitchFamily="2" charset="0"/>
            </a:rPr>
            <a:t>Common applications of blind signatures include electronic voting systems and digital contracts.</a:t>
          </a:r>
          <a:endParaRPr lang="en-US" sz="1400" kern="1200">
            <a:latin typeface="MV Boli" panose="02000500030200090000" pitchFamily="2" charset="0"/>
            <a:cs typeface="MV Boli" panose="02000500030200090000" pitchFamily="2" charset="0"/>
          </a:endParaRPr>
        </a:p>
      </dsp:txBody>
      <dsp:txXfrm>
        <a:off x="1362469" y="1476861"/>
        <a:ext cx="4717916" cy="1179626"/>
      </dsp:txXfrm>
    </dsp:sp>
    <dsp:sp modelId="{07404A8C-82C8-4CF6-AEF4-6A71FBAA24BB}">
      <dsp:nvSpPr>
        <dsp:cNvPr id="0" name=""/>
        <dsp:cNvSpPr/>
      </dsp:nvSpPr>
      <dsp:spPr>
        <a:xfrm>
          <a:off x="0" y="2951394"/>
          <a:ext cx="6080386" cy="1179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64F65-C9E3-4426-8B2A-32E0C474C531}">
      <dsp:nvSpPr>
        <dsp:cNvPr id="0" name=""/>
        <dsp:cNvSpPr/>
      </dsp:nvSpPr>
      <dsp:spPr>
        <a:xfrm>
          <a:off x="356837" y="3216810"/>
          <a:ext cx="648794" cy="648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CBDE20-4716-4BA5-BFA1-6D46106209DF}">
      <dsp:nvSpPr>
        <dsp:cNvPr id="0" name=""/>
        <dsp:cNvSpPr/>
      </dsp:nvSpPr>
      <dsp:spPr>
        <a:xfrm>
          <a:off x="1362469" y="2951394"/>
          <a:ext cx="4717916" cy="117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44" tIns="124844" rIns="124844" bIns="12484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MV Boli" panose="02000500030200090000" pitchFamily="2" charset="0"/>
              <a:cs typeface="MV Boli" panose="02000500030200090000" pitchFamily="2" charset="0"/>
            </a:rPr>
            <a:t>In electronic voting, blind signatures allow voters to keep their votes private while still verifying their authenticity.</a:t>
          </a:r>
          <a:endParaRPr lang="en-US" sz="1400" kern="1200">
            <a:latin typeface="MV Boli" panose="02000500030200090000" pitchFamily="2" charset="0"/>
            <a:cs typeface="MV Boli" panose="02000500030200090000" pitchFamily="2" charset="0"/>
          </a:endParaRPr>
        </a:p>
      </dsp:txBody>
      <dsp:txXfrm>
        <a:off x="1362469" y="2951394"/>
        <a:ext cx="4717916" cy="1179626"/>
      </dsp:txXfrm>
    </dsp:sp>
    <dsp:sp modelId="{1C182BD4-3392-491A-90E3-92241A0AAD26}">
      <dsp:nvSpPr>
        <dsp:cNvPr id="0" name=""/>
        <dsp:cNvSpPr/>
      </dsp:nvSpPr>
      <dsp:spPr>
        <a:xfrm>
          <a:off x="0" y="4425928"/>
          <a:ext cx="6080386" cy="11796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0E139-52C1-48C3-9B5A-6EA7449AB826}">
      <dsp:nvSpPr>
        <dsp:cNvPr id="0" name=""/>
        <dsp:cNvSpPr/>
      </dsp:nvSpPr>
      <dsp:spPr>
        <a:xfrm>
          <a:off x="356837" y="4691344"/>
          <a:ext cx="648794" cy="6487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E3C4D-586A-48A5-9C5A-4EC13795ECAB}">
      <dsp:nvSpPr>
        <dsp:cNvPr id="0" name=""/>
        <dsp:cNvSpPr/>
      </dsp:nvSpPr>
      <dsp:spPr>
        <a:xfrm>
          <a:off x="1362469" y="4425928"/>
          <a:ext cx="4717916" cy="117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44" tIns="124844" rIns="124844" bIns="124844"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MV Boli" panose="02000500030200090000" pitchFamily="2" charset="0"/>
              <a:cs typeface="MV Boli" panose="02000500030200090000" pitchFamily="2" charset="0"/>
            </a:rPr>
            <a:t>By using blind signatures, both the privacy of the signer and the integrity of the message are preserved, ensuring secure and unbiased transactions.</a:t>
          </a:r>
          <a:endParaRPr lang="en-US" sz="1400" kern="1200" dirty="0">
            <a:latin typeface="MV Boli" panose="02000500030200090000" pitchFamily="2" charset="0"/>
            <a:cs typeface="MV Boli" panose="02000500030200090000" pitchFamily="2" charset="0"/>
          </a:endParaRPr>
        </a:p>
      </dsp:txBody>
      <dsp:txXfrm>
        <a:off x="1362469" y="4425928"/>
        <a:ext cx="4717916" cy="1179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793A3-EA05-4230-823B-1F5F05A8A9E6}">
      <dsp:nvSpPr>
        <dsp:cNvPr id="0" name=""/>
        <dsp:cNvSpPr/>
      </dsp:nvSpPr>
      <dsp:spPr>
        <a:xfrm>
          <a:off x="212335" y="469890"/>
          <a:ext cx="1335915" cy="1335915"/>
        </a:xfrm>
        <a:prstGeom prst="ellipse">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sp>
    <dsp:sp modelId="{A174E8E9-0A8F-4D64-A715-C209EE15E609}">
      <dsp:nvSpPr>
        <dsp:cNvPr id="0" name=""/>
        <dsp:cNvSpPr/>
      </dsp:nvSpPr>
      <dsp:spPr>
        <a:xfrm>
          <a:off x="518043"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C553C-BF42-42AE-8E54-784E93AEC23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Course lectures:</a:t>
          </a:r>
        </a:p>
        <a:p>
          <a:pPr marL="0" lvl="0" indent="0" algn="l" defTabSz="488950">
            <a:lnSpc>
              <a:spcPct val="100000"/>
            </a:lnSpc>
            <a:spcBef>
              <a:spcPct val="0"/>
            </a:spcBef>
            <a:spcAft>
              <a:spcPct val="35000"/>
            </a:spcAft>
            <a:buNone/>
          </a:pPr>
          <a:r>
            <a:rPr lang="en-US" sz="1100" kern="1200" dirty="0"/>
            <a:t>* Public Key Cryptology Diffie-Hellman Key Exchange</a:t>
          </a:r>
        </a:p>
        <a:p>
          <a:pPr marL="0" lvl="0" indent="0" algn="l" defTabSz="488950">
            <a:lnSpc>
              <a:spcPct val="100000"/>
            </a:lnSpc>
            <a:spcBef>
              <a:spcPct val="0"/>
            </a:spcBef>
            <a:spcAft>
              <a:spcPct val="35000"/>
            </a:spcAft>
            <a:buNone/>
          </a:pPr>
          <a:r>
            <a:rPr lang="en-US" sz="1100" kern="1200" dirty="0"/>
            <a:t>* RSA </a:t>
          </a:r>
        </a:p>
        <a:p>
          <a:pPr marL="0" lvl="0" indent="0" algn="l" defTabSz="488950">
            <a:lnSpc>
              <a:spcPct val="100000"/>
            </a:lnSpc>
            <a:spcBef>
              <a:spcPct val="0"/>
            </a:spcBef>
            <a:spcAft>
              <a:spcPct val="35000"/>
            </a:spcAft>
            <a:buNone/>
          </a:pPr>
          <a:r>
            <a:rPr lang="en-US" sz="1100" kern="1200" dirty="0"/>
            <a:t>*Digital Signatures</a:t>
          </a:r>
        </a:p>
      </dsp:txBody>
      <dsp:txXfrm>
        <a:off x="1834517" y="469890"/>
        <a:ext cx="3148942" cy="1335915"/>
      </dsp:txXfrm>
    </dsp:sp>
    <dsp:sp modelId="{0CEE6D6E-486D-45F9-ADB9-42790788C055}">
      <dsp:nvSpPr>
        <dsp:cNvPr id="0" name=""/>
        <dsp:cNvSpPr/>
      </dsp:nvSpPr>
      <dsp:spPr>
        <a:xfrm>
          <a:off x="5532139" y="469890"/>
          <a:ext cx="1335915" cy="1335915"/>
        </a:xfrm>
        <a:prstGeom prst="ellipse">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sp>
    <dsp:sp modelId="{142B1801-0D62-40E2-B065-DC33D87DEEF7}">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A2B23-19A3-4A51-8FC5-4428CAB2CCD2}">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Encryption Image by Using RC6 and Hybrid Chaotic Map </a:t>
          </a:r>
          <a:r>
            <a:rPr lang="en-US" sz="1100" kern="1200">
              <a:hlinkClick xmlns:r="http://schemas.openxmlformats.org/officeDocument/2006/relationships" r:id="rId5"/>
            </a:rPr>
            <a:t>https://www.webology.org/data-cms/articles/20201217051701pmWEB17024.pdf</a:t>
          </a:r>
          <a:endParaRPr lang="en-US" sz="1100" kern="1200"/>
        </a:p>
      </dsp:txBody>
      <dsp:txXfrm>
        <a:off x="7154322" y="469890"/>
        <a:ext cx="3148942" cy="1335915"/>
      </dsp:txXfrm>
    </dsp:sp>
    <dsp:sp modelId="{9530D0DD-943A-4B7B-873A-DEBF547F6CFC}">
      <dsp:nvSpPr>
        <dsp:cNvPr id="0" name=""/>
        <dsp:cNvSpPr/>
      </dsp:nvSpPr>
      <dsp:spPr>
        <a:xfrm>
          <a:off x="212335" y="2545532"/>
          <a:ext cx="1335915" cy="1335915"/>
        </a:xfrm>
        <a:prstGeom prst="ellipse">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sp>
    <dsp:sp modelId="{626C6AF4-F6BC-436B-9480-D0DC580FFBAB}">
      <dsp:nvSpPr>
        <dsp:cNvPr id="0" name=""/>
        <dsp:cNvSpPr/>
      </dsp:nvSpPr>
      <dsp:spPr>
        <a:xfrm>
          <a:off x="518043" y="2826074"/>
          <a:ext cx="774830" cy="77483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ED800-5721-4EE2-8DCB-50207CC8E62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"Blind Signature Schemes" by Birgit Pfitzmann (2001) </a:t>
          </a:r>
          <a:r>
            <a:rPr lang="en-US" sz="1100" b="0" i="0" u="sng" kern="1200">
              <a:hlinkClick xmlns:r="http://schemas.openxmlformats.org/officeDocument/2006/relationships" r:id="rId8"/>
            </a:rPr>
            <a:t>https://www.cosic.esat.kuleuven.be/nessie/reports/e5.pdf</a:t>
          </a:r>
          <a:endParaRPr lang="en-US" sz="1100" kern="1200"/>
        </a:p>
      </dsp:txBody>
      <dsp:txXfrm>
        <a:off x="1834517" y="2545532"/>
        <a:ext cx="3148942" cy="1335915"/>
      </dsp:txXfrm>
    </dsp:sp>
    <dsp:sp modelId="{88CD1200-84EE-4933-91E2-A25CCE209980}">
      <dsp:nvSpPr>
        <dsp:cNvPr id="0" name=""/>
        <dsp:cNvSpPr/>
      </dsp:nvSpPr>
      <dsp:spPr>
        <a:xfrm>
          <a:off x="5532139" y="2545532"/>
          <a:ext cx="1335915" cy="1335915"/>
        </a:xfrm>
        <a:prstGeom prst="ellipse">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sp>
    <dsp:sp modelId="{C5DCFA55-1BA2-4393-A5DD-F98DB33EF6B9}">
      <dsp:nvSpPr>
        <dsp:cNvPr id="0" name=""/>
        <dsp:cNvSpPr/>
      </dsp:nvSpPr>
      <dsp:spPr>
        <a:xfrm>
          <a:off x="5837848" y="2826074"/>
          <a:ext cx="774830" cy="7748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41839-015D-4AB3-8F69-CC4D83CD57F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"Understanding Cryptography: A Textbook for Students and Practitioners" by Christof Paar and Jan Pelzl (2010) </a:t>
          </a:r>
          <a:r>
            <a:rPr lang="en-US" sz="1100" b="0" i="0" u="sng" kern="1200">
              <a:hlinkClick xmlns:r="http://schemas.openxmlformats.org/officeDocument/2006/relationships" r:id="rId11"/>
            </a:rPr>
            <a:t>https://www.crypto-textbook.com/</a:t>
          </a:r>
          <a:endParaRPr lang="en-US" sz="11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9AD39D7-378A-8FA0-3D07-85AEC06EC40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8172B7C-848F-65DF-9269-DC979E2C1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8C5606C-B632-F48F-B487-3B87D2663AD7}"/>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5" name="מציין מיקום של כותרת תחתונה 4">
            <a:extLst>
              <a:ext uri="{FF2B5EF4-FFF2-40B4-BE49-F238E27FC236}">
                <a16:creationId xmlns:a16="http://schemas.microsoft.com/office/drawing/2014/main" id="{ABCB8FE8-B7BC-6B84-30F3-E0FD013AB5A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E8C2B6-29A9-33EC-BA8D-2E1A31623DF8}"/>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54106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B1173-CEF6-F16B-7632-136CCD0F510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5E3585A-CC39-13EC-34F5-80068FCB300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459ECBE-7050-F220-C89D-A4C765528FEA}"/>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5" name="מציין מיקום של כותרת תחתונה 4">
            <a:extLst>
              <a:ext uri="{FF2B5EF4-FFF2-40B4-BE49-F238E27FC236}">
                <a16:creationId xmlns:a16="http://schemas.microsoft.com/office/drawing/2014/main" id="{FB4F8099-F8F7-8568-35F5-EA4B5E0F510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5E43668-BF90-770D-0734-3BC1C18E20AE}"/>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253880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F9BA3C6-D177-47FB-F8E6-717943A79C82}"/>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3BA8ECB-F220-80D7-5354-0ADBB76AB3B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ABF3F63-CA25-2811-0831-DBED4B26D839}"/>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5" name="מציין מיקום של כותרת תחתונה 4">
            <a:extLst>
              <a:ext uri="{FF2B5EF4-FFF2-40B4-BE49-F238E27FC236}">
                <a16:creationId xmlns:a16="http://schemas.microsoft.com/office/drawing/2014/main" id="{380C2F99-19F9-9DCA-278B-E7AC965BACC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59066E4-41F7-C3D2-C979-44E0E421604D}"/>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4153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3CEE13-0B95-DE9F-60F3-3C84D4BD326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27C8AE4-3741-2A80-80FF-4AD0EEA20467}"/>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3620F6-7DE9-5E28-B9FC-B2724438CD1E}"/>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5" name="מציין מיקום של כותרת תחתונה 4">
            <a:extLst>
              <a:ext uri="{FF2B5EF4-FFF2-40B4-BE49-F238E27FC236}">
                <a16:creationId xmlns:a16="http://schemas.microsoft.com/office/drawing/2014/main" id="{51B16ECD-142C-9820-6E84-F366E775A41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A49883E-5579-0CB8-D4ED-A51DB0C30CDD}"/>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302228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8E4CBB-B5AC-F8F0-6DBA-831311040C4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F94E89-2EDF-27AE-CC97-8BC6A2BE2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3592BBF-BAB8-51B0-C0B0-DEA27947E658}"/>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5" name="מציין מיקום של כותרת תחתונה 4">
            <a:extLst>
              <a:ext uri="{FF2B5EF4-FFF2-40B4-BE49-F238E27FC236}">
                <a16:creationId xmlns:a16="http://schemas.microsoft.com/office/drawing/2014/main" id="{A22C3FEA-FCB0-F366-A05F-88956E21491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458AAA1-852F-DFB5-3665-9E02894C09C5}"/>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295054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2A13BE-0D98-6C71-CDAC-85988608342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FF10C05-F925-3CB0-9DBE-79E4BE5B5DE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ECBE46B-F0C0-8EE9-A76A-CA7BA53C6C6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29F9749-6EE4-F6E8-381C-6BE2B10BCE05}"/>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6" name="מציין מיקום של כותרת תחתונה 5">
            <a:extLst>
              <a:ext uri="{FF2B5EF4-FFF2-40B4-BE49-F238E27FC236}">
                <a16:creationId xmlns:a16="http://schemas.microsoft.com/office/drawing/2014/main" id="{9EA4171B-F713-46FC-A77B-486954D64A8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7FF1E4A-0B2F-1C70-E477-A3E7CD8CD8B0}"/>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405444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4EC9B2-B6EB-3FFA-A482-B02ABA9ED60B}"/>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EB1BD82-B278-B094-E2B4-D2F0EF77D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E55D44E-0DBA-FE61-282F-255847A3B69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47B2E0D1-671D-75CA-6F97-6627DAB07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422472A-1166-14DB-B589-4B423569B3D7}"/>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6452181-6EB7-2E71-2A1F-BEE5C1D57EB0}"/>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8" name="מציין מיקום של כותרת תחתונה 7">
            <a:extLst>
              <a:ext uri="{FF2B5EF4-FFF2-40B4-BE49-F238E27FC236}">
                <a16:creationId xmlns:a16="http://schemas.microsoft.com/office/drawing/2014/main" id="{65A3B41F-18AC-E25D-BCB2-CB3FE3B8535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E4C804A6-75BC-9FA4-41D2-9D0FD9272B27}"/>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284669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68ECBA-50A1-B713-14C6-61E9221ED8A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E82C3E7-A17E-C3B6-A488-3270709E63D8}"/>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4" name="מציין מיקום של כותרת תחתונה 3">
            <a:extLst>
              <a:ext uri="{FF2B5EF4-FFF2-40B4-BE49-F238E27FC236}">
                <a16:creationId xmlns:a16="http://schemas.microsoft.com/office/drawing/2014/main" id="{BEFC7024-2A9F-7502-FADE-DAAC18EB15F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3AA5569-5D37-1B90-AB4B-A6A34B734316}"/>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290884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125D3A30-402C-4341-91DC-BF111F47BDCF}"/>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3" name="מציין מיקום של כותרת תחתונה 2">
            <a:extLst>
              <a:ext uri="{FF2B5EF4-FFF2-40B4-BE49-F238E27FC236}">
                <a16:creationId xmlns:a16="http://schemas.microsoft.com/office/drawing/2014/main" id="{9ABF2405-B5A8-4612-7820-FA88E9E6EB9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95B9BB3-C7A7-6345-B294-32CB8031130F}"/>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246916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51AAD7-2E68-5827-0CC9-4843C6BE996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9C5EC61-44E7-6C96-2A32-7DEC4ACE6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977E419-9A03-E1D0-0FB3-7295C10A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9AEB12F-D882-C3AA-AAC4-F78107206A94}"/>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6" name="מציין מיקום של כותרת תחתונה 5">
            <a:extLst>
              <a:ext uri="{FF2B5EF4-FFF2-40B4-BE49-F238E27FC236}">
                <a16:creationId xmlns:a16="http://schemas.microsoft.com/office/drawing/2014/main" id="{C263C41D-895E-FA1F-8E49-DE0AA14E4FC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C3DA43A-3331-20E4-3335-A72B5DC0BBA0}"/>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5083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4B7A69-FA95-8EC2-7A83-0936F554E83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7C0F37D-6AFE-A7F5-73A3-E3CE81B91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CEE5F9F5-EAEB-5A96-3F3B-2EB878749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70469A-97C5-D043-4EC0-7A8398880E70}"/>
              </a:ext>
            </a:extLst>
          </p:cNvPr>
          <p:cNvSpPr>
            <a:spLocks noGrp="1"/>
          </p:cNvSpPr>
          <p:nvPr>
            <p:ph type="dt" sz="half" idx="10"/>
          </p:nvPr>
        </p:nvSpPr>
        <p:spPr/>
        <p:txBody>
          <a:bodyPr/>
          <a:lstStyle/>
          <a:p>
            <a:fld id="{131A205A-F04B-4945-A927-DDCE04022EBE}" type="datetimeFigureOut">
              <a:rPr lang="he-IL" smtClean="0"/>
              <a:t>ט"ז/סיון/תשפ"ג</a:t>
            </a:fld>
            <a:endParaRPr lang="he-IL"/>
          </a:p>
        </p:txBody>
      </p:sp>
      <p:sp>
        <p:nvSpPr>
          <p:cNvPr id="6" name="מציין מיקום של כותרת תחתונה 5">
            <a:extLst>
              <a:ext uri="{FF2B5EF4-FFF2-40B4-BE49-F238E27FC236}">
                <a16:creationId xmlns:a16="http://schemas.microsoft.com/office/drawing/2014/main" id="{5043387C-9886-4A84-1D4D-7912C6B6406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068B8F1-0B8F-0D31-6FB6-76460AED6983}"/>
              </a:ext>
            </a:extLst>
          </p:cNvPr>
          <p:cNvSpPr>
            <a:spLocks noGrp="1"/>
          </p:cNvSpPr>
          <p:nvPr>
            <p:ph type="sldNum" sz="quarter" idx="12"/>
          </p:nvPr>
        </p:nvSpPr>
        <p:spPr/>
        <p:txBody>
          <a:bodyPr/>
          <a:lstStyle/>
          <a:p>
            <a:fld id="{97E5B1BA-5E58-445A-8C97-A1568583AE62}" type="slidenum">
              <a:rPr lang="he-IL" smtClean="0"/>
              <a:t>‹#›</a:t>
            </a:fld>
            <a:endParaRPr lang="he-IL"/>
          </a:p>
        </p:txBody>
      </p:sp>
    </p:spTree>
    <p:extLst>
      <p:ext uri="{BB962C8B-B14F-4D97-AF65-F5344CB8AC3E}">
        <p14:creationId xmlns:p14="http://schemas.microsoft.com/office/powerpoint/2010/main" val="193725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5878C29-396C-2015-FD1E-A6EACA8A84F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A56FE70-A620-386C-7739-98576E25ACD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C451FD-F5D6-3FBE-1F0E-CAA0B625BA15}"/>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31A205A-F04B-4945-A927-DDCE04022EBE}" type="datetimeFigureOut">
              <a:rPr lang="he-IL" smtClean="0"/>
              <a:t>ט"ז/סיון/תשפ"ג</a:t>
            </a:fld>
            <a:endParaRPr lang="he-IL"/>
          </a:p>
        </p:txBody>
      </p:sp>
      <p:sp>
        <p:nvSpPr>
          <p:cNvPr id="5" name="מציין מיקום של כותרת תחתונה 4">
            <a:extLst>
              <a:ext uri="{FF2B5EF4-FFF2-40B4-BE49-F238E27FC236}">
                <a16:creationId xmlns:a16="http://schemas.microsoft.com/office/drawing/2014/main" id="{72FEEDE4-4D56-8754-7AA8-4187DB21E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DFF24C2C-7B4E-3500-5A81-D83C2321EE9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7E5B1BA-5E58-445A-8C97-A1568583AE62}" type="slidenum">
              <a:rPr lang="he-IL" smtClean="0"/>
              <a:t>‹#›</a:t>
            </a:fld>
            <a:endParaRPr lang="he-IL"/>
          </a:p>
        </p:txBody>
      </p:sp>
    </p:spTree>
    <p:extLst>
      <p:ext uri="{BB962C8B-B14F-4D97-AF65-F5344CB8AC3E}">
        <p14:creationId xmlns:p14="http://schemas.microsoft.com/office/powerpoint/2010/main" val="604872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008ADDF-09F0-2FF1-AA65-CF0E42B31557}"/>
              </a:ext>
            </a:extLst>
          </p:cNvPr>
          <p:cNvSpPr>
            <a:spLocks noGrp="1"/>
          </p:cNvSpPr>
          <p:nvPr>
            <p:ph type="ctrTitle"/>
          </p:nvPr>
        </p:nvSpPr>
        <p:spPr>
          <a:xfrm>
            <a:off x="1285241" y="-3568"/>
            <a:ext cx="10325122" cy="3542045"/>
          </a:xfrm>
        </p:spPr>
        <p:txBody>
          <a:bodyPr anchor="b">
            <a:noAutofit/>
          </a:bodyPr>
          <a:lstStyle/>
          <a:p>
            <a:r>
              <a:rPr lang="en-US" sz="7200" dirty="0">
                <a:latin typeface="MV Boli" panose="02000500030200090000" pitchFamily="2" charset="0"/>
                <a:cs typeface="MV Boli" panose="02000500030200090000" pitchFamily="2" charset="0"/>
              </a:rPr>
              <a:t>Secure SMS exchange. </a:t>
            </a:r>
            <a:br>
              <a:rPr lang="en-US" sz="5400" dirty="0">
                <a:latin typeface="MV Boli" panose="02000500030200090000" pitchFamily="2" charset="0"/>
                <a:cs typeface="MV Boli" panose="02000500030200090000" pitchFamily="2" charset="0"/>
              </a:rPr>
            </a:br>
            <a:r>
              <a:rPr lang="en-US" sz="2800" dirty="0">
                <a:latin typeface="MV Boli" panose="02000500030200090000" pitchFamily="2" charset="0"/>
                <a:cs typeface="MV Boli" panose="02000500030200090000" pitchFamily="2" charset="0"/>
              </a:rPr>
              <a:t>RC6 + Blind RSA signature + DH key exchange</a:t>
            </a:r>
            <a:endParaRPr lang="he-IL" sz="5400" dirty="0">
              <a:latin typeface="MV Boli" panose="02000500030200090000" pitchFamily="2" charset="0"/>
            </a:endParaRPr>
          </a:p>
        </p:txBody>
      </p:sp>
      <p:sp>
        <p:nvSpPr>
          <p:cNvPr id="3" name="כותרת משנה 2">
            <a:extLst>
              <a:ext uri="{FF2B5EF4-FFF2-40B4-BE49-F238E27FC236}">
                <a16:creationId xmlns:a16="http://schemas.microsoft.com/office/drawing/2014/main" id="{72F99915-A701-80CC-9AFC-AE296B06DD15}"/>
              </a:ext>
            </a:extLst>
          </p:cNvPr>
          <p:cNvSpPr>
            <a:spLocks noGrp="1"/>
          </p:cNvSpPr>
          <p:nvPr>
            <p:ph type="subTitle" idx="1"/>
          </p:nvPr>
        </p:nvSpPr>
        <p:spPr>
          <a:xfrm>
            <a:off x="1285241" y="4582814"/>
            <a:ext cx="7132335" cy="1312657"/>
          </a:xfrm>
        </p:spPr>
        <p:txBody>
          <a:bodyPr anchor="t">
            <a:normAutofit/>
          </a:bodyPr>
          <a:lstStyle/>
          <a:p>
            <a:pPr algn="l"/>
            <a:r>
              <a:rPr lang="en-US" dirty="0">
                <a:latin typeface="MV Boli" panose="02000500030200090000" pitchFamily="2" charset="0"/>
                <a:cs typeface="MV Boli" panose="02000500030200090000" pitchFamily="2" charset="0"/>
              </a:rPr>
              <a:t>RAMI AMASHA &amp; JASMEEN MURA.</a:t>
            </a:r>
            <a:endParaRPr lang="he-IL" dirty="0">
              <a:latin typeface="MV Boli" panose="02000500030200090000" pitchFamily="2" charset="0"/>
            </a:endParaRPr>
          </a:p>
        </p:txBody>
      </p:sp>
    </p:spTree>
    <p:extLst>
      <p:ext uri="{BB962C8B-B14F-4D97-AF65-F5344CB8AC3E}">
        <p14:creationId xmlns:p14="http://schemas.microsoft.com/office/powerpoint/2010/main" val="408061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FE2C591-2D6D-0E26-EB57-63A4E027806F}"/>
              </a:ext>
            </a:extLst>
          </p:cNvPr>
          <p:cNvSpPr>
            <a:spLocks noGrp="1"/>
          </p:cNvSpPr>
          <p:nvPr>
            <p:ph type="title"/>
          </p:nvPr>
        </p:nvSpPr>
        <p:spPr>
          <a:xfrm>
            <a:off x="1285240" y="1050595"/>
            <a:ext cx="8074815" cy="1618489"/>
          </a:xfrm>
        </p:spPr>
        <p:txBody>
          <a:bodyPr anchor="ctr">
            <a:normAutofit fontScale="90000"/>
          </a:bodyPr>
          <a:lstStyle/>
          <a:p>
            <a:r>
              <a:rPr lang="en-US" sz="7200">
                <a:latin typeface="Fugaz One" pitchFamily="2" charset="0"/>
              </a:rPr>
              <a:t> RC6.The sub-steps</a:t>
            </a:r>
            <a:endParaRPr lang="he-IL" sz="7200">
              <a:latin typeface="Fugaz One" pitchFamily="2" charset="0"/>
            </a:endParaRPr>
          </a:p>
        </p:txBody>
      </p:sp>
      <p:sp>
        <p:nvSpPr>
          <p:cNvPr id="3" name="מציין מיקום תוכן 2">
            <a:extLst>
              <a:ext uri="{FF2B5EF4-FFF2-40B4-BE49-F238E27FC236}">
                <a16:creationId xmlns:a16="http://schemas.microsoft.com/office/drawing/2014/main" id="{B6643CD1-FB75-1FCA-6D8E-923A21956D4E}"/>
              </a:ext>
            </a:extLst>
          </p:cNvPr>
          <p:cNvSpPr>
            <a:spLocks noGrp="1"/>
          </p:cNvSpPr>
          <p:nvPr>
            <p:ph idx="1"/>
          </p:nvPr>
        </p:nvSpPr>
        <p:spPr>
          <a:xfrm>
            <a:off x="1285240" y="2550253"/>
            <a:ext cx="8722826" cy="3219611"/>
          </a:xfrm>
        </p:spPr>
        <p:txBody>
          <a:bodyPr anchor="t">
            <a:normAutofit/>
          </a:bodyPr>
          <a:lstStyle/>
          <a:p>
            <a:pPr marL="0" indent="0" algn="l" rtl="0">
              <a:buNone/>
            </a:pPr>
            <a:r>
              <a:rPr lang="en-US" sz="1600" b="0" i="0" dirty="0">
                <a:effectLst/>
                <a:latin typeface="MV Boli" panose="02000500030200090000" pitchFamily="2" charset="0"/>
                <a:cs typeface="MV Boli" panose="02000500030200090000" pitchFamily="2" charset="0"/>
              </a:rPr>
              <a:t>1) </a:t>
            </a:r>
            <a:r>
              <a:rPr lang="en-US" sz="1600" b="0" i="0" dirty="0">
                <a:solidFill>
                  <a:schemeClr val="accent4">
                    <a:lumMod val="50000"/>
                  </a:schemeClr>
                </a:solidFill>
                <a:effectLst/>
                <a:latin typeface="MV Boli" panose="02000500030200090000" pitchFamily="2" charset="0"/>
                <a:cs typeface="MV Boli" panose="02000500030200090000" pitchFamily="2" charset="0"/>
              </a:rPr>
              <a:t>Substitution step </a:t>
            </a:r>
            <a:r>
              <a:rPr lang="en-US" sz="1600" b="0" i="0" dirty="0">
                <a:effectLst/>
                <a:latin typeface="MV Boli" panose="02000500030200090000" pitchFamily="2" charset="0"/>
                <a:cs typeface="MV Boli" panose="02000500030200090000" pitchFamily="2" charset="0"/>
              </a:rPr>
              <a:t>employs bitwise rotations, which involve shifting the bits of the data block to the left or right.</a:t>
            </a:r>
          </a:p>
          <a:p>
            <a:pPr marL="0" indent="0" algn="l" rtl="0">
              <a:buNone/>
            </a:pPr>
            <a:r>
              <a:rPr lang="en-US" sz="1600" dirty="0">
                <a:latin typeface="MV Boli" panose="02000500030200090000" pitchFamily="2" charset="0"/>
                <a:cs typeface="MV Boli" panose="02000500030200090000" pitchFamily="2" charset="0"/>
              </a:rPr>
              <a:t>Purpose of </a:t>
            </a:r>
            <a:r>
              <a:rPr lang="en-US" sz="1600" b="0" i="0" dirty="0">
                <a:effectLst/>
                <a:latin typeface="MV Boli" panose="02000500030200090000" pitchFamily="2" charset="0"/>
                <a:cs typeface="MV Boli" panose="02000500030200090000" pitchFamily="2" charset="0"/>
              </a:rPr>
              <a:t>substitution </a:t>
            </a:r>
            <a:r>
              <a:rPr lang="en-US" sz="1600" dirty="0">
                <a:latin typeface="MV Boli" panose="02000500030200090000" pitchFamily="2" charset="0"/>
                <a:cs typeface="MV Boli" panose="02000500030200090000" pitchFamily="2" charset="0"/>
              </a:rPr>
              <a:t>: to introduce non-linearity in the encryption process.</a:t>
            </a:r>
          </a:p>
          <a:p>
            <a:pPr marL="0" indent="0" algn="l" rtl="0">
              <a:buNone/>
            </a:pPr>
            <a:r>
              <a:rPr lang="en-US" sz="1600" dirty="0">
                <a:latin typeface="MV Boli" panose="02000500030200090000" pitchFamily="2" charset="0"/>
                <a:cs typeface="MV Boli" panose="02000500030200090000" pitchFamily="2" charset="0"/>
              </a:rPr>
              <a:t>2) </a:t>
            </a:r>
            <a:r>
              <a:rPr lang="en-US" sz="1600" dirty="0">
                <a:solidFill>
                  <a:schemeClr val="accent4">
                    <a:lumMod val="50000"/>
                  </a:schemeClr>
                </a:solidFill>
                <a:latin typeface="MV Boli" panose="02000500030200090000" pitchFamily="2" charset="0"/>
                <a:cs typeface="MV Boli" panose="02000500030200090000" pitchFamily="2" charset="0"/>
              </a:rPr>
              <a:t>Permutation </a:t>
            </a:r>
            <a:r>
              <a:rPr lang="en-US" sz="1600" b="0" i="0" dirty="0">
                <a:solidFill>
                  <a:schemeClr val="accent4">
                    <a:lumMod val="50000"/>
                  </a:schemeClr>
                </a:solidFill>
                <a:effectLst/>
                <a:latin typeface="MV Boli" panose="02000500030200090000" pitchFamily="2" charset="0"/>
                <a:cs typeface="MV Boli" panose="02000500030200090000" pitchFamily="2" charset="0"/>
              </a:rPr>
              <a:t>step </a:t>
            </a:r>
            <a:r>
              <a:rPr lang="en-US" sz="1600" b="0" i="0" dirty="0">
                <a:effectLst/>
                <a:latin typeface="MV Boli" panose="02000500030200090000" pitchFamily="2" charset="0"/>
                <a:cs typeface="MV Boli" panose="02000500030200090000" pitchFamily="2" charset="0"/>
              </a:rPr>
              <a:t>involves rearranging the positions of the bits within the data block.</a:t>
            </a:r>
          </a:p>
          <a:p>
            <a:pPr marL="0" indent="0" algn="l" rtl="0">
              <a:buNone/>
            </a:pPr>
            <a:r>
              <a:rPr lang="en-US" sz="1600" dirty="0">
                <a:latin typeface="MV Boli" panose="02000500030200090000" pitchFamily="2" charset="0"/>
                <a:cs typeface="MV Boli" panose="02000500030200090000" pitchFamily="2" charset="0"/>
              </a:rPr>
              <a:t>Purpose of Permutation: </a:t>
            </a:r>
            <a:r>
              <a:rPr lang="en-US" sz="1600" b="0" i="0" dirty="0">
                <a:effectLst/>
                <a:latin typeface="MV Boli" panose="02000500030200090000" pitchFamily="2" charset="0"/>
                <a:cs typeface="MV Boli" panose="02000500030200090000" pitchFamily="2" charset="0"/>
              </a:rPr>
              <a:t>to spread the influence of individual bits across the entire data block, achieving diffusion. Also ensures that any changes or manipulations in one part of the data block will have a cascading effect throughout the block.</a:t>
            </a:r>
            <a:endParaRPr lang="he-IL" sz="1600" dirty="0">
              <a:latin typeface="MV Boli" panose="02000500030200090000" pitchFamily="2" charset="0"/>
            </a:endParaRPr>
          </a:p>
        </p:txBody>
      </p:sp>
    </p:spTree>
    <p:extLst>
      <p:ext uri="{BB962C8B-B14F-4D97-AF65-F5344CB8AC3E}">
        <p14:creationId xmlns:p14="http://schemas.microsoft.com/office/powerpoint/2010/main" val="59572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9267CA5-9518-F47B-862C-D2FB54FDAD74}"/>
              </a:ext>
            </a:extLst>
          </p:cNvPr>
          <p:cNvSpPr>
            <a:spLocks noGrp="1"/>
          </p:cNvSpPr>
          <p:nvPr>
            <p:ph type="title"/>
          </p:nvPr>
        </p:nvSpPr>
        <p:spPr>
          <a:xfrm>
            <a:off x="1285240" y="1050595"/>
            <a:ext cx="8074815" cy="1618489"/>
          </a:xfrm>
        </p:spPr>
        <p:txBody>
          <a:bodyPr anchor="ctr">
            <a:normAutofit fontScale="90000"/>
          </a:bodyPr>
          <a:lstStyle/>
          <a:p>
            <a:r>
              <a:rPr lang="en-US" sz="7200" dirty="0">
                <a:latin typeface="Fugaz One" pitchFamily="2" charset="0"/>
              </a:rPr>
              <a:t> RC6.The sub-steps</a:t>
            </a:r>
            <a:endParaRPr lang="he-IL" sz="7200" dirty="0"/>
          </a:p>
        </p:txBody>
      </p:sp>
      <p:sp>
        <p:nvSpPr>
          <p:cNvPr id="3" name="מציין מיקום תוכן 2">
            <a:extLst>
              <a:ext uri="{FF2B5EF4-FFF2-40B4-BE49-F238E27FC236}">
                <a16:creationId xmlns:a16="http://schemas.microsoft.com/office/drawing/2014/main" id="{05DA3A31-6A88-42CF-05AF-8844D710DF28}"/>
              </a:ext>
            </a:extLst>
          </p:cNvPr>
          <p:cNvSpPr>
            <a:spLocks noGrp="1"/>
          </p:cNvSpPr>
          <p:nvPr>
            <p:ph idx="1"/>
          </p:nvPr>
        </p:nvSpPr>
        <p:spPr>
          <a:xfrm>
            <a:off x="1285240" y="2608977"/>
            <a:ext cx="8630547" cy="3160888"/>
          </a:xfrm>
        </p:spPr>
        <p:txBody>
          <a:bodyPr anchor="t">
            <a:normAutofit/>
          </a:bodyPr>
          <a:lstStyle/>
          <a:p>
            <a:pPr marL="0" indent="0" algn="l" rtl="0">
              <a:buNone/>
            </a:pPr>
            <a:r>
              <a:rPr lang="en-US" sz="1600" dirty="0">
                <a:solidFill>
                  <a:schemeClr val="accent4">
                    <a:lumMod val="50000"/>
                  </a:schemeClr>
                </a:solidFill>
                <a:latin typeface="MV Boli" panose="02000500030200090000" pitchFamily="2" charset="0"/>
                <a:cs typeface="MV Boli" panose="02000500030200090000" pitchFamily="2" charset="0"/>
              </a:rPr>
              <a:t>3) Mixing :</a:t>
            </a:r>
          </a:p>
          <a:p>
            <a:pPr algn="l" rtl="0"/>
            <a:r>
              <a:rPr lang="en-US" sz="1600" b="0" i="0" dirty="0">
                <a:effectLst/>
                <a:latin typeface="MV Boli" panose="02000500030200090000" pitchFamily="2" charset="0"/>
                <a:cs typeface="MV Boli" panose="02000500030200090000" pitchFamily="2" charset="0"/>
              </a:rPr>
              <a:t>refers to the process of combining and manipulating the data block with round keys.</a:t>
            </a:r>
          </a:p>
          <a:p>
            <a:pPr algn="l" rtl="0"/>
            <a:r>
              <a:rPr lang="en-US" sz="1600" b="0" i="0" dirty="0">
                <a:effectLst/>
                <a:latin typeface="MV Boli" panose="02000500030200090000" pitchFamily="2" charset="0"/>
                <a:cs typeface="MV Boli" panose="02000500030200090000" pitchFamily="2" charset="0"/>
              </a:rPr>
              <a:t>Mixing operations are applied during each round of the encryption process to enhance the security and complexity of RC6</a:t>
            </a:r>
            <a:r>
              <a:rPr lang="en-US" sz="1600" dirty="0">
                <a:latin typeface="MV Boli" panose="02000500030200090000" pitchFamily="2" charset="0"/>
                <a:cs typeface="MV Boli" panose="02000500030200090000" pitchFamily="2" charset="0"/>
              </a:rPr>
              <a:t>.</a:t>
            </a:r>
          </a:p>
          <a:p>
            <a:pPr algn="l" rtl="0"/>
            <a:r>
              <a:rPr lang="en-US" sz="1600" b="0" i="0" dirty="0">
                <a:effectLst/>
                <a:latin typeface="MV Boli" panose="02000500030200090000" pitchFamily="2" charset="0"/>
                <a:cs typeface="MV Boli" panose="02000500030200090000" pitchFamily="2" charset="0"/>
              </a:rPr>
              <a:t>There are typically two types of mixing operations in RC6: bitwise XOR and modular addition/subtraction.</a:t>
            </a:r>
          </a:p>
          <a:p>
            <a:pPr marL="0" indent="0" algn="l" rtl="0">
              <a:buNone/>
            </a:pPr>
            <a:r>
              <a:rPr lang="en-US" sz="1600" b="0" i="0" dirty="0">
                <a:effectLst/>
                <a:latin typeface="MV Boli" panose="02000500030200090000" pitchFamily="2" charset="0"/>
                <a:cs typeface="MV Boli" panose="02000500030200090000" pitchFamily="2" charset="0"/>
              </a:rPr>
              <a:t>Purpose of Mixing:</a:t>
            </a:r>
            <a:br>
              <a:rPr lang="en-US" sz="1600" b="0" i="0" dirty="0">
                <a:effectLst/>
                <a:latin typeface="MV Boli" panose="02000500030200090000" pitchFamily="2" charset="0"/>
                <a:cs typeface="MV Boli" panose="02000500030200090000" pitchFamily="2" charset="0"/>
              </a:rPr>
            </a:br>
            <a:r>
              <a:rPr lang="en-US" sz="1600" b="0" i="0" dirty="0">
                <a:effectLst/>
                <a:latin typeface="MV Boli" panose="02000500030200090000" pitchFamily="2" charset="0"/>
                <a:cs typeface="MV Boli" panose="02000500030200090000" pitchFamily="2" charset="0"/>
              </a:rPr>
              <a:t> By combining the data block with the round key using XOR and modular operations, mixing ensures that the relationship between the plaintext, the key, and the encrypted output becomes highly complex.</a:t>
            </a:r>
            <a:endParaRPr lang="he-IL" sz="1600" dirty="0">
              <a:latin typeface="MV Boli" panose="02000500030200090000" pitchFamily="2" charset="0"/>
            </a:endParaRPr>
          </a:p>
        </p:txBody>
      </p:sp>
    </p:spTree>
    <p:extLst>
      <p:ext uri="{BB962C8B-B14F-4D97-AF65-F5344CB8AC3E}">
        <p14:creationId xmlns:p14="http://schemas.microsoft.com/office/powerpoint/2010/main" val="58453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מציין מיקום תוכן 9">
            <a:extLst>
              <a:ext uri="{FF2B5EF4-FFF2-40B4-BE49-F238E27FC236}">
                <a16:creationId xmlns:a16="http://schemas.microsoft.com/office/drawing/2014/main" id="{083D033D-9953-0CBC-D2D1-7E859A248F1C}"/>
              </a:ext>
            </a:extLst>
          </p:cNvPr>
          <p:cNvPicPr>
            <a:picLocks noGrp="1" noChangeAspect="1"/>
          </p:cNvPicPr>
          <p:nvPr>
            <p:ph idx="1"/>
          </p:nvPr>
        </p:nvPicPr>
        <p:blipFill>
          <a:blip r:embed="rId2"/>
          <a:stretch>
            <a:fillRect/>
          </a:stretch>
        </p:blipFill>
        <p:spPr>
          <a:xfrm>
            <a:off x="2288543" y="634652"/>
            <a:ext cx="5736963" cy="5607882"/>
          </a:xfrm>
          <a:prstGeom prst="rect">
            <a:avLst/>
          </a:prstGeom>
        </p:spPr>
      </p:pic>
    </p:spTree>
    <p:extLst>
      <p:ext uri="{BB962C8B-B14F-4D97-AF65-F5344CB8AC3E}">
        <p14:creationId xmlns:p14="http://schemas.microsoft.com/office/powerpoint/2010/main" val="147168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09E713F-F47B-CA38-C4D3-4867FB853A1C}"/>
              </a:ext>
            </a:extLst>
          </p:cNvPr>
          <p:cNvSpPr>
            <a:spLocks noGrp="1"/>
          </p:cNvSpPr>
          <p:nvPr>
            <p:ph type="title"/>
          </p:nvPr>
        </p:nvSpPr>
        <p:spPr>
          <a:xfrm>
            <a:off x="8932498" y="2023110"/>
            <a:ext cx="2805035" cy="2846070"/>
          </a:xfrm>
        </p:spPr>
        <p:txBody>
          <a:bodyPr vert="horz" lIns="91440" tIns="45720" rIns="91440" bIns="45720" rtlCol="0" anchor="ctr">
            <a:normAutofit/>
          </a:bodyPr>
          <a:lstStyle/>
          <a:p>
            <a:pPr algn="l" rtl="0"/>
            <a:r>
              <a:rPr lang="en-US" sz="3700" kern="1200" dirty="0">
                <a:solidFill>
                  <a:schemeClr val="tx1"/>
                </a:solidFill>
                <a:latin typeface="Fugaz One" pitchFamily="2" charset="0"/>
              </a:rPr>
              <a:t>DH Key Exchange Algorithm</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מציין מיקום תוכן 4">
            <a:extLst>
              <a:ext uri="{FF2B5EF4-FFF2-40B4-BE49-F238E27FC236}">
                <a16:creationId xmlns:a16="http://schemas.microsoft.com/office/drawing/2014/main" id="{6D22BF91-A3DA-E8F4-1F66-9346F2F09544}"/>
              </a:ext>
            </a:extLst>
          </p:cNvPr>
          <p:cNvPicPr>
            <a:picLocks noGrp="1" noChangeAspect="1"/>
          </p:cNvPicPr>
          <p:nvPr>
            <p:ph idx="1"/>
          </p:nvPr>
        </p:nvPicPr>
        <p:blipFill>
          <a:blip r:embed="rId2"/>
          <a:stretch>
            <a:fillRect/>
          </a:stretch>
        </p:blipFill>
        <p:spPr>
          <a:xfrm>
            <a:off x="545238" y="2399315"/>
            <a:ext cx="7608304" cy="2130325"/>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97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CB362C3-EB1E-1C24-BEAF-1966B0A46E10}"/>
              </a:ext>
            </a:extLst>
          </p:cNvPr>
          <p:cNvSpPr>
            <a:spLocks noGrp="1"/>
          </p:cNvSpPr>
          <p:nvPr>
            <p:ph type="title"/>
          </p:nvPr>
        </p:nvSpPr>
        <p:spPr>
          <a:xfrm>
            <a:off x="589560" y="856180"/>
            <a:ext cx="4560584" cy="1128068"/>
          </a:xfrm>
        </p:spPr>
        <p:txBody>
          <a:bodyPr anchor="ctr">
            <a:normAutofit/>
          </a:bodyPr>
          <a:lstStyle/>
          <a:p>
            <a:r>
              <a:rPr lang="en-US" sz="3700">
                <a:latin typeface="MV Boli" panose="02000500030200090000" pitchFamily="2" charset="0"/>
                <a:cs typeface="MV Boli" panose="02000500030200090000" pitchFamily="2" charset="0"/>
              </a:rPr>
              <a:t>DH Key exchange Cont.</a:t>
            </a:r>
            <a:endParaRPr lang="he-IL" sz="3700">
              <a:latin typeface="MV Boli" panose="02000500030200090000" pitchFamily="2" charset="0"/>
            </a:endParaRP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38182179-64F2-9BE0-2B57-B03D1C5965BB}"/>
                  </a:ext>
                </a:extLst>
              </p:cNvPr>
              <p:cNvSpPr>
                <a:spLocks noGrp="1"/>
              </p:cNvSpPr>
              <p:nvPr>
                <p:ph idx="1"/>
              </p:nvPr>
            </p:nvSpPr>
            <p:spPr>
              <a:xfrm>
                <a:off x="218115" y="2330505"/>
                <a:ext cx="5385732" cy="4101586"/>
              </a:xfrm>
            </p:spPr>
            <p:txBody>
              <a:bodyPr anchor="ctr">
                <a:normAutofit/>
              </a:bodyPr>
              <a:lstStyle/>
              <a:p>
                <a:pPr algn="l" rtl="0"/>
                <a:r>
                  <a:rPr lang="en-US" b="0" i="0" dirty="0">
                    <a:effectLst/>
                    <a:latin typeface="MV Boli" panose="02000500030200090000" pitchFamily="2" charset="0"/>
                    <a:cs typeface="MV Boli" panose="02000500030200090000" pitchFamily="2" charset="0"/>
                  </a:rPr>
                  <a:t>DH key exchange is based on modular arithmetic.</a:t>
                </a:r>
                <a:endParaRPr lang="en-US" dirty="0">
                  <a:latin typeface="MV Boli" panose="02000500030200090000" pitchFamily="2" charset="0"/>
                  <a:cs typeface="MV Boli" panose="02000500030200090000" pitchFamily="2" charset="0"/>
                </a:endParaRPr>
              </a:p>
              <a:p>
                <a:pPr algn="l" rtl="0"/>
                <a:r>
                  <a:rPr lang="en-US" dirty="0">
                    <a:latin typeface="MV Boli" panose="02000500030200090000" pitchFamily="2" charset="0"/>
                    <a:cs typeface="MV Boli" panose="02000500030200090000" pitchFamily="2" charset="0"/>
                  </a:rPr>
                  <a:t>Discrete Logarithm problem: to find x knowing g and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𝑔</m:t>
                        </m:r>
                      </m:e>
                      <m:sup>
                        <m:r>
                          <a:rPr lang="en-US" b="0" i="1">
                            <a:latin typeface="Cambria Math" panose="02040503050406030204" pitchFamily="18" charset="0"/>
                          </a:rPr>
                          <m:t>𝑥</m:t>
                        </m:r>
                      </m:sup>
                    </m:sSup>
                  </m:oMath>
                </a14:m>
                <a:r>
                  <a:rPr lang="en-US" dirty="0">
                    <a:latin typeface="MV Boli" panose="02000500030200090000" pitchFamily="2" charset="0"/>
                    <a:cs typeface="MV Boli" panose="02000500030200090000" pitchFamily="2" charset="0"/>
                  </a:rPr>
                  <a:t> .</a:t>
                </a:r>
              </a:p>
              <a:p>
                <a:pPr algn="l" rtl="0"/>
                <a:r>
                  <a:rPr lang="en-US" dirty="0">
                    <a:latin typeface="MV Boli" panose="02000500030200090000" pitchFamily="2" charset="0"/>
                    <a:cs typeface="MV Boli" panose="02000500030200090000" pitchFamily="2" charset="0"/>
                  </a:rPr>
                  <a:t>To find a solution it requires </a:t>
                </a:r>
                <a:r>
                  <a:rPr lang="en-US" altLang="he-IL" dirty="0">
                    <a:latin typeface="MV Boli" panose="02000500030200090000" pitchFamily="2" charset="0"/>
                    <a:cs typeface="MV Boli" panose="02000500030200090000" pitchFamily="2" charset="0"/>
                  </a:rPr>
                  <a:t>O(p</a:t>
                </a:r>
                <a:r>
                  <a:rPr lang="en-US" altLang="he-IL" baseline="30000" dirty="0">
                    <a:latin typeface="MV Boli" panose="02000500030200090000" pitchFamily="2" charset="0"/>
                    <a:cs typeface="MV Boli" panose="02000500030200090000" pitchFamily="2" charset="0"/>
                  </a:rPr>
                  <a:t>½</a:t>
                </a:r>
                <a:r>
                  <a:rPr lang="en-US" altLang="he-IL" dirty="0">
                    <a:latin typeface="MV Boli" panose="02000500030200090000" pitchFamily="2" charset="0"/>
                    <a:cs typeface="MV Boli" panose="02000500030200090000" pitchFamily="2" charset="0"/>
                  </a:rPr>
                  <a:t> log(p)), and that’s not practical for large p.</a:t>
                </a:r>
                <a:endParaRPr lang="he-IL" dirty="0">
                  <a:latin typeface="MV Boli" panose="02000500030200090000" pitchFamily="2" charset="0"/>
                </a:endParaRPr>
              </a:p>
            </p:txBody>
          </p:sp>
        </mc:Choice>
        <mc:Fallback xmlns="">
          <p:sp>
            <p:nvSpPr>
              <p:cNvPr id="3" name="מציין מיקום תוכן 2">
                <a:extLst>
                  <a:ext uri="{FF2B5EF4-FFF2-40B4-BE49-F238E27FC236}">
                    <a16:creationId xmlns:a16="http://schemas.microsoft.com/office/drawing/2014/main" id="{38182179-64F2-9BE0-2B57-B03D1C5965BB}"/>
                  </a:ext>
                </a:extLst>
              </p:cNvPr>
              <p:cNvSpPr>
                <a:spLocks noGrp="1" noRot="1" noChangeAspect="1" noMove="1" noResize="1" noEditPoints="1" noAdjustHandles="1" noChangeArrowheads="1" noChangeShapeType="1" noTextEdit="1"/>
              </p:cNvSpPr>
              <p:nvPr>
                <p:ph idx="1"/>
              </p:nvPr>
            </p:nvSpPr>
            <p:spPr>
              <a:xfrm>
                <a:off x="218115" y="2330505"/>
                <a:ext cx="5385732" cy="4101586"/>
              </a:xfrm>
              <a:blipFill>
                <a:blip r:embed="rId2"/>
                <a:stretch>
                  <a:fillRect l="-2039" r="-4417"/>
                </a:stretch>
              </a:blipFill>
            </p:spPr>
            <p:txBody>
              <a:bodyPr/>
              <a:lstStyle/>
              <a:p>
                <a:r>
                  <a:rPr lang="he-IL">
                    <a:noFill/>
                  </a:rPr>
                  <a:t> </a:t>
                </a:r>
              </a:p>
            </p:txBody>
          </p:sp>
        </mc:Fallback>
      </mc:AlternateContent>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anding over keys">
            <a:extLst>
              <a:ext uri="{FF2B5EF4-FFF2-40B4-BE49-F238E27FC236}">
                <a16:creationId xmlns:a16="http://schemas.microsoft.com/office/drawing/2014/main" id="{1CFA3F73-09E3-F459-F6AD-4EFEFE82C561}"/>
              </a:ext>
            </a:extLst>
          </p:cNvPr>
          <p:cNvPicPr>
            <a:picLocks noChangeAspect="1"/>
          </p:cNvPicPr>
          <p:nvPr/>
        </p:nvPicPr>
        <p:blipFill rotWithShape="1">
          <a:blip r:embed="rId3"/>
          <a:srcRect l="9583" r="21560" b="1"/>
          <a:stretch/>
        </p:blipFill>
        <p:spPr>
          <a:xfrm>
            <a:off x="5977788" y="799352"/>
            <a:ext cx="5425410" cy="5259296"/>
          </a:xfrm>
          <a:prstGeom prst="rect">
            <a:avLst/>
          </a:prstGeom>
        </p:spPr>
      </p:pic>
    </p:spTree>
    <p:extLst>
      <p:ext uri="{BB962C8B-B14F-4D97-AF65-F5344CB8AC3E}">
        <p14:creationId xmlns:p14="http://schemas.microsoft.com/office/powerpoint/2010/main" val="320675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B511E70-5D59-B56C-95C2-648305DC11C8}"/>
              </a:ext>
            </a:extLst>
          </p:cNvPr>
          <p:cNvSpPr>
            <a:spLocks noGrp="1"/>
          </p:cNvSpPr>
          <p:nvPr>
            <p:ph type="title"/>
          </p:nvPr>
        </p:nvSpPr>
        <p:spPr>
          <a:xfrm>
            <a:off x="589560" y="856180"/>
            <a:ext cx="4560584" cy="1128068"/>
          </a:xfrm>
        </p:spPr>
        <p:txBody>
          <a:bodyPr anchor="ctr">
            <a:normAutofit/>
          </a:bodyPr>
          <a:lstStyle/>
          <a:p>
            <a:pPr algn="ctr"/>
            <a:r>
              <a:rPr lang="en-US" sz="2500" dirty="0">
                <a:latin typeface="MV Boli" panose="02000500030200090000" pitchFamily="2" charset="0"/>
                <a:cs typeface="MV Boli" panose="02000500030200090000" pitchFamily="2" charset="0"/>
              </a:rPr>
              <a:t>DH Key exchange Cont. PROBLEM </a:t>
            </a:r>
            <a:br>
              <a:rPr lang="he-IL" sz="2500" dirty="0">
                <a:latin typeface="MV Boli" panose="02000500030200090000" pitchFamily="2" charset="0"/>
              </a:rPr>
            </a:br>
            <a:endParaRPr lang="he-IL" sz="2500" dirty="0">
              <a:latin typeface="MV Boli" panose="02000500030200090000" pitchFamily="2" charset="0"/>
            </a:endParaRP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57CCD57D-175A-785A-0634-4FBAD64F7F51}"/>
              </a:ext>
            </a:extLst>
          </p:cNvPr>
          <p:cNvSpPr>
            <a:spLocks noGrp="1"/>
          </p:cNvSpPr>
          <p:nvPr>
            <p:ph idx="1"/>
          </p:nvPr>
        </p:nvSpPr>
        <p:spPr>
          <a:xfrm>
            <a:off x="590719" y="2330505"/>
            <a:ext cx="4559425" cy="3979585"/>
          </a:xfrm>
        </p:spPr>
        <p:txBody>
          <a:bodyPr anchor="ctr">
            <a:normAutofit/>
          </a:bodyPr>
          <a:lstStyle/>
          <a:p>
            <a:pPr algn="l" rtl="0"/>
            <a:r>
              <a:rPr lang="en-US" sz="3200" dirty="0">
                <a:latin typeface="MV Boli" panose="02000500030200090000" pitchFamily="2" charset="0"/>
                <a:cs typeface="MV Boli" panose="02000500030200090000" pitchFamily="2" charset="0"/>
              </a:rPr>
              <a:t>Man in the middle !</a:t>
            </a:r>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תמונה שמכילה טקסט, צילום מסך, תוכנה, סמל מחשב&#10;&#10;התיאור נוצר באופן אוטומטי">
            <a:extLst>
              <a:ext uri="{FF2B5EF4-FFF2-40B4-BE49-F238E27FC236}">
                <a16:creationId xmlns:a16="http://schemas.microsoft.com/office/drawing/2014/main" id="{3B9D42B6-5D36-53B2-97E4-C473CA2BC8E5}"/>
              </a:ext>
            </a:extLst>
          </p:cNvPr>
          <p:cNvPicPr>
            <a:picLocks noChangeAspect="1"/>
          </p:cNvPicPr>
          <p:nvPr/>
        </p:nvPicPr>
        <p:blipFill rotWithShape="1">
          <a:blip r:embed="rId2"/>
          <a:srcRect l="22702" t="42460" r="50354" b="22414"/>
          <a:stretch/>
        </p:blipFill>
        <p:spPr>
          <a:xfrm>
            <a:off x="5799237" y="1083484"/>
            <a:ext cx="5895939" cy="4323687"/>
          </a:xfrm>
          <a:prstGeom prst="rect">
            <a:avLst/>
          </a:prstGeom>
        </p:spPr>
      </p:pic>
    </p:spTree>
    <p:extLst>
      <p:ext uri="{BB962C8B-B14F-4D97-AF65-F5344CB8AC3E}">
        <p14:creationId xmlns:p14="http://schemas.microsoft.com/office/powerpoint/2010/main" val="275631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0DDBCC2-7756-275D-EC5E-9042A3C3B81B}"/>
              </a:ext>
            </a:extLst>
          </p:cNvPr>
          <p:cNvSpPr>
            <a:spLocks noGrp="1"/>
          </p:cNvSpPr>
          <p:nvPr>
            <p:ph type="title"/>
          </p:nvPr>
        </p:nvSpPr>
        <p:spPr>
          <a:xfrm>
            <a:off x="1282963" y="1238080"/>
            <a:ext cx="9849751" cy="1349671"/>
          </a:xfrm>
        </p:spPr>
        <p:txBody>
          <a:bodyPr anchor="b">
            <a:normAutofit/>
          </a:bodyPr>
          <a:lstStyle/>
          <a:p>
            <a:pPr algn="ctr"/>
            <a:r>
              <a:rPr lang="en-US" sz="4200" dirty="0">
                <a:latin typeface="MV Boli" panose="02000500030200090000" pitchFamily="2" charset="0"/>
                <a:cs typeface="MV Boli" panose="02000500030200090000" pitchFamily="2" charset="0"/>
              </a:rPr>
              <a:t>DH key exchange - Vulnerabilities and Mitigations </a:t>
            </a:r>
            <a:endParaRPr lang="he-IL" sz="4200" dirty="0">
              <a:latin typeface="MV Boli" panose="02000500030200090000" pitchFamily="2" charset="0"/>
            </a:endParaRPr>
          </a:p>
        </p:txBody>
      </p:sp>
      <p:graphicFrame>
        <p:nvGraphicFramePr>
          <p:cNvPr id="4" name="טבלה 4">
            <a:extLst>
              <a:ext uri="{FF2B5EF4-FFF2-40B4-BE49-F238E27FC236}">
                <a16:creationId xmlns:a16="http://schemas.microsoft.com/office/drawing/2014/main" id="{8505A954-465C-70F2-CE54-24822586E5CF}"/>
              </a:ext>
            </a:extLst>
          </p:cNvPr>
          <p:cNvGraphicFramePr>
            <a:graphicFrameLocks noGrp="1"/>
          </p:cNvGraphicFramePr>
          <p:nvPr>
            <p:ph idx="1"/>
            <p:extLst>
              <p:ext uri="{D42A27DB-BD31-4B8C-83A1-F6EECF244321}">
                <p14:modId xmlns:p14="http://schemas.microsoft.com/office/powerpoint/2010/main" val="279906373"/>
              </p:ext>
            </p:extLst>
          </p:nvPr>
        </p:nvGraphicFramePr>
        <p:xfrm>
          <a:off x="1284625" y="2902912"/>
          <a:ext cx="10248011" cy="2793219"/>
        </p:xfrm>
        <a:graphic>
          <a:graphicData uri="http://schemas.openxmlformats.org/drawingml/2006/table">
            <a:tbl>
              <a:tblPr rtl="1" firstRow="1" bandRow="1">
                <a:tableStyleId>{ED083AE6-46FA-4A59-8FB0-9F97EB10719F}</a:tableStyleId>
              </a:tblPr>
              <a:tblGrid>
                <a:gridCol w="5636122">
                  <a:extLst>
                    <a:ext uri="{9D8B030D-6E8A-4147-A177-3AD203B41FA5}">
                      <a16:colId xmlns:a16="http://schemas.microsoft.com/office/drawing/2014/main" val="2920685541"/>
                    </a:ext>
                  </a:extLst>
                </a:gridCol>
                <a:gridCol w="4611889">
                  <a:extLst>
                    <a:ext uri="{9D8B030D-6E8A-4147-A177-3AD203B41FA5}">
                      <a16:colId xmlns:a16="http://schemas.microsoft.com/office/drawing/2014/main" val="3021277796"/>
                    </a:ext>
                  </a:extLst>
                </a:gridCol>
              </a:tblGrid>
              <a:tr h="345230">
                <a:tc>
                  <a:txBody>
                    <a:bodyPr/>
                    <a:lstStyle/>
                    <a:p>
                      <a:pPr algn="ctr" fontAlgn="b"/>
                      <a:r>
                        <a:rPr lang="en-US" sz="1400" b="1" dirty="0">
                          <a:effectLst/>
                          <a:latin typeface="MV Boli" panose="02000500030200090000" pitchFamily="2" charset="0"/>
                          <a:cs typeface="MV Boli" panose="02000500030200090000" pitchFamily="2" charset="0"/>
                        </a:rPr>
                        <a:t>Mitigation</a:t>
                      </a:r>
                    </a:p>
                  </a:txBody>
                  <a:tcPr marL="69817" marR="69817" marT="34908" marB="34908" anchor="b"/>
                </a:tc>
                <a:tc>
                  <a:txBody>
                    <a:bodyPr/>
                    <a:lstStyle/>
                    <a:p>
                      <a:pPr algn="ctr" fontAlgn="b"/>
                      <a:r>
                        <a:rPr lang="en-US" sz="1400" b="1">
                          <a:effectLst/>
                          <a:latin typeface="MV Boli" panose="02000500030200090000" pitchFamily="2" charset="0"/>
                          <a:cs typeface="MV Boli" panose="02000500030200090000" pitchFamily="2" charset="0"/>
                        </a:rPr>
                        <a:t>Vulnerability</a:t>
                      </a:r>
                    </a:p>
                  </a:txBody>
                  <a:tcPr marL="69817" marR="69817" marT="34908" marB="34908" anchor="b"/>
                </a:tc>
                <a:extLst>
                  <a:ext uri="{0D108BD9-81ED-4DB2-BD59-A6C34878D82A}">
                    <a16:rowId xmlns:a16="http://schemas.microsoft.com/office/drawing/2014/main" val="1538070815"/>
                  </a:ext>
                </a:extLst>
              </a:tr>
              <a:tr h="1051380">
                <a:tc>
                  <a:txBody>
                    <a:bodyPr/>
                    <a:lstStyle/>
                    <a:p>
                      <a:pPr marL="285750" indent="-285750" algn="ctr" rtl="0" fontAlgn="base">
                        <a:buFontTx/>
                        <a:buChar char="-"/>
                      </a:pPr>
                      <a:r>
                        <a:rPr lang="en-US" sz="1400">
                          <a:effectLst/>
                          <a:latin typeface="MV Boli" panose="02000500030200090000" pitchFamily="2" charset="0"/>
                          <a:cs typeface="MV Boli" panose="02000500030200090000" pitchFamily="2" charset="0"/>
                        </a:rPr>
                        <a:t>Use strong random number generators for generating private keys. </a:t>
                      </a:r>
                    </a:p>
                    <a:p>
                      <a:pPr marL="0" indent="0" algn="ctr" rtl="0" fontAlgn="base">
                        <a:buFontTx/>
                        <a:buNone/>
                      </a:pPr>
                      <a:r>
                        <a:rPr lang="en-US" sz="1400">
                          <a:effectLst/>
                          <a:latin typeface="MV Boli" panose="02000500030200090000" pitchFamily="2" charset="0"/>
                          <a:cs typeface="MV Boli" panose="02000500030200090000" pitchFamily="2" charset="0"/>
                        </a:rPr>
                        <a:t> - Ensure private keys are sufficiently long and resistant to guessing or brute-force attacks.</a:t>
                      </a:r>
                    </a:p>
                  </a:txBody>
                  <a:tcPr marL="69817" marR="69817" marT="34908" marB="34908" anchor="ctr"/>
                </a:tc>
                <a:tc>
                  <a:txBody>
                    <a:bodyPr/>
                    <a:lstStyle/>
                    <a:p>
                      <a:pPr algn="ctr" fontAlgn="base"/>
                      <a:r>
                        <a:rPr lang="en-US" sz="1400">
                          <a:effectLst/>
                          <a:latin typeface="MV Boli" panose="02000500030200090000" pitchFamily="2" charset="0"/>
                          <a:cs typeface="MV Boli" panose="02000500030200090000" pitchFamily="2" charset="0"/>
                        </a:rPr>
                        <a:t>Weak Key Generation</a:t>
                      </a:r>
                    </a:p>
                  </a:txBody>
                  <a:tcPr marL="69817" marR="69817" marT="34908" marB="34908" anchor="ctr"/>
                </a:tc>
                <a:extLst>
                  <a:ext uri="{0D108BD9-81ED-4DB2-BD59-A6C34878D82A}">
                    <a16:rowId xmlns:a16="http://schemas.microsoft.com/office/drawing/2014/main" val="2421668931"/>
                  </a:ext>
                </a:extLst>
              </a:tr>
              <a:tr h="815996">
                <a:tc>
                  <a:txBody>
                    <a:bodyPr/>
                    <a:lstStyle/>
                    <a:p>
                      <a:pPr algn="ctr" rtl="0" fontAlgn="base"/>
                      <a:r>
                        <a:rPr lang="en-US" sz="1400">
                          <a:effectLst/>
                          <a:latin typeface="MV Boli" panose="02000500030200090000" pitchFamily="2" charset="0"/>
                          <a:cs typeface="MV Boli" panose="02000500030200090000" pitchFamily="2" charset="0"/>
                        </a:rPr>
                        <a:t>- Choose longer key lengths to increase computational effort required for brute-force attacks.  - Follow recommended key length guidelines for the chosen cryptographic algorithm.</a:t>
                      </a:r>
                    </a:p>
                  </a:txBody>
                  <a:tcPr marL="69817" marR="69817" marT="34908" marB="34908" anchor="ctr"/>
                </a:tc>
                <a:tc>
                  <a:txBody>
                    <a:bodyPr/>
                    <a:lstStyle/>
                    <a:p>
                      <a:pPr algn="ctr" fontAlgn="base"/>
                      <a:r>
                        <a:rPr lang="en-US" sz="1400">
                          <a:effectLst/>
                          <a:latin typeface="MV Boli" panose="02000500030200090000" pitchFamily="2" charset="0"/>
                          <a:cs typeface="MV Boli" panose="02000500030200090000" pitchFamily="2" charset="0"/>
                        </a:rPr>
                        <a:t>Key Length</a:t>
                      </a:r>
                    </a:p>
                  </a:txBody>
                  <a:tcPr marL="69817" marR="69817" marT="34908" marB="34908" anchor="ctr"/>
                </a:tc>
                <a:extLst>
                  <a:ext uri="{0D108BD9-81ED-4DB2-BD59-A6C34878D82A}">
                    <a16:rowId xmlns:a16="http://schemas.microsoft.com/office/drawing/2014/main" val="1428748469"/>
                  </a:ext>
                </a:extLst>
              </a:tr>
              <a:tr h="580613">
                <a:tc>
                  <a:txBody>
                    <a:bodyPr/>
                    <a:lstStyle/>
                    <a:p>
                      <a:pPr marL="285750" indent="-285750" algn="ctr" rtl="0" fontAlgn="base">
                        <a:buFontTx/>
                        <a:buChar char="-"/>
                      </a:pPr>
                      <a:r>
                        <a:rPr lang="en-US" sz="1400">
                          <a:effectLst/>
                          <a:latin typeface="MV Boli" panose="02000500030200090000" pitchFamily="2" charset="0"/>
                          <a:cs typeface="MV Boli" panose="02000500030200090000" pitchFamily="2" charset="0"/>
                        </a:rPr>
                        <a:t>Securely store and handle private keys. </a:t>
                      </a:r>
                    </a:p>
                    <a:p>
                      <a:pPr marL="0" indent="0" algn="ctr" rtl="0" fontAlgn="base">
                        <a:buFontTx/>
                        <a:buNone/>
                      </a:pPr>
                      <a:r>
                        <a:rPr lang="en-US" sz="1400">
                          <a:effectLst/>
                          <a:latin typeface="MV Boli" panose="02000500030200090000" pitchFamily="2" charset="0"/>
                          <a:cs typeface="MV Boli" panose="02000500030200090000" pitchFamily="2" charset="0"/>
                        </a:rPr>
                        <a:t> - Implement proper key rotation and revocation procedures.</a:t>
                      </a:r>
                    </a:p>
                  </a:txBody>
                  <a:tcPr marL="69817" marR="69817" marT="34908" marB="34908" anchor="ctr"/>
                </a:tc>
                <a:tc>
                  <a:txBody>
                    <a:bodyPr/>
                    <a:lstStyle/>
                    <a:p>
                      <a:pPr algn="ctr" fontAlgn="base"/>
                      <a:r>
                        <a:rPr lang="en-US" sz="1400" dirty="0">
                          <a:effectLst/>
                          <a:latin typeface="MV Boli" panose="02000500030200090000" pitchFamily="2" charset="0"/>
                          <a:cs typeface="MV Boli" panose="02000500030200090000" pitchFamily="2" charset="0"/>
                        </a:rPr>
                        <a:t>Key Management</a:t>
                      </a:r>
                    </a:p>
                  </a:txBody>
                  <a:tcPr marL="69817" marR="69817" marT="34908" marB="34908" anchor="ctr"/>
                </a:tc>
                <a:extLst>
                  <a:ext uri="{0D108BD9-81ED-4DB2-BD59-A6C34878D82A}">
                    <a16:rowId xmlns:a16="http://schemas.microsoft.com/office/drawing/2014/main" val="93001702"/>
                  </a:ext>
                </a:extLst>
              </a:tr>
            </a:tbl>
          </a:graphicData>
        </a:graphic>
      </p:graphicFrame>
    </p:spTree>
    <p:extLst>
      <p:ext uri="{BB962C8B-B14F-4D97-AF65-F5344CB8AC3E}">
        <p14:creationId xmlns:p14="http://schemas.microsoft.com/office/powerpoint/2010/main" val="255654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ABAECAD3-9067-BFC1-D4EF-1B08DD2EFD39}"/>
              </a:ext>
            </a:extLst>
          </p:cNvPr>
          <p:cNvSpPr>
            <a:spLocks noGrp="1"/>
          </p:cNvSpPr>
          <p:nvPr>
            <p:ph type="title"/>
          </p:nvPr>
        </p:nvSpPr>
        <p:spPr>
          <a:xfrm>
            <a:off x="838200" y="365125"/>
            <a:ext cx="10515600" cy="1325563"/>
          </a:xfrm>
        </p:spPr>
        <p:txBody>
          <a:bodyPr>
            <a:normAutofit/>
          </a:bodyPr>
          <a:lstStyle/>
          <a:p>
            <a:pPr algn="ctr"/>
            <a:r>
              <a:rPr lang="en-US" dirty="0">
                <a:latin typeface="MV Boli" panose="02000500030200090000" pitchFamily="2" charset="0"/>
                <a:cs typeface="MV Boli" panose="02000500030200090000" pitchFamily="2" charset="0"/>
              </a:rPr>
              <a:t>Digital signatures</a:t>
            </a:r>
            <a:endParaRPr lang="he-IL" dirty="0">
              <a:latin typeface="MV Boli" panose="02000500030200090000" pitchFamily="2"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מציין מיקום תוכן 2">
            <a:extLst>
              <a:ext uri="{FF2B5EF4-FFF2-40B4-BE49-F238E27FC236}">
                <a16:creationId xmlns:a16="http://schemas.microsoft.com/office/drawing/2014/main" id="{0225ED67-476D-8A98-74DD-26413CC5DB35}"/>
              </a:ext>
            </a:extLst>
          </p:cNvPr>
          <p:cNvSpPr>
            <a:spLocks noGrp="1"/>
          </p:cNvSpPr>
          <p:nvPr>
            <p:ph idx="1"/>
          </p:nvPr>
        </p:nvSpPr>
        <p:spPr>
          <a:xfrm>
            <a:off x="838200" y="1825625"/>
            <a:ext cx="10515600" cy="4351338"/>
          </a:xfrm>
        </p:spPr>
        <p:txBody>
          <a:bodyPr>
            <a:normAutofit/>
          </a:bodyPr>
          <a:lstStyle/>
          <a:p>
            <a:pPr algn="l" rtl="0"/>
            <a:r>
              <a:rPr lang="en-US" b="0" i="0" dirty="0">
                <a:effectLst/>
                <a:latin typeface="MV Boli" panose="02000500030200090000" pitchFamily="2" charset="0"/>
                <a:cs typeface="MV Boli" panose="02000500030200090000" pitchFamily="2" charset="0"/>
              </a:rPr>
              <a:t>Digital signatures provide a solution by employing cryptographic techniques to create unique signatures that can be verified by recipients. </a:t>
            </a:r>
          </a:p>
          <a:p>
            <a:pPr algn="l" rtl="0" eaLnBrk="1" hangingPunct="1"/>
            <a:r>
              <a:rPr lang="en-US" dirty="0">
                <a:latin typeface="MV Boli" panose="02000500030200090000" pitchFamily="2" charset="0"/>
                <a:cs typeface="MV Boli" panose="02000500030200090000" pitchFamily="2" charset="0"/>
              </a:rPr>
              <a:t>It also </a:t>
            </a:r>
            <a:r>
              <a:rPr lang="en-AU" altLang="he-IL" dirty="0">
                <a:latin typeface="MV Boli" panose="02000500030200090000" pitchFamily="2" charset="0"/>
                <a:cs typeface="MV Boli" panose="02000500030200090000" pitchFamily="2" charset="0"/>
              </a:rPr>
              <a:t>provide the ability to: </a:t>
            </a:r>
          </a:p>
          <a:p>
            <a:pPr lvl="1" algn="l" rtl="0" eaLnBrk="1" hangingPunct="1"/>
            <a:r>
              <a:rPr lang="en-AU" altLang="he-IL" dirty="0">
                <a:latin typeface="MV Boli" panose="02000500030200090000" pitchFamily="2" charset="0"/>
                <a:cs typeface="MV Boli" panose="02000500030200090000" pitchFamily="2" charset="0"/>
              </a:rPr>
              <a:t>verify author, date &amp; time of signature</a:t>
            </a:r>
          </a:p>
          <a:p>
            <a:pPr lvl="1" algn="l" rtl="0" eaLnBrk="1" hangingPunct="1"/>
            <a:r>
              <a:rPr lang="en-AU" altLang="he-IL" dirty="0">
                <a:latin typeface="MV Boli" panose="02000500030200090000" pitchFamily="2" charset="0"/>
                <a:cs typeface="MV Boli" panose="02000500030200090000" pitchFamily="2" charset="0"/>
              </a:rPr>
              <a:t>authenticate message contents </a:t>
            </a:r>
          </a:p>
          <a:p>
            <a:pPr lvl="1" algn="l" rtl="0" eaLnBrk="1" hangingPunct="1"/>
            <a:r>
              <a:rPr lang="en-AU" altLang="he-IL" dirty="0">
                <a:latin typeface="MV Boli" panose="02000500030200090000" pitchFamily="2" charset="0"/>
                <a:cs typeface="MV Boli" panose="02000500030200090000" pitchFamily="2" charset="0"/>
              </a:rPr>
              <a:t>be verified by third parties to resolve disputes</a:t>
            </a:r>
          </a:p>
          <a:p>
            <a:pPr algn="l" rtl="0"/>
            <a:endParaRPr lang="en-US" b="0" i="0" dirty="0">
              <a:effectLst/>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67401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72A2FC-BB17-4565-E683-8A95525C5481}"/>
              </a:ext>
            </a:extLst>
          </p:cNvPr>
          <p:cNvSpPr>
            <a:spLocks noGrp="1"/>
          </p:cNvSpPr>
          <p:nvPr>
            <p:ph type="title"/>
          </p:nvPr>
        </p:nvSpPr>
        <p:spPr/>
        <p:txBody>
          <a:bodyPr/>
          <a:lstStyle/>
          <a:p>
            <a:pPr algn="ctr"/>
            <a:r>
              <a:rPr lang="en-US" altLang="he-IL" sz="4400" dirty="0">
                <a:latin typeface="MV Boli" panose="02000500030200090000" pitchFamily="2" charset="0"/>
                <a:cs typeface="MV Boli" panose="02000500030200090000" pitchFamily="2" charset="0"/>
              </a:rPr>
              <a:t>Digital Signature </a:t>
            </a:r>
            <a:br>
              <a:rPr lang="en-US" altLang="he-IL" sz="4400" dirty="0">
                <a:latin typeface="MV Boli" panose="02000500030200090000" pitchFamily="2" charset="0"/>
                <a:cs typeface="MV Boli" panose="02000500030200090000" pitchFamily="2" charset="0"/>
              </a:rPr>
            </a:br>
            <a:r>
              <a:rPr lang="en-US" altLang="he-IL" sz="4400" dirty="0">
                <a:latin typeface="MV Boli" panose="02000500030200090000" pitchFamily="2" charset="0"/>
                <a:cs typeface="MV Boli" panose="02000500030200090000" pitchFamily="2" charset="0"/>
              </a:rPr>
              <a:t>Generation and Verification</a:t>
            </a:r>
            <a:endParaRPr lang="he-IL" dirty="0">
              <a:latin typeface="MV Boli" panose="02000500030200090000" pitchFamily="2" charset="0"/>
            </a:endParaRPr>
          </a:p>
        </p:txBody>
      </p:sp>
      <p:pic>
        <p:nvPicPr>
          <p:cNvPr id="5" name="מציין מיקום תוכן 4">
            <a:extLst>
              <a:ext uri="{FF2B5EF4-FFF2-40B4-BE49-F238E27FC236}">
                <a16:creationId xmlns:a16="http://schemas.microsoft.com/office/drawing/2014/main" id="{59BA3C23-2B5F-5C78-6BB3-5E025CD12FD8}"/>
              </a:ext>
            </a:extLst>
          </p:cNvPr>
          <p:cNvPicPr>
            <a:picLocks noGrp="1" noChangeAspect="1"/>
          </p:cNvPicPr>
          <p:nvPr>
            <p:ph idx="1"/>
          </p:nvPr>
        </p:nvPicPr>
        <p:blipFill>
          <a:blip r:embed="rId2"/>
          <a:stretch>
            <a:fillRect/>
          </a:stretch>
        </p:blipFill>
        <p:spPr>
          <a:xfrm>
            <a:off x="1052158" y="1690688"/>
            <a:ext cx="10087683" cy="5193484"/>
          </a:xfrm>
        </p:spPr>
      </p:pic>
    </p:spTree>
    <p:extLst>
      <p:ext uri="{BB962C8B-B14F-4D97-AF65-F5344CB8AC3E}">
        <p14:creationId xmlns:p14="http://schemas.microsoft.com/office/powerpoint/2010/main" val="42937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1">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90955E7E-0AC9-105F-7CC6-AABF55834678}"/>
              </a:ext>
            </a:extLst>
          </p:cNvPr>
          <p:cNvSpPr>
            <a:spLocks noGrp="1"/>
          </p:cNvSpPr>
          <p:nvPr>
            <p:ph type="title"/>
          </p:nvPr>
        </p:nvSpPr>
        <p:spPr>
          <a:xfrm>
            <a:off x="8253281" y="984029"/>
            <a:ext cx="3041137" cy="2959818"/>
          </a:xfrm>
        </p:spPr>
        <p:txBody>
          <a:bodyPr>
            <a:normAutofit/>
          </a:bodyPr>
          <a:lstStyle/>
          <a:p>
            <a:pPr algn="ctr"/>
            <a:r>
              <a:rPr lang="en-US" sz="3300" dirty="0">
                <a:latin typeface="MV Boli" panose="02000500030200090000" pitchFamily="2" charset="0"/>
                <a:cs typeface="MV Boli" panose="02000500030200090000" pitchFamily="2" charset="0"/>
              </a:rPr>
              <a:t>RSA Blind digital signature </a:t>
            </a:r>
            <a:br>
              <a:rPr lang="en-US" sz="3300" dirty="0">
                <a:latin typeface="MV Boli" panose="02000500030200090000" pitchFamily="2" charset="0"/>
                <a:cs typeface="MV Boli" panose="02000500030200090000" pitchFamily="2" charset="0"/>
              </a:rPr>
            </a:br>
            <a:r>
              <a:rPr lang="en-US" sz="3300" dirty="0">
                <a:latin typeface="MV Boli" panose="02000500030200090000" pitchFamily="2" charset="0"/>
                <a:cs typeface="MV Boli" panose="02000500030200090000" pitchFamily="2" charset="0"/>
              </a:rPr>
              <a:t>– </a:t>
            </a:r>
            <a:br>
              <a:rPr lang="en-US" sz="3300" dirty="0">
                <a:latin typeface="MV Boli" panose="02000500030200090000" pitchFamily="2" charset="0"/>
                <a:cs typeface="MV Boli" panose="02000500030200090000" pitchFamily="2" charset="0"/>
              </a:rPr>
            </a:br>
            <a:r>
              <a:rPr lang="en-US" sz="3300" dirty="0">
                <a:latin typeface="MV Boli" panose="02000500030200090000" pitchFamily="2" charset="0"/>
                <a:cs typeface="MV Boli" panose="02000500030200090000" pitchFamily="2" charset="0"/>
              </a:rPr>
              <a:t>Need for blind signatures</a:t>
            </a:r>
            <a:endParaRPr lang="he-IL" sz="3300" dirty="0">
              <a:latin typeface="MV Boli" panose="02000500030200090000" pitchFamily="2" charset="0"/>
            </a:endParaRPr>
          </a:p>
        </p:txBody>
      </p:sp>
      <p:sp>
        <p:nvSpPr>
          <p:cNvPr id="29" name="Right Triangle 1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5">
            <a:extLst>
              <a:ext uri="{FF2B5EF4-FFF2-40B4-BE49-F238E27FC236}">
                <a16:creationId xmlns:a16="http://schemas.microsoft.com/office/drawing/2014/main" id="{452BD31D-2651-436E-AEC2-909232E41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4095" y="623275"/>
            <a:ext cx="3685032" cy="5607882"/>
          </a:xfrm>
          <a:prstGeom prst="rect">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 name="מציין מיקום תוכן 2">
            <a:extLst>
              <a:ext uri="{FF2B5EF4-FFF2-40B4-BE49-F238E27FC236}">
                <a16:creationId xmlns:a16="http://schemas.microsoft.com/office/drawing/2014/main" id="{A7D88602-EB9B-4964-06B7-463582DD8F72}"/>
              </a:ext>
            </a:extLst>
          </p:cNvPr>
          <p:cNvGraphicFramePr>
            <a:graphicFrameLocks noGrp="1"/>
          </p:cNvGraphicFramePr>
          <p:nvPr>
            <p:ph idx="1"/>
            <p:extLst>
              <p:ext uri="{D42A27DB-BD31-4B8C-83A1-F6EECF244321}">
                <p14:modId xmlns:p14="http://schemas.microsoft.com/office/powerpoint/2010/main" val="3583774082"/>
              </p:ext>
            </p:extLst>
          </p:nvPr>
        </p:nvGraphicFramePr>
        <p:xfrm>
          <a:off x="957342" y="623274"/>
          <a:ext cx="6080386" cy="5607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156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2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4" name="Rectangle 2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54B7A66-EB19-BBB0-2BF7-352CBDDF8D87}"/>
              </a:ext>
            </a:extLst>
          </p:cNvPr>
          <p:cNvSpPr>
            <a:spLocks noGrp="1"/>
          </p:cNvSpPr>
          <p:nvPr>
            <p:ph type="title"/>
          </p:nvPr>
        </p:nvSpPr>
        <p:spPr>
          <a:xfrm>
            <a:off x="1282963" y="1238080"/>
            <a:ext cx="9849751" cy="1349671"/>
          </a:xfrm>
        </p:spPr>
        <p:txBody>
          <a:bodyPr anchor="b">
            <a:normAutofit/>
          </a:bodyPr>
          <a:lstStyle/>
          <a:p>
            <a:pPr algn="ctr"/>
            <a:r>
              <a:rPr lang="en-US" sz="5400" dirty="0">
                <a:latin typeface="Fugaz One" pitchFamily="2" charset="0"/>
              </a:rPr>
              <a:t>protocol</a:t>
            </a:r>
            <a:endParaRPr lang="he-IL" sz="5400" dirty="0">
              <a:latin typeface="Fugaz One" pitchFamily="2" charset="0"/>
            </a:endParaRPr>
          </a:p>
        </p:txBody>
      </p:sp>
      <p:graphicFrame>
        <p:nvGraphicFramePr>
          <p:cNvPr id="16" name="מציין מיקום תוכן 2">
            <a:extLst>
              <a:ext uri="{FF2B5EF4-FFF2-40B4-BE49-F238E27FC236}">
                <a16:creationId xmlns:a16="http://schemas.microsoft.com/office/drawing/2014/main" id="{68FC4A97-0999-1F1A-1871-DEDBF84999D1}"/>
              </a:ext>
            </a:extLst>
          </p:cNvPr>
          <p:cNvGraphicFramePr>
            <a:graphicFrameLocks noGrp="1"/>
          </p:cNvGraphicFramePr>
          <p:nvPr>
            <p:ph idx="1"/>
            <p:extLst>
              <p:ext uri="{D42A27DB-BD31-4B8C-83A1-F6EECF244321}">
                <p14:modId xmlns:p14="http://schemas.microsoft.com/office/powerpoint/2010/main" val="2319660094"/>
              </p:ext>
            </p:extLst>
          </p:nvPr>
        </p:nvGraphicFramePr>
        <p:xfrm>
          <a:off x="1284626" y="2902912"/>
          <a:ext cx="9848088" cy="3100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346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12C8DD-2A6B-2F6A-94BF-D39316572000}"/>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Blind RSA scheme</a:t>
            </a:r>
            <a:endParaRPr lang="he-IL" dirty="0">
              <a:latin typeface="MV Boli" panose="02000500030200090000" pitchFamily="2" charset="0"/>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7D2B1FE-0E3F-540D-8658-F8DAACBBB13D}"/>
                  </a:ext>
                </a:extLst>
              </p:cNvPr>
              <p:cNvSpPr>
                <a:spLocks noGrp="1"/>
              </p:cNvSpPr>
              <p:nvPr>
                <p:ph idx="1"/>
              </p:nvPr>
            </p:nvSpPr>
            <p:spPr/>
            <p:txBody>
              <a:bodyPr/>
              <a:lstStyle/>
              <a:p>
                <a:pPr marL="0" indent="0" algn="l" rtl="0">
                  <a:buNone/>
                </a:pPr>
                <a:r>
                  <a:rPr lang="en-US" b="0" i="0" dirty="0">
                    <a:solidFill>
                      <a:srgbClr val="FF0000"/>
                    </a:solidFill>
                    <a:effectLst/>
                    <a:latin typeface="MV Boli" panose="02000500030200090000" pitchFamily="2" charset="0"/>
                    <a:cs typeface="MV Boli" panose="02000500030200090000" pitchFamily="2" charset="0"/>
                  </a:rPr>
                  <a:t>1) Blinding the Message:</a:t>
                </a:r>
              </a:p>
              <a:p>
                <a:pPr algn="l" rtl="0">
                  <a:buFont typeface="Arial" panose="020B0604020202020204" pitchFamily="34" charset="0"/>
                  <a:buChar char="•"/>
                </a:pPr>
                <a:r>
                  <a:rPr lang="en-US" b="0" i="0" dirty="0">
                    <a:effectLst/>
                    <a:latin typeface="MV Boli" panose="02000500030200090000" pitchFamily="2" charset="0"/>
                    <a:cs typeface="MV Boli" panose="02000500030200090000" pitchFamily="2" charset="0"/>
                  </a:rPr>
                  <a:t>Generate a random blinding factor (r).</a:t>
                </a:r>
              </a:p>
              <a:p>
                <a:pPr algn="l" rtl="0">
                  <a:buFont typeface="Arial" panose="020B0604020202020204" pitchFamily="34" charset="0"/>
                  <a:buChar char="•"/>
                </a:pPr>
                <a:r>
                  <a:rPr lang="en-US" b="0" i="0" dirty="0">
                    <a:effectLst/>
                    <a:latin typeface="MV Boli" panose="02000500030200090000" pitchFamily="2" charset="0"/>
                    <a:cs typeface="MV Boli" panose="02000500030200090000" pitchFamily="2" charset="0"/>
                  </a:rPr>
                  <a:t>Calculate the blinded message (M') using the formula:    M' = (M * (</a:t>
                </a:r>
                <a14:m>
                  <m:oMath xmlns:m="http://schemas.openxmlformats.org/officeDocument/2006/math">
                    <m:sSup>
                      <m:sSupPr>
                        <m:ctrlPr>
                          <a:rPr lang="en-US" b="0" i="1" dirty="0" smtClean="0">
                            <a:effectLst/>
                            <a:latin typeface="Cambria Math" panose="02040503050406030204" pitchFamily="18" charset="0"/>
                            <a:cs typeface="MV Boli" panose="02000500030200090000" pitchFamily="2" charset="0"/>
                          </a:rPr>
                        </m:ctrlPr>
                      </m:sSupPr>
                      <m:e>
                        <m:r>
                          <a:rPr lang="en-US" b="0" i="1" dirty="0" smtClean="0">
                            <a:effectLst/>
                            <a:latin typeface="Cambria Math" panose="02040503050406030204" pitchFamily="18" charset="0"/>
                            <a:cs typeface="MV Boli" panose="02000500030200090000" pitchFamily="2" charset="0"/>
                          </a:rPr>
                          <m:t>𝑟</m:t>
                        </m:r>
                      </m:e>
                      <m:sup>
                        <m:r>
                          <a:rPr lang="en-US" b="0" i="1" dirty="0" smtClean="0">
                            <a:effectLst/>
                            <a:latin typeface="Cambria Math" panose="02040503050406030204" pitchFamily="18" charset="0"/>
                            <a:cs typeface="MV Boli" panose="02000500030200090000" pitchFamily="2" charset="0"/>
                          </a:rPr>
                          <m:t>𝑒</m:t>
                        </m:r>
                      </m:sup>
                    </m:sSup>
                  </m:oMath>
                </a14:m>
                <a:r>
                  <a:rPr lang="en-US" b="0" i="0" dirty="0">
                    <a:effectLst/>
                    <a:latin typeface="MV Boli" panose="02000500030200090000" pitchFamily="2" charset="0"/>
                    <a:cs typeface="MV Boli" panose="02000500030200090000" pitchFamily="2" charset="0"/>
                  </a:rPr>
                  <a:t>)) mod N, where M is the original message, e is the public exponent, and N is the modulus.</a:t>
                </a:r>
              </a:p>
              <a:p>
                <a:pPr algn="l" rtl="0">
                  <a:buFont typeface="+mj-lt"/>
                  <a:buAutoNum type="arabicPeriod"/>
                </a:pPr>
                <a:endParaRPr lang="en-US" b="0" i="0" dirty="0">
                  <a:effectLst/>
                  <a:latin typeface="MV Boli" panose="02000500030200090000" pitchFamily="2" charset="0"/>
                  <a:cs typeface="MV Boli" panose="02000500030200090000" pitchFamily="2" charset="0"/>
                </a:endParaRPr>
              </a:p>
              <a:p>
                <a:pPr algn="l" rtl="0"/>
                <a:endParaRPr lang="he-IL" dirty="0">
                  <a:latin typeface="MV Boli" panose="02000500030200090000" pitchFamily="2" charset="0"/>
                </a:endParaRPr>
              </a:p>
            </p:txBody>
          </p:sp>
        </mc:Choice>
        <mc:Fallback xmlns="">
          <p:sp>
            <p:nvSpPr>
              <p:cNvPr id="3" name="מציין מיקום תוכן 2">
                <a:extLst>
                  <a:ext uri="{FF2B5EF4-FFF2-40B4-BE49-F238E27FC236}">
                    <a16:creationId xmlns:a16="http://schemas.microsoft.com/office/drawing/2014/main" id="{47D2B1FE-0E3F-540D-8658-F8DAACBBB13D}"/>
                  </a:ext>
                </a:extLst>
              </p:cNvPr>
              <p:cNvSpPr>
                <a:spLocks noGrp="1" noRot="1" noChangeAspect="1" noMove="1" noResize="1" noEditPoints="1" noAdjustHandles="1" noChangeArrowheads="1" noChangeShapeType="1" noTextEdit="1"/>
              </p:cNvSpPr>
              <p:nvPr>
                <p:ph idx="1"/>
              </p:nvPr>
            </p:nvSpPr>
            <p:spPr>
              <a:blipFill>
                <a:blip r:embed="rId2"/>
                <a:stretch>
                  <a:fillRect l="-1217" t="-2241" r="-1855"/>
                </a:stretch>
              </a:blipFill>
            </p:spPr>
            <p:txBody>
              <a:bodyPr/>
              <a:lstStyle/>
              <a:p>
                <a:r>
                  <a:rPr lang="he-IL">
                    <a:noFill/>
                  </a:rPr>
                  <a:t> </a:t>
                </a:r>
              </a:p>
            </p:txBody>
          </p:sp>
        </mc:Fallback>
      </mc:AlternateContent>
      <p:pic>
        <p:nvPicPr>
          <p:cNvPr id="5" name="גרפיקה 4" descr="‫איש בחליפת חתונה">
            <a:extLst>
              <a:ext uri="{FF2B5EF4-FFF2-40B4-BE49-F238E27FC236}">
                <a16:creationId xmlns:a16="http://schemas.microsoft.com/office/drawing/2014/main" id="{0088BDFA-9AF7-081D-4008-DC3ED63B0B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2680" y="3529263"/>
            <a:ext cx="1165058" cy="3328737"/>
          </a:xfrm>
          <a:prstGeom prst="rect">
            <a:avLst/>
          </a:prstGeom>
        </p:spPr>
      </p:pic>
      <p:sp>
        <p:nvSpPr>
          <p:cNvPr id="6" name="תיבת טקסט 5">
            <a:extLst>
              <a:ext uri="{FF2B5EF4-FFF2-40B4-BE49-F238E27FC236}">
                <a16:creationId xmlns:a16="http://schemas.microsoft.com/office/drawing/2014/main" id="{4B2F88E5-20A7-46B4-D651-C7A160868AF1}"/>
              </a:ext>
            </a:extLst>
          </p:cNvPr>
          <p:cNvSpPr txBox="1"/>
          <p:nvPr/>
        </p:nvSpPr>
        <p:spPr>
          <a:xfrm>
            <a:off x="6749717" y="6225094"/>
            <a:ext cx="2807368" cy="584775"/>
          </a:xfrm>
          <a:prstGeom prst="rect">
            <a:avLst/>
          </a:prstGeom>
          <a:noFill/>
        </p:spPr>
        <p:txBody>
          <a:bodyPr wrap="square" rtlCol="1">
            <a:spAutoFit/>
          </a:bodyPr>
          <a:lstStyle/>
          <a:p>
            <a:r>
              <a:rPr lang="en-US" sz="3200" dirty="0">
                <a:latin typeface="MV Boli" panose="02000500030200090000" pitchFamily="2" charset="0"/>
                <a:cs typeface="MV Boli" panose="02000500030200090000" pitchFamily="2" charset="0"/>
              </a:rPr>
              <a:t>Requester </a:t>
            </a:r>
            <a:endParaRPr lang="he-IL" sz="3200" dirty="0">
              <a:latin typeface="MV Boli" panose="02000500030200090000" pitchFamily="2" charset="0"/>
            </a:endParaRPr>
          </a:p>
        </p:txBody>
      </p:sp>
    </p:spTree>
    <p:extLst>
      <p:ext uri="{BB962C8B-B14F-4D97-AF65-F5344CB8AC3E}">
        <p14:creationId xmlns:p14="http://schemas.microsoft.com/office/powerpoint/2010/main" val="39241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F092BC-6883-1544-C01E-8A1EBDE8B15E}"/>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Blind RSA scheme Cont.</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92878C3-C0CE-8B5B-7B0E-319EAD2832C8}"/>
                  </a:ext>
                </a:extLst>
              </p:cNvPr>
              <p:cNvSpPr>
                <a:spLocks noGrp="1"/>
              </p:cNvSpPr>
              <p:nvPr>
                <p:ph idx="1"/>
              </p:nvPr>
            </p:nvSpPr>
            <p:spPr/>
            <p:txBody>
              <a:bodyPr/>
              <a:lstStyle/>
              <a:p>
                <a:pPr marL="0" indent="0" algn="l" rtl="0">
                  <a:buNone/>
                </a:pPr>
                <a:r>
                  <a:rPr lang="en-US" b="0" i="0" dirty="0">
                    <a:solidFill>
                      <a:srgbClr val="FF0000"/>
                    </a:solidFill>
                    <a:effectLst/>
                    <a:latin typeface="MV Boli" panose="02000500030200090000" pitchFamily="2" charset="0"/>
                    <a:cs typeface="MV Boli" panose="02000500030200090000" pitchFamily="2" charset="0"/>
                  </a:rPr>
                  <a:t>2) Signing the Blinded Message:</a:t>
                </a:r>
              </a:p>
              <a:p>
                <a:pPr algn="l" rtl="0">
                  <a:buFont typeface="Arial" panose="020B0604020202020204" pitchFamily="34" charset="0"/>
                  <a:buChar char="•"/>
                </a:pPr>
                <a:r>
                  <a:rPr lang="en-US" b="0" i="0" dirty="0">
                    <a:solidFill>
                      <a:schemeClr val="tx1"/>
                    </a:solidFill>
                    <a:effectLst/>
                    <a:latin typeface="MV Boli" panose="02000500030200090000" pitchFamily="2" charset="0"/>
                    <a:cs typeface="MV Boli" panose="02000500030200090000" pitchFamily="2" charset="0"/>
                  </a:rPr>
                  <a:t>Use the private key (d) to sign the blinded message (M') and obtain the blinded signature (S'): S' = (</a:t>
                </a:r>
                <a14:m>
                  <m:oMath xmlns:m="http://schemas.openxmlformats.org/officeDocument/2006/math">
                    <m:sSup>
                      <m:sSupPr>
                        <m:ctrlPr>
                          <a:rPr lang="en-US" b="0" i="1" dirty="0" smtClean="0">
                            <a:solidFill>
                              <a:schemeClr val="tx1"/>
                            </a:solidFill>
                            <a:effectLst/>
                            <a:latin typeface="Cambria Math" panose="02040503050406030204" pitchFamily="18" charset="0"/>
                            <a:cs typeface="MV Boli" panose="02000500030200090000" pitchFamily="2" charset="0"/>
                          </a:rPr>
                        </m:ctrlPr>
                      </m:sSupPr>
                      <m:e>
                        <m:r>
                          <a:rPr lang="en-US" b="0" i="1" dirty="0" smtClean="0">
                            <a:solidFill>
                              <a:schemeClr val="tx1"/>
                            </a:solidFill>
                            <a:effectLst/>
                            <a:latin typeface="Cambria Math" panose="02040503050406030204" pitchFamily="18" charset="0"/>
                            <a:cs typeface="MV Boli" panose="02000500030200090000" pitchFamily="2" charset="0"/>
                          </a:rPr>
                          <m:t>𝑀</m:t>
                        </m:r>
                      </m:e>
                      <m:sup>
                        <m:r>
                          <a:rPr lang="en-US" b="0" i="1" dirty="0" smtClean="0">
                            <a:solidFill>
                              <a:schemeClr val="tx1"/>
                            </a:solidFill>
                            <a:effectLst/>
                            <a:latin typeface="Cambria Math" panose="02040503050406030204" pitchFamily="18" charset="0"/>
                            <a:cs typeface="MV Boli" panose="02000500030200090000" pitchFamily="2" charset="0"/>
                          </a:rPr>
                          <m:t>′</m:t>
                        </m:r>
                        <m:r>
                          <a:rPr lang="en-US" b="0" i="1" dirty="0" smtClean="0">
                            <a:solidFill>
                              <a:schemeClr val="tx1"/>
                            </a:solidFill>
                            <a:effectLst/>
                            <a:latin typeface="Cambria Math" panose="02040503050406030204" pitchFamily="18" charset="0"/>
                            <a:cs typeface="MV Boli" panose="02000500030200090000" pitchFamily="2" charset="0"/>
                          </a:rPr>
                          <m:t>𝑑</m:t>
                        </m:r>
                      </m:sup>
                    </m:sSup>
                  </m:oMath>
                </a14:m>
                <a:r>
                  <a:rPr lang="en-US" b="0" i="0" dirty="0">
                    <a:solidFill>
                      <a:schemeClr val="tx1"/>
                    </a:solidFill>
                    <a:effectLst/>
                    <a:latin typeface="MV Boli" panose="02000500030200090000" pitchFamily="2" charset="0"/>
                    <a:cs typeface="MV Boli" panose="02000500030200090000" pitchFamily="2" charset="0"/>
                  </a:rPr>
                  <a:t>) mod N.</a:t>
                </a:r>
              </a:p>
              <a:p>
                <a:pPr algn="l" rtl="0"/>
                <a:endParaRPr lang="he-IL" dirty="0">
                  <a:latin typeface="MV Boli" panose="02000500030200090000" pitchFamily="2" charset="0"/>
                </a:endParaRPr>
              </a:p>
            </p:txBody>
          </p:sp>
        </mc:Choice>
        <mc:Fallback xmlns="">
          <p:sp>
            <p:nvSpPr>
              <p:cNvPr id="3" name="מציין מיקום תוכן 2">
                <a:extLst>
                  <a:ext uri="{FF2B5EF4-FFF2-40B4-BE49-F238E27FC236}">
                    <a16:creationId xmlns:a16="http://schemas.microsoft.com/office/drawing/2014/main" id="{692878C3-C0CE-8B5B-7B0E-319EAD2832C8}"/>
                  </a:ext>
                </a:extLst>
              </p:cNvPr>
              <p:cNvSpPr>
                <a:spLocks noGrp="1" noRot="1" noChangeAspect="1" noMove="1" noResize="1" noEditPoints="1" noAdjustHandles="1" noChangeArrowheads="1" noChangeShapeType="1" noTextEdit="1"/>
              </p:cNvSpPr>
              <p:nvPr>
                <p:ph idx="1"/>
              </p:nvPr>
            </p:nvSpPr>
            <p:spPr>
              <a:blipFill>
                <a:blip r:embed="rId2"/>
                <a:stretch>
                  <a:fillRect l="-1217" t="-2241" r="-580"/>
                </a:stretch>
              </a:blipFill>
            </p:spPr>
            <p:txBody>
              <a:bodyPr/>
              <a:lstStyle/>
              <a:p>
                <a:r>
                  <a:rPr lang="he-IL">
                    <a:noFill/>
                  </a:rPr>
                  <a:t> </a:t>
                </a:r>
              </a:p>
            </p:txBody>
          </p:sp>
        </mc:Fallback>
      </mc:AlternateContent>
      <p:pic>
        <p:nvPicPr>
          <p:cNvPr id="5" name="גרפיקה 4" descr="אישה לובש חויטת">
            <a:extLst>
              <a:ext uri="{FF2B5EF4-FFF2-40B4-BE49-F238E27FC236}">
                <a16:creationId xmlns:a16="http://schemas.microsoft.com/office/drawing/2014/main" id="{7E1834CA-680D-9F6E-649A-81C665B5F1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5453" y="3031958"/>
            <a:ext cx="1467749" cy="3826042"/>
          </a:xfrm>
          <a:prstGeom prst="rect">
            <a:avLst/>
          </a:prstGeom>
        </p:spPr>
      </p:pic>
      <p:sp>
        <p:nvSpPr>
          <p:cNvPr id="6" name="תיבת טקסט 5">
            <a:extLst>
              <a:ext uri="{FF2B5EF4-FFF2-40B4-BE49-F238E27FC236}">
                <a16:creationId xmlns:a16="http://schemas.microsoft.com/office/drawing/2014/main" id="{8B4914B6-5630-FA8B-6E6D-E3186B37D961}"/>
              </a:ext>
            </a:extLst>
          </p:cNvPr>
          <p:cNvSpPr txBox="1"/>
          <p:nvPr/>
        </p:nvSpPr>
        <p:spPr>
          <a:xfrm>
            <a:off x="6128085" y="6200487"/>
            <a:ext cx="2807368" cy="584775"/>
          </a:xfrm>
          <a:prstGeom prst="rect">
            <a:avLst/>
          </a:prstGeom>
          <a:noFill/>
        </p:spPr>
        <p:txBody>
          <a:bodyPr wrap="square" rtlCol="1">
            <a:spAutoFit/>
          </a:bodyPr>
          <a:lstStyle/>
          <a:p>
            <a:r>
              <a:rPr lang="en-US" sz="3200" dirty="0">
                <a:latin typeface="MV Boli" panose="02000500030200090000" pitchFamily="2" charset="0"/>
                <a:cs typeface="MV Boli" panose="02000500030200090000" pitchFamily="2" charset="0"/>
              </a:rPr>
              <a:t>Signer </a:t>
            </a:r>
            <a:endParaRPr lang="he-IL" sz="3200" dirty="0">
              <a:latin typeface="MV Boli" panose="02000500030200090000" pitchFamily="2" charset="0"/>
            </a:endParaRPr>
          </a:p>
        </p:txBody>
      </p:sp>
    </p:spTree>
    <p:extLst>
      <p:ext uri="{BB962C8B-B14F-4D97-AF65-F5344CB8AC3E}">
        <p14:creationId xmlns:p14="http://schemas.microsoft.com/office/powerpoint/2010/main" val="2511956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066A52C5-4766-117D-3C19-30880808E899}"/>
              </a:ext>
            </a:extLst>
          </p:cNvPr>
          <p:cNvSpPr>
            <a:spLocks noGrp="1"/>
          </p:cNvSpPr>
          <p:nvPr>
            <p:ph type="title"/>
          </p:nvPr>
        </p:nvSpPr>
        <p:spPr>
          <a:xfrm>
            <a:off x="-629039" y="-285617"/>
            <a:ext cx="5458838" cy="1325563"/>
          </a:xfrm>
        </p:spPr>
        <p:txBody>
          <a:bodyPr>
            <a:normAutofit/>
          </a:bodyPr>
          <a:lstStyle/>
          <a:p>
            <a:r>
              <a:rPr lang="en-US" dirty="0">
                <a:latin typeface="MV Boli" panose="02000500030200090000" pitchFamily="2" charset="0"/>
                <a:cs typeface="MV Boli" panose="02000500030200090000" pitchFamily="2" charset="0"/>
              </a:rPr>
              <a:t>Requester </a:t>
            </a:r>
            <a:endParaRPr lang="he-IL" dirty="0">
              <a:latin typeface="MV Boli" panose="02000500030200090000" pitchFamily="2" charset="0"/>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גרפיקה 3" descr="‫איש בחליפת חתונה">
            <a:extLst>
              <a:ext uri="{FF2B5EF4-FFF2-40B4-BE49-F238E27FC236}">
                <a16:creationId xmlns:a16="http://schemas.microsoft.com/office/drawing/2014/main" id="{B577F3A0-D503-26DB-BA62-8CCCE486CD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00380" y="511293"/>
            <a:ext cx="1982984"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4BC6BA5-4272-AD32-EC0A-275540D44D6D}"/>
                  </a:ext>
                </a:extLst>
              </p:cNvPr>
              <p:cNvSpPr>
                <a:spLocks noGrp="1"/>
              </p:cNvSpPr>
              <p:nvPr>
                <p:ph idx="1"/>
              </p:nvPr>
            </p:nvSpPr>
            <p:spPr>
              <a:xfrm>
                <a:off x="5894962" y="1984443"/>
                <a:ext cx="5458838" cy="4192520"/>
              </a:xfrm>
            </p:spPr>
            <p:txBody>
              <a:bodyPr>
                <a:normAutofit/>
              </a:bodyPr>
              <a:lstStyle/>
              <a:p>
                <a:pPr marL="0" indent="0" rtl="0">
                  <a:buNone/>
                </a:pPr>
                <a:r>
                  <a:rPr lang="en-US" b="0" i="0" dirty="0">
                    <a:solidFill>
                      <a:srgbClr val="FF0000"/>
                    </a:solidFill>
                    <a:effectLst/>
                    <a:latin typeface="MV Boli" panose="02000500030200090000" pitchFamily="2" charset="0"/>
                    <a:cs typeface="MV Boli" panose="02000500030200090000" pitchFamily="2" charset="0"/>
                  </a:rPr>
                  <a:t>3) Unblinding the Signature:</a:t>
                </a:r>
              </a:p>
              <a:p>
                <a:pPr rtl="0">
                  <a:buFont typeface="Arial" panose="020B0604020202020204" pitchFamily="34" charset="0"/>
                  <a:buChar char="•"/>
                </a:pPr>
                <a:r>
                  <a:rPr lang="en-US" b="0" i="0" dirty="0">
                    <a:effectLst/>
                    <a:latin typeface="MV Boli" panose="02000500030200090000" pitchFamily="2" charset="0"/>
                    <a:cs typeface="MV Boli" panose="02000500030200090000" pitchFamily="2" charset="0"/>
                  </a:rPr>
                  <a:t>Compute the inverse of the blinding factor (</a:t>
                </a:r>
                <a14:m>
                  <m:oMath xmlns:m="http://schemas.openxmlformats.org/officeDocument/2006/math">
                    <m:sSup>
                      <m:sSupPr>
                        <m:ctrlPr>
                          <a:rPr lang="en-US" b="0" i="1" dirty="0" smtClean="0">
                            <a:effectLst/>
                            <a:latin typeface="Cambria Math" panose="02040503050406030204" pitchFamily="18" charset="0"/>
                            <a:cs typeface="MV Boli" panose="02000500030200090000" pitchFamily="2" charset="0"/>
                          </a:rPr>
                        </m:ctrlPr>
                      </m:sSupPr>
                      <m:e>
                        <m:r>
                          <a:rPr lang="en-US" b="0" i="1" dirty="0" smtClean="0">
                            <a:effectLst/>
                            <a:latin typeface="Cambria Math" panose="02040503050406030204" pitchFamily="18" charset="0"/>
                            <a:cs typeface="MV Boli" panose="02000500030200090000" pitchFamily="2" charset="0"/>
                          </a:rPr>
                          <m:t>𝑟</m:t>
                        </m:r>
                      </m:e>
                      <m:sup>
                        <m:r>
                          <a:rPr lang="en-US" b="0" i="1" dirty="0" smtClean="0">
                            <a:effectLst/>
                            <a:latin typeface="Cambria Math" panose="02040503050406030204" pitchFamily="18" charset="0"/>
                            <a:cs typeface="MV Boli" panose="02000500030200090000" pitchFamily="2" charset="0"/>
                          </a:rPr>
                          <m:t>−</m:t>
                        </m:r>
                        <m:r>
                          <a:rPr lang="en-US" b="0" i="1" dirty="0" smtClean="0">
                            <a:effectLst/>
                            <a:latin typeface="Cambria Math" panose="02040503050406030204" pitchFamily="18" charset="0"/>
                            <a:cs typeface="MV Boli" panose="02000500030200090000" pitchFamily="2" charset="0"/>
                          </a:rPr>
                          <m:t>1</m:t>
                        </m:r>
                      </m:sup>
                    </m:sSup>
                  </m:oMath>
                </a14:m>
                <a:r>
                  <a:rPr lang="en-US" b="0" i="0" dirty="0">
                    <a:effectLst/>
                    <a:latin typeface="MV Boli" panose="02000500030200090000" pitchFamily="2" charset="0"/>
                    <a:cs typeface="MV Boli" panose="02000500030200090000" pitchFamily="2" charset="0"/>
                  </a:rPr>
                  <a:t>) using the extended Euclidean algorithm.</a:t>
                </a:r>
              </a:p>
              <a:p>
                <a:pPr rtl="0">
                  <a:buFont typeface="Arial" panose="020B0604020202020204" pitchFamily="34" charset="0"/>
                  <a:buChar char="•"/>
                </a:pPr>
                <a:r>
                  <a:rPr lang="en-US" b="0" i="0" dirty="0">
                    <a:effectLst/>
                    <a:latin typeface="MV Boli" panose="02000500030200090000" pitchFamily="2" charset="0"/>
                    <a:cs typeface="MV Boli" panose="02000500030200090000" pitchFamily="2" charset="0"/>
                  </a:rPr>
                  <a:t>Unblind the blinded signature (S') to obtain the unblinded signature (S) using the formula: S = (S' * (</a:t>
                </a:r>
                <a14:m>
                  <m:oMath xmlns:m="http://schemas.openxmlformats.org/officeDocument/2006/math">
                    <m:sSup>
                      <m:sSupPr>
                        <m:ctrlPr>
                          <a:rPr lang="en-US" b="0" i="1" dirty="0" smtClean="0">
                            <a:effectLst/>
                            <a:latin typeface="Cambria Math" panose="02040503050406030204" pitchFamily="18" charset="0"/>
                            <a:cs typeface="MV Boli" panose="02000500030200090000" pitchFamily="2" charset="0"/>
                          </a:rPr>
                        </m:ctrlPr>
                      </m:sSupPr>
                      <m:e>
                        <m:r>
                          <a:rPr lang="en-US" b="0" i="1" dirty="0" smtClean="0">
                            <a:effectLst/>
                            <a:latin typeface="Cambria Math" panose="02040503050406030204" pitchFamily="18" charset="0"/>
                            <a:cs typeface="MV Boli" panose="02000500030200090000" pitchFamily="2" charset="0"/>
                          </a:rPr>
                          <m:t>𝑟</m:t>
                        </m:r>
                      </m:e>
                      <m:sup>
                        <m:r>
                          <a:rPr lang="en-US" b="0" i="1" dirty="0" smtClean="0">
                            <a:effectLst/>
                            <a:latin typeface="Cambria Math" panose="02040503050406030204" pitchFamily="18" charset="0"/>
                            <a:cs typeface="MV Boli" panose="02000500030200090000" pitchFamily="2" charset="0"/>
                          </a:rPr>
                          <m:t>−</m:t>
                        </m:r>
                        <m:r>
                          <a:rPr lang="en-US" b="0" i="1" dirty="0" smtClean="0">
                            <a:effectLst/>
                            <a:latin typeface="Cambria Math" panose="02040503050406030204" pitchFamily="18" charset="0"/>
                            <a:cs typeface="MV Boli" panose="02000500030200090000" pitchFamily="2" charset="0"/>
                          </a:rPr>
                          <m:t>1</m:t>
                        </m:r>
                      </m:sup>
                    </m:sSup>
                  </m:oMath>
                </a14:m>
                <a:r>
                  <a:rPr lang="en-US" b="0" i="0" dirty="0">
                    <a:effectLst/>
                    <a:latin typeface="MV Boli" panose="02000500030200090000" pitchFamily="2" charset="0"/>
                    <a:cs typeface="MV Boli" panose="02000500030200090000" pitchFamily="2" charset="0"/>
                  </a:rPr>
                  <a:t>)) mod N.</a:t>
                </a:r>
              </a:p>
              <a:p>
                <a:pPr rtl="0"/>
                <a:endParaRPr lang="he-IL" dirty="0"/>
              </a:p>
            </p:txBody>
          </p:sp>
        </mc:Choice>
        <mc:Fallback xmlns="">
          <p:sp>
            <p:nvSpPr>
              <p:cNvPr id="3" name="מציין מיקום תוכן 2">
                <a:extLst>
                  <a:ext uri="{FF2B5EF4-FFF2-40B4-BE49-F238E27FC236}">
                    <a16:creationId xmlns:a16="http://schemas.microsoft.com/office/drawing/2014/main" id="{14BC6BA5-4272-AD32-EC0A-275540D44D6D}"/>
                  </a:ext>
                </a:extLst>
              </p:cNvPr>
              <p:cNvSpPr>
                <a:spLocks noGrp="1" noRot="1" noChangeAspect="1" noMove="1" noResize="1" noEditPoints="1" noAdjustHandles="1" noChangeArrowheads="1" noChangeShapeType="1" noTextEdit="1"/>
              </p:cNvSpPr>
              <p:nvPr>
                <p:ph idx="1"/>
              </p:nvPr>
            </p:nvSpPr>
            <p:spPr>
              <a:xfrm>
                <a:off x="5894962" y="1984443"/>
                <a:ext cx="5458838" cy="4192520"/>
              </a:xfrm>
              <a:blipFill>
                <a:blip r:embed="rId4"/>
                <a:stretch>
                  <a:fillRect t="-2475" r="-5580" b="-4221"/>
                </a:stretch>
              </a:blipFill>
            </p:spPr>
            <p:txBody>
              <a:bodyPr/>
              <a:lstStyle/>
              <a:p>
                <a:r>
                  <a:rPr lang="he-IL">
                    <a:noFill/>
                  </a:rPr>
                  <a:t> </a:t>
                </a:r>
              </a:p>
            </p:txBody>
          </p:sp>
        </mc:Fallback>
      </mc:AlternateContent>
    </p:spTree>
    <p:extLst>
      <p:ext uri="{BB962C8B-B14F-4D97-AF65-F5344CB8AC3E}">
        <p14:creationId xmlns:p14="http://schemas.microsoft.com/office/powerpoint/2010/main" val="411415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1D7F6B-73EE-33C5-ADE7-216DDF0CC4BA}"/>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Blind RSA scheme Cont.</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3AB899CA-4C53-69B8-E907-5AAD84D35B8D}"/>
                  </a:ext>
                </a:extLst>
              </p:cNvPr>
              <p:cNvSpPr>
                <a:spLocks noGrp="1"/>
              </p:cNvSpPr>
              <p:nvPr>
                <p:ph idx="1"/>
              </p:nvPr>
            </p:nvSpPr>
            <p:spPr>
              <a:xfrm>
                <a:off x="838200" y="1353594"/>
                <a:ext cx="10515600" cy="4351338"/>
              </a:xfrm>
            </p:spPr>
            <p:txBody>
              <a:bodyPr/>
              <a:lstStyle/>
              <a:p>
                <a:pPr marL="0" indent="0" algn="l" rtl="0">
                  <a:buNone/>
                </a:pPr>
                <a:r>
                  <a:rPr lang="en-US" b="0" i="0" dirty="0">
                    <a:solidFill>
                      <a:srgbClr val="FF0000"/>
                    </a:solidFill>
                    <a:effectLst/>
                    <a:latin typeface="MV Boli" panose="02000500030200090000" pitchFamily="2" charset="0"/>
                    <a:cs typeface="MV Boli" panose="02000500030200090000" pitchFamily="2" charset="0"/>
                  </a:rPr>
                  <a:t>4) Verifying the Unblinded Signature:</a:t>
                </a:r>
              </a:p>
              <a:p>
                <a:pPr algn="l" rtl="0">
                  <a:buFont typeface="Arial" panose="020B0604020202020204" pitchFamily="34" charset="0"/>
                  <a:buChar char="•"/>
                </a:pPr>
                <a:r>
                  <a:rPr lang="en-US" b="0" i="0" dirty="0">
                    <a:effectLst/>
                    <a:latin typeface="MV Boli" panose="02000500030200090000" pitchFamily="2" charset="0"/>
                    <a:cs typeface="MV Boli" panose="02000500030200090000" pitchFamily="2" charset="0"/>
                  </a:rPr>
                  <a:t>Use the public key (e, N) to verify the unblinded signature (S) against the original message (M) using the equation: (</a:t>
                </a:r>
                <a14:m>
                  <m:oMath xmlns:m="http://schemas.openxmlformats.org/officeDocument/2006/math">
                    <m:sSup>
                      <m:sSupPr>
                        <m:ctrlPr>
                          <a:rPr lang="en-US" b="0" i="1" dirty="0" smtClean="0">
                            <a:effectLst/>
                            <a:latin typeface="Cambria Math" panose="02040503050406030204" pitchFamily="18" charset="0"/>
                            <a:cs typeface="MV Boli" panose="02000500030200090000" pitchFamily="2" charset="0"/>
                          </a:rPr>
                        </m:ctrlPr>
                      </m:sSupPr>
                      <m:e>
                        <m:r>
                          <a:rPr lang="en-US" b="0" i="1" dirty="0" smtClean="0">
                            <a:effectLst/>
                            <a:latin typeface="Cambria Math" panose="02040503050406030204" pitchFamily="18" charset="0"/>
                            <a:cs typeface="MV Boli" panose="02000500030200090000" pitchFamily="2" charset="0"/>
                          </a:rPr>
                          <m:t>𝑆</m:t>
                        </m:r>
                      </m:e>
                      <m:sup>
                        <m:r>
                          <a:rPr lang="en-US" b="0" i="1" dirty="0" smtClean="0">
                            <a:effectLst/>
                            <a:latin typeface="Cambria Math" panose="02040503050406030204" pitchFamily="18" charset="0"/>
                            <a:cs typeface="MV Boli" panose="02000500030200090000" pitchFamily="2" charset="0"/>
                          </a:rPr>
                          <m:t>𝑒</m:t>
                        </m:r>
                      </m:sup>
                    </m:sSup>
                  </m:oMath>
                </a14:m>
                <a:r>
                  <a:rPr lang="en-US" b="0" i="0" dirty="0">
                    <a:effectLst/>
                    <a:latin typeface="MV Boli" panose="02000500030200090000" pitchFamily="2" charset="0"/>
                    <a:cs typeface="MV Boli" panose="02000500030200090000" pitchFamily="2" charset="0"/>
                  </a:rPr>
                  <a:t>) mod N = M.</a:t>
                </a:r>
              </a:p>
              <a:p>
                <a:pPr algn="l" rtl="0">
                  <a:buFont typeface="Arial" panose="020B0604020202020204" pitchFamily="34" charset="0"/>
                  <a:buChar char="•"/>
                </a:pPr>
                <a:r>
                  <a:rPr lang="en-US" b="0" i="0" dirty="0">
                    <a:effectLst/>
                    <a:latin typeface="MV Boli" panose="02000500030200090000" pitchFamily="2" charset="0"/>
                    <a:cs typeface="MV Boli" panose="02000500030200090000" pitchFamily="2" charset="0"/>
                  </a:rPr>
                  <a:t>If the verification is successful, the signature is considered valid.</a:t>
                </a:r>
              </a:p>
            </p:txBody>
          </p:sp>
        </mc:Choice>
        <mc:Fallback xmlns="">
          <p:sp>
            <p:nvSpPr>
              <p:cNvPr id="3" name="מציין מיקום תוכן 2">
                <a:extLst>
                  <a:ext uri="{FF2B5EF4-FFF2-40B4-BE49-F238E27FC236}">
                    <a16:creationId xmlns:a16="http://schemas.microsoft.com/office/drawing/2014/main" id="{3AB899CA-4C53-69B8-E907-5AAD84D35B8D}"/>
                  </a:ext>
                </a:extLst>
              </p:cNvPr>
              <p:cNvSpPr>
                <a:spLocks noGrp="1" noRot="1" noChangeAspect="1" noMove="1" noResize="1" noEditPoints="1" noAdjustHandles="1" noChangeArrowheads="1" noChangeShapeType="1" noTextEdit="1"/>
              </p:cNvSpPr>
              <p:nvPr>
                <p:ph idx="1"/>
              </p:nvPr>
            </p:nvSpPr>
            <p:spPr>
              <a:xfrm>
                <a:off x="838200" y="1353594"/>
                <a:ext cx="10515600" cy="4351338"/>
              </a:xfrm>
              <a:blipFill>
                <a:blip r:embed="rId2"/>
                <a:stretch>
                  <a:fillRect l="-1217" t="-2241" r="-522"/>
                </a:stretch>
              </a:blipFill>
            </p:spPr>
            <p:txBody>
              <a:bodyPr/>
              <a:lstStyle/>
              <a:p>
                <a:r>
                  <a:rPr lang="he-IL">
                    <a:noFill/>
                  </a:rPr>
                  <a:t> </a:t>
                </a:r>
              </a:p>
            </p:txBody>
          </p:sp>
        </mc:Fallback>
      </mc:AlternateContent>
      <p:pic>
        <p:nvPicPr>
          <p:cNvPr id="4" name="גרפיקה 3" descr="‫איש בחליפת חתונה">
            <a:extLst>
              <a:ext uri="{FF2B5EF4-FFF2-40B4-BE49-F238E27FC236}">
                <a16:creationId xmlns:a16="http://schemas.microsoft.com/office/drawing/2014/main" id="{6C0FDD75-4008-FCB6-4476-E14651A9AC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2680" y="3529263"/>
            <a:ext cx="1165058" cy="3328737"/>
          </a:xfrm>
          <a:prstGeom prst="rect">
            <a:avLst/>
          </a:prstGeom>
        </p:spPr>
      </p:pic>
      <p:sp>
        <p:nvSpPr>
          <p:cNvPr id="5" name="תיבת טקסט 4">
            <a:extLst>
              <a:ext uri="{FF2B5EF4-FFF2-40B4-BE49-F238E27FC236}">
                <a16:creationId xmlns:a16="http://schemas.microsoft.com/office/drawing/2014/main" id="{C2BF716E-80D6-C211-5A6F-FE5592D17604}"/>
              </a:ext>
            </a:extLst>
          </p:cNvPr>
          <p:cNvSpPr txBox="1"/>
          <p:nvPr/>
        </p:nvSpPr>
        <p:spPr>
          <a:xfrm>
            <a:off x="6749717" y="6225094"/>
            <a:ext cx="2807368" cy="584775"/>
          </a:xfrm>
          <a:prstGeom prst="rect">
            <a:avLst/>
          </a:prstGeom>
          <a:noFill/>
        </p:spPr>
        <p:txBody>
          <a:bodyPr wrap="square" rtlCol="1">
            <a:spAutoFit/>
          </a:bodyPr>
          <a:lstStyle/>
          <a:p>
            <a:r>
              <a:rPr lang="en-US" sz="3200" dirty="0">
                <a:latin typeface="MV Boli" panose="02000500030200090000" pitchFamily="2" charset="0"/>
                <a:cs typeface="MV Boli" panose="02000500030200090000" pitchFamily="2" charset="0"/>
              </a:rPr>
              <a:t>Requester </a:t>
            </a:r>
            <a:endParaRPr lang="he-IL" sz="3200" dirty="0">
              <a:latin typeface="MV Boli" panose="02000500030200090000" pitchFamily="2" charset="0"/>
            </a:endParaRPr>
          </a:p>
        </p:txBody>
      </p:sp>
    </p:spTree>
    <p:extLst>
      <p:ext uri="{BB962C8B-B14F-4D97-AF65-F5344CB8AC3E}">
        <p14:creationId xmlns:p14="http://schemas.microsoft.com/office/powerpoint/2010/main" val="253114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F04E6C7-19D5-1AF7-0726-2870E89B399A}"/>
              </a:ext>
            </a:extLst>
          </p:cNvPr>
          <p:cNvSpPr>
            <a:spLocks noGrp="1"/>
          </p:cNvSpPr>
          <p:nvPr>
            <p:ph type="title"/>
          </p:nvPr>
        </p:nvSpPr>
        <p:spPr>
          <a:xfrm>
            <a:off x="1075767" y="1188637"/>
            <a:ext cx="2988234" cy="4480726"/>
          </a:xfrm>
        </p:spPr>
        <p:txBody>
          <a:bodyPr>
            <a:normAutofit/>
          </a:bodyPr>
          <a:lstStyle/>
          <a:p>
            <a:r>
              <a:rPr lang="en-US" sz="4600">
                <a:latin typeface="MV Boli" panose="02000500030200090000" pitchFamily="2" charset="0"/>
                <a:cs typeface="MV Boli" panose="02000500030200090000" pitchFamily="2" charset="0"/>
              </a:rPr>
              <a:t>Security properties of Blind RSA</a:t>
            </a:r>
            <a:endParaRPr lang="he-IL" sz="4600">
              <a:latin typeface="MV Boli" panose="02000500030200090000" pitchFamily="2" charset="0"/>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7BB317F0-BFB7-4E00-F4C4-BFB1029008C9}"/>
              </a:ext>
            </a:extLst>
          </p:cNvPr>
          <p:cNvSpPr>
            <a:spLocks noGrp="1"/>
          </p:cNvSpPr>
          <p:nvPr>
            <p:ph idx="1"/>
          </p:nvPr>
        </p:nvSpPr>
        <p:spPr>
          <a:xfrm>
            <a:off x="4745959" y="1689836"/>
            <a:ext cx="6480929" cy="3236495"/>
          </a:xfrm>
        </p:spPr>
        <p:txBody>
          <a:bodyPr anchor="ctr">
            <a:normAutofit/>
          </a:bodyPr>
          <a:lstStyle/>
          <a:p>
            <a:pPr algn="l" rtl="0"/>
            <a:r>
              <a:rPr lang="en-US" sz="2000" b="0" i="0" dirty="0">
                <a:effectLst/>
                <a:latin typeface="MV Boli" panose="02000500030200090000" pitchFamily="2" charset="0"/>
                <a:cs typeface="MV Boli" panose="02000500030200090000" pitchFamily="2" charset="0"/>
              </a:rPr>
              <a:t>Un-</a:t>
            </a:r>
            <a:r>
              <a:rPr lang="en-US" sz="2000" b="0" i="0" dirty="0" err="1">
                <a:effectLst/>
                <a:latin typeface="MV Boli" panose="02000500030200090000" pitchFamily="2" charset="0"/>
                <a:cs typeface="MV Boli" panose="02000500030200090000" pitchFamily="2" charset="0"/>
              </a:rPr>
              <a:t>linkability</a:t>
            </a:r>
            <a:r>
              <a:rPr lang="en-US" sz="2000" b="0" i="0" dirty="0">
                <a:effectLst/>
                <a:latin typeface="MV Boli" panose="02000500030200090000" pitchFamily="2" charset="0"/>
                <a:cs typeface="MV Boli" panose="02000500030200090000" pitchFamily="2" charset="0"/>
              </a:rPr>
              <a:t>: Blind RSA signatures ensure the          un-</a:t>
            </a:r>
            <a:r>
              <a:rPr lang="en-US" sz="2000" b="0" i="0" dirty="0" err="1">
                <a:effectLst/>
                <a:latin typeface="MV Boli" panose="02000500030200090000" pitchFamily="2" charset="0"/>
                <a:cs typeface="MV Boli" panose="02000500030200090000" pitchFamily="2" charset="0"/>
              </a:rPr>
              <a:t>linkability</a:t>
            </a:r>
            <a:r>
              <a:rPr lang="en-US" sz="2000" b="0" i="0" dirty="0">
                <a:effectLst/>
                <a:latin typeface="MV Boli" panose="02000500030200090000" pitchFamily="2" charset="0"/>
                <a:cs typeface="MV Boli" panose="02000500030200090000" pitchFamily="2" charset="0"/>
              </a:rPr>
              <a:t> between the signed message and the identity of the signer. Since the signer does not have knowledge of the original message during the signing process, it becomes computationally infeasible for anyone to determine the relationship between the signed message and the signer's identity.</a:t>
            </a:r>
          </a:p>
          <a:p>
            <a:pPr algn="l" rtl="0"/>
            <a:endParaRPr lang="he-IL" sz="2000" dirty="0">
              <a:latin typeface="MV Boli" panose="02000500030200090000" pitchFamily="2" charset="0"/>
            </a:endParaRPr>
          </a:p>
        </p:txBody>
      </p:sp>
    </p:spTree>
    <p:extLst>
      <p:ext uri="{BB962C8B-B14F-4D97-AF65-F5344CB8AC3E}">
        <p14:creationId xmlns:p14="http://schemas.microsoft.com/office/powerpoint/2010/main" val="443645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7D40FC55-9309-881D-777D-3936C055DE00}"/>
              </a:ext>
            </a:extLst>
          </p:cNvPr>
          <p:cNvSpPr>
            <a:spLocks noGrp="1"/>
          </p:cNvSpPr>
          <p:nvPr>
            <p:ph type="title"/>
          </p:nvPr>
        </p:nvSpPr>
        <p:spPr>
          <a:xfrm>
            <a:off x="838200" y="365125"/>
            <a:ext cx="10515600" cy="1325563"/>
          </a:xfrm>
        </p:spPr>
        <p:txBody>
          <a:bodyPr>
            <a:normAutofit/>
          </a:bodyPr>
          <a:lstStyle/>
          <a:p>
            <a:r>
              <a:rPr lang="en-US" sz="4100">
                <a:latin typeface="MV Boli" panose="02000500030200090000" pitchFamily="2" charset="0"/>
                <a:cs typeface="MV Boli" panose="02000500030200090000" pitchFamily="2" charset="0"/>
              </a:rPr>
              <a:t>Security properties of Blind RSA Cont.</a:t>
            </a:r>
            <a:br>
              <a:rPr lang="en-US" sz="4100">
                <a:latin typeface="MV Boli" panose="02000500030200090000" pitchFamily="2" charset="0"/>
                <a:cs typeface="MV Boli" panose="02000500030200090000" pitchFamily="2" charset="0"/>
              </a:rPr>
            </a:br>
            <a:endParaRPr lang="he-IL" sz="41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מציין מיקום תוכן 2">
            <a:extLst>
              <a:ext uri="{FF2B5EF4-FFF2-40B4-BE49-F238E27FC236}">
                <a16:creationId xmlns:a16="http://schemas.microsoft.com/office/drawing/2014/main" id="{31DC2615-DFB7-A607-432C-79BCD7FB6DB4}"/>
              </a:ext>
            </a:extLst>
          </p:cNvPr>
          <p:cNvSpPr>
            <a:spLocks noGrp="1"/>
          </p:cNvSpPr>
          <p:nvPr>
            <p:ph idx="1"/>
          </p:nvPr>
        </p:nvSpPr>
        <p:spPr>
          <a:xfrm>
            <a:off x="838200" y="1825625"/>
            <a:ext cx="10515600" cy="4351338"/>
          </a:xfrm>
        </p:spPr>
        <p:txBody>
          <a:bodyPr>
            <a:normAutofit/>
          </a:bodyPr>
          <a:lstStyle/>
          <a:p>
            <a:pPr algn="l" rtl="0"/>
            <a:r>
              <a:rPr lang="en-US" b="0" i="0" dirty="0">
                <a:effectLst/>
                <a:latin typeface="MV Boli" panose="02000500030200090000" pitchFamily="2" charset="0"/>
                <a:cs typeface="MV Boli" panose="02000500030200090000" pitchFamily="2" charset="0"/>
              </a:rPr>
              <a:t>Integrity: The unblinded signature, obtained by the requester after unblinding the blinded signature, guarantees the integrity of the original message. Any tampering or alteration of the message would result in a failed verification of the unblinded signature.</a:t>
            </a:r>
          </a:p>
          <a:p>
            <a:pPr algn="l" rtl="0"/>
            <a:endParaRPr lang="he-IL" dirty="0">
              <a:latin typeface="MV Boli" panose="02000500030200090000" pitchFamily="2" charset="0"/>
            </a:endParaRPr>
          </a:p>
        </p:txBody>
      </p:sp>
    </p:spTree>
    <p:extLst>
      <p:ext uri="{BB962C8B-B14F-4D97-AF65-F5344CB8AC3E}">
        <p14:creationId xmlns:p14="http://schemas.microsoft.com/office/powerpoint/2010/main" val="2138758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CC708C7B-0FA0-6422-D894-FA33E47BF501}"/>
              </a:ext>
            </a:extLst>
          </p:cNvPr>
          <p:cNvSpPr>
            <a:spLocks noGrp="1"/>
          </p:cNvSpPr>
          <p:nvPr>
            <p:ph type="title"/>
          </p:nvPr>
        </p:nvSpPr>
        <p:spPr>
          <a:xfrm>
            <a:off x="838200" y="365125"/>
            <a:ext cx="10515600" cy="1325563"/>
          </a:xfrm>
        </p:spPr>
        <p:txBody>
          <a:bodyPr>
            <a:normAutofit/>
          </a:bodyPr>
          <a:lstStyle/>
          <a:p>
            <a:r>
              <a:rPr lang="en-US" sz="4100">
                <a:latin typeface="MV Boli" panose="02000500030200090000" pitchFamily="2" charset="0"/>
                <a:cs typeface="MV Boli" panose="02000500030200090000" pitchFamily="2" charset="0"/>
              </a:rPr>
              <a:t>Security properties of Blind RSA Cont.</a:t>
            </a:r>
            <a:br>
              <a:rPr lang="en-US" sz="4100">
                <a:latin typeface="MV Boli" panose="02000500030200090000" pitchFamily="2" charset="0"/>
                <a:cs typeface="MV Boli" panose="02000500030200090000" pitchFamily="2" charset="0"/>
              </a:rPr>
            </a:br>
            <a:endParaRPr lang="he-IL" sz="41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מציין מיקום תוכן 2">
            <a:extLst>
              <a:ext uri="{FF2B5EF4-FFF2-40B4-BE49-F238E27FC236}">
                <a16:creationId xmlns:a16="http://schemas.microsoft.com/office/drawing/2014/main" id="{4015A7FE-7302-D2D6-60B9-97A3A518E775}"/>
              </a:ext>
            </a:extLst>
          </p:cNvPr>
          <p:cNvSpPr>
            <a:spLocks noGrp="1"/>
          </p:cNvSpPr>
          <p:nvPr>
            <p:ph idx="1"/>
          </p:nvPr>
        </p:nvSpPr>
        <p:spPr>
          <a:xfrm>
            <a:off x="838200" y="1825625"/>
            <a:ext cx="10515600" cy="4351338"/>
          </a:xfrm>
        </p:spPr>
        <p:txBody>
          <a:bodyPr>
            <a:normAutofit/>
          </a:bodyPr>
          <a:lstStyle/>
          <a:p>
            <a:pPr algn="l" rtl="0"/>
            <a:r>
              <a:rPr lang="en-US" b="0" i="0" dirty="0">
                <a:effectLst/>
                <a:latin typeface="MV Boli" panose="02000500030200090000" pitchFamily="2" charset="0"/>
                <a:cs typeface="MV Boli" panose="02000500030200090000" pitchFamily="2" charset="0"/>
              </a:rPr>
              <a:t>Authenticity: The blind RSA signature scheme ensures the authenticity of the unblinded signature. By using the public key and the original message, the requester can verify that the unblinded signature was indeed produced by the signer who possesses the corresponding private key.</a:t>
            </a:r>
          </a:p>
          <a:p>
            <a:pPr algn="l" rtl="0"/>
            <a:endParaRPr lang="he-IL" dirty="0">
              <a:latin typeface="MV Boli" panose="02000500030200090000" pitchFamily="2" charset="0"/>
            </a:endParaRPr>
          </a:p>
        </p:txBody>
      </p:sp>
    </p:spTree>
    <p:extLst>
      <p:ext uri="{BB962C8B-B14F-4D97-AF65-F5344CB8AC3E}">
        <p14:creationId xmlns:p14="http://schemas.microsoft.com/office/powerpoint/2010/main" val="321856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כותרת 1">
            <a:extLst>
              <a:ext uri="{FF2B5EF4-FFF2-40B4-BE49-F238E27FC236}">
                <a16:creationId xmlns:a16="http://schemas.microsoft.com/office/drawing/2014/main" id="{C4E84F14-BCD0-A976-5E39-153B289CE40C}"/>
              </a:ext>
            </a:extLst>
          </p:cNvPr>
          <p:cNvSpPr>
            <a:spLocks noGrp="1"/>
          </p:cNvSpPr>
          <p:nvPr>
            <p:ph type="title"/>
          </p:nvPr>
        </p:nvSpPr>
        <p:spPr>
          <a:xfrm>
            <a:off x="6096000" y="365125"/>
            <a:ext cx="5257800" cy="1325563"/>
          </a:xfrm>
        </p:spPr>
        <p:txBody>
          <a:bodyPr>
            <a:normAutofit/>
          </a:bodyPr>
          <a:lstStyle/>
          <a:p>
            <a:r>
              <a:rPr lang="en-US" dirty="0">
                <a:latin typeface="MV Boli" panose="02000500030200090000" pitchFamily="2" charset="0"/>
                <a:cs typeface="MV Boli" panose="02000500030200090000" pitchFamily="2" charset="0"/>
              </a:rPr>
              <a:t>Put all together </a:t>
            </a:r>
            <a:endParaRPr lang="he-IL">
              <a:latin typeface="MV Boli" panose="02000500030200090000" pitchFamily="2" charset="0"/>
            </a:endParaRPr>
          </a:p>
        </p:txBody>
      </p:sp>
      <p:pic>
        <p:nvPicPr>
          <p:cNvPr id="7" name="Graphic 6" descr="מפתח">
            <a:extLst>
              <a:ext uri="{FF2B5EF4-FFF2-40B4-BE49-F238E27FC236}">
                <a16:creationId xmlns:a16="http://schemas.microsoft.com/office/drawing/2014/main" id="{9C5D100F-CCC2-63A9-1A39-3B72DBA02F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252" y="1027906"/>
            <a:ext cx="4643496" cy="4643496"/>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 name="מציין מיקום תוכן 2">
            <a:extLst>
              <a:ext uri="{FF2B5EF4-FFF2-40B4-BE49-F238E27FC236}">
                <a16:creationId xmlns:a16="http://schemas.microsoft.com/office/drawing/2014/main" id="{096C749E-BF26-8E3F-F6A6-3F6AD901FEE0}"/>
              </a:ext>
            </a:extLst>
          </p:cNvPr>
          <p:cNvSpPr>
            <a:spLocks noGrp="1"/>
          </p:cNvSpPr>
          <p:nvPr>
            <p:ph idx="1"/>
          </p:nvPr>
        </p:nvSpPr>
        <p:spPr>
          <a:xfrm>
            <a:off x="6096000" y="1825625"/>
            <a:ext cx="5257800" cy="4351338"/>
          </a:xfrm>
        </p:spPr>
        <p:txBody>
          <a:bodyPr>
            <a:normAutofit/>
          </a:bodyPr>
          <a:lstStyle/>
          <a:p>
            <a:pPr algn="l" rtl="0"/>
            <a:r>
              <a:rPr lang="en-US" b="1" u="sng" dirty="0">
                <a:latin typeface="MV Boli" panose="02000500030200090000" pitchFamily="2" charset="0"/>
                <a:cs typeface="MV Boli" panose="02000500030200090000" pitchFamily="2" charset="0"/>
              </a:rPr>
              <a:t>Key generation:</a:t>
            </a:r>
          </a:p>
          <a:p>
            <a:pPr algn="l" rtl="0"/>
            <a:r>
              <a:rPr lang="en-US" dirty="0">
                <a:latin typeface="MV Boli" panose="02000500030200090000" pitchFamily="2" charset="0"/>
                <a:cs typeface="MV Boli" panose="02000500030200090000" pitchFamily="2" charset="0"/>
              </a:rPr>
              <a:t>1) generate RSA key pair for the server.</a:t>
            </a:r>
          </a:p>
          <a:p>
            <a:pPr algn="l" rtl="0"/>
            <a:r>
              <a:rPr lang="en-US" dirty="0">
                <a:latin typeface="MV Boli" panose="02000500030200090000" pitchFamily="2" charset="0"/>
                <a:cs typeface="MV Boli" panose="02000500030200090000" pitchFamily="2" charset="0"/>
              </a:rPr>
              <a:t>2) RC6 key.</a:t>
            </a:r>
          </a:p>
        </p:txBody>
      </p:sp>
      <p:sp>
        <p:nvSpPr>
          <p:cNvPr id="12" name="Arc 11">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2506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D4FFE8-5B0A-FCE0-4BB1-3545FE73EFA1}"/>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DH Key exchange </a:t>
            </a:r>
            <a:endParaRPr lang="he-IL" dirty="0">
              <a:latin typeface="MV Boli" panose="02000500030200090000" pitchFamily="2" charset="0"/>
            </a:endParaRPr>
          </a:p>
        </p:txBody>
      </p:sp>
      <p:sp>
        <p:nvSpPr>
          <p:cNvPr id="3" name="מציין מיקום תוכן 2">
            <a:extLst>
              <a:ext uri="{FF2B5EF4-FFF2-40B4-BE49-F238E27FC236}">
                <a16:creationId xmlns:a16="http://schemas.microsoft.com/office/drawing/2014/main" id="{67C78E90-E1C9-750A-A3FA-48E89AB7D536}"/>
              </a:ext>
            </a:extLst>
          </p:cNvPr>
          <p:cNvSpPr>
            <a:spLocks noGrp="1"/>
          </p:cNvSpPr>
          <p:nvPr>
            <p:ph idx="1"/>
          </p:nvPr>
        </p:nvSpPr>
        <p:spPr/>
        <p:txBody>
          <a:bodyPr>
            <a:normAutofit fontScale="92500" lnSpcReduction="20000"/>
          </a:bodyPr>
          <a:lstStyle/>
          <a:p>
            <a:pPr marL="0" indent="0" algn="l" rtl="0">
              <a:buNone/>
            </a:pPr>
            <a:r>
              <a:rPr lang="en-US" dirty="0">
                <a:latin typeface="MV Boli" panose="02000500030200090000" pitchFamily="2" charset="0"/>
                <a:cs typeface="MV Boli" panose="02000500030200090000" pitchFamily="2" charset="0"/>
              </a:rPr>
              <a:t>1) Key Generation: Alice and Bob generate their private DH exponents and RSA key pairs.</a:t>
            </a:r>
          </a:p>
          <a:p>
            <a:pPr marL="0" indent="0" algn="l" rtl="0">
              <a:buNone/>
            </a:pPr>
            <a:endParaRPr lang="en-US" dirty="0">
              <a:latin typeface="MV Boli" panose="02000500030200090000" pitchFamily="2" charset="0"/>
              <a:cs typeface="MV Boli" panose="02000500030200090000" pitchFamily="2" charset="0"/>
            </a:endParaRPr>
          </a:p>
          <a:p>
            <a:pPr marL="0" indent="0" algn="l" rtl="0">
              <a:buNone/>
            </a:pPr>
            <a:r>
              <a:rPr lang="en-US" dirty="0">
                <a:latin typeface="MV Boli" panose="02000500030200090000" pitchFamily="2" charset="0"/>
                <a:cs typeface="MV Boli" panose="02000500030200090000" pitchFamily="2" charset="0"/>
              </a:rPr>
              <a:t>2)RSA Signature: Alice and Bob sign their DH public keys with their RSA private keys.</a:t>
            </a:r>
          </a:p>
          <a:p>
            <a:pPr marL="0" indent="0" algn="l" rtl="0">
              <a:buNone/>
            </a:pPr>
            <a:endParaRPr lang="en-US" dirty="0">
              <a:latin typeface="MV Boli" panose="02000500030200090000" pitchFamily="2" charset="0"/>
              <a:cs typeface="MV Boli" panose="02000500030200090000" pitchFamily="2" charset="0"/>
            </a:endParaRPr>
          </a:p>
          <a:p>
            <a:pPr marL="0" indent="0" algn="l" rtl="0">
              <a:buNone/>
            </a:pPr>
            <a:r>
              <a:rPr lang="en-US" dirty="0">
                <a:latin typeface="MV Boli" panose="02000500030200090000" pitchFamily="2" charset="0"/>
                <a:cs typeface="MV Boli" panose="02000500030200090000" pitchFamily="2" charset="0"/>
              </a:rPr>
              <a:t>3)Exchange of Signed Public Keys: Alice and Bob send their DH public keys and their RSA signatures to each other.</a:t>
            </a:r>
          </a:p>
          <a:p>
            <a:pPr marL="0" indent="0" algn="l" rtl="0">
              <a:buNone/>
            </a:pPr>
            <a:endParaRPr lang="en-US" dirty="0">
              <a:latin typeface="MV Boli" panose="02000500030200090000" pitchFamily="2" charset="0"/>
              <a:cs typeface="MV Boli" panose="02000500030200090000" pitchFamily="2" charset="0"/>
            </a:endParaRPr>
          </a:p>
          <a:p>
            <a:pPr marL="0" indent="0" algn="l" rtl="0">
              <a:buNone/>
            </a:pPr>
            <a:r>
              <a:rPr lang="en-US" dirty="0">
                <a:latin typeface="MV Boli" panose="02000500030200090000" pitchFamily="2" charset="0"/>
                <a:cs typeface="MV Boli" panose="02000500030200090000" pitchFamily="2" charset="0"/>
              </a:rPr>
              <a:t>4)RSA Signature Verification: Alice and Bob verify the received signed public keys using the sender's RSA public key.</a:t>
            </a:r>
            <a:endParaRPr lang="he-IL" dirty="0">
              <a:latin typeface="MV Boli" panose="02000500030200090000" pitchFamily="2" charset="0"/>
            </a:endParaRPr>
          </a:p>
        </p:txBody>
      </p:sp>
    </p:spTree>
    <p:extLst>
      <p:ext uri="{BB962C8B-B14F-4D97-AF65-F5344CB8AC3E}">
        <p14:creationId xmlns:p14="http://schemas.microsoft.com/office/powerpoint/2010/main" val="342778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79B724-62CB-498D-EE20-BD383AC9EFF8}"/>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DC73D3FF-A2E0-4064-F593-A5D26D0CCFB0}"/>
              </a:ext>
            </a:extLst>
          </p:cNvPr>
          <p:cNvSpPr>
            <a:spLocks noGrp="1"/>
          </p:cNvSpPr>
          <p:nvPr>
            <p:ph idx="1"/>
          </p:nvPr>
        </p:nvSpPr>
        <p:spPr/>
        <p:txBody>
          <a:bodyPr/>
          <a:lstStyle/>
          <a:p>
            <a:pPr algn="l" rtl="0"/>
            <a:r>
              <a:rPr lang="en-US" dirty="0">
                <a:latin typeface="MV Boli" panose="02000500030200090000" pitchFamily="2" charset="0"/>
                <a:cs typeface="MV Boli" panose="02000500030200090000" pitchFamily="2" charset="0"/>
              </a:rPr>
              <a:t>5)Alice asks Bob to sign the shared secret key as described earlier, if verified then its indeed Bob. (Same for Bob)</a:t>
            </a:r>
          </a:p>
          <a:p>
            <a:pPr marL="0" indent="0" algn="l" rtl="0">
              <a:buNone/>
            </a:pPr>
            <a:endParaRPr lang="he-IL" dirty="0">
              <a:latin typeface="MV Boli" panose="02000500030200090000" pitchFamily="2" charset="0"/>
            </a:endParaRPr>
          </a:p>
        </p:txBody>
      </p:sp>
    </p:spTree>
    <p:extLst>
      <p:ext uri="{BB962C8B-B14F-4D97-AF65-F5344CB8AC3E}">
        <p14:creationId xmlns:p14="http://schemas.microsoft.com/office/powerpoint/2010/main" val="186050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3D19273-61FF-C90E-D5D5-AB30F7065BA5}"/>
              </a:ext>
            </a:extLst>
          </p:cNvPr>
          <p:cNvSpPr>
            <a:spLocks noGrp="1"/>
          </p:cNvSpPr>
          <p:nvPr>
            <p:ph type="title"/>
          </p:nvPr>
        </p:nvSpPr>
        <p:spPr>
          <a:xfrm>
            <a:off x="1285240" y="1050595"/>
            <a:ext cx="8074815" cy="1618489"/>
          </a:xfrm>
        </p:spPr>
        <p:txBody>
          <a:bodyPr anchor="ctr">
            <a:normAutofit fontScale="90000"/>
          </a:bodyPr>
          <a:lstStyle/>
          <a:p>
            <a:r>
              <a:rPr lang="en-US" sz="7200" dirty="0">
                <a:latin typeface="Fugaz One" pitchFamily="2" charset="0"/>
              </a:rPr>
              <a:t>Rc6 Key generation </a:t>
            </a:r>
            <a:endParaRPr lang="he-IL" sz="7200" dirty="0">
              <a:latin typeface="Fugaz One" pitchFamily="2" charset="0"/>
            </a:endParaRPr>
          </a:p>
        </p:txBody>
      </p:sp>
      <p:sp>
        <p:nvSpPr>
          <p:cNvPr id="3" name="מציין מיקום תוכן 2">
            <a:extLst>
              <a:ext uri="{FF2B5EF4-FFF2-40B4-BE49-F238E27FC236}">
                <a16:creationId xmlns:a16="http://schemas.microsoft.com/office/drawing/2014/main" id="{ECCCD713-3027-8032-BFA7-10A9A541AA1C}"/>
              </a:ext>
            </a:extLst>
          </p:cNvPr>
          <p:cNvSpPr>
            <a:spLocks noGrp="1"/>
          </p:cNvSpPr>
          <p:nvPr>
            <p:ph idx="1"/>
          </p:nvPr>
        </p:nvSpPr>
        <p:spPr>
          <a:xfrm>
            <a:off x="1285240" y="2969469"/>
            <a:ext cx="8074815" cy="2800395"/>
          </a:xfrm>
        </p:spPr>
        <p:txBody>
          <a:bodyPr anchor="t">
            <a:normAutofit fontScale="92500"/>
          </a:bodyPr>
          <a:lstStyle/>
          <a:p>
            <a:pPr marL="0" indent="0" algn="ctr" rtl="0">
              <a:buNone/>
            </a:pPr>
            <a:r>
              <a:rPr lang="en-US" sz="2200" b="1" u="sng" dirty="0">
                <a:latin typeface="MV Boli" panose="02000500030200090000" pitchFamily="2" charset="0"/>
                <a:cs typeface="MV Boli" panose="02000500030200090000" pitchFamily="2" charset="0"/>
              </a:rPr>
              <a:t>Step 1 : Generate Round keys</a:t>
            </a:r>
          </a:p>
          <a:p>
            <a:pPr marL="0" indent="0" algn="l" rtl="0">
              <a:buNone/>
            </a:pPr>
            <a:r>
              <a:rPr lang="en-US" sz="2200" dirty="0">
                <a:latin typeface="MV Boli" panose="02000500030200090000" pitchFamily="2" charset="0"/>
                <a:cs typeface="MV Boli" panose="02000500030200090000" pitchFamily="2" charset="0"/>
              </a:rPr>
              <a:t>r- number of rounds.  Value= 12 rounds   </a:t>
            </a:r>
          </a:p>
          <a:p>
            <a:pPr marL="0" indent="0" algn="l" rtl="0">
              <a:buNone/>
            </a:pPr>
            <a:r>
              <a:rPr lang="en-US" sz="2200" dirty="0">
                <a:latin typeface="MV Boli" panose="02000500030200090000" pitchFamily="2" charset="0"/>
                <a:cs typeface="MV Boli" panose="02000500030200090000" pitchFamily="2" charset="0"/>
              </a:rPr>
              <a:t>w- word size in bits.  Value=32 bits</a:t>
            </a:r>
          </a:p>
          <a:p>
            <a:pPr marL="0" indent="0" algn="l" rtl="0">
              <a:buNone/>
            </a:pPr>
            <a:r>
              <a:rPr lang="en-US" sz="2200" dirty="0">
                <a:latin typeface="MV Boli" panose="02000500030200090000" pitchFamily="2" charset="0"/>
                <a:cs typeface="MV Boli" panose="02000500030200090000" pitchFamily="2" charset="0"/>
              </a:rPr>
              <a:t>b- length of user key in bytes.</a:t>
            </a:r>
          </a:p>
          <a:p>
            <a:pPr marL="0" indent="0" algn="l" rtl="0">
              <a:buNone/>
            </a:pPr>
            <a:r>
              <a:rPr lang="en-US" sz="2200" dirty="0">
                <a:latin typeface="MV Boli" panose="02000500030200090000" pitchFamily="2" charset="0"/>
                <a:cs typeface="MV Boli" panose="02000500030200090000" pitchFamily="2" charset="0"/>
              </a:rPr>
              <a:t>s- array to store the generated round keys. Its length = 2*r+4</a:t>
            </a:r>
          </a:p>
          <a:p>
            <a:pPr marL="0" indent="0" algn="l" rtl="0">
              <a:buNone/>
            </a:pPr>
            <a:r>
              <a:rPr lang="en-US" sz="2200" dirty="0">
                <a:latin typeface="MV Boli" panose="02000500030200090000" pitchFamily="2" charset="0"/>
                <a:cs typeface="MV Boli" panose="02000500030200090000" pitchFamily="2" charset="0"/>
              </a:rPr>
              <a:t>Formula : </a:t>
            </a:r>
          </a:p>
          <a:p>
            <a:pPr marL="0" indent="0" algn="l" rtl="0">
              <a:buNone/>
            </a:pPr>
            <a:r>
              <a:rPr lang="pl-PL" sz="2200" i="0" dirty="0">
                <a:effectLst/>
                <a:latin typeface="MV Boli" panose="02000500030200090000" pitchFamily="2" charset="0"/>
                <a:cs typeface="MV Boli" panose="02000500030200090000" pitchFamily="2" charset="0"/>
              </a:rPr>
              <a:t>s[i] = (s[i-1] + 0x9E3779B9) % (2^w)</a:t>
            </a:r>
            <a:r>
              <a:rPr lang="en-US" sz="2200" i="0" dirty="0">
                <a:effectLst/>
                <a:latin typeface="MV Boli" panose="02000500030200090000" pitchFamily="2" charset="0"/>
                <a:cs typeface="MV Boli" panose="02000500030200090000" pitchFamily="2" charset="0"/>
              </a:rPr>
              <a:t> , s[0]=0xB7E15163</a:t>
            </a:r>
            <a:endParaRPr lang="en-US" sz="2200" dirty="0">
              <a:latin typeface="MV Boli" panose="02000500030200090000" pitchFamily="2" charset="0"/>
              <a:cs typeface="MV Boli" panose="02000500030200090000" pitchFamily="2" charset="0"/>
            </a:endParaRPr>
          </a:p>
          <a:p>
            <a:pPr marL="0" indent="0" rtl="0">
              <a:buNone/>
            </a:pPr>
            <a:endParaRPr lang="he-IL" sz="2200" b="1" dirty="0"/>
          </a:p>
        </p:txBody>
      </p:sp>
    </p:spTree>
    <p:extLst>
      <p:ext uri="{BB962C8B-B14F-4D97-AF65-F5344CB8AC3E}">
        <p14:creationId xmlns:p14="http://schemas.microsoft.com/office/powerpoint/2010/main" val="3831595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9293C4-C258-7F5A-595E-5C17D14CC3FC}"/>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Put it all together Cont. </a:t>
            </a:r>
            <a:endParaRPr lang="he-IL" dirty="0">
              <a:latin typeface="MV Boli" panose="02000500030200090000" pitchFamily="2" charset="0"/>
            </a:endParaRPr>
          </a:p>
        </p:txBody>
      </p:sp>
      <p:sp>
        <p:nvSpPr>
          <p:cNvPr id="3" name="מציין מיקום תוכן 2">
            <a:extLst>
              <a:ext uri="{FF2B5EF4-FFF2-40B4-BE49-F238E27FC236}">
                <a16:creationId xmlns:a16="http://schemas.microsoft.com/office/drawing/2014/main" id="{B74C2066-70CF-BFD4-7692-7B069277190F}"/>
              </a:ext>
            </a:extLst>
          </p:cNvPr>
          <p:cNvSpPr>
            <a:spLocks noGrp="1"/>
          </p:cNvSpPr>
          <p:nvPr>
            <p:ph idx="1"/>
          </p:nvPr>
        </p:nvSpPr>
        <p:spPr/>
        <p:txBody>
          <a:bodyPr>
            <a:normAutofit/>
          </a:bodyPr>
          <a:lstStyle/>
          <a:p>
            <a:pPr algn="l" rtl="0"/>
            <a:r>
              <a:rPr lang="en-US" dirty="0">
                <a:latin typeface="MV Boli" panose="02000500030200090000" pitchFamily="2" charset="0"/>
                <a:cs typeface="MV Boli" panose="02000500030200090000" pitchFamily="2" charset="0"/>
              </a:rPr>
              <a:t>Message sending (Sender = Alice)</a:t>
            </a:r>
            <a:r>
              <a:rPr lang="en-US" dirty="0">
                <a:latin typeface="MV Boli" panose="02000500030200090000" pitchFamily="2" charset="0"/>
                <a:cs typeface="MV Boli" panose="02000500030200090000" pitchFamily="2" charset="0"/>
                <a:sym typeface="Wingdings" panose="05000000000000000000" pitchFamily="2" charset="2"/>
              </a:rPr>
              <a:t> </a:t>
            </a:r>
          </a:p>
          <a:p>
            <a:pPr algn="l" rtl="0"/>
            <a:r>
              <a:rPr lang="en-US" dirty="0">
                <a:latin typeface="MV Boli" panose="02000500030200090000" pitchFamily="2" charset="0"/>
                <a:cs typeface="MV Boli" panose="02000500030200090000" pitchFamily="2" charset="0"/>
                <a:sym typeface="Wingdings" panose="05000000000000000000" pitchFamily="2" charset="2"/>
              </a:rPr>
              <a:t>1) generate random blinding factor.</a:t>
            </a:r>
          </a:p>
          <a:p>
            <a:pPr marL="0" indent="0" algn="l" rtl="0">
              <a:buNone/>
            </a:pPr>
            <a:r>
              <a:rPr lang="en-US" dirty="0">
                <a:latin typeface="MV Boli" panose="02000500030200090000" pitchFamily="2" charset="0"/>
                <a:cs typeface="MV Boli" panose="02000500030200090000" pitchFamily="2" charset="0"/>
                <a:sym typeface="Wingdings" panose="05000000000000000000" pitchFamily="2" charset="2"/>
              </a:rPr>
              <a:t>2) Alice computes the blinded message by hashing the blinding factor concatenated with the actual message: </a:t>
            </a:r>
            <a:r>
              <a:rPr lang="en-US" dirty="0" err="1">
                <a:latin typeface="MV Boli" panose="02000500030200090000" pitchFamily="2" charset="0"/>
                <a:cs typeface="MV Boli" panose="02000500030200090000" pitchFamily="2" charset="0"/>
                <a:sym typeface="Wingdings" panose="05000000000000000000" pitchFamily="2" charset="2"/>
              </a:rPr>
              <a:t>blinded_message</a:t>
            </a:r>
            <a:r>
              <a:rPr lang="en-US" dirty="0">
                <a:latin typeface="MV Boli" panose="02000500030200090000" pitchFamily="2" charset="0"/>
                <a:cs typeface="MV Boli" panose="02000500030200090000" pitchFamily="2" charset="0"/>
                <a:sym typeface="Wingdings" panose="05000000000000000000" pitchFamily="2" charset="2"/>
              </a:rPr>
              <a:t> = SHA256(</a:t>
            </a:r>
            <a:r>
              <a:rPr lang="en-US" dirty="0" err="1">
                <a:latin typeface="MV Boli" panose="02000500030200090000" pitchFamily="2" charset="0"/>
                <a:cs typeface="MV Boli" panose="02000500030200090000" pitchFamily="2" charset="0"/>
                <a:sym typeface="Wingdings" panose="05000000000000000000" pitchFamily="2" charset="2"/>
              </a:rPr>
              <a:t>blinding_factor</a:t>
            </a:r>
            <a:r>
              <a:rPr lang="en-US" dirty="0">
                <a:latin typeface="MV Boli" panose="02000500030200090000" pitchFamily="2" charset="0"/>
                <a:cs typeface="MV Boli" panose="02000500030200090000" pitchFamily="2" charset="0"/>
                <a:sym typeface="Wingdings" panose="05000000000000000000" pitchFamily="2" charset="2"/>
              </a:rPr>
              <a:t> + message).</a:t>
            </a:r>
          </a:p>
          <a:p>
            <a:pPr marL="0" indent="0" algn="l" rtl="0">
              <a:buNone/>
            </a:pPr>
            <a:endParaRPr lang="en-US" dirty="0">
              <a:latin typeface="MV Boli" panose="02000500030200090000" pitchFamily="2" charset="0"/>
              <a:cs typeface="MV Boli" panose="02000500030200090000" pitchFamily="2" charset="0"/>
            </a:endParaRPr>
          </a:p>
          <a:p>
            <a:pPr marL="0" indent="0" algn="l" rtl="0">
              <a:buNone/>
            </a:pPr>
            <a:endParaRPr 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78507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DB1A0D-2CA6-9D25-BEE6-ADAE0C6D6F46}"/>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Put it all together Cont. </a:t>
            </a:r>
            <a:endParaRPr lang="he-IL" dirty="0"/>
          </a:p>
        </p:txBody>
      </p:sp>
      <p:sp>
        <p:nvSpPr>
          <p:cNvPr id="3" name="מציין מיקום תוכן 2">
            <a:extLst>
              <a:ext uri="{FF2B5EF4-FFF2-40B4-BE49-F238E27FC236}">
                <a16:creationId xmlns:a16="http://schemas.microsoft.com/office/drawing/2014/main" id="{52C67DDE-E887-E956-C1C7-334E6D97238C}"/>
              </a:ext>
            </a:extLst>
          </p:cNvPr>
          <p:cNvSpPr>
            <a:spLocks noGrp="1"/>
          </p:cNvSpPr>
          <p:nvPr>
            <p:ph idx="1"/>
          </p:nvPr>
        </p:nvSpPr>
        <p:spPr/>
        <p:txBody>
          <a:bodyPr/>
          <a:lstStyle/>
          <a:p>
            <a:pPr marL="0" indent="0" algn="l" rtl="0">
              <a:buNone/>
            </a:pPr>
            <a:r>
              <a:rPr lang="en-US" dirty="0">
                <a:latin typeface="MV Boli" panose="02000500030200090000" pitchFamily="2" charset="0"/>
                <a:cs typeface="MV Boli" panose="02000500030200090000" pitchFamily="2" charset="0"/>
              </a:rPr>
              <a:t>3) Blind the message using the server's public key:  compute </a:t>
            </a:r>
            <a:r>
              <a:rPr lang="en-US" dirty="0" err="1">
                <a:latin typeface="MV Boli" panose="02000500030200090000" pitchFamily="2" charset="0"/>
                <a:cs typeface="MV Boli" panose="02000500030200090000" pitchFamily="2" charset="0"/>
              </a:rPr>
              <a:t>blind_message</a:t>
            </a:r>
            <a:r>
              <a:rPr lang="en-US" dirty="0">
                <a:latin typeface="MV Boli" panose="02000500030200090000" pitchFamily="2" charset="0"/>
                <a:cs typeface="MV Boli" panose="02000500030200090000" pitchFamily="2" charset="0"/>
              </a:rPr>
              <a:t> = </a:t>
            </a:r>
            <a:r>
              <a:rPr lang="en-US" dirty="0" err="1">
                <a:latin typeface="MV Boli" panose="02000500030200090000" pitchFamily="2" charset="0"/>
                <a:cs typeface="MV Boli" panose="02000500030200090000" pitchFamily="2" charset="0"/>
              </a:rPr>
              <a:t>blinded_message^e</a:t>
            </a:r>
            <a:r>
              <a:rPr lang="en-US" dirty="0">
                <a:latin typeface="MV Boli" panose="02000500030200090000" pitchFamily="2" charset="0"/>
                <a:cs typeface="MV Boli" panose="02000500030200090000" pitchFamily="2" charset="0"/>
              </a:rPr>
              <a:t> mod N, where e is the public exponent of the server's RSA key and N is the modulus.</a:t>
            </a:r>
          </a:p>
          <a:p>
            <a:pPr marL="0" indent="0" algn="l" rtl="0">
              <a:buNone/>
            </a:pPr>
            <a:r>
              <a:rPr lang="en-US" dirty="0">
                <a:latin typeface="MV Boli" panose="02000500030200090000" pitchFamily="2" charset="0"/>
                <a:cs typeface="MV Boli" panose="02000500030200090000" pitchFamily="2" charset="0"/>
              </a:rPr>
              <a:t>4) Alice encrypts the blinded message using her RC6 encryption key.</a:t>
            </a:r>
          </a:p>
          <a:p>
            <a:pPr marL="0" indent="0" algn="l" rtl="0">
              <a:buNone/>
            </a:pPr>
            <a:r>
              <a:rPr lang="en-US" dirty="0">
                <a:latin typeface="MV Boli" panose="02000500030200090000" pitchFamily="2" charset="0"/>
                <a:cs typeface="MV Boli" panose="02000500030200090000" pitchFamily="2" charset="0"/>
              </a:rPr>
              <a:t>5) Alice sends the encrypted and blinded message to the server</a:t>
            </a:r>
          </a:p>
          <a:p>
            <a:pPr algn="l" rtl="0"/>
            <a:endParaRPr lang="he-IL" dirty="0"/>
          </a:p>
        </p:txBody>
      </p:sp>
    </p:spTree>
    <p:extLst>
      <p:ext uri="{BB962C8B-B14F-4D97-AF65-F5344CB8AC3E}">
        <p14:creationId xmlns:p14="http://schemas.microsoft.com/office/powerpoint/2010/main" val="2939120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7443DF-7E9B-1920-9C55-0EE036D9D249}"/>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Put it all together Cont.</a:t>
            </a:r>
            <a:endParaRPr lang="he-IL" dirty="0"/>
          </a:p>
        </p:txBody>
      </p:sp>
      <p:sp>
        <p:nvSpPr>
          <p:cNvPr id="3" name="מציין מיקום תוכן 2">
            <a:extLst>
              <a:ext uri="{FF2B5EF4-FFF2-40B4-BE49-F238E27FC236}">
                <a16:creationId xmlns:a16="http://schemas.microsoft.com/office/drawing/2014/main" id="{BAC313D5-BC72-F004-08CB-5CEC5F6BD051}"/>
              </a:ext>
            </a:extLst>
          </p:cNvPr>
          <p:cNvSpPr>
            <a:spLocks noGrp="1"/>
          </p:cNvSpPr>
          <p:nvPr>
            <p:ph idx="1"/>
          </p:nvPr>
        </p:nvSpPr>
        <p:spPr/>
        <p:txBody>
          <a:bodyPr>
            <a:normAutofit lnSpcReduction="10000"/>
          </a:bodyPr>
          <a:lstStyle/>
          <a:p>
            <a:pPr algn="l" rtl="0"/>
            <a:r>
              <a:rPr lang="en-US" dirty="0">
                <a:latin typeface="MV Boli" panose="02000500030200090000" pitchFamily="2" charset="0"/>
                <a:cs typeface="MV Boli" panose="02000500030200090000" pitchFamily="2" charset="0"/>
              </a:rPr>
              <a:t>Message Storage and Delivery: (server)</a:t>
            </a:r>
          </a:p>
          <a:p>
            <a:pPr algn="l" rtl="0"/>
            <a:endParaRPr lang="en-US" dirty="0">
              <a:latin typeface="MV Boli" panose="02000500030200090000" pitchFamily="2" charset="0"/>
              <a:cs typeface="MV Boli" panose="02000500030200090000" pitchFamily="2" charset="0"/>
            </a:endParaRPr>
          </a:p>
          <a:p>
            <a:pPr algn="l" rtl="0"/>
            <a:r>
              <a:rPr lang="en-US" dirty="0">
                <a:latin typeface="MV Boli" panose="02000500030200090000" pitchFamily="2" charset="0"/>
                <a:cs typeface="MV Boli" panose="02000500030200090000" pitchFamily="2" charset="0"/>
              </a:rPr>
              <a:t>The server receives the encrypted and blinded message from Alice and stores it securely without knowing Alice's identity or the message content.</a:t>
            </a:r>
          </a:p>
          <a:p>
            <a:pPr algn="l" rtl="0"/>
            <a:r>
              <a:rPr lang="en-US" dirty="0">
                <a:latin typeface="MV Boli" panose="02000500030200090000" pitchFamily="2" charset="0"/>
                <a:cs typeface="MV Boli" panose="02000500030200090000" pitchFamily="2" charset="0"/>
              </a:rPr>
              <a:t>The server generates a signature on the encrypted message using its private key:                        </a:t>
            </a:r>
            <a:r>
              <a:rPr lang="da-DK" dirty="0">
                <a:latin typeface="MV Boli" panose="02000500030200090000" pitchFamily="2" charset="0"/>
                <a:cs typeface="MV Boli" panose="02000500030200090000" pitchFamily="2" charset="0"/>
              </a:rPr>
              <a:t>signed_blind_message = blind_message^d mod N.</a:t>
            </a:r>
          </a:p>
          <a:p>
            <a:pPr algn="l" rtl="0"/>
            <a:r>
              <a:rPr lang="en-US" dirty="0">
                <a:latin typeface="MV Boli" panose="02000500030200090000" pitchFamily="2" charset="0"/>
                <a:cs typeface="MV Boli" panose="02000500030200090000" pitchFamily="2" charset="0"/>
              </a:rPr>
              <a:t>The server stores the signature along with the encrypted message.</a:t>
            </a:r>
          </a:p>
          <a:p>
            <a:pPr algn="l" rtl="0"/>
            <a:endParaRPr lang="he-IL" dirty="0">
              <a:latin typeface="MV Boli" panose="02000500030200090000" pitchFamily="2" charset="0"/>
            </a:endParaRPr>
          </a:p>
        </p:txBody>
      </p:sp>
    </p:spTree>
    <p:extLst>
      <p:ext uri="{BB962C8B-B14F-4D97-AF65-F5344CB8AC3E}">
        <p14:creationId xmlns:p14="http://schemas.microsoft.com/office/powerpoint/2010/main" val="3563748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BF6E2E-4D3F-189C-3E6F-7D9B3652BBB9}"/>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Put it all together Cont.</a:t>
            </a:r>
            <a:endParaRPr lang="he-IL" dirty="0"/>
          </a:p>
        </p:txBody>
      </p:sp>
      <p:sp>
        <p:nvSpPr>
          <p:cNvPr id="3" name="מציין מיקום תוכן 2">
            <a:extLst>
              <a:ext uri="{FF2B5EF4-FFF2-40B4-BE49-F238E27FC236}">
                <a16:creationId xmlns:a16="http://schemas.microsoft.com/office/drawing/2014/main" id="{C4720466-312A-695B-5A5F-B14B26C9778E}"/>
              </a:ext>
            </a:extLst>
          </p:cNvPr>
          <p:cNvSpPr>
            <a:spLocks noGrp="1"/>
          </p:cNvSpPr>
          <p:nvPr>
            <p:ph idx="1"/>
          </p:nvPr>
        </p:nvSpPr>
        <p:spPr/>
        <p:txBody>
          <a:bodyPr>
            <a:normAutofit/>
          </a:bodyPr>
          <a:lstStyle/>
          <a:p>
            <a:pPr algn="l" rtl="0"/>
            <a:r>
              <a:rPr lang="en-US" dirty="0">
                <a:latin typeface="MV Boli" panose="02000500030200090000" pitchFamily="2" charset="0"/>
                <a:cs typeface="MV Boli" panose="02000500030200090000" pitchFamily="2" charset="0"/>
              </a:rPr>
              <a:t>Message Retrieval:</a:t>
            </a:r>
          </a:p>
          <a:p>
            <a:pPr algn="l" rtl="0"/>
            <a:endParaRPr lang="en-US" dirty="0">
              <a:latin typeface="MV Boli" panose="02000500030200090000" pitchFamily="2" charset="0"/>
              <a:cs typeface="MV Boli" panose="02000500030200090000" pitchFamily="2" charset="0"/>
            </a:endParaRPr>
          </a:p>
          <a:p>
            <a:pPr algn="l" rtl="0"/>
            <a:r>
              <a:rPr lang="en-US" dirty="0">
                <a:latin typeface="MV Boli" panose="02000500030200090000" pitchFamily="2" charset="0"/>
                <a:cs typeface="MV Boli" panose="02000500030200090000" pitchFamily="2" charset="0"/>
              </a:rPr>
              <a:t>Recipient (Bob):</a:t>
            </a:r>
          </a:p>
          <a:p>
            <a:pPr algn="l" rtl="0"/>
            <a:r>
              <a:rPr lang="en-US" dirty="0">
                <a:latin typeface="MV Boli" panose="02000500030200090000" pitchFamily="2" charset="0"/>
                <a:cs typeface="MV Boli" panose="02000500030200090000" pitchFamily="2" charset="0"/>
              </a:rPr>
              <a:t>Bob retrieves the encrypted and blinded message from the server  along with the server's signature from the server.</a:t>
            </a:r>
            <a:endParaRPr lang="he-IL" dirty="0">
              <a:latin typeface="MV Boli" panose="02000500030200090000" pitchFamily="2" charset="0"/>
            </a:endParaRPr>
          </a:p>
        </p:txBody>
      </p:sp>
    </p:spTree>
    <p:extLst>
      <p:ext uri="{BB962C8B-B14F-4D97-AF65-F5344CB8AC3E}">
        <p14:creationId xmlns:p14="http://schemas.microsoft.com/office/powerpoint/2010/main" val="287738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6A4A3-91E2-95CD-201C-720673B78E54}"/>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Put it all together Cont.</a:t>
            </a:r>
            <a:endParaRPr lang="he-IL" dirty="0"/>
          </a:p>
        </p:txBody>
      </p:sp>
      <p:sp>
        <p:nvSpPr>
          <p:cNvPr id="3" name="מציין מיקום תוכן 2">
            <a:extLst>
              <a:ext uri="{FF2B5EF4-FFF2-40B4-BE49-F238E27FC236}">
                <a16:creationId xmlns:a16="http://schemas.microsoft.com/office/drawing/2014/main" id="{64A9CAE9-75AE-8184-E6C7-609EE85FC4CE}"/>
              </a:ext>
            </a:extLst>
          </p:cNvPr>
          <p:cNvSpPr>
            <a:spLocks noGrp="1"/>
          </p:cNvSpPr>
          <p:nvPr>
            <p:ph idx="1"/>
          </p:nvPr>
        </p:nvSpPr>
        <p:spPr/>
        <p:txBody>
          <a:bodyPr>
            <a:normAutofit/>
          </a:bodyPr>
          <a:lstStyle/>
          <a:p>
            <a:pPr algn="l" rtl="0"/>
            <a:r>
              <a:rPr lang="en-US" dirty="0">
                <a:latin typeface="MV Boli" panose="02000500030200090000" pitchFamily="2" charset="0"/>
                <a:cs typeface="MV Boli" panose="02000500030200090000" pitchFamily="2" charset="0"/>
              </a:rPr>
              <a:t>Message Verification and Unblinding:</a:t>
            </a:r>
          </a:p>
          <a:p>
            <a:pPr algn="l" rtl="0"/>
            <a:endParaRPr lang="en-US" dirty="0"/>
          </a:p>
          <a:p>
            <a:pPr marL="0" indent="0" algn="l" rtl="0">
              <a:buNone/>
            </a:pPr>
            <a:r>
              <a:rPr lang="en-US" dirty="0">
                <a:latin typeface="MV Boli" panose="02000500030200090000" pitchFamily="2" charset="0"/>
                <a:cs typeface="MV Boli" panose="02000500030200090000" pitchFamily="2" charset="0"/>
              </a:rPr>
              <a:t>1)Bob decrypts the encrypted message using his RC6 encryption key.</a:t>
            </a:r>
          </a:p>
          <a:p>
            <a:pPr marL="0" indent="0" algn="l" rtl="0">
              <a:buNone/>
            </a:pPr>
            <a:r>
              <a:rPr lang="en-US" dirty="0">
                <a:latin typeface="MV Boli" panose="02000500030200090000" pitchFamily="2" charset="0"/>
                <a:cs typeface="MV Boli" panose="02000500030200090000" pitchFamily="2" charset="0"/>
              </a:rPr>
              <a:t>2)Bob verifies the signature of the message using the server's public key. </a:t>
            </a:r>
          </a:p>
          <a:p>
            <a:pPr marL="0" indent="0" algn="ctr" rtl="0">
              <a:buNone/>
            </a:pPr>
            <a:r>
              <a:rPr lang="da-DK" dirty="0">
                <a:latin typeface="MV Boli" panose="02000500030200090000" pitchFamily="2" charset="0"/>
                <a:cs typeface="MV Boli" panose="02000500030200090000" pitchFamily="2" charset="0"/>
              </a:rPr>
              <a:t>verified_blind_message = signed_blind_message^e mod N.</a:t>
            </a:r>
            <a:endParaRPr lang="en-US" dirty="0">
              <a:latin typeface="MV Boli" panose="02000500030200090000" pitchFamily="2" charset="0"/>
              <a:cs typeface="MV Boli" panose="02000500030200090000" pitchFamily="2" charset="0"/>
            </a:endParaRPr>
          </a:p>
          <a:p>
            <a:pPr marL="0" indent="0" algn="l" rtl="0">
              <a:buNone/>
            </a:pPr>
            <a:r>
              <a:rPr lang="en-US" dirty="0">
                <a:latin typeface="MV Boli" panose="02000500030200090000" pitchFamily="2" charset="0"/>
                <a:cs typeface="MV Boli" panose="02000500030200090000" pitchFamily="2" charset="0"/>
              </a:rPr>
              <a:t>3)Bob cannot directly access the original message due to the blinding factor.</a:t>
            </a:r>
          </a:p>
        </p:txBody>
      </p:sp>
    </p:spTree>
    <p:extLst>
      <p:ext uri="{BB962C8B-B14F-4D97-AF65-F5344CB8AC3E}">
        <p14:creationId xmlns:p14="http://schemas.microsoft.com/office/powerpoint/2010/main" val="404086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5EF239-5045-034B-7C6F-E2B526598DD8}"/>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Put it all together Cont.</a:t>
            </a:r>
            <a:endParaRPr lang="he-IL" dirty="0"/>
          </a:p>
        </p:txBody>
      </p:sp>
      <p:sp>
        <p:nvSpPr>
          <p:cNvPr id="3" name="מציין מיקום תוכן 2">
            <a:extLst>
              <a:ext uri="{FF2B5EF4-FFF2-40B4-BE49-F238E27FC236}">
                <a16:creationId xmlns:a16="http://schemas.microsoft.com/office/drawing/2014/main" id="{0FAAF40D-234E-134B-F08B-8968275834D4}"/>
              </a:ext>
            </a:extLst>
          </p:cNvPr>
          <p:cNvSpPr>
            <a:spLocks noGrp="1"/>
          </p:cNvSpPr>
          <p:nvPr>
            <p:ph idx="1"/>
          </p:nvPr>
        </p:nvSpPr>
        <p:spPr/>
        <p:txBody>
          <a:bodyPr/>
          <a:lstStyle/>
          <a:p>
            <a:pPr marL="0" indent="0" algn="l" rtl="0">
              <a:buNone/>
            </a:pPr>
            <a:r>
              <a:rPr lang="en-US" dirty="0">
                <a:latin typeface="MV Boli" panose="02000500030200090000" pitchFamily="2" charset="0"/>
                <a:cs typeface="MV Boli" panose="02000500030200090000" pitchFamily="2" charset="0"/>
              </a:rPr>
              <a:t>4)If needed, Bob can communicate with Alice through a secure channel provided by the server to gather additional information or clarify details.</a:t>
            </a:r>
          </a:p>
          <a:p>
            <a:pPr marL="0" indent="0" algn="l" rtl="0">
              <a:buNone/>
            </a:pPr>
            <a:endParaRPr lang="he-IL" dirty="0"/>
          </a:p>
        </p:txBody>
      </p:sp>
    </p:spTree>
    <p:extLst>
      <p:ext uri="{BB962C8B-B14F-4D97-AF65-F5344CB8AC3E}">
        <p14:creationId xmlns:p14="http://schemas.microsoft.com/office/powerpoint/2010/main" val="1399137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01A43E-8B7B-B13E-7197-0180ED50E963}"/>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Bibliography</a:t>
            </a:r>
            <a:endParaRPr lang="he-IL" dirty="0">
              <a:latin typeface="MV Boli" panose="02000500030200090000" pitchFamily="2" charset="0"/>
            </a:endParaRPr>
          </a:p>
        </p:txBody>
      </p:sp>
      <p:graphicFrame>
        <p:nvGraphicFramePr>
          <p:cNvPr id="7" name="מציין מיקום תוכן 2">
            <a:extLst>
              <a:ext uri="{FF2B5EF4-FFF2-40B4-BE49-F238E27FC236}">
                <a16:creationId xmlns:a16="http://schemas.microsoft.com/office/drawing/2014/main" id="{4E37BD06-13FF-5E8E-54CE-DFAD68812699}"/>
              </a:ext>
            </a:extLst>
          </p:cNvPr>
          <p:cNvGraphicFramePr>
            <a:graphicFrameLocks noGrp="1"/>
          </p:cNvGraphicFramePr>
          <p:nvPr>
            <p:ph idx="1"/>
            <p:extLst>
              <p:ext uri="{D42A27DB-BD31-4B8C-83A1-F6EECF244321}">
                <p14:modId xmlns:p14="http://schemas.microsoft.com/office/powerpoint/2010/main" val="22235694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3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3D19273-61FF-C90E-D5D5-AB30F7065BA5}"/>
              </a:ext>
            </a:extLst>
          </p:cNvPr>
          <p:cNvSpPr>
            <a:spLocks noGrp="1"/>
          </p:cNvSpPr>
          <p:nvPr>
            <p:ph type="title"/>
          </p:nvPr>
        </p:nvSpPr>
        <p:spPr>
          <a:xfrm>
            <a:off x="1285240" y="1050595"/>
            <a:ext cx="8074815" cy="1618489"/>
          </a:xfrm>
        </p:spPr>
        <p:txBody>
          <a:bodyPr anchor="ctr">
            <a:normAutofit fontScale="90000"/>
          </a:bodyPr>
          <a:lstStyle/>
          <a:p>
            <a:r>
              <a:rPr lang="en-US" sz="7200" dirty="0">
                <a:latin typeface="Fugaz One" pitchFamily="2" charset="0"/>
              </a:rPr>
              <a:t>Rc6 Key generation </a:t>
            </a:r>
            <a:endParaRPr lang="he-IL" sz="7200" dirty="0">
              <a:latin typeface="Fugaz One" pitchFamily="2" charset="0"/>
            </a:endParaRPr>
          </a:p>
        </p:txBody>
      </p:sp>
      <p:sp>
        <p:nvSpPr>
          <p:cNvPr id="3" name="מציין מיקום תוכן 2">
            <a:extLst>
              <a:ext uri="{FF2B5EF4-FFF2-40B4-BE49-F238E27FC236}">
                <a16:creationId xmlns:a16="http://schemas.microsoft.com/office/drawing/2014/main" id="{ECCCD713-3027-8032-BFA7-10A9A541AA1C}"/>
              </a:ext>
            </a:extLst>
          </p:cNvPr>
          <p:cNvSpPr>
            <a:spLocks noGrp="1"/>
          </p:cNvSpPr>
          <p:nvPr>
            <p:ph idx="1"/>
          </p:nvPr>
        </p:nvSpPr>
        <p:spPr>
          <a:xfrm>
            <a:off x="1285240" y="2969469"/>
            <a:ext cx="8074815" cy="2800395"/>
          </a:xfrm>
        </p:spPr>
        <p:txBody>
          <a:bodyPr anchor="t">
            <a:normAutofit/>
          </a:bodyPr>
          <a:lstStyle/>
          <a:p>
            <a:pPr marL="0" indent="0" algn="ctr" rtl="0">
              <a:buNone/>
            </a:pPr>
            <a:r>
              <a:rPr lang="en-US" sz="2000" b="1" i="0" u="sng" dirty="0">
                <a:effectLst/>
                <a:latin typeface="MV Boli" panose="02000500030200090000" pitchFamily="2" charset="0"/>
                <a:cs typeface="MV Boli" panose="02000500030200090000" pitchFamily="2" charset="0"/>
              </a:rPr>
              <a:t>Step 2: Converting User Key</a:t>
            </a:r>
          </a:p>
          <a:p>
            <a:pPr marL="0" indent="0" algn="l" rtl="0">
              <a:buNone/>
            </a:pPr>
            <a:r>
              <a:rPr lang="en-US" sz="2000" dirty="0">
                <a:latin typeface="MV Boli" panose="02000500030200090000" pitchFamily="2" charset="0"/>
                <a:cs typeface="MV Boli" panose="02000500030200090000" pitchFamily="2" charset="0"/>
              </a:rPr>
              <a:t>Convert the user provided key to binary blocks</a:t>
            </a:r>
          </a:p>
          <a:p>
            <a:pPr marL="0" indent="0" algn="l" rtl="0">
              <a:buNone/>
            </a:pPr>
            <a:r>
              <a:rPr lang="en-US" sz="2000" dirty="0">
                <a:latin typeface="MV Boli" panose="02000500030200090000" pitchFamily="2" charset="0"/>
                <a:cs typeface="MV Boli" panose="02000500030200090000" pitchFamily="2" charset="0"/>
              </a:rPr>
              <a:t>Purpose: </a:t>
            </a:r>
          </a:p>
          <a:p>
            <a:pPr marL="0" indent="0" algn="l" rtl="0">
              <a:buNone/>
            </a:pPr>
            <a:r>
              <a:rPr lang="en-US" sz="2000" i="0" dirty="0">
                <a:effectLst/>
                <a:latin typeface="MV Boli" panose="02000500030200090000" pitchFamily="2" charset="0"/>
                <a:cs typeface="MV Boli" panose="02000500030200090000" pitchFamily="2" charset="0"/>
              </a:rPr>
              <a:t>to transform the user-provided key into a format that is compatible with the subsequent operations in the RC6 key generation process such as bitwise operations, modular arithmetic</a:t>
            </a:r>
            <a:endParaRPr lang="he-IL" sz="2000" dirty="0">
              <a:latin typeface="MV Boli" panose="02000500030200090000" pitchFamily="2" charset="0"/>
            </a:endParaRPr>
          </a:p>
        </p:txBody>
      </p:sp>
    </p:spTree>
    <p:extLst>
      <p:ext uri="{BB962C8B-B14F-4D97-AF65-F5344CB8AC3E}">
        <p14:creationId xmlns:p14="http://schemas.microsoft.com/office/powerpoint/2010/main" val="333389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3D19273-61FF-C90E-D5D5-AB30F7065BA5}"/>
              </a:ext>
            </a:extLst>
          </p:cNvPr>
          <p:cNvSpPr>
            <a:spLocks noGrp="1"/>
          </p:cNvSpPr>
          <p:nvPr>
            <p:ph type="title"/>
          </p:nvPr>
        </p:nvSpPr>
        <p:spPr>
          <a:xfrm>
            <a:off x="1285240" y="1050595"/>
            <a:ext cx="8074815" cy="1618489"/>
          </a:xfrm>
        </p:spPr>
        <p:txBody>
          <a:bodyPr anchor="ctr">
            <a:normAutofit fontScale="90000"/>
          </a:bodyPr>
          <a:lstStyle/>
          <a:p>
            <a:r>
              <a:rPr lang="en-US" sz="7200" dirty="0">
                <a:latin typeface="Fugaz One" pitchFamily="2" charset="0"/>
              </a:rPr>
              <a:t>Rc6 Key generation </a:t>
            </a:r>
            <a:endParaRPr lang="he-IL" sz="7200" dirty="0">
              <a:latin typeface="Fugaz One" pitchFamily="2" charset="0"/>
            </a:endParaRPr>
          </a:p>
        </p:txBody>
      </p:sp>
      <p:sp>
        <p:nvSpPr>
          <p:cNvPr id="3" name="מציין מיקום תוכן 2">
            <a:extLst>
              <a:ext uri="{FF2B5EF4-FFF2-40B4-BE49-F238E27FC236}">
                <a16:creationId xmlns:a16="http://schemas.microsoft.com/office/drawing/2014/main" id="{ECCCD713-3027-8032-BFA7-10A9A541AA1C}"/>
              </a:ext>
            </a:extLst>
          </p:cNvPr>
          <p:cNvSpPr>
            <a:spLocks noGrp="1"/>
          </p:cNvSpPr>
          <p:nvPr>
            <p:ph idx="1"/>
          </p:nvPr>
        </p:nvSpPr>
        <p:spPr>
          <a:xfrm>
            <a:off x="1285240" y="2969469"/>
            <a:ext cx="8074815" cy="2800395"/>
          </a:xfrm>
        </p:spPr>
        <p:txBody>
          <a:bodyPr anchor="t">
            <a:normAutofit/>
          </a:bodyPr>
          <a:lstStyle/>
          <a:p>
            <a:pPr marL="0" indent="0" algn="ctr" rtl="0">
              <a:buNone/>
            </a:pPr>
            <a:r>
              <a:rPr lang="en-US" sz="2000" b="1" i="0" u="sng" dirty="0">
                <a:effectLst/>
                <a:latin typeface="MV Boli" panose="02000500030200090000" pitchFamily="2" charset="0"/>
                <a:cs typeface="MV Boli" panose="02000500030200090000" pitchFamily="2" charset="0"/>
              </a:rPr>
              <a:t>Step 3: Reversing and Storing Encoded Key</a:t>
            </a:r>
          </a:p>
          <a:p>
            <a:pPr marL="0" indent="0" algn="l" rtl="0">
              <a:buNone/>
            </a:pPr>
            <a:r>
              <a:rPr lang="en-US" sz="2000" dirty="0">
                <a:latin typeface="MV Boli" panose="02000500030200090000" pitchFamily="2" charset="0"/>
                <a:cs typeface="MV Boli" panose="02000500030200090000" pitchFamily="2" charset="0"/>
              </a:rPr>
              <a:t>Take the binary blocks from the previous step in store it in reverse in array l.</a:t>
            </a:r>
          </a:p>
          <a:p>
            <a:pPr marL="0" indent="0" algn="l" rtl="0">
              <a:buNone/>
            </a:pPr>
            <a:r>
              <a:rPr lang="en-US" sz="2000" dirty="0">
                <a:latin typeface="MV Boli" panose="02000500030200090000" pitchFamily="2" charset="0"/>
                <a:cs typeface="MV Boli" panose="02000500030200090000" pitchFamily="2" charset="0"/>
              </a:rPr>
              <a:t>Purpose: </a:t>
            </a:r>
          </a:p>
          <a:p>
            <a:pPr marL="0" indent="0" algn="l" rtl="0">
              <a:buNone/>
            </a:pPr>
            <a:r>
              <a:rPr lang="en-US" sz="2000" dirty="0">
                <a:latin typeface="MV Boli" panose="02000500030200090000" pitchFamily="2" charset="0"/>
                <a:cs typeface="MV Boli" panose="02000500030200090000" pitchFamily="2" charset="0"/>
              </a:rPr>
              <a:t>In RC6 algorithm we make key mixing, it involves </a:t>
            </a:r>
            <a:r>
              <a:rPr lang="en-US" sz="2000" i="0" dirty="0">
                <a:effectLst/>
                <a:latin typeface="MV Boli" panose="02000500030200090000" pitchFamily="2" charset="0"/>
                <a:cs typeface="MV Boli" panose="02000500030200090000" pitchFamily="2" charset="0"/>
              </a:rPr>
              <a:t>performing operations between the generated round keys and the encoded key blocks.</a:t>
            </a:r>
            <a:r>
              <a:rPr lang="en-US" sz="2000" dirty="0">
                <a:latin typeface="MV Boli" panose="02000500030200090000" pitchFamily="2" charset="0"/>
                <a:cs typeface="MV Boli" panose="02000500030200090000" pitchFamily="2" charset="0"/>
              </a:rPr>
              <a:t> </a:t>
            </a:r>
            <a:endParaRPr lang="en-US" sz="2000" i="0" dirty="0">
              <a:effectLst/>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90811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3D19273-61FF-C90E-D5D5-AB30F7065BA5}"/>
              </a:ext>
            </a:extLst>
          </p:cNvPr>
          <p:cNvSpPr>
            <a:spLocks noGrp="1"/>
          </p:cNvSpPr>
          <p:nvPr>
            <p:ph type="title"/>
          </p:nvPr>
        </p:nvSpPr>
        <p:spPr>
          <a:xfrm>
            <a:off x="1285240" y="1050595"/>
            <a:ext cx="8074815" cy="1618489"/>
          </a:xfrm>
        </p:spPr>
        <p:txBody>
          <a:bodyPr anchor="ctr">
            <a:normAutofit fontScale="90000"/>
          </a:bodyPr>
          <a:lstStyle/>
          <a:p>
            <a:r>
              <a:rPr lang="en-US" sz="7200" dirty="0">
                <a:latin typeface="Fugaz One" pitchFamily="2" charset="0"/>
              </a:rPr>
              <a:t>Rc6 Key generation </a:t>
            </a:r>
            <a:endParaRPr lang="he-IL" sz="7200" dirty="0">
              <a:latin typeface="Fugaz One" pitchFamily="2" charset="0"/>
            </a:endParaRPr>
          </a:p>
        </p:txBody>
      </p:sp>
      <p:sp>
        <p:nvSpPr>
          <p:cNvPr id="3" name="מציין מיקום תוכן 2">
            <a:extLst>
              <a:ext uri="{FF2B5EF4-FFF2-40B4-BE49-F238E27FC236}">
                <a16:creationId xmlns:a16="http://schemas.microsoft.com/office/drawing/2014/main" id="{ECCCD713-3027-8032-BFA7-10A9A541AA1C}"/>
              </a:ext>
            </a:extLst>
          </p:cNvPr>
          <p:cNvSpPr>
            <a:spLocks noGrp="1"/>
          </p:cNvSpPr>
          <p:nvPr>
            <p:ph idx="1"/>
          </p:nvPr>
        </p:nvSpPr>
        <p:spPr>
          <a:xfrm>
            <a:off x="1285240" y="2969469"/>
            <a:ext cx="8074815" cy="2800395"/>
          </a:xfrm>
        </p:spPr>
        <p:txBody>
          <a:bodyPr anchor="t">
            <a:normAutofit/>
          </a:bodyPr>
          <a:lstStyle/>
          <a:p>
            <a:pPr marL="0" indent="0" algn="ctr" rtl="0">
              <a:buNone/>
            </a:pPr>
            <a:r>
              <a:rPr lang="en-US" sz="2000" b="1" i="0" u="sng" dirty="0">
                <a:effectLst/>
                <a:latin typeface="MV Boli" panose="02000500030200090000" pitchFamily="2" charset="0"/>
                <a:cs typeface="MV Boli" panose="02000500030200090000" pitchFamily="2" charset="0"/>
              </a:rPr>
              <a:t>Step 4: Key Mixing and Round Key Generation</a:t>
            </a:r>
          </a:p>
          <a:p>
            <a:pPr marL="0" indent="0" algn="ctr" rtl="0">
              <a:buNone/>
            </a:pPr>
            <a:r>
              <a:rPr lang="en-US" sz="2000" b="0" i="0" dirty="0">
                <a:effectLst/>
                <a:latin typeface="MV Boli" panose="02000500030200090000" pitchFamily="2" charset="0"/>
                <a:cs typeface="MV Boli" panose="02000500030200090000" pitchFamily="2" charset="0"/>
              </a:rPr>
              <a:t>the round keys and encoded key blocks are mixed together using bitwise operations. </a:t>
            </a:r>
          </a:p>
          <a:p>
            <a:pPr algn="l" rtl="0"/>
            <a:r>
              <a:rPr lang="en-US" sz="2000" b="0" i="0" dirty="0">
                <a:effectLst/>
                <a:latin typeface="MV Boli" panose="02000500030200090000" pitchFamily="2" charset="0"/>
                <a:cs typeface="MV Boli" panose="02000500030200090000" pitchFamily="2" charset="0"/>
              </a:rPr>
              <a:t>Formula for A mixing: A =s[</a:t>
            </a:r>
            <a:r>
              <a:rPr lang="en-US" sz="2000" b="0" i="0" dirty="0" err="1">
                <a:effectLst/>
                <a:latin typeface="MV Boli" panose="02000500030200090000" pitchFamily="2" charset="0"/>
                <a:cs typeface="MV Boli" panose="02000500030200090000" pitchFamily="2" charset="0"/>
              </a:rPr>
              <a:t>i</a:t>
            </a:r>
            <a:r>
              <a:rPr lang="en-US" sz="2000" b="0" i="0" dirty="0">
                <a:effectLst/>
                <a:latin typeface="MV Boli" panose="02000500030200090000" pitchFamily="2" charset="0"/>
                <a:cs typeface="MV Boli" panose="02000500030200090000" pitchFamily="2" charset="0"/>
              </a:rPr>
              <a:t>]= (s[</a:t>
            </a:r>
            <a:r>
              <a:rPr lang="en-US" sz="2000" b="0" i="0" dirty="0" err="1">
                <a:effectLst/>
                <a:latin typeface="MV Boli" panose="02000500030200090000" pitchFamily="2" charset="0"/>
                <a:cs typeface="MV Boli" panose="02000500030200090000" pitchFamily="2" charset="0"/>
              </a:rPr>
              <a:t>i</a:t>
            </a:r>
            <a:r>
              <a:rPr lang="en-US" sz="2000" b="0" i="0" dirty="0">
                <a:effectLst/>
                <a:latin typeface="MV Boli" panose="02000500030200090000" pitchFamily="2" charset="0"/>
                <a:cs typeface="MV Boli" panose="02000500030200090000" pitchFamily="2" charset="0"/>
              </a:rPr>
              <a:t>] + A + B) % modulo</a:t>
            </a:r>
          </a:p>
          <a:p>
            <a:pPr algn="l" rtl="0"/>
            <a:r>
              <a:rPr lang="en-US" sz="2000" b="0" i="0" dirty="0">
                <a:effectLst/>
                <a:latin typeface="MV Boli" panose="02000500030200090000" pitchFamily="2" charset="0"/>
                <a:cs typeface="MV Boli" panose="02000500030200090000" pitchFamily="2" charset="0"/>
              </a:rPr>
              <a:t>Formula for B mixing: B =l[</a:t>
            </a:r>
            <a:r>
              <a:rPr lang="en-US" sz="2000" b="0" i="0" dirty="0" err="1">
                <a:effectLst/>
                <a:latin typeface="MV Boli" panose="02000500030200090000" pitchFamily="2" charset="0"/>
                <a:cs typeface="MV Boli" panose="02000500030200090000" pitchFamily="2" charset="0"/>
              </a:rPr>
              <a:t>i</a:t>
            </a:r>
            <a:r>
              <a:rPr lang="en-US" sz="2000" b="0" i="0" dirty="0">
                <a:effectLst/>
                <a:latin typeface="MV Boli" panose="02000500030200090000" pitchFamily="2" charset="0"/>
                <a:cs typeface="MV Boli" panose="02000500030200090000" pitchFamily="2" charset="0"/>
              </a:rPr>
              <a:t>]= (l[j] + A + B) % modulo</a:t>
            </a:r>
          </a:p>
        </p:txBody>
      </p:sp>
    </p:spTree>
    <p:extLst>
      <p:ext uri="{BB962C8B-B14F-4D97-AF65-F5344CB8AC3E}">
        <p14:creationId xmlns:p14="http://schemas.microsoft.com/office/powerpoint/2010/main" val="60629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DA3474B-6F9B-C79D-0BF0-B79393912E7D}"/>
              </a:ext>
            </a:extLst>
          </p:cNvPr>
          <p:cNvSpPr>
            <a:spLocks noGrp="1"/>
          </p:cNvSpPr>
          <p:nvPr>
            <p:ph type="title"/>
          </p:nvPr>
        </p:nvSpPr>
        <p:spPr>
          <a:xfrm>
            <a:off x="1006900" y="1188637"/>
            <a:ext cx="3141430" cy="4480726"/>
          </a:xfrm>
        </p:spPr>
        <p:txBody>
          <a:bodyPr>
            <a:normAutofit/>
          </a:bodyPr>
          <a:lstStyle/>
          <a:p>
            <a:r>
              <a:rPr lang="en-US" sz="6600" dirty="0">
                <a:latin typeface="Fugaz One" pitchFamily="2" charset="0"/>
              </a:rPr>
              <a:t>RC6 Intro.</a:t>
            </a:r>
            <a:endParaRPr lang="he-IL" sz="6600" dirty="0">
              <a:latin typeface="Fugaz One" pitchFamily="2" charset="0"/>
            </a:endParaRP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4FD50EE-09C6-C675-9F6E-49FAB4F19713}"/>
                  </a:ext>
                </a:extLst>
              </p:cNvPr>
              <p:cNvSpPr>
                <a:spLocks noGrp="1"/>
              </p:cNvSpPr>
              <p:nvPr>
                <p:ph idx="1"/>
              </p:nvPr>
            </p:nvSpPr>
            <p:spPr>
              <a:xfrm>
                <a:off x="4746082" y="301542"/>
                <a:ext cx="6119097" cy="5761642"/>
              </a:xfrm>
            </p:spPr>
            <p:txBody>
              <a:bodyPr anchor="ctr">
                <a:normAutofit/>
              </a:bodyPr>
              <a:lstStyle/>
              <a:p>
                <a:pPr algn="l" rtl="0"/>
                <a:r>
                  <a:rPr lang="en-US" sz="2000" dirty="0">
                    <a:latin typeface="MV Boli" panose="02000500030200090000" pitchFamily="2" charset="0"/>
                    <a:cs typeface="MV Boli" panose="02000500030200090000" pitchFamily="2" charset="0"/>
                  </a:rPr>
                  <a:t>RC6 is a symmetric key algorithm for block encryption.</a:t>
                </a:r>
              </a:p>
              <a:p>
                <a:pPr algn="l" rtl="0"/>
                <a:r>
                  <a:rPr lang="en-US" sz="2000" dirty="0">
                    <a:latin typeface="MV Boli" panose="02000500030200090000" pitchFamily="2" charset="0"/>
                    <a:cs typeface="MV Boli" panose="02000500030200090000" pitchFamily="2" charset="0"/>
                  </a:rPr>
                  <a:t>Notation:</a:t>
                </a:r>
              </a:p>
              <a:p>
                <a:pPr marL="0" indent="0" algn="l" rtl="0">
                  <a:buNone/>
                </a:pPr>
                <a:r>
                  <a:rPr lang="en-US" sz="2000" dirty="0">
                    <a:latin typeface="MV Boli" panose="02000500030200090000" pitchFamily="2" charset="0"/>
                    <a:cs typeface="MV Boli" panose="02000500030200090000" pitchFamily="2" charset="0"/>
                  </a:rPr>
                  <a:t> </a:t>
                </a:r>
                <a14:m>
                  <m:oMath xmlns:m="http://schemas.openxmlformats.org/officeDocument/2006/math">
                    <m:r>
                      <a:rPr lang="en-US" sz="2000" b="0" i="1">
                        <a:latin typeface="Cambria Math" panose="02040503050406030204" pitchFamily="18" charset="0"/>
                      </a:rPr>
                      <m:t>𝑅𝐶</m:t>
                    </m:r>
                    <m:r>
                      <a:rPr lang="en-US" sz="2000" b="0" i="1">
                        <a:latin typeface="Cambria Math" panose="02040503050406030204" pitchFamily="18" charset="0"/>
                      </a:rPr>
                      <m:t>6</m:t>
                    </m:r>
                    <m:r>
                      <a:rPr lang="en-US" sz="2000" b="0" i="1">
                        <a:latin typeface="Cambria Math" panose="02040503050406030204" pitchFamily="18" charset="0"/>
                      </a:rPr>
                      <m:t> −</m:t>
                    </m:r>
                    <m:r>
                      <a:rPr lang="en-US" sz="2000" b="0" i="1">
                        <a:latin typeface="Cambria Math" panose="02040503050406030204" pitchFamily="18" charset="0"/>
                      </a:rPr>
                      <m:t>𝑤</m:t>
                    </m:r>
                    <m:r>
                      <a:rPr lang="en-US" sz="2000" b="0" i="1">
                        <a:latin typeface="Cambria Math" panose="02040503050406030204" pitchFamily="18" charset="0"/>
                      </a:rPr>
                      <m:t>,</m:t>
                    </m:r>
                    <m:r>
                      <a:rPr lang="en-US" sz="2000" b="0" i="1">
                        <a:latin typeface="Cambria Math" panose="02040503050406030204" pitchFamily="18" charset="0"/>
                      </a:rPr>
                      <m:t>𝑟</m:t>
                    </m:r>
                    <m:r>
                      <a:rPr lang="en-US" sz="2000" b="0" i="1">
                        <a:latin typeface="Cambria Math" panose="02040503050406030204" pitchFamily="18" charset="0"/>
                      </a:rPr>
                      <m:t>,</m:t>
                    </m:r>
                    <m:r>
                      <a:rPr lang="en-US" sz="2000" b="0" i="1">
                        <a:latin typeface="Cambria Math" panose="02040503050406030204" pitchFamily="18" charset="0"/>
                      </a:rPr>
                      <m:t>𝑏</m:t>
                    </m:r>
                  </m:oMath>
                </a14:m>
                <a:endParaRPr lang="en-US" sz="2000" b="0" dirty="0">
                  <a:latin typeface="MV Boli" panose="02000500030200090000" pitchFamily="2" charset="0"/>
                  <a:cs typeface="MV Boli" panose="02000500030200090000" pitchFamily="2" charset="0"/>
                </a:endParaRPr>
              </a:p>
              <a:p>
                <a:pPr algn="l" rtl="0"/>
                <a:r>
                  <a:rPr lang="en-US" sz="2000" dirty="0">
                    <a:latin typeface="MV Boli" panose="02000500030200090000" pitchFamily="2" charset="0"/>
                    <a:cs typeface="MV Boli" panose="02000500030200090000" pitchFamily="2" charset="0"/>
                  </a:rPr>
                  <a:t>Where: 1) w is the word size.</a:t>
                </a:r>
              </a:p>
              <a:p>
                <a:pPr marL="0" indent="0" algn="l" rtl="0">
                  <a:buNone/>
                </a:pPr>
                <a:r>
                  <a:rPr lang="en-US" sz="2000" b="0" dirty="0">
                    <a:latin typeface="MV Boli" panose="02000500030200090000" pitchFamily="2" charset="0"/>
                    <a:cs typeface="MV Boli" panose="02000500030200090000" pitchFamily="2" charset="0"/>
                  </a:rPr>
                  <a:t>         2) r non terrible quantity of rounds</a:t>
                </a:r>
              </a:p>
              <a:p>
                <a:pPr marL="0" indent="0" algn="l" rtl="0">
                  <a:buNone/>
                </a:pPr>
                <a:r>
                  <a:rPr lang="en-US" sz="2000" dirty="0">
                    <a:latin typeface="MV Boli" panose="02000500030200090000" pitchFamily="2" charset="0"/>
                    <a:cs typeface="MV Boli" panose="02000500030200090000" pitchFamily="2" charset="0"/>
                  </a:rPr>
                  <a:t>         3) b byte size of encryption key.</a:t>
                </a:r>
                <a:endParaRPr lang="en-US" sz="2000" b="0" dirty="0">
                  <a:latin typeface="MV Boli" panose="02000500030200090000" pitchFamily="2" charset="0"/>
                  <a:cs typeface="MV Boli" panose="02000500030200090000" pitchFamily="2" charset="0"/>
                </a:endParaRPr>
              </a:p>
              <a:p>
                <a:pPr algn="l" rtl="0"/>
                <a:r>
                  <a:rPr lang="en-US" sz="2000" dirty="0">
                    <a:latin typeface="MV Boli" panose="02000500030200090000" pitchFamily="2" charset="0"/>
                    <a:cs typeface="MV Boli" panose="02000500030200090000" pitchFamily="2" charset="0"/>
                  </a:rPr>
                  <a:t>RC6 is primarily based on seven primitive operations .</a:t>
                </a:r>
              </a:p>
              <a:p>
                <a:pPr algn="l" rtl="0"/>
                <a:r>
                  <a:rPr lang="en-US" sz="2000" dirty="0">
                    <a:latin typeface="MV Boli" panose="02000500030200090000" pitchFamily="2" charset="0"/>
                    <a:cs typeface="MV Boli" panose="02000500030200090000" pitchFamily="2" charset="0"/>
                  </a:rPr>
                  <a:t>Note: in our implementation we used : w=32, r=12, b=128.</a:t>
                </a:r>
                <a:endParaRPr lang="he-IL" sz="2000" dirty="0">
                  <a:latin typeface="MV Boli" panose="02000500030200090000" pitchFamily="2" charset="0"/>
                </a:endParaRPr>
              </a:p>
            </p:txBody>
          </p:sp>
        </mc:Choice>
        <mc:Fallback xmlns="">
          <p:sp>
            <p:nvSpPr>
              <p:cNvPr id="3" name="מציין מיקום תוכן 2">
                <a:extLst>
                  <a:ext uri="{FF2B5EF4-FFF2-40B4-BE49-F238E27FC236}">
                    <a16:creationId xmlns:a16="http://schemas.microsoft.com/office/drawing/2014/main" id="{64FD50EE-09C6-C675-9F6E-49FAB4F19713}"/>
                  </a:ext>
                </a:extLst>
              </p:cNvPr>
              <p:cNvSpPr>
                <a:spLocks noGrp="1" noRot="1" noChangeAspect="1" noMove="1" noResize="1" noEditPoints="1" noAdjustHandles="1" noChangeArrowheads="1" noChangeShapeType="1" noTextEdit="1"/>
              </p:cNvSpPr>
              <p:nvPr>
                <p:ph idx="1"/>
              </p:nvPr>
            </p:nvSpPr>
            <p:spPr>
              <a:xfrm>
                <a:off x="4746082" y="301542"/>
                <a:ext cx="6119097" cy="5761642"/>
              </a:xfrm>
              <a:blipFill>
                <a:blip r:embed="rId2"/>
                <a:stretch>
                  <a:fillRect l="-897" r="-1994"/>
                </a:stretch>
              </a:blipFill>
            </p:spPr>
            <p:txBody>
              <a:bodyPr/>
              <a:lstStyle/>
              <a:p>
                <a:r>
                  <a:rPr lang="he-IL">
                    <a:noFill/>
                  </a:rPr>
                  <a:t> </a:t>
                </a:r>
              </a:p>
            </p:txBody>
          </p:sp>
        </mc:Fallback>
      </mc:AlternateContent>
    </p:spTree>
    <p:extLst>
      <p:ext uri="{BB962C8B-B14F-4D97-AF65-F5344CB8AC3E}">
        <p14:creationId xmlns:p14="http://schemas.microsoft.com/office/powerpoint/2010/main" val="252065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3E0091F-708D-0D30-30BB-C1C1C4D936E6}"/>
              </a:ext>
            </a:extLst>
          </p:cNvPr>
          <p:cNvSpPr>
            <a:spLocks noGrp="1"/>
          </p:cNvSpPr>
          <p:nvPr>
            <p:ph type="title"/>
          </p:nvPr>
        </p:nvSpPr>
        <p:spPr>
          <a:xfrm>
            <a:off x="1006900" y="1188637"/>
            <a:ext cx="3141430" cy="4480726"/>
          </a:xfrm>
        </p:spPr>
        <p:txBody>
          <a:bodyPr>
            <a:normAutofit/>
          </a:bodyPr>
          <a:lstStyle/>
          <a:p>
            <a:r>
              <a:rPr lang="en-US" sz="6600">
                <a:latin typeface="Fugaz One" pitchFamily="2" charset="0"/>
              </a:rPr>
              <a:t>RC6 Intro. Cont.</a:t>
            </a:r>
            <a:endParaRPr lang="he-IL" sz="66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9921957-FCFF-A8DF-299F-BD76297B3FFF}"/>
                  </a:ext>
                </a:extLst>
              </p:cNvPr>
              <p:cNvSpPr>
                <a:spLocks noGrp="1"/>
              </p:cNvSpPr>
              <p:nvPr>
                <p:ph idx="1"/>
              </p:nvPr>
            </p:nvSpPr>
            <p:spPr>
              <a:xfrm>
                <a:off x="5138928" y="1338729"/>
                <a:ext cx="5120808" cy="4180542"/>
              </a:xfrm>
            </p:spPr>
            <p:txBody>
              <a:bodyPr anchor="ctr">
                <a:normAutofit/>
              </a:bodyPr>
              <a:lstStyle/>
              <a:p>
                <a:pPr algn="l" rtl="0"/>
                <a:r>
                  <a:rPr lang="en-US" dirty="0">
                    <a:latin typeface="MV Boli" panose="02000500030200090000" pitchFamily="2" charset="0"/>
                    <a:cs typeface="MV Boli" panose="02000500030200090000" pitchFamily="2" charset="0"/>
                  </a:rPr>
                  <a:t>To increase the change from round to round, used a quadratic equation.</a:t>
                </a:r>
              </a:p>
              <a:p>
                <a:pPr marL="0" indent="0" algn="l" rtl="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cs typeface="MV Boli" panose="02000500030200090000" pitchFamily="2" charset="0"/>
                        </a:rPr>
                        <m:t>𝐹</m:t>
                      </m:r>
                      <m:d>
                        <m:dPr>
                          <m:ctrlPr>
                            <a:rPr lang="en-US" b="0" i="1">
                              <a:latin typeface="Cambria Math" panose="02040503050406030204" pitchFamily="18" charset="0"/>
                              <a:cs typeface="MV Boli" panose="02000500030200090000" pitchFamily="2" charset="0"/>
                            </a:rPr>
                          </m:ctrlPr>
                        </m:dPr>
                        <m:e>
                          <m:r>
                            <a:rPr lang="en-US" b="0" i="1">
                              <a:latin typeface="Cambria Math" panose="02040503050406030204" pitchFamily="18" charset="0"/>
                              <a:cs typeface="MV Boli" panose="02000500030200090000" pitchFamily="2" charset="0"/>
                            </a:rPr>
                            <m:t>𝑋</m:t>
                          </m:r>
                        </m:e>
                      </m:d>
                      <m:r>
                        <a:rPr lang="en-US" b="0" i="1">
                          <a:latin typeface="Cambria Math" panose="02040503050406030204" pitchFamily="18" charset="0"/>
                          <a:ea typeface="Cambria Math" panose="02040503050406030204" pitchFamily="18" charset="0"/>
                          <a:cs typeface="MV Boli" panose="02000500030200090000" pitchFamily="2" charset="0"/>
                        </a:rPr>
                        <m:t>≡</m:t>
                      </m:r>
                      <m:r>
                        <a:rPr lang="en-US" b="0" i="1">
                          <a:latin typeface="Cambria Math" panose="02040503050406030204" pitchFamily="18" charset="0"/>
                          <a:ea typeface="Cambria Math" panose="02040503050406030204" pitchFamily="18" charset="0"/>
                          <a:cs typeface="MV Boli" panose="02000500030200090000" pitchFamily="2" charset="0"/>
                        </a:rPr>
                        <m:t>𝑥</m:t>
                      </m:r>
                      <m:d>
                        <m:dPr>
                          <m:ctrlPr>
                            <a:rPr lang="en-US" b="0" i="1">
                              <a:latin typeface="Cambria Math" panose="02040503050406030204" pitchFamily="18" charset="0"/>
                              <a:ea typeface="Cambria Math" panose="02040503050406030204" pitchFamily="18" charset="0"/>
                              <a:cs typeface="MV Boli" panose="02000500030200090000" pitchFamily="2" charset="0"/>
                            </a:rPr>
                          </m:ctrlPr>
                        </m:dPr>
                        <m:e>
                          <m:r>
                            <a:rPr lang="en-US" b="0" i="1">
                              <a:latin typeface="Cambria Math" panose="02040503050406030204" pitchFamily="18" charset="0"/>
                              <a:ea typeface="Cambria Math" panose="02040503050406030204" pitchFamily="18" charset="0"/>
                              <a:cs typeface="MV Boli" panose="02000500030200090000" pitchFamily="2" charset="0"/>
                            </a:rPr>
                            <m:t>2</m:t>
                          </m:r>
                          <m:r>
                            <a:rPr lang="en-US" b="0" i="1">
                              <a:latin typeface="Cambria Math" panose="02040503050406030204" pitchFamily="18" charset="0"/>
                              <a:ea typeface="Cambria Math" panose="02040503050406030204" pitchFamily="18" charset="0"/>
                              <a:cs typeface="MV Boli" panose="02000500030200090000" pitchFamily="2" charset="0"/>
                            </a:rPr>
                            <m:t>𝑥</m:t>
                          </m:r>
                          <m:r>
                            <a:rPr lang="en-US" b="0" i="1">
                              <a:latin typeface="Cambria Math" panose="02040503050406030204" pitchFamily="18" charset="0"/>
                              <a:ea typeface="Cambria Math" panose="02040503050406030204" pitchFamily="18" charset="0"/>
                              <a:cs typeface="MV Boli" panose="02000500030200090000" pitchFamily="2" charset="0"/>
                            </a:rPr>
                            <m:t>+</m:t>
                          </m:r>
                          <m:r>
                            <a:rPr lang="en-US" b="0" i="1">
                              <a:latin typeface="Cambria Math" panose="02040503050406030204" pitchFamily="18" charset="0"/>
                              <a:ea typeface="Cambria Math" panose="02040503050406030204" pitchFamily="18" charset="0"/>
                              <a:cs typeface="MV Boli" panose="02000500030200090000" pitchFamily="2" charset="0"/>
                            </a:rPr>
                            <m:t>1</m:t>
                          </m:r>
                        </m:e>
                      </m:d>
                      <m:r>
                        <a:rPr lang="en-US" b="0" i="1">
                          <a:latin typeface="Cambria Math" panose="02040503050406030204" pitchFamily="18" charset="0"/>
                          <a:ea typeface="Cambria Math" panose="02040503050406030204" pitchFamily="18" charset="0"/>
                          <a:cs typeface="MV Boli" panose="02000500030200090000" pitchFamily="2" charset="0"/>
                        </a:rPr>
                        <m:t>%</m:t>
                      </m:r>
                      <m:sSup>
                        <m:sSupPr>
                          <m:ctrlPr>
                            <a:rPr lang="en-US" b="0" i="1">
                              <a:latin typeface="Cambria Math" panose="02040503050406030204" pitchFamily="18" charset="0"/>
                              <a:ea typeface="Cambria Math" panose="02040503050406030204" pitchFamily="18" charset="0"/>
                              <a:cs typeface="MV Boli" panose="02000500030200090000" pitchFamily="2" charset="0"/>
                            </a:rPr>
                          </m:ctrlPr>
                        </m:sSupPr>
                        <m:e>
                          <m:r>
                            <a:rPr lang="en-US" b="0" i="1">
                              <a:latin typeface="Cambria Math" panose="02040503050406030204" pitchFamily="18" charset="0"/>
                              <a:ea typeface="Cambria Math" panose="02040503050406030204" pitchFamily="18" charset="0"/>
                              <a:cs typeface="MV Boli" panose="02000500030200090000" pitchFamily="2" charset="0"/>
                            </a:rPr>
                            <m:t>2</m:t>
                          </m:r>
                        </m:e>
                        <m:sup>
                          <m:r>
                            <a:rPr lang="en-US" b="0" i="1">
                              <a:latin typeface="Cambria Math" panose="02040503050406030204" pitchFamily="18" charset="0"/>
                              <a:ea typeface="Cambria Math" panose="02040503050406030204" pitchFamily="18" charset="0"/>
                              <a:cs typeface="MV Boli" panose="02000500030200090000" pitchFamily="2" charset="0"/>
                            </a:rPr>
                            <m:t>𝑤</m:t>
                          </m:r>
                        </m:sup>
                      </m:sSup>
                    </m:oMath>
                  </m:oMathPara>
                </a14:m>
                <a:endParaRPr lang="en-US" dirty="0">
                  <a:latin typeface="MV Boli" panose="02000500030200090000" pitchFamily="2" charset="0"/>
                  <a:cs typeface="MV Boli" panose="02000500030200090000" pitchFamily="2" charset="0"/>
                </a:endParaRPr>
              </a:p>
              <a:p>
                <a:pPr algn="l" rtl="0"/>
                <a:r>
                  <a:rPr lang="en-US" dirty="0">
                    <a:latin typeface="MV Boli" panose="02000500030200090000" pitchFamily="2" charset="0"/>
                    <a:cs typeface="MV Boli" panose="02000500030200090000" pitchFamily="2" charset="0"/>
                  </a:rPr>
                  <a:t>Each round consists of four sub-steps : substitution, permutation, mixing and key addition.</a:t>
                </a:r>
              </a:p>
            </p:txBody>
          </p:sp>
        </mc:Choice>
        <mc:Fallback xmlns="">
          <p:sp>
            <p:nvSpPr>
              <p:cNvPr id="3" name="מציין מיקום תוכן 2">
                <a:extLst>
                  <a:ext uri="{FF2B5EF4-FFF2-40B4-BE49-F238E27FC236}">
                    <a16:creationId xmlns:a16="http://schemas.microsoft.com/office/drawing/2014/main" id="{D9921957-FCFF-A8DF-299F-BD76297B3FFF}"/>
                  </a:ext>
                </a:extLst>
              </p:cNvPr>
              <p:cNvSpPr>
                <a:spLocks noGrp="1" noRot="1" noChangeAspect="1" noMove="1" noResize="1" noEditPoints="1" noAdjustHandles="1" noChangeArrowheads="1" noChangeShapeType="1" noTextEdit="1"/>
              </p:cNvSpPr>
              <p:nvPr>
                <p:ph idx="1"/>
              </p:nvPr>
            </p:nvSpPr>
            <p:spPr>
              <a:xfrm>
                <a:off x="5138928" y="1338729"/>
                <a:ext cx="5120808" cy="4180542"/>
              </a:xfrm>
              <a:blipFill>
                <a:blip r:embed="rId2"/>
                <a:stretch>
                  <a:fillRect l="-2143" r="-3929"/>
                </a:stretch>
              </a:blipFill>
            </p:spPr>
            <p:txBody>
              <a:bodyPr/>
              <a:lstStyle/>
              <a:p>
                <a:r>
                  <a:rPr lang="he-IL">
                    <a:noFill/>
                  </a:rPr>
                  <a:t> </a:t>
                </a:r>
              </a:p>
            </p:txBody>
          </p:sp>
        </mc:Fallback>
      </mc:AlternateContent>
    </p:spTree>
    <p:extLst>
      <p:ext uri="{BB962C8B-B14F-4D97-AF65-F5344CB8AC3E}">
        <p14:creationId xmlns:p14="http://schemas.microsoft.com/office/powerpoint/2010/main" val="37180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BFF0327-E6D7-97C8-DBDF-8A5B16702199}"/>
              </a:ext>
            </a:extLst>
          </p:cNvPr>
          <p:cNvSpPr>
            <a:spLocks noGrp="1"/>
          </p:cNvSpPr>
          <p:nvPr>
            <p:ph type="title"/>
          </p:nvPr>
        </p:nvSpPr>
        <p:spPr>
          <a:xfrm>
            <a:off x="793662" y="386930"/>
            <a:ext cx="10066122" cy="1298448"/>
          </a:xfrm>
        </p:spPr>
        <p:txBody>
          <a:bodyPr anchor="b">
            <a:normAutofit/>
          </a:bodyPr>
          <a:lstStyle/>
          <a:p>
            <a:r>
              <a:rPr lang="en-US" sz="4800">
                <a:latin typeface="Fugaz One" pitchFamily="2" charset="0"/>
              </a:rPr>
              <a:t>Primitive operations of RC6</a:t>
            </a:r>
            <a:endParaRPr lang="he-IL" sz="4800">
              <a:latin typeface="Fugaz One" pitchFamily="2" charset="0"/>
            </a:endParaRPr>
          </a:p>
        </p:txBody>
      </p:sp>
      <p:sp>
        <p:nvSpPr>
          <p:cNvPr id="18"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E5DBAC15-2043-5BFC-4723-8807E1AC81B0}"/>
              </a:ext>
            </a:extLst>
          </p:cNvPr>
          <p:cNvSpPr>
            <a:spLocks noGrp="1"/>
          </p:cNvSpPr>
          <p:nvPr>
            <p:ph idx="1"/>
          </p:nvPr>
        </p:nvSpPr>
        <p:spPr>
          <a:xfrm>
            <a:off x="793661" y="2599509"/>
            <a:ext cx="4530898" cy="3639450"/>
          </a:xfrm>
        </p:spPr>
        <p:txBody>
          <a:bodyPr anchor="ctr">
            <a:normAutofit/>
          </a:bodyPr>
          <a:lstStyle/>
          <a:p>
            <a:endParaRPr lang="he-IL" sz="2000"/>
          </a:p>
        </p:txBody>
      </p:sp>
      <p:pic>
        <p:nvPicPr>
          <p:cNvPr id="5" name="תמונה 4">
            <a:extLst>
              <a:ext uri="{FF2B5EF4-FFF2-40B4-BE49-F238E27FC236}">
                <a16:creationId xmlns:a16="http://schemas.microsoft.com/office/drawing/2014/main" id="{59ECE814-7949-EACF-7686-390BA5C16B22}"/>
              </a:ext>
            </a:extLst>
          </p:cNvPr>
          <p:cNvPicPr>
            <a:picLocks noChangeAspect="1"/>
          </p:cNvPicPr>
          <p:nvPr/>
        </p:nvPicPr>
        <p:blipFill>
          <a:blip r:embed="rId2"/>
          <a:stretch>
            <a:fillRect/>
          </a:stretch>
        </p:blipFill>
        <p:spPr>
          <a:xfrm>
            <a:off x="1678997" y="2291675"/>
            <a:ext cx="8878446" cy="3817732"/>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2769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1898</Words>
  <Application>Microsoft Office PowerPoint</Application>
  <PresentationFormat>מסך רחב</PresentationFormat>
  <Paragraphs>157</Paragraphs>
  <Slides>36</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36</vt:i4>
      </vt:variant>
    </vt:vector>
  </HeadingPairs>
  <TitlesOfParts>
    <vt:vector size="43" baseType="lpstr">
      <vt:lpstr>Arial</vt:lpstr>
      <vt:lpstr>Calibri</vt:lpstr>
      <vt:lpstr>Calibri Light</vt:lpstr>
      <vt:lpstr>Cambria Math</vt:lpstr>
      <vt:lpstr>Fugaz One</vt:lpstr>
      <vt:lpstr>MV Boli</vt:lpstr>
      <vt:lpstr>ערכת נושא Office</vt:lpstr>
      <vt:lpstr>Secure SMS exchange.  RC6 + Blind RSA signature + DH key exchange</vt:lpstr>
      <vt:lpstr>protocol</vt:lpstr>
      <vt:lpstr>Rc6 Key generation </vt:lpstr>
      <vt:lpstr>Rc6 Key generation </vt:lpstr>
      <vt:lpstr>Rc6 Key generation </vt:lpstr>
      <vt:lpstr>Rc6 Key generation </vt:lpstr>
      <vt:lpstr>RC6 Intro.</vt:lpstr>
      <vt:lpstr>RC6 Intro. Cont.</vt:lpstr>
      <vt:lpstr>Primitive operations of RC6</vt:lpstr>
      <vt:lpstr> RC6.The sub-steps</vt:lpstr>
      <vt:lpstr> RC6.The sub-steps</vt:lpstr>
      <vt:lpstr>מצגת של PowerPoint‏</vt:lpstr>
      <vt:lpstr>DH Key Exchange Algorithm</vt:lpstr>
      <vt:lpstr>DH Key exchange Cont.</vt:lpstr>
      <vt:lpstr>DH Key exchange Cont. PROBLEM  </vt:lpstr>
      <vt:lpstr>DH key exchange - Vulnerabilities and Mitigations </vt:lpstr>
      <vt:lpstr>Digital signatures</vt:lpstr>
      <vt:lpstr>Digital Signature  Generation and Verification</vt:lpstr>
      <vt:lpstr>RSA Blind digital signature  –  Need for blind signatures</vt:lpstr>
      <vt:lpstr>Blind RSA scheme</vt:lpstr>
      <vt:lpstr>Blind RSA scheme Cont.</vt:lpstr>
      <vt:lpstr>Requester </vt:lpstr>
      <vt:lpstr>Blind RSA scheme Cont.</vt:lpstr>
      <vt:lpstr>Security properties of Blind RSA</vt:lpstr>
      <vt:lpstr>Security properties of Blind RSA Cont. </vt:lpstr>
      <vt:lpstr>Security properties of Blind RSA Cont. </vt:lpstr>
      <vt:lpstr>Put all together </vt:lpstr>
      <vt:lpstr>DH Key exchange </vt:lpstr>
      <vt:lpstr>מצגת של PowerPoint‏</vt:lpstr>
      <vt:lpstr>Put it all together Cont. </vt:lpstr>
      <vt:lpstr>Put it all together Cont. </vt:lpstr>
      <vt:lpstr>Put it all together Cont.</vt:lpstr>
      <vt:lpstr>Put it all together Cont.</vt:lpstr>
      <vt:lpstr>Put it all together Cont.</vt:lpstr>
      <vt:lpstr>Put it all together Cont.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RC6 Algorithm</dc:title>
  <dc:creator>Rami Amasha</dc:creator>
  <cp:lastModifiedBy>Rami Amasha</cp:lastModifiedBy>
  <cp:revision>37</cp:revision>
  <dcterms:created xsi:type="dcterms:W3CDTF">2023-05-21T16:06:13Z</dcterms:created>
  <dcterms:modified xsi:type="dcterms:W3CDTF">2023-06-05T10:59:31Z</dcterms:modified>
</cp:coreProperties>
</file>