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38"/>
  </p:notesMasterIdLst>
  <p:sldIdLst>
    <p:sldId id="306" r:id="rId2"/>
    <p:sldId id="273" r:id="rId3"/>
    <p:sldId id="274" r:id="rId4"/>
    <p:sldId id="309" r:id="rId5"/>
    <p:sldId id="259" r:id="rId6"/>
    <p:sldId id="311" r:id="rId7"/>
    <p:sldId id="264" r:id="rId8"/>
    <p:sldId id="312" r:id="rId9"/>
    <p:sldId id="261" r:id="rId10"/>
    <p:sldId id="262" r:id="rId11"/>
    <p:sldId id="307" r:id="rId12"/>
    <p:sldId id="314" r:id="rId13"/>
    <p:sldId id="313" r:id="rId14"/>
    <p:sldId id="286" r:id="rId15"/>
    <p:sldId id="285" r:id="rId16"/>
    <p:sldId id="287" r:id="rId17"/>
    <p:sldId id="288" r:id="rId18"/>
    <p:sldId id="280" r:id="rId19"/>
    <p:sldId id="315" r:id="rId20"/>
    <p:sldId id="317" r:id="rId21"/>
    <p:sldId id="276" r:id="rId22"/>
    <p:sldId id="267" r:id="rId23"/>
    <p:sldId id="277" r:id="rId24"/>
    <p:sldId id="308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3" r:id="rId33"/>
    <p:sldId id="304" r:id="rId34"/>
    <p:sldId id="305" r:id="rId35"/>
    <p:sldId id="300" r:id="rId36"/>
    <p:sldId id="30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Yan Hwee" initials="YYH" lastIdx="1" clrIdx="0">
    <p:extLst>
      <p:ext uri="{19B8F6BF-5375-455C-9EA6-DF929625EA0E}">
        <p15:presenceInfo xmlns:p15="http://schemas.microsoft.com/office/powerpoint/2012/main" userId="66b17a96b2027b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A33"/>
    <a:srgbClr val="CF3617"/>
    <a:srgbClr val="EBD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396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E2688-9FF2-42AC-84FE-C640012A8F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BB7B6E-5F4C-45C4-8E60-6790C8495842}">
      <dgm:prSet/>
      <dgm:spPr/>
      <dgm:t>
        <a:bodyPr anchor="ctr"/>
        <a:lstStyle/>
        <a:p>
          <a:pPr>
            <a:defRPr cap="all"/>
          </a:pPr>
          <a:r>
            <a:rPr lang="en-SG" dirty="0"/>
            <a:t>communicate with Telegram Using python</a:t>
          </a:r>
          <a:endParaRPr lang="en-US" dirty="0"/>
        </a:p>
      </dgm:t>
    </dgm:pt>
    <dgm:pt modelId="{D5B32EBC-9308-45A8-A362-47281E1FDE88}" type="parTrans" cxnId="{13AB6AC2-B6A5-4A7D-829E-7B424F7C62DD}">
      <dgm:prSet/>
      <dgm:spPr/>
      <dgm:t>
        <a:bodyPr/>
        <a:lstStyle/>
        <a:p>
          <a:endParaRPr lang="en-US"/>
        </a:p>
      </dgm:t>
    </dgm:pt>
    <dgm:pt modelId="{CBE24C7F-8E67-46DC-B763-58EDFC336309}" type="sibTrans" cxnId="{13AB6AC2-B6A5-4A7D-829E-7B424F7C62DD}">
      <dgm:prSet/>
      <dgm:spPr/>
      <dgm:t>
        <a:bodyPr/>
        <a:lstStyle/>
        <a:p>
          <a:endParaRPr lang="en-US"/>
        </a:p>
      </dgm:t>
    </dgm:pt>
    <dgm:pt modelId="{98E4364F-8DCA-456E-A536-1FE288A694D2}">
      <dgm:prSet/>
      <dgm:spPr/>
      <dgm:t>
        <a:bodyPr anchor="ctr"/>
        <a:lstStyle/>
        <a:p>
          <a:pPr>
            <a:defRPr cap="all"/>
          </a:pPr>
          <a:r>
            <a:rPr lang="en-US" dirty="0"/>
            <a:t>process</a:t>
          </a:r>
          <a:r>
            <a:rPr lang="en-US" baseline="0" dirty="0"/>
            <a:t> response</a:t>
          </a:r>
          <a:endParaRPr lang="en-US" dirty="0"/>
        </a:p>
      </dgm:t>
    </dgm:pt>
    <dgm:pt modelId="{332929B2-ED44-4EC5-AA5F-7FF2CDB8028B}" type="parTrans" cxnId="{8786849B-E0EF-4F7A-9C76-2E9EF33BE4E9}">
      <dgm:prSet/>
      <dgm:spPr/>
      <dgm:t>
        <a:bodyPr/>
        <a:lstStyle/>
        <a:p>
          <a:endParaRPr lang="en-US"/>
        </a:p>
      </dgm:t>
    </dgm:pt>
    <dgm:pt modelId="{6BA02865-D191-4FCE-ABE3-160CFD209AFD}" type="sibTrans" cxnId="{8786849B-E0EF-4F7A-9C76-2E9EF33BE4E9}">
      <dgm:prSet/>
      <dgm:spPr/>
      <dgm:t>
        <a:bodyPr/>
        <a:lstStyle/>
        <a:p>
          <a:endParaRPr lang="en-US"/>
        </a:p>
      </dgm:t>
    </dgm:pt>
    <dgm:pt modelId="{2AC397A2-B793-4D49-A71B-0C1FE12859AF}">
      <dgm:prSet/>
      <dgm:spPr/>
      <dgm:t>
        <a:bodyPr anchor="ctr"/>
        <a:lstStyle/>
        <a:p>
          <a:pPr>
            <a:defRPr cap="all"/>
          </a:pPr>
          <a:r>
            <a:rPr lang="en-SG" dirty="0"/>
            <a:t>Creating the bot</a:t>
          </a:r>
          <a:endParaRPr lang="en-US" dirty="0"/>
        </a:p>
      </dgm:t>
    </dgm:pt>
    <dgm:pt modelId="{51775A7D-DE26-4E77-9850-E32B0D4C8978}" type="parTrans" cxnId="{9632BD5C-3A8F-4F5A-A0E2-3891DDE3C15F}">
      <dgm:prSet/>
      <dgm:spPr/>
      <dgm:t>
        <a:bodyPr/>
        <a:lstStyle/>
        <a:p>
          <a:endParaRPr lang="en-US"/>
        </a:p>
      </dgm:t>
    </dgm:pt>
    <dgm:pt modelId="{94153578-A2C7-4A87-B6A9-E83D40C8BB7A}" type="sibTrans" cxnId="{9632BD5C-3A8F-4F5A-A0E2-3891DDE3C15F}">
      <dgm:prSet/>
      <dgm:spPr/>
      <dgm:t>
        <a:bodyPr/>
        <a:lstStyle/>
        <a:p>
          <a:endParaRPr lang="en-US"/>
        </a:p>
      </dgm:t>
    </dgm:pt>
    <dgm:pt modelId="{53069D66-A595-46F7-B182-C9AC7F37E396}" type="pres">
      <dgm:prSet presAssocID="{5A2E2688-9FF2-42AC-84FE-C640012A8F1E}" presName="root" presStyleCnt="0">
        <dgm:presLayoutVars>
          <dgm:dir/>
          <dgm:resizeHandles val="exact"/>
        </dgm:presLayoutVars>
      </dgm:prSet>
      <dgm:spPr/>
    </dgm:pt>
    <dgm:pt modelId="{B31EB4DC-6A8B-44E3-B0CC-F17B5F8F3159}" type="pres">
      <dgm:prSet presAssocID="{ABBB7B6E-5F4C-45C4-8E60-6790C8495842}" presName="compNode" presStyleCnt="0"/>
      <dgm:spPr/>
    </dgm:pt>
    <dgm:pt modelId="{3B4750BC-8DFB-44BC-B7B5-574B29B771E2}" type="pres">
      <dgm:prSet presAssocID="{ABBB7B6E-5F4C-45C4-8E60-6790C8495842}" presName="iconBgRect" presStyleLbl="bgShp" presStyleIdx="0" presStyleCnt="3"/>
      <dgm:spPr/>
    </dgm:pt>
    <dgm:pt modelId="{48804C47-C3B8-4E35-942C-62F847346A42}" type="pres">
      <dgm:prSet presAssocID="{ABBB7B6E-5F4C-45C4-8E60-6790C84958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597DC5A-B2B8-47B8-8E46-7B9BE9BD8188}" type="pres">
      <dgm:prSet presAssocID="{ABBB7B6E-5F4C-45C4-8E60-6790C8495842}" presName="spaceRect" presStyleCnt="0"/>
      <dgm:spPr/>
    </dgm:pt>
    <dgm:pt modelId="{5CDB51EF-04A1-4120-8F95-DFA739987531}" type="pres">
      <dgm:prSet presAssocID="{ABBB7B6E-5F4C-45C4-8E60-6790C8495842}" presName="textRect" presStyleLbl="revTx" presStyleIdx="0" presStyleCnt="3" custLinFactNeighborY="-29966">
        <dgm:presLayoutVars>
          <dgm:chMax val="1"/>
          <dgm:chPref val="1"/>
        </dgm:presLayoutVars>
      </dgm:prSet>
      <dgm:spPr/>
    </dgm:pt>
    <dgm:pt modelId="{0126D24B-DC7B-4C00-A1FB-9E6F3495AC9D}" type="pres">
      <dgm:prSet presAssocID="{CBE24C7F-8E67-46DC-B763-58EDFC336309}" presName="sibTrans" presStyleCnt="0"/>
      <dgm:spPr/>
    </dgm:pt>
    <dgm:pt modelId="{E6DCE408-8598-4CF1-8996-B22C44D28FB0}" type="pres">
      <dgm:prSet presAssocID="{98E4364F-8DCA-456E-A536-1FE288A694D2}" presName="compNode" presStyleCnt="0"/>
      <dgm:spPr/>
    </dgm:pt>
    <dgm:pt modelId="{2C2C4F83-22FC-4B45-BC74-FBBE5E9CDF87}" type="pres">
      <dgm:prSet presAssocID="{98E4364F-8DCA-456E-A536-1FE288A694D2}" presName="iconBgRect" presStyleLbl="bgShp" presStyleIdx="1" presStyleCnt="3"/>
      <dgm:spPr>
        <a:solidFill>
          <a:srgbClr val="CF3617"/>
        </a:solidFill>
      </dgm:spPr>
    </dgm:pt>
    <dgm:pt modelId="{408CC021-4899-4649-A5BA-8643F9628DE6}" type="pres">
      <dgm:prSet presAssocID="{98E4364F-8DCA-456E-A536-1FE288A694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2FB7F5FC-2737-4203-A83A-6AD2955D5565}" type="pres">
      <dgm:prSet presAssocID="{98E4364F-8DCA-456E-A536-1FE288A694D2}" presName="spaceRect" presStyleCnt="0"/>
      <dgm:spPr/>
    </dgm:pt>
    <dgm:pt modelId="{D44FB43C-81BE-482D-9865-14E5F41A26D9}" type="pres">
      <dgm:prSet presAssocID="{98E4364F-8DCA-456E-A536-1FE288A694D2}" presName="textRect" presStyleLbl="revTx" presStyleIdx="1" presStyleCnt="3" custLinFactNeighborY="-29966">
        <dgm:presLayoutVars>
          <dgm:chMax val="1"/>
          <dgm:chPref val="1"/>
        </dgm:presLayoutVars>
      </dgm:prSet>
      <dgm:spPr/>
    </dgm:pt>
    <dgm:pt modelId="{3917E12D-A2A3-4DE0-A71F-3D838F39DB57}" type="pres">
      <dgm:prSet presAssocID="{6BA02865-D191-4FCE-ABE3-160CFD209AFD}" presName="sibTrans" presStyleCnt="0"/>
      <dgm:spPr/>
    </dgm:pt>
    <dgm:pt modelId="{D952E255-0740-4DDC-B8D9-8B3B09CD4ACD}" type="pres">
      <dgm:prSet presAssocID="{2AC397A2-B793-4D49-A71B-0C1FE12859AF}" presName="compNode" presStyleCnt="0"/>
      <dgm:spPr/>
    </dgm:pt>
    <dgm:pt modelId="{E307609E-92FE-4884-9DD4-AEEDC0527BE1}" type="pres">
      <dgm:prSet presAssocID="{2AC397A2-B793-4D49-A71B-0C1FE12859AF}" presName="iconBgRect" presStyleLbl="bgShp" presStyleIdx="2" presStyleCnt="3"/>
      <dgm:spPr>
        <a:solidFill>
          <a:srgbClr val="289A33"/>
        </a:solidFill>
      </dgm:spPr>
    </dgm:pt>
    <dgm:pt modelId="{C0FB581F-82E6-41E6-A475-BF9CB50132C6}" type="pres">
      <dgm:prSet presAssocID="{2AC397A2-B793-4D49-A71B-0C1FE12859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2046D63-BE36-47E3-A651-D141DFFAD855}" type="pres">
      <dgm:prSet presAssocID="{2AC397A2-B793-4D49-A71B-0C1FE12859AF}" presName="spaceRect" presStyleCnt="0"/>
      <dgm:spPr/>
    </dgm:pt>
    <dgm:pt modelId="{C720DAD1-BAA7-47A3-BE59-B2C854BA0D5B}" type="pres">
      <dgm:prSet presAssocID="{2AC397A2-B793-4D49-A71B-0C1FE12859AF}" presName="textRect" presStyleLbl="revTx" presStyleIdx="2" presStyleCnt="3" custLinFactNeighborY="-29966">
        <dgm:presLayoutVars>
          <dgm:chMax val="1"/>
          <dgm:chPref val="1"/>
        </dgm:presLayoutVars>
      </dgm:prSet>
      <dgm:spPr/>
    </dgm:pt>
  </dgm:ptLst>
  <dgm:cxnLst>
    <dgm:cxn modelId="{9632BD5C-3A8F-4F5A-A0E2-3891DDE3C15F}" srcId="{5A2E2688-9FF2-42AC-84FE-C640012A8F1E}" destId="{2AC397A2-B793-4D49-A71B-0C1FE12859AF}" srcOrd="2" destOrd="0" parTransId="{51775A7D-DE26-4E77-9850-E32B0D4C8978}" sibTransId="{94153578-A2C7-4A87-B6A9-E83D40C8BB7A}"/>
    <dgm:cxn modelId="{8786849B-E0EF-4F7A-9C76-2E9EF33BE4E9}" srcId="{5A2E2688-9FF2-42AC-84FE-C640012A8F1E}" destId="{98E4364F-8DCA-456E-A536-1FE288A694D2}" srcOrd="1" destOrd="0" parTransId="{332929B2-ED44-4EC5-AA5F-7FF2CDB8028B}" sibTransId="{6BA02865-D191-4FCE-ABE3-160CFD209AFD}"/>
    <dgm:cxn modelId="{6F30F1A3-0763-442C-99A1-D5F54A96C542}" type="presOf" srcId="{ABBB7B6E-5F4C-45C4-8E60-6790C8495842}" destId="{5CDB51EF-04A1-4120-8F95-DFA739987531}" srcOrd="0" destOrd="0" presId="urn:microsoft.com/office/officeart/2018/5/layout/IconCircleLabelList"/>
    <dgm:cxn modelId="{44C33AA5-87C8-4217-B583-02026DB87F4A}" type="presOf" srcId="{2AC397A2-B793-4D49-A71B-0C1FE12859AF}" destId="{C720DAD1-BAA7-47A3-BE59-B2C854BA0D5B}" srcOrd="0" destOrd="0" presId="urn:microsoft.com/office/officeart/2018/5/layout/IconCircleLabelList"/>
    <dgm:cxn modelId="{EC954EB1-42D1-46F9-A4D5-6C2856867A8E}" type="presOf" srcId="{5A2E2688-9FF2-42AC-84FE-C640012A8F1E}" destId="{53069D66-A595-46F7-B182-C9AC7F37E396}" srcOrd="0" destOrd="0" presId="urn:microsoft.com/office/officeart/2018/5/layout/IconCircleLabelList"/>
    <dgm:cxn modelId="{13AB6AC2-B6A5-4A7D-829E-7B424F7C62DD}" srcId="{5A2E2688-9FF2-42AC-84FE-C640012A8F1E}" destId="{ABBB7B6E-5F4C-45C4-8E60-6790C8495842}" srcOrd="0" destOrd="0" parTransId="{D5B32EBC-9308-45A8-A362-47281E1FDE88}" sibTransId="{CBE24C7F-8E67-46DC-B763-58EDFC336309}"/>
    <dgm:cxn modelId="{778D2ECA-02E2-4B05-96BB-3A89BB08C86A}" type="presOf" srcId="{98E4364F-8DCA-456E-A536-1FE288A694D2}" destId="{D44FB43C-81BE-482D-9865-14E5F41A26D9}" srcOrd="0" destOrd="0" presId="urn:microsoft.com/office/officeart/2018/5/layout/IconCircleLabelList"/>
    <dgm:cxn modelId="{E7D911CF-11E8-4AC6-9B39-0FDC581788C4}" type="presParOf" srcId="{53069D66-A595-46F7-B182-C9AC7F37E396}" destId="{B31EB4DC-6A8B-44E3-B0CC-F17B5F8F3159}" srcOrd="0" destOrd="0" presId="urn:microsoft.com/office/officeart/2018/5/layout/IconCircleLabelList"/>
    <dgm:cxn modelId="{779E2FAD-F72B-4CF8-98B5-61596012E32D}" type="presParOf" srcId="{B31EB4DC-6A8B-44E3-B0CC-F17B5F8F3159}" destId="{3B4750BC-8DFB-44BC-B7B5-574B29B771E2}" srcOrd="0" destOrd="0" presId="urn:microsoft.com/office/officeart/2018/5/layout/IconCircleLabelList"/>
    <dgm:cxn modelId="{522CFDF8-871D-4D1C-B850-94C0E33CD046}" type="presParOf" srcId="{B31EB4DC-6A8B-44E3-B0CC-F17B5F8F3159}" destId="{48804C47-C3B8-4E35-942C-62F847346A42}" srcOrd="1" destOrd="0" presId="urn:microsoft.com/office/officeart/2018/5/layout/IconCircleLabelList"/>
    <dgm:cxn modelId="{95B813D2-D99E-4115-A8EF-475016AD06B4}" type="presParOf" srcId="{B31EB4DC-6A8B-44E3-B0CC-F17B5F8F3159}" destId="{3597DC5A-B2B8-47B8-8E46-7B9BE9BD8188}" srcOrd="2" destOrd="0" presId="urn:microsoft.com/office/officeart/2018/5/layout/IconCircleLabelList"/>
    <dgm:cxn modelId="{06174392-9A4B-43C9-9AA5-3B426A9362CA}" type="presParOf" srcId="{B31EB4DC-6A8B-44E3-B0CC-F17B5F8F3159}" destId="{5CDB51EF-04A1-4120-8F95-DFA739987531}" srcOrd="3" destOrd="0" presId="urn:microsoft.com/office/officeart/2018/5/layout/IconCircleLabelList"/>
    <dgm:cxn modelId="{344DB015-72AD-4E1F-B655-5D8550F598A5}" type="presParOf" srcId="{53069D66-A595-46F7-B182-C9AC7F37E396}" destId="{0126D24B-DC7B-4C00-A1FB-9E6F3495AC9D}" srcOrd="1" destOrd="0" presId="urn:microsoft.com/office/officeart/2018/5/layout/IconCircleLabelList"/>
    <dgm:cxn modelId="{86453436-B0A2-4352-A0B4-CE46F752C754}" type="presParOf" srcId="{53069D66-A595-46F7-B182-C9AC7F37E396}" destId="{E6DCE408-8598-4CF1-8996-B22C44D28FB0}" srcOrd="2" destOrd="0" presId="urn:microsoft.com/office/officeart/2018/5/layout/IconCircleLabelList"/>
    <dgm:cxn modelId="{B300AD10-C22F-4AAF-9054-A38A8D7E5FFD}" type="presParOf" srcId="{E6DCE408-8598-4CF1-8996-B22C44D28FB0}" destId="{2C2C4F83-22FC-4B45-BC74-FBBE5E9CDF87}" srcOrd="0" destOrd="0" presId="urn:microsoft.com/office/officeart/2018/5/layout/IconCircleLabelList"/>
    <dgm:cxn modelId="{93772795-A02B-47A4-BAE3-BC1C3DF20CE8}" type="presParOf" srcId="{E6DCE408-8598-4CF1-8996-B22C44D28FB0}" destId="{408CC021-4899-4649-A5BA-8643F9628DE6}" srcOrd="1" destOrd="0" presId="urn:microsoft.com/office/officeart/2018/5/layout/IconCircleLabelList"/>
    <dgm:cxn modelId="{2D193CC5-A782-4D91-B7D3-FBB2813F40ED}" type="presParOf" srcId="{E6DCE408-8598-4CF1-8996-B22C44D28FB0}" destId="{2FB7F5FC-2737-4203-A83A-6AD2955D5565}" srcOrd="2" destOrd="0" presId="urn:microsoft.com/office/officeart/2018/5/layout/IconCircleLabelList"/>
    <dgm:cxn modelId="{B18D28AB-C4C8-46F0-8504-2097775171B2}" type="presParOf" srcId="{E6DCE408-8598-4CF1-8996-B22C44D28FB0}" destId="{D44FB43C-81BE-482D-9865-14E5F41A26D9}" srcOrd="3" destOrd="0" presId="urn:microsoft.com/office/officeart/2018/5/layout/IconCircleLabelList"/>
    <dgm:cxn modelId="{687D4A3B-766C-484F-BF10-DBF093E25C55}" type="presParOf" srcId="{53069D66-A595-46F7-B182-C9AC7F37E396}" destId="{3917E12D-A2A3-4DE0-A71F-3D838F39DB57}" srcOrd="3" destOrd="0" presId="urn:microsoft.com/office/officeart/2018/5/layout/IconCircleLabelList"/>
    <dgm:cxn modelId="{FD7171CE-A813-4C8E-9FF8-2156E9479F21}" type="presParOf" srcId="{53069D66-A595-46F7-B182-C9AC7F37E396}" destId="{D952E255-0740-4DDC-B8D9-8B3B09CD4ACD}" srcOrd="4" destOrd="0" presId="urn:microsoft.com/office/officeart/2018/5/layout/IconCircleLabelList"/>
    <dgm:cxn modelId="{A1C90018-CB13-4974-87CD-E412B2E3A7A8}" type="presParOf" srcId="{D952E255-0740-4DDC-B8D9-8B3B09CD4ACD}" destId="{E307609E-92FE-4884-9DD4-AEEDC0527BE1}" srcOrd="0" destOrd="0" presId="urn:microsoft.com/office/officeart/2018/5/layout/IconCircleLabelList"/>
    <dgm:cxn modelId="{EA01E7AF-9949-4DF5-B1AB-FCDDFC01C26C}" type="presParOf" srcId="{D952E255-0740-4DDC-B8D9-8B3B09CD4ACD}" destId="{C0FB581F-82E6-41E6-A475-BF9CB50132C6}" srcOrd="1" destOrd="0" presId="urn:microsoft.com/office/officeart/2018/5/layout/IconCircleLabelList"/>
    <dgm:cxn modelId="{90F14862-79E6-43DE-ACC2-E8278B1C6878}" type="presParOf" srcId="{D952E255-0740-4DDC-B8D9-8B3B09CD4ACD}" destId="{A2046D63-BE36-47E3-A651-D141DFFAD855}" srcOrd="2" destOrd="0" presId="urn:microsoft.com/office/officeart/2018/5/layout/IconCircleLabelList"/>
    <dgm:cxn modelId="{DA05A8CF-0FE1-44EB-9E42-F5B0560F9CF2}" type="presParOf" srcId="{D952E255-0740-4DDC-B8D9-8B3B09CD4ACD}" destId="{C720DAD1-BAA7-47A3-BE59-B2C854BA0D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750BC-8DFB-44BC-B7B5-574B29B771E2}">
      <dsp:nvSpPr>
        <dsp:cNvPr id="0" name=""/>
        <dsp:cNvSpPr/>
      </dsp:nvSpPr>
      <dsp:spPr>
        <a:xfrm>
          <a:off x="664949" y="16486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04C47-C3B8-4E35-942C-62F847346A42}">
      <dsp:nvSpPr>
        <dsp:cNvPr id="0" name=""/>
        <dsp:cNvSpPr/>
      </dsp:nvSpPr>
      <dsp:spPr>
        <a:xfrm>
          <a:off x="1081761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51EF-04A1-4120-8F95-DFA739987531}">
      <dsp:nvSpPr>
        <dsp:cNvPr id="0" name=""/>
        <dsp:cNvSpPr/>
      </dsp:nvSpPr>
      <dsp:spPr>
        <a:xfrm>
          <a:off x="39730" y="25141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100" kern="1200" dirty="0"/>
            <a:t>communicate with Telegram Using python</a:t>
          </a:r>
          <a:endParaRPr lang="en-US" sz="2100" kern="1200" dirty="0"/>
        </a:p>
      </dsp:txBody>
      <dsp:txXfrm>
        <a:off x="39730" y="2514113"/>
        <a:ext cx="3206250" cy="720000"/>
      </dsp:txXfrm>
    </dsp:sp>
    <dsp:sp modelId="{2C2C4F83-22FC-4B45-BC74-FBBE5E9CDF87}">
      <dsp:nvSpPr>
        <dsp:cNvPr id="0" name=""/>
        <dsp:cNvSpPr/>
      </dsp:nvSpPr>
      <dsp:spPr>
        <a:xfrm>
          <a:off x="4432293" y="164868"/>
          <a:ext cx="1955812" cy="1955812"/>
        </a:xfrm>
        <a:prstGeom prst="ellipse">
          <a:avLst/>
        </a:prstGeom>
        <a:solidFill>
          <a:srgbClr val="CF361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CC021-4899-4649-A5BA-8643F9628DE6}">
      <dsp:nvSpPr>
        <dsp:cNvPr id="0" name=""/>
        <dsp:cNvSpPr/>
      </dsp:nvSpPr>
      <dsp:spPr>
        <a:xfrm>
          <a:off x="4849105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FB43C-81BE-482D-9865-14E5F41A26D9}">
      <dsp:nvSpPr>
        <dsp:cNvPr id="0" name=""/>
        <dsp:cNvSpPr/>
      </dsp:nvSpPr>
      <dsp:spPr>
        <a:xfrm>
          <a:off x="3807074" y="25141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process</a:t>
          </a:r>
          <a:r>
            <a:rPr lang="en-US" sz="2100" kern="1200" baseline="0" dirty="0"/>
            <a:t> response</a:t>
          </a:r>
          <a:endParaRPr lang="en-US" sz="2100" kern="1200" dirty="0"/>
        </a:p>
      </dsp:txBody>
      <dsp:txXfrm>
        <a:off x="3807074" y="2514113"/>
        <a:ext cx="3206250" cy="720000"/>
      </dsp:txXfrm>
    </dsp:sp>
    <dsp:sp modelId="{E307609E-92FE-4884-9DD4-AEEDC0527BE1}">
      <dsp:nvSpPr>
        <dsp:cNvPr id="0" name=""/>
        <dsp:cNvSpPr/>
      </dsp:nvSpPr>
      <dsp:spPr>
        <a:xfrm>
          <a:off x="8199637" y="164868"/>
          <a:ext cx="1955812" cy="1955812"/>
        </a:xfrm>
        <a:prstGeom prst="ellipse">
          <a:avLst/>
        </a:prstGeom>
        <a:solidFill>
          <a:srgbClr val="289A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B581F-82E6-41E6-A475-BF9CB50132C6}">
      <dsp:nvSpPr>
        <dsp:cNvPr id="0" name=""/>
        <dsp:cNvSpPr/>
      </dsp:nvSpPr>
      <dsp:spPr>
        <a:xfrm>
          <a:off x="8616449" y="58168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0DAD1-BAA7-47A3-BE59-B2C854BA0D5B}">
      <dsp:nvSpPr>
        <dsp:cNvPr id="0" name=""/>
        <dsp:cNvSpPr/>
      </dsp:nvSpPr>
      <dsp:spPr>
        <a:xfrm>
          <a:off x="7574418" y="25141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100" kern="1200" dirty="0"/>
            <a:t>Creating the bot</a:t>
          </a:r>
          <a:endParaRPr lang="en-US" sz="2100" kern="1200" dirty="0"/>
        </a:p>
      </dsp:txBody>
      <dsp:txXfrm>
        <a:off x="7574418" y="2514113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CEDCC-FB81-4870-9D6C-5671E616D484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1498F-3268-4CDD-8555-7346CFC499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5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1498F-3268-4CDD-8555-7346CFC4995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26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1498F-3268-4CDD-8555-7346CFC49955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1498F-3268-4CDD-8555-7346CFC4995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85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021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4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99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78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56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1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64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55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67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9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0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57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328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76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6659-0D4A-411F-B173-F7F212484F9B}" type="datetimeFigureOut">
              <a:rPr lang="en-SG" smtClean="0"/>
              <a:t>10/5/2019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82F96-2C26-458A-9DC5-9338E63764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26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BotFat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i.telegram.org/bot827940689:AAGSKUyy4ZB8rS_UsMN_YcmrV2ZZe7hAKGQ/getUpd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telegram.org/bots" TargetMode="External"/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551-CDC7-4D46-82C1-B7F2B094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&amp; Workshop Materials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506BA-AE5A-4CDD-B812-F61D56F22BC6}"/>
              </a:ext>
            </a:extLst>
          </p:cNvPr>
          <p:cNvSpPr txBox="1"/>
          <p:nvPr/>
        </p:nvSpPr>
        <p:spPr>
          <a:xfrm>
            <a:off x="6550468" y="1468735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Workshop Materials</a:t>
            </a:r>
            <a:endParaRPr lang="en-SG" sz="2400" b="1" dirty="0"/>
          </a:p>
        </p:txBody>
      </p:sp>
      <p:pic>
        <p:nvPicPr>
          <p:cNvPr id="10" name="Picture 9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33E2E60E-7747-470F-B0A9-146C0BBF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 t="10000" r="8756" b="8933"/>
          <a:stretch/>
        </p:blipFill>
        <p:spPr>
          <a:xfrm>
            <a:off x="1270666" y="2113280"/>
            <a:ext cx="3887936" cy="3870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C5CEC-096B-4F29-8D09-775C22772651}"/>
              </a:ext>
            </a:extLst>
          </p:cNvPr>
          <p:cNvSpPr txBox="1"/>
          <p:nvPr/>
        </p:nvSpPr>
        <p:spPr>
          <a:xfrm>
            <a:off x="1432560" y="1468734"/>
            <a:ext cx="352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Attendance</a:t>
            </a:r>
            <a:endParaRPr lang="en-SG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21F58-8C92-4950-884F-B354D1774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t="7708" r="8499" b="7905"/>
          <a:stretch/>
        </p:blipFill>
        <p:spPr>
          <a:xfrm>
            <a:off x="6501481" y="2021704"/>
            <a:ext cx="3936602" cy="396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0BF6A-135C-4A29-94CC-178080B55E02}"/>
              </a:ext>
            </a:extLst>
          </p:cNvPr>
          <p:cNvSpPr txBox="1"/>
          <p:nvPr/>
        </p:nvSpPr>
        <p:spPr>
          <a:xfrm>
            <a:off x="6893453" y="5984240"/>
            <a:ext cx="318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Click “Clone or Download”</a:t>
            </a:r>
          </a:p>
          <a:p>
            <a:r>
              <a:rPr lang="en-SG" dirty="0"/>
              <a:t>2. Click “Download zip”</a:t>
            </a:r>
          </a:p>
        </p:txBody>
      </p:sp>
    </p:spTree>
    <p:extLst>
      <p:ext uri="{BB962C8B-B14F-4D97-AF65-F5344CB8AC3E}">
        <p14:creationId xmlns:p14="http://schemas.microsoft.com/office/powerpoint/2010/main" val="269370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4B6-9826-4E77-8686-0F1DF76B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D12C-8E88-4119-9254-EC111904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b="1" dirty="0"/>
              <a:t>Requests</a:t>
            </a:r>
            <a:r>
              <a:rPr lang="en-SG" sz="2400" dirty="0"/>
              <a:t> is a Python Library / Module</a:t>
            </a:r>
          </a:p>
          <a:p>
            <a:pPr lvl="1"/>
            <a:r>
              <a:rPr lang="en-SG" sz="2000" dirty="0"/>
              <a:t>That allows us to deal with HTTP Request easily</a:t>
            </a:r>
          </a:p>
          <a:p>
            <a:endParaRPr lang="en-SG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A0CB45-33DD-42DE-B136-F8DCA5CAB253}"/>
              </a:ext>
            </a:extLst>
          </p:cNvPr>
          <p:cNvSpPr/>
          <p:nvPr/>
        </p:nvSpPr>
        <p:spPr>
          <a:xfrm>
            <a:off x="1159844" y="5096019"/>
            <a:ext cx="1309036" cy="13144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Python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84DC78-E75C-491E-9E85-A36A75231ADA}"/>
              </a:ext>
            </a:extLst>
          </p:cNvPr>
          <p:cNvSpPr/>
          <p:nvPr/>
        </p:nvSpPr>
        <p:spPr>
          <a:xfrm>
            <a:off x="1159844" y="3454286"/>
            <a:ext cx="1309036" cy="1314479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AB08E-70C8-49F2-B724-368223271206}"/>
              </a:ext>
            </a:extLst>
          </p:cNvPr>
          <p:cNvSpPr/>
          <p:nvPr/>
        </p:nvSpPr>
        <p:spPr>
          <a:xfrm>
            <a:off x="8471362" y="3512085"/>
            <a:ext cx="1605280" cy="1198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dk1"/>
                </a:solidFill>
              </a:rPr>
              <a:t>Telegram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DD7C98E-8B1B-4EBA-9084-D79E1E0E443A}"/>
              </a:ext>
            </a:extLst>
          </p:cNvPr>
          <p:cNvSpPr/>
          <p:nvPr/>
        </p:nvSpPr>
        <p:spPr>
          <a:xfrm>
            <a:off x="4643120" y="3454286"/>
            <a:ext cx="1605280" cy="1314479"/>
          </a:xfrm>
          <a:prstGeom prst="round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Web Browser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D042B-47D7-4D15-BA20-051DC226E2EC}"/>
              </a:ext>
            </a:extLst>
          </p:cNvPr>
          <p:cNvCxnSpPr>
            <a:cxnSpLocks/>
          </p:cNvCxnSpPr>
          <p:nvPr/>
        </p:nvCxnSpPr>
        <p:spPr>
          <a:xfrm>
            <a:off x="2789844" y="4100301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C1A8E62E-A46A-4776-99F0-EFDEDC148582}"/>
              </a:ext>
            </a:extLst>
          </p:cNvPr>
          <p:cNvSpPr/>
          <p:nvPr/>
        </p:nvSpPr>
        <p:spPr>
          <a:xfrm>
            <a:off x="4643120" y="5217002"/>
            <a:ext cx="1605280" cy="1193496"/>
          </a:xfrm>
          <a:prstGeom prst="snip2Diag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81E07-5ADF-4EFE-86EA-AA8F7B8352FA}"/>
              </a:ext>
            </a:extLst>
          </p:cNvPr>
          <p:cNvCxnSpPr>
            <a:cxnSpLocks/>
          </p:cNvCxnSpPr>
          <p:nvPr/>
        </p:nvCxnSpPr>
        <p:spPr>
          <a:xfrm>
            <a:off x="2789844" y="5675101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77476-1EA7-459F-9E65-2D43532EADB9}"/>
              </a:ext>
            </a:extLst>
          </p:cNvPr>
          <p:cNvCxnSpPr>
            <a:cxnSpLocks/>
          </p:cNvCxnSpPr>
          <p:nvPr/>
        </p:nvCxnSpPr>
        <p:spPr>
          <a:xfrm>
            <a:off x="6599844" y="4100301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113380-EA09-45A2-8F5C-CF38BA5D723A}"/>
              </a:ext>
            </a:extLst>
          </p:cNvPr>
          <p:cNvCxnSpPr>
            <a:cxnSpLocks/>
          </p:cNvCxnSpPr>
          <p:nvPr/>
        </p:nvCxnSpPr>
        <p:spPr>
          <a:xfrm>
            <a:off x="6599844" y="5753258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7B02D-1A78-4BEB-A58A-67B59AA05A4F}"/>
              </a:ext>
            </a:extLst>
          </p:cNvPr>
          <p:cNvSpPr/>
          <p:nvPr/>
        </p:nvSpPr>
        <p:spPr>
          <a:xfrm>
            <a:off x="8471362" y="5153818"/>
            <a:ext cx="1605280" cy="1198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dk1"/>
                </a:solidFill>
              </a:rPr>
              <a:t>Telegram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B7396-FCC9-4013-9539-168714DE1413}"/>
              </a:ext>
            </a:extLst>
          </p:cNvPr>
          <p:cNvSpPr txBox="1"/>
          <p:nvPr/>
        </p:nvSpPr>
        <p:spPr>
          <a:xfrm>
            <a:off x="3190240" y="3667760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URL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7444F-2BD4-4E0D-911F-09A8B091F9EF}"/>
              </a:ext>
            </a:extLst>
          </p:cNvPr>
          <p:cNvSpPr txBox="1"/>
          <p:nvPr/>
        </p:nvSpPr>
        <p:spPr>
          <a:xfrm>
            <a:off x="3190240" y="5242559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ADC3-564E-4822-AD97-4D9CDB806B8A}"/>
              </a:ext>
            </a:extLst>
          </p:cNvPr>
          <p:cNvSpPr txBox="1"/>
          <p:nvPr/>
        </p:nvSpPr>
        <p:spPr>
          <a:xfrm>
            <a:off x="6825442" y="3627532"/>
            <a:ext cx="10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9D1E9-D7D7-4405-AFF0-3BB52E9E620F}"/>
              </a:ext>
            </a:extLst>
          </p:cNvPr>
          <p:cNvSpPr txBox="1"/>
          <p:nvPr/>
        </p:nvSpPr>
        <p:spPr>
          <a:xfrm>
            <a:off x="6825442" y="5268832"/>
            <a:ext cx="10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82AF23-B0B7-4FF6-B342-B315E9725D4F}"/>
              </a:ext>
            </a:extLst>
          </p:cNvPr>
          <p:cNvSpPr txBox="1"/>
          <p:nvPr/>
        </p:nvSpPr>
        <p:spPr>
          <a:xfrm>
            <a:off x="6783107" y="4416504"/>
            <a:ext cx="11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Response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690431-0547-4581-9F53-C0EB1413A1B2}"/>
              </a:ext>
            </a:extLst>
          </p:cNvPr>
          <p:cNvCxnSpPr>
            <a:cxnSpLocks/>
          </p:cNvCxnSpPr>
          <p:nvPr/>
        </p:nvCxnSpPr>
        <p:spPr>
          <a:xfrm>
            <a:off x="6527000" y="4345168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A4786E-F83C-49CF-A85C-CD7B4EAC3372}"/>
              </a:ext>
            </a:extLst>
          </p:cNvPr>
          <p:cNvSpPr txBox="1"/>
          <p:nvPr/>
        </p:nvSpPr>
        <p:spPr>
          <a:xfrm>
            <a:off x="6783107" y="6063734"/>
            <a:ext cx="11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Response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DDE17-76C5-4271-A640-6E32E533A689}"/>
              </a:ext>
            </a:extLst>
          </p:cNvPr>
          <p:cNvCxnSpPr>
            <a:cxnSpLocks/>
          </p:cNvCxnSpPr>
          <p:nvPr/>
        </p:nvCxnSpPr>
        <p:spPr>
          <a:xfrm>
            <a:off x="6527000" y="5992398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C8FD2B-DC2E-4E5C-984F-222ED8725FC9}"/>
              </a:ext>
            </a:extLst>
          </p:cNvPr>
          <p:cNvSpPr txBox="1"/>
          <p:nvPr/>
        </p:nvSpPr>
        <p:spPr>
          <a:xfrm>
            <a:off x="2990228" y="6020924"/>
            <a:ext cx="11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52F6B9-2DA1-40F8-93FF-EC76520BDCC1}"/>
              </a:ext>
            </a:extLst>
          </p:cNvPr>
          <p:cNvCxnSpPr>
            <a:cxnSpLocks/>
          </p:cNvCxnSpPr>
          <p:nvPr/>
        </p:nvCxnSpPr>
        <p:spPr>
          <a:xfrm>
            <a:off x="2734121" y="5949588"/>
            <a:ext cx="1542473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6" grpId="0" animBg="1"/>
      <p:bldP spid="20" grpId="0" animBg="1"/>
      <p:bldP spid="21" grpId="0"/>
      <p:bldP spid="22" grpId="0"/>
      <p:bldP spid="23" grpId="0"/>
      <p:bldP spid="24" grpId="0"/>
      <p:bldP spid="26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0EAE-7ED8-409E-A275-25F8B49A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PIP 101 – Installing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8CED-FF00-4C74-B310-EF90690E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1" dirty="0"/>
              <a:t>Installation (for windows)</a:t>
            </a:r>
          </a:p>
          <a:p>
            <a:pPr lvl="1"/>
            <a:r>
              <a:rPr lang="en-SG" sz="2000" dirty="0"/>
              <a:t>Open CMD (as ADMINISTRATOR)</a:t>
            </a:r>
          </a:p>
          <a:p>
            <a:pPr lvl="1"/>
            <a:r>
              <a:rPr lang="en-SG" sz="2000" dirty="0"/>
              <a:t>Type: </a:t>
            </a:r>
            <a:r>
              <a:rPr lang="en-SG" sz="2000" dirty="0" err="1"/>
              <a:t>py</a:t>
            </a:r>
            <a:r>
              <a:rPr lang="en-SG" sz="2000" dirty="0"/>
              <a:t> –m pip install requests</a:t>
            </a:r>
          </a:p>
          <a:p>
            <a:pPr lvl="1"/>
            <a:r>
              <a:rPr lang="en-SG" sz="2000" dirty="0"/>
              <a:t>Or: pip install requests</a:t>
            </a:r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490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CFB1-88D9-4DFD-B043-5D3D8F1E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Behold the power of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31BE2-04B1-4FE4-ACCE-96E4100CF051}"/>
              </a:ext>
            </a:extLst>
          </p:cNvPr>
          <p:cNvSpPr txBox="1"/>
          <p:nvPr/>
        </p:nvSpPr>
        <p:spPr>
          <a:xfrm>
            <a:off x="677334" y="2160589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import requests</a:t>
            </a:r>
          </a:p>
          <a:p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(</a:t>
            </a: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'https://api.telegram.org/bot827940689:AAGSKUyy4ZB8rS_UsMN_YcmrV2ZZe7hAKGQ/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getUpdates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response = 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requests.get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url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response.json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951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926429B-A371-4759-BA5F-D286408D890C}"/>
              </a:ext>
            </a:extLst>
          </p:cNvPr>
          <p:cNvSpPr/>
          <p:nvPr/>
        </p:nvSpPr>
        <p:spPr>
          <a:xfrm>
            <a:off x="1203640" y="2448337"/>
            <a:ext cx="1955812" cy="1955812"/>
          </a:xfrm>
          <a:prstGeom prst="ellipse">
            <a:avLst/>
          </a:prstGeom>
          <a:solidFill>
            <a:srgbClr val="CF361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Open envelope">
            <a:extLst>
              <a:ext uri="{FF2B5EF4-FFF2-40B4-BE49-F238E27FC236}">
                <a16:creationId xmlns:a16="http://schemas.microsoft.com/office/drawing/2014/main" id="{B96A6F40-6E76-4AF2-8A69-E0E1954E21A0}"/>
              </a:ext>
            </a:extLst>
          </p:cNvPr>
          <p:cNvSpPr/>
          <p:nvPr/>
        </p:nvSpPr>
        <p:spPr>
          <a:xfrm>
            <a:off x="1620452" y="2865150"/>
            <a:ext cx="1122187" cy="11221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BBB77-9402-4BBE-A4E0-ECB5CDFA6634}"/>
              </a:ext>
            </a:extLst>
          </p:cNvPr>
          <p:cNvSpPr txBox="1"/>
          <p:nvPr/>
        </p:nvSpPr>
        <p:spPr>
          <a:xfrm>
            <a:off x="3576264" y="3041522"/>
            <a:ext cx="5404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Process Response</a:t>
            </a:r>
          </a:p>
        </p:txBody>
      </p:sp>
    </p:spTree>
    <p:extLst>
      <p:ext uri="{BB962C8B-B14F-4D97-AF65-F5344CB8AC3E}">
        <p14:creationId xmlns:p14="http://schemas.microsoft.com/office/powerpoint/2010/main" val="323117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6702-5EF7-4E75-B55A-966CE7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4AE2-F8EF-4826-A47B-7E969D94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>
                <a:latin typeface="Consolas" panose="020B0609020204030204" pitchFamily="49" charset="0"/>
              </a:rPr>
              <a:t>&gt;&gt;&gt; fruits = ['Apple', 'Pear', 'Strawberry']</a:t>
            </a:r>
          </a:p>
          <a:p>
            <a:pPr marL="0" indent="0">
              <a:buNone/>
            </a:pPr>
            <a:r>
              <a:rPr lang="en-SG" sz="2800" dirty="0">
                <a:latin typeface="Consolas" panose="020B0609020204030204" pitchFamily="49" charset="0"/>
              </a:rPr>
              <a:t>&gt;&gt;&gt; fruits[0]</a:t>
            </a:r>
          </a:p>
          <a:p>
            <a:pPr marL="0" indent="0">
              <a:buNone/>
            </a:pPr>
            <a:r>
              <a:rPr lang="en-SG" sz="2800" dirty="0">
                <a:latin typeface="Consolas" panose="020B0609020204030204" pitchFamily="49" charset="0"/>
              </a:rPr>
              <a:t>'Apple'</a:t>
            </a:r>
          </a:p>
          <a:p>
            <a:pPr marL="0" indent="0">
              <a:buNone/>
            </a:pPr>
            <a:r>
              <a:rPr lang="en-SG" sz="2800" dirty="0">
                <a:latin typeface="Consolas" panose="020B0609020204030204" pitchFamily="49" charset="0"/>
              </a:rPr>
              <a:t>&gt;&gt;&gt; fruits[2]</a:t>
            </a:r>
          </a:p>
          <a:p>
            <a:pPr marL="0" indent="0">
              <a:buNone/>
            </a:pPr>
            <a:r>
              <a:rPr lang="en-SG" sz="2800" dirty="0">
                <a:latin typeface="Consolas" panose="020B0609020204030204" pitchFamily="49" charset="0"/>
              </a:rPr>
              <a:t>'Strawberry'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31DB93-49B4-4F60-AEFD-86269F8D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50535"/>
              </p:ext>
            </p:extLst>
          </p:nvPr>
        </p:nvGraphicFramePr>
        <p:xfrm>
          <a:off x="5638800" y="3308495"/>
          <a:ext cx="305816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951">
                  <a:extLst>
                    <a:ext uri="{9D8B030D-6E8A-4147-A177-3AD203B41FA5}">
                      <a16:colId xmlns:a16="http://schemas.microsoft.com/office/drawing/2014/main" val="3811336148"/>
                    </a:ext>
                  </a:extLst>
                </a:gridCol>
                <a:gridCol w="1987209">
                  <a:extLst>
                    <a:ext uri="{9D8B030D-6E8A-4147-A177-3AD203B41FA5}">
                      <a16:colId xmlns:a16="http://schemas.microsoft.com/office/drawing/2014/main" val="98421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'Apple'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0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'Pear'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1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'Strawberry'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1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BDEE-613F-439F-8585-D37A0E35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Dictionaries in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ABE6F-B646-403C-9643-2946F98A2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94308"/>
              </p:ext>
            </p:extLst>
          </p:nvPr>
        </p:nvGraphicFramePr>
        <p:xfrm>
          <a:off x="6780516" y="1814572"/>
          <a:ext cx="22939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506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1335446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166143">
                <a:tc>
                  <a:txBody>
                    <a:bodyPr/>
                    <a:lstStyle/>
                    <a:p>
                      <a:r>
                        <a:rPr lang="en-SG" dirty="0"/>
                        <a:t>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160044"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'Tommy'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5108"/>
                  </a:ext>
                </a:extLst>
              </a:tr>
              <a:tr h="160044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'Male'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27793"/>
                  </a:ext>
                </a:extLst>
              </a:tr>
              <a:tr h="160044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5100"/>
                  </a:ext>
                </a:extLst>
              </a:tr>
              <a:tr h="160044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92874565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54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C8C33-5EF8-4AD0-B9D4-9595400F4FA6}"/>
              </a:ext>
            </a:extLst>
          </p:cNvPr>
          <p:cNvSpPr txBox="1"/>
          <p:nvPr/>
        </p:nvSpPr>
        <p:spPr>
          <a:xfrm>
            <a:off x="1141413" y="2097088"/>
            <a:ext cx="5421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5"/>
                </a:solidFill>
              </a:rPr>
              <a:t>List</a:t>
            </a:r>
          </a:p>
          <a:p>
            <a:r>
              <a:rPr lang="en-SG" dirty="0">
                <a:latin typeface="Consolas" panose="020B0609020204030204" pitchFamily="49" charset="0"/>
              </a:rPr>
              <a:t>person = ['Tommy', 'Male', 1.85, 92874565]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505F2-27F0-4FDB-B85C-3D0B74753B3F}"/>
              </a:ext>
            </a:extLst>
          </p:cNvPr>
          <p:cNvSpPr txBox="1"/>
          <p:nvPr/>
        </p:nvSpPr>
        <p:spPr>
          <a:xfrm>
            <a:off x="1141413" y="3702301"/>
            <a:ext cx="54219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5"/>
                </a:solidFill>
              </a:rPr>
              <a:t>Dictionary</a:t>
            </a:r>
          </a:p>
          <a:p>
            <a:r>
              <a:rPr lang="en-SG" dirty="0">
                <a:latin typeface="Consolas" panose="020B0609020204030204" pitchFamily="49" charset="0"/>
              </a:rPr>
              <a:t>person = {</a:t>
            </a:r>
          </a:p>
          <a:p>
            <a:r>
              <a:rPr lang="en-SG" dirty="0">
                <a:latin typeface="Consolas" panose="020B0609020204030204" pitchFamily="49" charset="0"/>
              </a:rPr>
              <a:t>	'name': 'Tommy',</a:t>
            </a:r>
          </a:p>
          <a:p>
            <a:r>
              <a:rPr lang="en-SG" dirty="0">
                <a:latin typeface="Consolas" panose="020B0609020204030204" pitchFamily="49" charset="0"/>
              </a:rPr>
              <a:t>	'gender': 'Male',</a:t>
            </a:r>
          </a:p>
          <a:p>
            <a:r>
              <a:rPr lang="en-SG" dirty="0">
                <a:latin typeface="Consolas" panose="020B0609020204030204" pitchFamily="49" charset="0"/>
              </a:rPr>
              <a:t>	'height': 1.85,</a:t>
            </a:r>
          </a:p>
          <a:p>
            <a:r>
              <a:rPr lang="en-SG" dirty="0">
                <a:latin typeface="Consolas" panose="020B0609020204030204" pitchFamily="49" charset="0"/>
              </a:rPr>
              <a:t>	'</a:t>
            </a:r>
            <a:r>
              <a:rPr lang="en-SG" dirty="0" err="1">
                <a:latin typeface="Consolas" panose="020B0609020204030204" pitchFamily="49" charset="0"/>
              </a:rPr>
              <a:t>contact_no</a:t>
            </a:r>
            <a:r>
              <a:rPr lang="en-SG" dirty="0">
                <a:latin typeface="Consolas" panose="020B0609020204030204" pitchFamily="49" charset="0"/>
              </a:rPr>
              <a:t>': 92976545</a:t>
            </a:r>
          </a:p>
          <a:p>
            <a:r>
              <a:rPr lang="en-SG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F826689-2673-473A-89F3-7203B7837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873825"/>
              </p:ext>
            </p:extLst>
          </p:nvPr>
        </p:nvGraphicFramePr>
        <p:xfrm>
          <a:off x="6656388" y="4030184"/>
          <a:ext cx="2794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'name'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'Tommy'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'gender'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'Male'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'height'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2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contact_no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92874565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5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C5E-A8AC-46A1-B20B-E6DA674F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Nested dictionary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D35832F-D4F8-4CD9-B509-7AE63E94A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587629"/>
              </p:ext>
            </p:extLst>
          </p:nvPr>
        </p:nvGraphicFramePr>
        <p:xfrm>
          <a:off x="6607186" y="1930400"/>
          <a:ext cx="4986972" cy="3519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3372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'name'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'Tommy'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40576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'gender'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'Male'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5108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'height'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27793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contact_no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'92874565'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5100"/>
                  </a:ext>
                </a:extLst>
              </a:tr>
              <a:tr h="169100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study_at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02877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774190E-D682-4620-A62F-F445CC94E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203380"/>
              </p:ext>
            </p:extLst>
          </p:nvPr>
        </p:nvGraphicFramePr>
        <p:xfrm>
          <a:off x="8201514" y="3783960"/>
          <a:ext cx="3371532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3372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school_name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'Ngee Ann Poly'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2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'address'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'535 Clementi Rd, Singapore 599489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02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F7FEE2-0C53-44F4-A398-568A7696D57C}"/>
              </a:ext>
            </a:extLst>
          </p:cNvPr>
          <p:cNvSpPr txBox="1"/>
          <p:nvPr/>
        </p:nvSpPr>
        <p:spPr>
          <a:xfrm>
            <a:off x="677334" y="2045022"/>
            <a:ext cx="56926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</a:rPr>
              <a:t>person =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'name': 'Tommy',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'gender': 'Male',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'height': 1.85,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'</a:t>
            </a:r>
            <a:r>
              <a:rPr lang="en-SG" sz="2000" dirty="0" err="1">
                <a:latin typeface="Consolas" panose="020B0609020204030204" pitchFamily="49" charset="0"/>
              </a:rPr>
              <a:t>contact_no</a:t>
            </a:r>
            <a:r>
              <a:rPr lang="en-SG" sz="2000" dirty="0">
                <a:latin typeface="Consolas" panose="020B0609020204030204" pitchFamily="49" charset="0"/>
              </a:rPr>
              <a:t>': '92976545',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'</a:t>
            </a:r>
            <a:r>
              <a:rPr lang="en-SG" sz="2000" dirty="0" err="1">
                <a:latin typeface="Consolas" panose="020B0609020204030204" pitchFamily="49" charset="0"/>
              </a:rPr>
              <a:t>study_at</a:t>
            </a:r>
            <a:r>
              <a:rPr lang="en-SG" sz="2000" dirty="0">
                <a:latin typeface="Consolas" panose="020B0609020204030204" pitchFamily="49" charset="0"/>
              </a:rPr>
              <a:t>': {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	'</a:t>
            </a:r>
            <a:r>
              <a:rPr lang="en-SG" sz="2000" dirty="0" err="1">
                <a:latin typeface="Consolas" panose="020B0609020204030204" pitchFamily="49" charset="0"/>
              </a:rPr>
              <a:t>school_name</a:t>
            </a:r>
            <a:r>
              <a:rPr lang="en-SG" sz="2000" dirty="0">
                <a:latin typeface="Consolas" panose="020B0609020204030204" pitchFamily="49" charset="0"/>
              </a:rPr>
              <a:t>': 'Ngee Ann Poly',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	'address': '535 Clementi Rd, 						   Singapore 599489'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SG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C3C5-DB65-43A2-9C4B-80B0D2C5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Traversing a nested 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9D533-2C01-42FA-942E-C038F8D7D469}"/>
              </a:ext>
            </a:extLst>
          </p:cNvPr>
          <p:cNvSpPr txBox="1"/>
          <p:nvPr/>
        </p:nvSpPr>
        <p:spPr>
          <a:xfrm>
            <a:off x="677334" y="2105250"/>
            <a:ext cx="58450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person['name']</a:t>
            </a: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'Tommy'</a:t>
            </a:r>
          </a:p>
          <a:p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person['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study_at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{'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school_name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': 'Ngee Ann Poly', 'address': '535 Clementi Rd, Singapore 599489'}</a:t>
            </a:r>
          </a:p>
          <a:p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person['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study_at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']['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school_name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'Ngee Ann Poly'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C403982-7F10-4C57-AFE2-74373EE23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06696"/>
              </p:ext>
            </p:extLst>
          </p:nvPr>
        </p:nvGraphicFramePr>
        <p:xfrm>
          <a:off x="6607186" y="1930400"/>
          <a:ext cx="4986972" cy="3519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3372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'name'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'Tommy'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40576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'gender'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'Male'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5108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'height'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27793"/>
                  </a:ext>
                </a:extLst>
              </a:tr>
              <a:tr h="246428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contact_no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'92874565'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95100"/>
                  </a:ext>
                </a:extLst>
              </a:tr>
              <a:tr h="169100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study_at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02877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A2ABBEE-98BF-4EC8-AF1D-64738BA69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409031"/>
              </p:ext>
            </p:extLst>
          </p:nvPr>
        </p:nvGraphicFramePr>
        <p:xfrm>
          <a:off x="8201514" y="3783960"/>
          <a:ext cx="3371532" cy="165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3372">
                  <a:extLst>
                    <a:ext uri="{9D8B030D-6E8A-4147-A177-3AD203B41FA5}">
                      <a16:colId xmlns:a16="http://schemas.microsoft.com/office/drawing/2014/main" val="3140366965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06906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</a:t>
                      </a:r>
                      <a:r>
                        <a:rPr lang="en-SG" dirty="0" err="1"/>
                        <a:t>school_name</a:t>
                      </a:r>
                      <a:r>
                        <a:rPr lang="en-SG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'Ngee Ann Poly'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2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'address'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'535 Clementi Rd, Singapore 599489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0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4448-E1A0-4698-997A-585F1449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More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CEC02-07B6-4054-8C09-DBED4C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704080" cy="2373313"/>
          </a:xfrm>
        </p:spPr>
        <p:txBody>
          <a:bodyPr>
            <a:no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 =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'Message': 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'From': 'Tommy',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'When': '1 May 2019',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'Text': '</a:t>
            </a:r>
            <a:r>
              <a:rPr lang="en-SG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Whassupp</a:t>
            </a: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},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'Update ID': 27382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E5FBD0-7C4B-46AD-AA26-E0372B50F519}"/>
              </a:ext>
            </a:extLst>
          </p:cNvPr>
          <p:cNvSpPr txBox="1">
            <a:spLocks/>
          </p:cNvSpPr>
          <p:nvPr/>
        </p:nvSpPr>
        <p:spPr>
          <a:xfrm>
            <a:off x="677334" y="4444632"/>
            <a:ext cx="5459254" cy="90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data['Message']['Text']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SG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Whassupp</a:t>
            </a:r>
            <a:r>
              <a:rPr lang="en-SG" sz="20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SG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0EAE-7ED8-409E-A275-25F8B49A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8CED-FF00-4C74-B310-EF90690E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JSON stands for “JavaScript Object Notation”</a:t>
            </a:r>
          </a:p>
          <a:p>
            <a:r>
              <a:rPr lang="en-SG" sz="2400" dirty="0"/>
              <a:t>Open standard format of transferring data across the web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Very similar to a dictionary in Python</a:t>
            </a:r>
          </a:p>
        </p:txBody>
      </p:sp>
    </p:spTree>
    <p:extLst>
      <p:ext uri="{BB962C8B-B14F-4D97-AF65-F5344CB8AC3E}">
        <p14:creationId xmlns:p14="http://schemas.microsoft.com/office/powerpoint/2010/main" val="10749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A72D2-0603-4C77-86F0-3DA76ECBC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SG" sz="6000">
                <a:solidFill>
                  <a:srgbClr val="FFFFFF"/>
                </a:solidFill>
              </a:rPr>
              <a:t>Telegram bot</a:t>
            </a:r>
            <a:endParaRPr lang="en-SG" sz="60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6093E1-4228-4DA1-8B6D-2636034C0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SG">
                <a:solidFill>
                  <a:srgbClr val="FFFFFF">
                    <a:alpha val="70000"/>
                  </a:srgbClr>
                </a:solidFill>
              </a:rPr>
              <a:t>Introduction to telegram bot with python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EBBB77-9402-4BBE-A4E0-ECB5CDFA6634}"/>
              </a:ext>
            </a:extLst>
          </p:cNvPr>
          <p:cNvSpPr txBox="1"/>
          <p:nvPr/>
        </p:nvSpPr>
        <p:spPr>
          <a:xfrm>
            <a:off x="3576264" y="3044279"/>
            <a:ext cx="5404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Create the bot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9DC57-DAFA-43CA-ADC6-38EEBDEC19DF}"/>
              </a:ext>
            </a:extLst>
          </p:cNvPr>
          <p:cNvSpPr/>
          <p:nvPr/>
        </p:nvSpPr>
        <p:spPr>
          <a:xfrm>
            <a:off x="1203640" y="2451093"/>
            <a:ext cx="1955812" cy="1955812"/>
          </a:xfrm>
          <a:prstGeom prst="ellipse">
            <a:avLst/>
          </a:prstGeom>
          <a:solidFill>
            <a:srgbClr val="289A3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Robot">
            <a:extLst>
              <a:ext uri="{FF2B5EF4-FFF2-40B4-BE49-F238E27FC236}">
                <a16:creationId xmlns:a16="http://schemas.microsoft.com/office/drawing/2014/main" id="{3DC7C7D1-E63E-4839-AE26-B3D2388D0E84}"/>
              </a:ext>
            </a:extLst>
          </p:cNvPr>
          <p:cNvSpPr/>
          <p:nvPr/>
        </p:nvSpPr>
        <p:spPr>
          <a:xfrm>
            <a:off x="1620452" y="2867906"/>
            <a:ext cx="1122187" cy="11221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8411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EE9-F8E9-4D95-8719-6C3DE018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Asking for a bot from Telegram’s </a:t>
            </a:r>
            <a:r>
              <a:rPr lang="en-SG" dirty="0" err="1"/>
              <a:t>BotFather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FA36-B74C-4825-B9E0-102581C2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b="1" dirty="0"/>
              <a:t>Method 1</a:t>
            </a:r>
          </a:p>
          <a:p>
            <a:pPr marL="457200" indent="-457200">
              <a:buAutoNum type="arabicPeriod"/>
            </a:pPr>
            <a:r>
              <a:rPr lang="en-SG" sz="2400" dirty="0"/>
              <a:t>Open Telegram App</a:t>
            </a:r>
          </a:p>
          <a:p>
            <a:pPr marL="457200" indent="-457200">
              <a:buAutoNum type="arabicPeriod"/>
            </a:pPr>
            <a:r>
              <a:rPr lang="en-SG" sz="2400" dirty="0"/>
              <a:t>Search “</a:t>
            </a:r>
            <a:r>
              <a:rPr lang="en-SG" sz="2400" dirty="0" err="1"/>
              <a:t>botfather</a:t>
            </a:r>
            <a:r>
              <a:rPr lang="en-SG" sz="2400" dirty="0"/>
              <a:t>”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000" dirty="0">
                <a:hlinkClick r:id="rId3"/>
              </a:rPr>
              <a:t>https://telegram.me/BotFather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CBB6-31E5-4097-9E51-019540282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3" b="5766"/>
          <a:stretch/>
        </p:blipFill>
        <p:spPr>
          <a:xfrm>
            <a:off x="5075457" y="2045717"/>
            <a:ext cx="5971834" cy="29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FEF-CD79-4F44-AF7D-B035E51A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Asking for a bot from Telegram’s </a:t>
            </a:r>
            <a:r>
              <a:rPr lang="en-SG" dirty="0" err="1"/>
              <a:t>BotFather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C39-8326-4781-B95B-5118A1F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Click /start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Type: /</a:t>
            </a:r>
            <a:r>
              <a:rPr lang="en-SG" sz="2400" dirty="0" err="1"/>
              <a:t>newbot</a:t>
            </a:r>
            <a:endParaRPr lang="en-SG" sz="2400" dirty="0"/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Give your bot a name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Give your bot a username</a:t>
            </a:r>
          </a:p>
          <a:p>
            <a:pPr lvl="1"/>
            <a:r>
              <a:rPr lang="en-SG" sz="2000" dirty="0"/>
              <a:t>Must end with 'Bot'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 err="1"/>
              <a:t>BotFather</a:t>
            </a:r>
            <a:r>
              <a:rPr lang="en-SG" sz="2400" dirty="0"/>
              <a:t> will give you a BOT TOKEN.</a:t>
            </a:r>
          </a:p>
          <a:p>
            <a:pPr lvl="1"/>
            <a:r>
              <a:rPr lang="en-SG" sz="2000" dirty="0"/>
              <a:t>You'll be needing this to call your bot</a:t>
            </a:r>
          </a:p>
        </p:txBody>
      </p:sp>
    </p:spTree>
    <p:extLst>
      <p:ext uri="{BB962C8B-B14F-4D97-AF65-F5344CB8AC3E}">
        <p14:creationId xmlns:p14="http://schemas.microsoft.com/office/powerpoint/2010/main" val="121126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5600-5771-4B21-9FD6-D172C0B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Your turn!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23E39-ABAE-4E4E-B2A7-F22F8D99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Try to complete the code in :</a:t>
            </a:r>
          </a:p>
          <a:p>
            <a:pPr lvl="1"/>
            <a:r>
              <a:rPr lang="en-SG" sz="2000" dirty="0"/>
              <a:t>receive_message.py</a:t>
            </a:r>
          </a:p>
          <a:p>
            <a:pPr lvl="1"/>
            <a:r>
              <a:rPr lang="en-SG" sz="2000" dirty="0"/>
              <a:t>send_message.py</a:t>
            </a:r>
          </a:p>
        </p:txBody>
      </p:sp>
    </p:spTree>
    <p:extLst>
      <p:ext uri="{BB962C8B-B14F-4D97-AF65-F5344CB8AC3E}">
        <p14:creationId xmlns:p14="http://schemas.microsoft.com/office/powerpoint/2010/main" val="177094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D291-2F82-4916-AA49-D300DC6A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Mini Telegram Bot Library…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B2F1-0FD4-4585-9B20-E8D011D9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</a:rPr>
              <a:t>from </a:t>
            </a:r>
            <a:r>
              <a:rPr lang="en-SG" sz="2400" dirty="0" err="1">
                <a:latin typeface="Consolas" panose="020B0609020204030204" pitchFamily="49" charset="0"/>
              </a:rPr>
              <a:t>tbot</a:t>
            </a:r>
            <a:r>
              <a:rPr lang="en-SG" sz="2400" dirty="0">
                <a:latin typeface="Consolas" panose="020B0609020204030204" pitchFamily="49" charset="0"/>
              </a:rPr>
              <a:t> import </a:t>
            </a:r>
            <a:r>
              <a:rPr lang="en-SG" sz="2400" dirty="0" err="1">
                <a:latin typeface="Consolas" panose="020B0609020204030204" pitchFamily="49" charset="0"/>
              </a:rPr>
              <a:t>TBot</a:t>
            </a:r>
            <a:endParaRPr lang="en-S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</a:rPr>
              <a:t>bot = </a:t>
            </a:r>
            <a:r>
              <a:rPr lang="en-SG" sz="2400" dirty="0" err="1">
                <a:latin typeface="Consolas" panose="020B0609020204030204" pitchFamily="49" charset="0"/>
              </a:rPr>
              <a:t>TBot</a:t>
            </a:r>
            <a:r>
              <a:rPr lang="en-SG" sz="2400" dirty="0">
                <a:latin typeface="Consolas" panose="020B0609020204030204" pitchFamily="49" charset="0"/>
              </a:rPr>
              <a:t>(&lt;</a:t>
            </a:r>
            <a:r>
              <a:rPr lang="en-SG" sz="2400" dirty="0" err="1">
                <a:latin typeface="Consolas" panose="020B0609020204030204" pitchFamily="49" charset="0"/>
              </a:rPr>
              <a:t>bot_token</a:t>
            </a:r>
            <a:r>
              <a:rPr lang="en-SG" sz="2400" dirty="0"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endParaRPr lang="en-S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</a:rPr>
              <a:t># Receive Message</a:t>
            </a:r>
            <a:br>
              <a:rPr lang="en-SG" sz="2400" dirty="0">
                <a:latin typeface="Consolas" panose="020B0609020204030204" pitchFamily="49" charset="0"/>
              </a:rPr>
            </a:br>
            <a:r>
              <a:rPr lang="en-SG" sz="2400" dirty="0" err="1">
                <a:latin typeface="Consolas" panose="020B0609020204030204" pitchFamily="49" charset="0"/>
              </a:rPr>
              <a:t>bot.getUpdates</a:t>
            </a:r>
            <a:r>
              <a:rPr lang="en-SG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S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sz="2400" dirty="0">
                <a:latin typeface="Consolas" panose="020B0609020204030204" pitchFamily="49" charset="0"/>
              </a:rPr>
              <a:t># Send Message</a:t>
            </a:r>
            <a:br>
              <a:rPr lang="en-SG" sz="2400" dirty="0">
                <a:latin typeface="Consolas" panose="020B0609020204030204" pitchFamily="49" charset="0"/>
              </a:rPr>
            </a:br>
            <a:r>
              <a:rPr lang="en-SG" sz="2400" dirty="0" err="1">
                <a:latin typeface="Consolas" panose="020B0609020204030204" pitchFamily="49" charset="0"/>
              </a:rPr>
              <a:t>bot.sendMessage</a:t>
            </a:r>
            <a:r>
              <a:rPr lang="en-SG" sz="2400" dirty="0">
                <a:latin typeface="Consolas" panose="020B0609020204030204" pitchFamily="49" charset="0"/>
              </a:rPr>
              <a:t>(&lt;</a:t>
            </a:r>
            <a:r>
              <a:rPr lang="en-SG" sz="2400" dirty="0" err="1">
                <a:latin typeface="Consolas" panose="020B0609020204030204" pitchFamily="49" charset="0"/>
              </a:rPr>
              <a:t>chat_id</a:t>
            </a:r>
            <a:r>
              <a:rPr lang="en-SG" sz="2400" dirty="0">
                <a:latin typeface="Consolas" panose="020B0609020204030204" pitchFamily="49" charset="0"/>
              </a:rPr>
              <a:t>&gt;, &lt;text message&gt;)</a:t>
            </a:r>
          </a:p>
        </p:txBody>
      </p:sp>
    </p:spTree>
    <p:extLst>
      <p:ext uri="{BB962C8B-B14F-4D97-AF65-F5344CB8AC3E}">
        <p14:creationId xmlns:p14="http://schemas.microsoft.com/office/powerpoint/2010/main" val="64721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D013-B948-4769-86C4-152FEF56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6021-D13C-4BC8-90AA-A4906DDC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905999" cy="3830321"/>
          </a:xfrm>
        </p:spPr>
        <p:txBody>
          <a:bodyPr>
            <a:normAutofit/>
          </a:bodyPr>
          <a:lstStyle/>
          <a:p>
            <a:r>
              <a:rPr lang="en-SG" sz="2400" dirty="0"/>
              <a:t>Spyfall!</a:t>
            </a:r>
          </a:p>
          <a:p>
            <a:r>
              <a:rPr lang="en-SG" sz="2400" dirty="0"/>
              <a:t>Groups of 4 – 8 pp</a:t>
            </a:r>
          </a:p>
          <a:p>
            <a:r>
              <a:rPr lang="en-SG" sz="2400" dirty="0"/>
              <a:t>Given a bunch of location pre-hand; Randomly choose 1</a:t>
            </a:r>
          </a:p>
          <a:p>
            <a:r>
              <a:rPr lang="en-SG" sz="2400" dirty="0"/>
              <a:t>1 Spy: 		Guess the location; without getting exposed</a:t>
            </a:r>
          </a:p>
          <a:p>
            <a:r>
              <a:rPr lang="en-SG" sz="2400" dirty="0"/>
              <a:t>3+ Non-Spies: 	Expose the spy; without making location too obvious</a:t>
            </a:r>
          </a:p>
          <a:p>
            <a:r>
              <a:rPr lang="en-SG" sz="2400" dirty="0"/>
              <a:t>Players take turn asking question to each other.</a:t>
            </a:r>
          </a:p>
          <a:p>
            <a:r>
              <a:rPr lang="en-SG" sz="2400" dirty="0"/>
              <a:t>One question to one player; answerers becomes next questioners.</a:t>
            </a:r>
          </a:p>
        </p:txBody>
      </p:sp>
    </p:spTree>
    <p:extLst>
      <p:ext uri="{BB962C8B-B14F-4D97-AF65-F5344CB8AC3E}">
        <p14:creationId xmlns:p14="http://schemas.microsoft.com/office/powerpoint/2010/main" val="13936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3717489" y="2709572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7127439" y="2976127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59FD59E-7334-4EF6-A1A8-EE9B67D65A52}"/>
              </a:ext>
            </a:extLst>
          </p:cNvPr>
          <p:cNvSpPr/>
          <p:nvPr/>
        </p:nvSpPr>
        <p:spPr>
          <a:xfrm>
            <a:off x="6248878" y="1823026"/>
            <a:ext cx="1736882" cy="846311"/>
          </a:xfrm>
          <a:prstGeom prst="wedgeEllipseCallout">
            <a:avLst>
              <a:gd name="adj1" fmla="val 22446"/>
              <a:gd name="adj2" fmla="val 5769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want new game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6154CDE-1599-4E8B-AAD5-499513F0F6AA}"/>
              </a:ext>
            </a:extLst>
          </p:cNvPr>
          <p:cNvSpPr/>
          <p:nvPr/>
        </p:nvSpPr>
        <p:spPr>
          <a:xfrm>
            <a:off x="4393724" y="1823027"/>
            <a:ext cx="1549400" cy="846311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ID: 3657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57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DA26D-79D9-4B09-BB29-488012126500}"/>
              </a:ext>
            </a:extLst>
          </p:cNvPr>
          <p:cNvSpPr txBox="1"/>
          <p:nvPr/>
        </p:nvSpPr>
        <p:spPr>
          <a:xfrm>
            <a:off x="8394899" y="768353"/>
            <a:ext cx="270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Create New Game</a:t>
            </a:r>
          </a:p>
        </p:txBody>
      </p:sp>
    </p:spTree>
    <p:extLst>
      <p:ext uri="{BB962C8B-B14F-4D97-AF65-F5344CB8AC3E}">
        <p14:creationId xmlns:p14="http://schemas.microsoft.com/office/powerpoint/2010/main" val="237615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8" grpId="0" animBg="1"/>
      <p:bldP spid="1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3717489" y="2709572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59FD59E-7334-4EF6-A1A8-EE9B67D65A52}"/>
              </a:ext>
            </a:extLst>
          </p:cNvPr>
          <p:cNvSpPr/>
          <p:nvPr/>
        </p:nvSpPr>
        <p:spPr>
          <a:xfrm>
            <a:off x="6248878" y="1823026"/>
            <a:ext cx="1549400" cy="846311"/>
          </a:xfrm>
          <a:prstGeom prst="wedgeEllipseCallout">
            <a:avLst>
              <a:gd name="adj1" fmla="val 22446"/>
              <a:gd name="adj2" fmla="val 5769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want join 3657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6154CDE-1599-4E8B-AAD5-499513F0F6AA}"/>
              </a:ext>
            </a:extLst>
          </p:cNvPr>
          <p:cNvSpPr/>
          <p:nvPr/>
        </p:nvSpPr>
        <p:spPr>
          <a:xfrm>
            <a:off x="4067216" y="1727430"/>
            <a:ext cx="1875908" cy="846311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Game exists? Ok…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50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6884658" y="292299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5CFE0-82E9-41A0-9AA4-79E4D9755DBE}"/>
              </a:ext>
            </a:extLst>
          </p:cNvPr>
          <p:cNvSpPr txBox="1"/>
          <p:nvPr/>
        </p:nvSpPr>
        <p:spPr>
          <a:xfrm>
            <a:off x="8394899" y="768353"/>
            <a:ext cx="233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Adding User to Game Room</a:t>
            </a:r>
          </a:p>
        </p:txBody>
      </p:sp>
    </p:spTree>
    <p:extLst>
      <p:ext uri="{BB962C8B-B14F-4D97-AF65-F5344CB8AC3E}">
        <p14:creationId xmlns:p14="http://schemas.microsoft.com/office/powerpoint/2010/main" val="716736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3717489" y="2709572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6908605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59FD59E-7334-4EF6-A1A8-EE9B67D65A52}"/>
              </a:ext>
            </a:extLst>
          </p:cNvPr>
          <p:cNvSpPr/>
          <p:nvPr/>
        </p:nvSpPr>
        <p:spPr>
          <a:xfrm>
            <a:off x="6248878" y="1823026"/>
            <a:ext cx="1650216" cy="846311"/>
          </a:xfrm>
          <a:prstGeom prst="wedgeEllipseCallout">
            <a:avLst>
              <a:gd name="adj1" fmla="val 22446"/>
              <a:gd name="adj2" fmla="val 5769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Create new game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6154CDE-1599-4E8B-AAD5-499513F0F6AA}"/>
              </a:ext>
            </a:extLst>
          </p:cNvPr>
          <p:cNvSpPr/>
          <p:nvPr/>
        </p:nvSpPr>
        <p:spPr>
          <a:xfrm>
            <a:off x="4067216" y="1727430"/>
            <a:ext cx="1875908" cy="846311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Room 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3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5675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41F68-4624-4C6D-A4BD-22EC23ECDA18}"/>
              </a:ext>
            </a:extLst>
          </p:cNvPr>
          <p:cNvSpPr txBox="1"/>
          <p:nvPr/>
        </p:nvSpPr>
        <p:spPr>
          <a:xfrm>
            <a:off x="8394899" y="768353"/>
            <a:ext cx="270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Create New Game</a:t>
            </a:r>
          </a:p>
        </p:txBody>
      </p:sp>
    </p:spTree>
    <p:extLst>
      <p:ext uri="{BB962C8B-B14F-4D97-AF65-F5344CB8AC3E}">
        <p14:creationId xmlns:p14="http://schemas.microsoft.com/office/powerpoint/2010/main" val="105430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7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6281684" y="3292353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59FD59E-7334-4EF6-A1A8-EE9B67D65A52}"/>
              </a:ext>
            </a:extLst>
          </p:cNvPr>
          <p:cNvSpPr/>
          <p:nvPr/>
        </p:nvSpPr>
        <p:spPr>
          <a:xfrm>
            <a:off x="5159696" y="2399653"/>
            <a:ext cx="1650216" cy="846311"/>
          </a:xfrm>
          <a:prstGeom prst="wedgeEllipseCallout">
            <a:avLst>
              <a:gd name="adj1" fmla="val 22446"/>
              <a:gd name="adj2" fmla="val 5769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ok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6154CDE-1599-4E8B-AAD5-499513F0F6AA}"/>
              </a:ext>
            </a:extLst>
          </p:cNvPr>
          <p:cNvSpPr/>
          <p:nvPr/>
        </p:nvSpPr>
        <p:spPr>
          <a:xfrm>
            <a:off x="2897069" y="2508421"/>
            <a:ext cx="1875908" cy="846311"/>
          </a:xfrm>
          <a:prstGeom prst="wedgeEllipseCallout">
            <a:avLst>
              <a:gd name="adj1" fmla="val -44912"/>
              <a:gd name="adj2" fmla="val 42974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 game pls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564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5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97118" y="4278860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0FD41-6628-436F-B2A8-4088830561FB}"/>
              </a:ext>
            </a:extLst>
          </p:cNvPr>
          <p:cNvSpPr txBox="1"/>
          <p:nvPr/>
        </p:nvSpPr>
        <p:spPr>
          <a:xfrm>
            <a:off x="8394899" y="768353"/>
            <a:ext cx="233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174979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B91B-0EAE-4227-97C1-BB5CB9E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Objectives</a:t>
            </a:r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EF0CCA5F-749D-40ED-B499-2669805C8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18957"/>
              </p:ext>
            </p:extLst>
          </p:nvPr>
        </p:nvGraphicFramePr>
        <p:xfrm>
          <a:off x="556620" y="2252854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2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3B4750BC-8DFB-44BC-B7B5-574B29B77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>
                                            <p:graphicEl>
                                              <a:dgm id="{3B4750BC-8DFB-44BC-B7B5-574B29B77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>
                                            <p:graphicEl>
                                              <a:dgm id="{3B4750BC-8DFB-44BC-B7B5-574B29B77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">
                                            <p:graphicEl>
                                              <a:dgm id="{3B4750BC-8DFB-44BC-B7B5-574B29B77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48804C47-C3B8-4E35-942C-62F847346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>
                                            <p:graphicEl>
                                              <a:dgm id="{48804C47-C3B8-4E35-942C-62F847346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>
                                            <p:graphicEl>
                                              <a:dgm id="{48804C47-C3B8-4E35-942C-62F847346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>
                                            <p:graphicEl>
                                              <a:dgm id="{48804C47-C3B8-4E35-942C-62F847346A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5CDB51EF-04A1-4120-8F95-DFA739987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>
                                            <p:graphicEl>
                                              <a:dgm id="{5CDB51EF-04A1-4120-8F95-DFA739987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>
                                            <p:graphicEl>
                                              <a:dgm id="{5CDB51EF-04A1-4120-8F95-DFA739987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>
                                            <p:graphicEl>
                                              <a:dgm id="{5CDB51EF-04A1-4120-8F95-DFA739987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408CC021-4899-4649-A5BA-8643F9628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>
                                            <p:graphicEl>
                                              <a:dgm id="{408CC021-4899-4649-A5BA-8643F9628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">
                                            <p:graphicEl>
                                              <a:dgm id="{408CC021-4899-4649-A5BA-8643F9628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graphicEl>
                                              <a:dgm id="{408CC021-4899-4649-A5BA-8643F9628D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2C2C4F83-22FC-4B45-BC74-FBBE5E9CD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>
                                            <p:graphicEl>
                                              <a:dgm id="{2C2C4F83-22FC-4B45-BC74-FBBE5E9CD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>
                                            <p:graphicEl>
                                              <a:dgm id="{2C2C4F83-22FC-4B45-BC74-FBBE5E9CD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>
                                            <p:graphicEl>
                                              <a:dgm id="{2C2C4F83-22FC-4B45-BC74-FBBE5E9CDF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D44FB43C-81BE-482D-9865-14E5F41A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>
                                            <p:graphicEl>
                                              <a:dgm id="{D44FB43C-81BE-482D-9865-14E5F41A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>
                                            <p:graphicEl>
                                              <a:dgm id="{D44FB43C-81BE-482D-9865-14E5F41A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>
                                            <p:graphicEl>
                                              <a:dgm id="{D44FB43C-81BE-482D-9865-14E5F41A2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E307609E-92FE-4884-9DD4-AEEDC052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">
                                            <p:graphicEl>
                                              <a:dgm id="{E307609E-92FE-4884-9DD4-AEEDC052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>
                                            <p:graphicEl>
                                              <a:dgm id="{E307609E-92FE-4884-9DD4-AEEDC0527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>
                                            <p:graphicEl>
                                              <a:dgm id="{E307609E-92FE-4884-9DD4-AEEDC0527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C0FB581F-82E6-41E6-A475-BF9CB5013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>
                                            <p:graphicEl>
                                              <a:dgm id="{C0FB581F-82E6-41E6-A475-BF9CB5013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>
                                            <p:graphicEl>
                                              <a:dgm id="{C0FB581F-82E6-41E6-A475-BF9CB5013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>
                                            <p:graphicEl>
                                              <a:dgm id="{C0FB581F-82E6-41E6-A475-BF9CB5013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C720DAD1-BAA7-47A3-BE59-B2C854BA0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>
                                            <p:graphicEl>
                                              <a:dgm id="{C720DAD1-BAA7-47A3-BE59-B2C854BA0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>
                                            <p:graphicEl>
                                              <a:dgm id="{C720DAD1-BAA7-47A3-BE59-B2C854BA0D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>
                                            <p:graphicEl>
                                              <a:dgm id="{C720DAD1-BAA7-47A3-BE59-B2C854BA0D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9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4420210" y="3078033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818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3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67891" y="4278860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7021170" y="3378580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2989724-E6E8-4C33-AF39-89407960C83A}"/>
              </a:ext>
            </a:extLst>
          </p:cNvPr>
          <p:cNvSpPr/>
          <p:nvPr/>
        </p:nvSpPr>
        <p:spPr>
          <a:xfrm>
            <a:off x="5909434" y="2276173"/>
            <a:ext cx="1650216" cy="846311"/>
          </a:xfrm>
          <a:prstGeom prst="wedgeEllipseCallout">
            <a:avLst>
              <a:gd name="adj1" fmla="val 22446"/>
              <a:gd name="adj2" fmla="val 57698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Join 007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AD8AB-F28A-4D82-9A7C-4EF1200E5B17}"/>
              </a:ext>
            </a:extLst>
          </p:cNvPr>
          <p:cNvSpPr txBox="1"/>
          <p:nvPr/>
        </p:nvSpPr>
        <p:spPr>
          <a:xfrm>
            <a:off x="8394899" y="768353"/>
            <a:ext cx="233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Adding User to Game Room</a:t>
            </a:r>
          </a:p>
        </p:txBody>
      </p:sp>
    </p:spTree>
    <p:extLst>
      <p:ext uri="{BB962C8B-B14F-4D97-AF65-F5344CB8AC3E}">
        <p14:creationId xmlns:p14="http://schemas.microsoft.com/office/powerpoint/2010/main" val="93899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5444172" y="3050395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564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1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97118" y="4228255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9900564" y="4218982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46B9-7C63-49CD-914C-08E575382BF7}"/>
              </a:ext>
            </a:extLst>
          </p:cNvPr>
          <p:cNvSpPr txBox="1"/>
          <p:nvPr/>
        </p:nvSpPr>
        <p:spPr>
          <a:xfrm>
            <a:off x="11093236" y="3170066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9F115-6218-4F4D-8E54-8855D28C11B0}"/>
              </a:ext>
            </a:extLst>
          </p:cNvPr>
          <p:cNvSpPr txBox="1"/>
          <p:nvPr/>
        </p:nvSpPr>
        <p:spPr>
          <a:xfrm>
            <a:off x="9555157" y="5415089"/>
            <a:ext cx="206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Train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10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59F1E-A1E1-4A9D-BA44-99F844C226EF}"/>
              </a:ext>
            </a:extLst>
          </p:cNvPr>
          <p:cNvSpPr txBox="1"/>
          <p:nvPr/>
        </p:nvSpPr>
        <p:spPr>
          <a:xfrm>
            <a:off x="8394899" y="768353"/>
            <a:ext cx="233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Start Game</a:t>
            </a:r>
          </a:p>
        </p:txBody>
      </p:sp>
    </p:spTree>
    <p:extLst>
      <p:ext uri="{BB962C8B-B14F-4D97-AF65-F5344CB8AC3E}">
        <p14:creationId xmlns:p14="http://schemas.microsoft.com/office/powerpoint/2010/main" val="370536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5444172" y="3050395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564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0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97118" y="4228255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9900564" y="4218982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46B9-7C63-49CD-914C-08E575382BF7}"/>
              </a:ext>
            </a:extLst>
          </p:cNvPr>
          <p:cNvSpPr txBox="1"/>
          <p:nvPr/>
        </p:nvSpPr>
        <p:spPr>
          <a:xfrm>
            <a:off x="11093236" y="3170066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9F115-6218-4F4D-8E54-8855D28C11B0}"/>
              </a:ext>
            </a:extLst>
          </p:cNvPr>
          <p:cNvSpPr txBox="1"/>
          <p:nvPr/>
        </p:nvSpPr>
        <p:spPr>
          <a:xfrm>
            <a:off x="9555157" y="541508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Train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9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59F1E-A1E1-4A9D-BA44-99F844C226EF}"/>
              </a:ext>
            </a:extLst>
          </p:cNvPr>
          <p:cNvSpPr txBox="1"/>
          <p:nvPr/>
        </p:nvSpPr>
        <p:spPr>
          <a:xfrm>
            <a:off x="8394899" y="768353"/>
            <a:ext cx="233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Check Timeout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EA6E35A-AA9C-44D7-A2BC-E7F2D0429A0A}"/>
              </a:ext>
            </a:extLst>
          </p:cNvPr>
          <p:cNvSpPr/>
          <p:nvPr/>
        </p:nvSpPr>
        <p:spPr>
          <a:xfrm>
            <a:off x="4000500" y="2315853"/>
            <a:ext cx="1443672" cy="948047"/>
          </a:xfrm>
          <a:prstGeom prst="wedgeEllipseCallout">
            <a:avLst>
              <a:gd name="adj1" fmla="val 45145"/>
              <a:gd name="adj2" fmla="val 54462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Time's Up!</a:t>
            </a:r>
          </a:p>
        </p:txBody>
      </p:sp>
    </p:spTree>
    <p:extLst>
      <p:ext uri="{BB962C8B-B14F-4D97-AF65-F5344CB8AC3E}">
        <p14:creationId xmlns:p14="http://schemas.microsoft.com/office/powerpoint/2010/main" val="289910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5444172" y="3050395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564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3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97118" y="4228255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9900564" y="4218982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46B9-7C63-49CD-914C-08E575382BF7}"/>
              </a:ext>
            </a:extLst>
          </p:cNvPr>
          <p:cNvSpPr txBox="1"/>
          <p:nvPr/>
        </p:nvSpPr>
        <p:spPr>
          <a:xfrm>
            <a:off x="11093236" y="3170066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9F115-6218-4F4D-8E54-8855D28C11B0}"/>
              </a:ext>
            </a:extLst>
          </p:cNvPr>
          <p:cNvSpPr txBox="1"/>
          <p:nvPr/>
        </p:nvSpPr>
        <p:spPr>
          <a:xfrm>
            <a:off x="9555157" y="541508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Train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9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59F1E-A1E1-4A9D-BA44-99F844C226EF}"/>
              </a:ext>
            </a:extLst>
          </p:cNvPr>
          <p:cNvSpPr txBox="1"/>
          <p:nvPr/>
        </p:nvSpPr>
        <p:spPr>
          <a:xfrm>
            <a:off x="8394899" y="768353"/>
            <a:ext cx="233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Check Timeout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EA6E35A-AA9C-44D7-A2BC-E7F2D0429A0A}"/>
              </a:ext>
            </a:extLst>
          </p:cNvPr>
          <p:cNvSpPr/>
          <p:nvPr/>
        </p:nvSpPr>
        <p:spPr>
          <a:xfrm>
            <a:off x="4000500" y="2315853"/>
            <a:ext cx="1443672" cy="948047"/>
          </a:xfrm>
          <a:prstGeom prst="wedgeEllipseCallout">
            <a:avLst>
              <a:gd name="adj1" fmla="val 45145"/>
              <a:gd name="adj2" fmla="val 54462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Time's Up!</a:t>
            </a:r>
          </a:p>
        </p:txBody>
      </p:sp>
    </p:spTree>
    <p:extLst>
      <p:ext uri="{BB962C8B-B14F-4D97-AF65-F5344CB8AC3E}">
        <p14:creationId xmlns:p14="http://schemas.microsoft.com/office/powerpoint/2010/main" val="199199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05D55-701E-4F68-8681-1A60174FB4D9}"/>
              </a:ext>
            </a:extLst>
          </p:cNvPr>
          <p:cNvSpPr/>
          <p:nvPr/>
        </p:nvSpPr>
        <p:spPr>
          <a:xfrm>
            <a:off x="923487" y="1982931"/>
            <a:ext cx="2534920" cy="435146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5444172" y="3050395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22346-88CD-4298-B64C-B0DBA746D305}"/>
              </a:ext>
            </a:extLst>
          </p:cNvPr>
          <p:cNvSpPr/>
          <p:nvPr/>
        </p:nvSpPr>
        <p:spPr>
          <a:xfrm>
            <a:off x="1532296" y="3050395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3657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165-5124-4125-B526-B798EF0C7E28}"/>
              </a:ext>
            </a:extLst>
          </p:cNvPr>
          <p:cNvSpPr txBox="1"/>
          <p:nvPr/>
        </p:nvSpPr>
        <p:spPr>
          <a:xfrm>
            <a:off x="1532296" y="2074177"/>
            <a:ext cx="164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3657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A2A04-E29B-492D-AC84-8185246DCDDA}"/>
              </a:ext>
            </a:extLst>
          </p:cNvPr>
          <p:cNvSpPr/>
          <p:nvPr/>
        </p:nvSpPr>
        <p:spPr>
          <a:xfrm>
            <a:off x="1532296" y="4084921"/>
            <a:ext cx="1076960" cy="75721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2345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6564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7BAA-EAA6-465B-AA5E-ED029CF14924}"/>
              </a:ext>
            </a:extLst>
          </p:cNvPr>
          <p:cNvSpPr txBox="1"/>
          <p:nvPr/>
        </p:nvSpPr>
        <p:spPr>
          <a:xfrm>
            <a:off x="1208035" y="560565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Museum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2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FE3C8-6AF2-4464-9D03-1CD93D72EBAB}"/>
              </a:ext>
            </a:extLst>
          </p:cNvPr>
          <p:cNvSpPr txBox="1"/>
          <p:nvPr/>
        </p:nvSpPr>
        <p:spPr>
          <a:xfrm>
            <a:off x="997118" y="4228255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9900564" y="4218982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46B9-7C63-49CD-914C-08E575382BF7}"/>
              </a:ext>
            </a:extLst>
          </p:cNvPr>
          <p:cNvSpPr txBox="1"/>
          <p:nvPr/>
        </p:nvSpPr>
        <p:spPr>
          <a:xfrm>
            <a:off x="11093236" y="3170066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9F115-6218-4F4D-8E54-8855D28C11B0}"/>
              </a:ext>
            </a:extLst>
          </p:cNvPr>
          <p:cNvSpPr txBox="1"/>
          <p:nvPr/>
        </p:nvSpPr>
        <p:spPr>
          <a:xfrm>
            <a:off x="9555157" y="541508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Train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8 mins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59F1E-A1E1-4A9D-BA44-99F844C226EF}"/>
              </a:ext>
            </a:extLst>
          </p:cNvPr>
          <p:cNvSpPr txBox="1"/>
          <p:nvPr/>
        </p:nvSpPr>
        <p:spPr>
          <a:xfrm>
            <a:off x="8394899" y="768353"/>
            <a:ext cx="233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End Game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EA6E35A-AA9C-44D7-A2BC-E7F2D0429A0A}"/>
              </a:ext>
            </a:extLst>
          </p:cNvPr>
          <p:cNvSpPr/>
          <p:nvPr/>
        </p:nvSpPr>
        <p:spPr>
          <a:xfrm>
            <a:off x="2953779" y="2424928"/>
            <a:ext cx="1443672" cy="948047"/>
          </a:xfrm>
          <a:prstGeom prst="wedgeEllipseCallout">
            <a:avLst>
              <a:gd name="adj1" fmla="val -43705"/>
              <a:gd name="adj2" fmla="val 47764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 Game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07E6C415-BE8D-4509-9776-10C80287897A}"/>
              </a:ext>
            </a:extLst>
          </p:cNvPr>
          <p:cNvSpPr/>
          <p:nvPr/>
        </p:nvSpPr>
        <p:spPr>
          <a:xfrm>
            <a:off x="3965427" y="2074177"/>
            <a:ext cx="2020482" cy="948047"/>
          </a:xfrm>
          <a:prstGeom prst="wedgeEllipseCallout">
            <a:avLst>
              <a:gd name="adj1" fmla="val 32829"/>
              <a:gd name="adj2" fmla="val 63839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Deleting Game Room…</a:t>
            </a:r>
          </a:p>
        </p:txBody>
      </p:sp>
    </p:spTree>
    <p:extLst>
      <p:ext uri="{BB962C8B-B14F-4D97-AF65-F5344CB8AC3E}">
        <p14:creationId xmlns:p14="http://schemas.microsoft.com/office/powerpoint/2010/main" val="78996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9" grpId="0"/>
      <p:bldP spid="10" grpId="0" animBg="1"/>
      <p:bldP spid="5" grpId="0"/>
      <p:bldP spid="6" grpId="0"/>
      <p:bldP spid="7" grpId="0" animBg="1"/>
      <p:bldP spid="7" grpId="1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F70485-85EB-4AD7-B96B-7546537616B4}"/>
              </a:ext>
            </a:extLst>
          </p:cNvPr>
          <p:cNvSpPr/>
          <p:nvPr/>
        </p:nvSpPr>
        <p:spPr>
          <a:xfrm>
            <a:off x="9283453" y="1823026"/>
            <a:ext cx="2534920" cy="4351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2655-FAA7-4647-9DEC-A52F5C77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it will 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17E39-46EA-4C75-8A20-3EC4C9A81030}"/>
              </a:ext>
            </a:extLst>
          </p:cNvPr>
          <p:cNvSpPr/>
          <p:nvPr/>
        </p:nvSpPr>
        <p:spPr>
          <a:xfrm>
            <a:off x="5193549" y="3291614"/>
            <a:ext cx="1300480" cy="129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65369-BDC1-4F7D-9481-417FEA295C0E}"/>
              </a:ext>
            </a:extLst>
          </p:cNvPr>
          <p:cNvSpPr/>
          <p:nvPr/>
        </p:nvSpPr>
        <p:spPr>
          <a:xfrm>
            <a:off x="9900564" y="2976127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007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31947-C509-4CA4-A2C3-B842BEA41F1A}"/>
              </a:ext>
            </a:extLst>
          </p:cNvPr>
          <p:cNvSpPr txBox="1"/>
          <p:nvPr/>
        </p:nvSpPr>
        <p:spPr>
          <a:xfrm>
            <a:off x="9900564" y="1992688"/>
            <a:ext cx="170723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Game Room</a:t>
            </a:r>
          </a:p>
          <a:p>
            <a:r>
              <a:rPr lang="en-SG" dirty="0">
                <a:solidFill>
                  <a:schemeClr val="bg1"/>
                </a:solidFill>
              </a:rPr>
              <a:t>ID: 007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9800B-062E-4239-8CFF-046947F2E478}"/>
              </a:ext>
            </a:extLst>
          </p:cNvPr>
          <p:cNvSpPr/>
          <p:nvPr/>
        </p:nvSpPr>
        <p:spPr>
          <a:xfrm>
            <a:off x="9900564" y="4218982"/>
            <a:ext cx="1076960" cy="7572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Player</a:t>
            </a:r>
          </a:p>
          <a:p>
            <a:pPr algn="ctr"/>
            <a:r>
              <a:rPr lang="en-SG" dirty="0"/>
              <a:t>ID: 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46B9-7C63-49CD-914C-08E575382BF7}"/>
              </a:ext>
            </a:extLst>
          </p:cNvPr>
          <p:cNvSpPr txBox="1"/>
          <p:nvPr/>
        </p:nvSpPr>
        <p:spPr>
          <a:xfrm>
            <a:off x="11093236" y="3170066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9F115-6218-4F4D-8E54-8855D28C11B0}"/>
              </a:ext>
            </a:extLst>
          </p:cNvPr>
          <p:cNvSpPr txBox="1"/>
          <p:nvPr/>
        </p:nvSpPr>
        <p:spPr>
          <a:xfrm>
            <a:off x="9575661" y="5415089"/>
            <a:ext cx="20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Location: Train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Time left: 10 mins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6368-3287-4643-BE01-C285B413160C}"/>
              </a:ext>
            </a:extLst>
          </p:cNvPr>
          <p:cNvSpPr txBox="1"/>
          <p:nvPr/>
        </p:nvSpPr>
        <p:spPr>
          <a:xfrm>
            <a:off x="1573029" y="2228614"/>
            <a:ext cx="2748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Create Game</a:t>
            </a:r>
          </a:p>
          <a:p>
            <a:endParaRPr lang="en-SG" sz="2400" dirty="0"/>
          </a:p>
          <a:p>
            <a:r>
              <a:rPr lang="en-SG" sz="2400" dirty="0"/>
              <a:t>Join Game</a:t>
            </a:r>
          </a:p>
          <a:p>
            <a:endParaRPr lang="en-SG" sz="2400" dirty="0"/>
          </a:p>
          <a:p>
            <a:r>
              <a:rPr lang="en-SG" sz="2400" dirty="0"/>
              <a:t>Start Game</a:t>
            </a:r>
          </a:p>
          <a:p>
            <a:endParaRPr lang="en-SG" sz="2400" dirty="0"/>
          </a:p>
          <a:p>
            <a:r>
              <a:rPr lang="en-SG" sz="2400" dirty="0"/>
              <a:t>Check Timeout</a:t>
            </a:r>
          </a:p>
          <a:p>
            <a:endParaRPr lang="en-SG" sz="2400" dirty="0"/>
          </a:p>
          <a:p>
            <a:r>
              <a:rPr lang="en-SG" sz="2400" dirty="0"/>
              <a:t>End Game</a:t>
            </a:r>
          </a:p>
        </p:txBody>
      </p:sp>
    </p:spTree>
    <p:extLst>
      <p:ext uri="{BB962C8B-B14F-4D97-AF65-F5344CB8AC3E}">
        <p14:creationId xmlns:p14="http://schemas.microsoft.com/office/powerpoint/2010/main" val="370441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69BC-7861-4445-A394-F77FC5CB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SPYFALL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46FA-0B50-4BA0-871A-8653D177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Open spyfall.py</a:t>
            </a:r>
          </a:p>
          <a:p>
            <a:endParaRPr lang="en-SG" sz="2400" dirty="0"/>
          </a:p>
          <a:p>
            <a:r>
              <a:rPr lang="en-SG" sz="2400" dirty="0"/>
              <a:t>Complete the code in the functions</a:t>
            </a:r>
          </a:p>
          <a:p>
            <a:pPr lvl="1"/>
            <a:r>
              <a:rPr lang="en-SG" sz="2200" dirty="0" err="1"/>
              <a:t>create_new_game</a:t>
            </a:r>
            <a:endParaRPr lang="en-SG" sz="2200" dirty="0"/>
          </a:p>
          <a:p>
            <a:pPr lvl="1"/>
            <a:r>
              <a:rPr lang="en-SG" sz="2200" dirty="0" err="1"/>
              <a:t>add_user</a:t>
            </a:r>
            <a:endParaRPr lang="en-SG" sz="2200" dirty="0"/>
          </a:p>
          <a:p>
            <a:pPr lvl="1"/>
            <a:r>
              <a:rPr lang="en-SG" sz="2200" dirty="0" err="1"/>
              <a:t>start_game</a:t>
            </a:r>
            <a:endParaRPr lang="en-SG" sz="2200" dirty="0"/>
          </a:p>
          <a:p>
            <a:pPr lvl="1"/>
            <a:r>
              <a:rPr lang="en-SG" sz="2200" dirty="0" err="1"/>
              <a:t>end_game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205386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1405F9-2552-454B-BC10-4E15AC1CA786}"/>
              </a:ext>
            </a:extLst>
          </p:cNvPr>
          <p:cNvSpPr/>
          <p:nvPr/>
        </p:nvSpPr>
        <p:spPr>
          <a:xfrm>
            <a:off x="9154274" y="5134557"/>
            <a:ext cx="879103" cy="349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5258186A-59D7-4469-843C-09632546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786051" y="2097088"/>
            <a:ext cx="3595898" cy="3595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42321-03A7-47C1-8BCB-2C7A2ACF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 dirty="0"/>
              <a:t>Taking a step back…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3B49-B584-44B1-9250-3F06A12A2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644733" cy="3880772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SG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What do we normally use to communicate with Telegram?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SG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Telegram app that has a User Interface (UI)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SG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r>
              <a:rPr lang="en-SG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What do bots use to communicate with Telegram?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SG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 Application Programming Interface (API)</a:t>
            </a:r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33DB2-DE3E-4495-96EB-2F0057D6607E}"/>
              </a:ext>
            </a:extLst>
          </p:cNvPr>
          <p:cNvSpPr/>
          <p:nvPr/>
        </p:nvSpPr>
        <p:spPr>
          <a:xfrm>
            <a:off x="8877880" y="2640335"/>
            <a:ext cx="1412240" cy="2494222"/>
          </a:xfrm>
          <a:prstGeom prst="rect">
            <a:avLst/>
          </a:prstGeom>
          <a:solidFill>
            <a:srgbClr val="EBD4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F675064-2521-4D07-8172-92A48E00F17A}"/>
              </a:ext>
            </a:extLst>
          </p:cNvPr>
          <p:cNvSpPr/>
          <p:nvPr/>
        </p:nvSpPr>
        <p:spPr>
          <a:xfrm>
            <a:off x="9050337" y="2766897"/>
            <a:ext cx="879103" cy="349713"/>
          </a:xfrm>
          <a:prstGeom prst="wedgeRoundRectCallout">
            <a:avLst>
              <a:gd name="adj1" fmla="val -58529"/>
              <a:gd name="adj2" fmla="val 30872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23EAF94-C996-4F3E-82A7-CD1619747035}"/>
              </a:ext>
            </a:extLst>
          </p:cNvPr>
          <p:cNvSpPr/>
          <p:nvPr/>
        </p:nvSpPr>
        <p:spPr>
          <a:xfrm>
            <a:off x="9593393" y="3293678"/>
            <a:ext cx="570381" cy="204235"/>
          </a:xfrm>
          <a:prstGeom prst="wedgeRoundRectCallout">
            <a:avLst>
              <a:gd name="adj1" fmla="val 61550"/>
              <a:gd name="adj2" fmla="val 2932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B23C9E2-2E3F-4E3B-B4B5-3A54E5F89831}"/>
              </a:ext>
            </a:extLst>
          </p:cNvPr>
          <p:cNvSpPr/>
          <p:nvPr/>
        </p:nvSpPr>
        <p:spPr>
          <a:xfrm>
            <a:off x="9050337" y="3644116"/>
            <a:ext cx="879103" cy="349713"/>
          </a:xfrm>
          <a:prstGeom prst="wedgeRoundRectCallout">
            <a:avLst>
              <a:gd name="adj1" fmla="val -58529"/>
              <a:gd name="adj2" fmla="val 30872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8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4C5B7B-C4E4-40B6-9F43-AF2F9F9CB472}"/>
              </a:ext>
            </a:extLst>
          </p:cNvPr>
          <p:cNvSpPr/>
          <p:nvPr/>
        </p:nvSpPr>
        <p:spPr>
          <a:xfrm>
            <a:off x="1141413" y="1714397"/>
            <a:ext cx="1107440" cy="109728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6578D4-AB32-49B8-B8D2-9BE1C1A4C1E5}"/>
              </a:ext>
            </a:extLst>
          </p:cNvPr>
          <p:cNvGrpSpPr/>
          <p:nvPr/>
        </p:nvGrpSpPr>
        <p:grpSpPr>
          <a:xfrm>
            <a:off x="4849813" y="1649101"/>
            <a:ext cx="1564640" cy="1132097"/>
            <a:chOff x="4849813" y="2087463"/>
            <a:chExt cx="1564640" cy="11320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AA52B8-5468-4926-8895-3AD6397ACC81}"/>
                </a:ext>
              </a:extLst>
            </p:cNvPr>
            <p:cNvSpPr/>
            <p:nvPr/>
          </p:nvSpPr>
          <p:spPr>
            <a:xfrm>
              <a:off x="4849813" y="2087463"/>
              <a:ext cx="1564640" cy="479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Application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EFE4AE-1FDF-4B3E-86DD-E280526664A1}"/>
                </a:ext>
              </a:extLst>
            </p:cNvPr>
            <p:cNvSpPr/>
            <p:nvPr/>
          </p:nvSpPr>
          <p:spPr>
            <a:xfrm>
              <a:off x="4849813" y="2569320"/>
              <a:ext cx="1564640" cy="650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b="1" dirty="0"/>
                <a:t>U</a:t>
              </a:r>
              <a:r>
                <a:rPr lang="en-SG" dirty="0"/>
                <a:t>ser </a:t>
              </a:r>
              <a:r>
                <a:rPr lang="en-SG" b="1" dirty="0"/>
                <a:t>I</a:t>
              </a:r>
              <a:r>
                <a:rPr lang="en-SG" dirty="0"/>
                <a:t>nterface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A49AF7-4532-48C2-AACF-0DA6436A0A15}"/>
              </a:ext>
            </a:extLst>
          </p:cNvPr>
          <p:cNvSpPr/>
          <p:nvPr/>
        </p:nvSpPr>
        <p:spPr>
          <a:xfrm>
            <a:off x="9289733" y="1661161"/>
            <a:ext cx="1859280" cy="1203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dk1"/>
                </a:solidFill>
              </a:rPr>
              <a:t>Telegram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9429D7-D9DD-45A8-A738-43306D45E7E8}"/>
              </a:ext>
            </a:extLst>
          </p:cNvPr>
          <p:cNvCxnSpPr>
            <a:cxnSpLocks/>
          </p:cNvCxnSpPr>
          <p:nvPr/>
        </p:nvCxnSpPr>
        <p:spPr>
          <a:xfrm>
            <a:off x="2533333" y="2263036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A9897F-4BA3-4690-B63D-E82910FF5E31}"/>
              </a:ext>
            </a:extLst>
          </p:cNvPr>
          <p:cNvCxnSpPr>
            <a:cxnSpLocks/>
          </p:cNvCxnSpPr>
          <p:nvPr/>
        </p:nvCxnSpPr>
        <p:spPr>
          <a:xfrm>
            <a:off x="6841173" y="2263036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E0E9270-8A9F-4790-BD70-F7B60C98527A}"/>
              </a:ext>
            </a:extLst>
          </p:cNvPr>
          <p:cNvSpPr/>
          <p:nvPr/>
        </p:nvSpPr>
        <p:spPr>
          <a:xfrm>
            <a:off x="1141413" y="3482235"/>
            <a:ext cx="1107440" cy="109728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Bot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9D96F4-1545-4A45-AE56-986B9C0D3ECE}"/>
              </a:ext>
            </a:extLst>
          </p:cNvPr>
          <p:cNvCxnSpPr>
            <a:cxnSpLocks/>
          </p:cNvCxnSpPr>
          <p:nvPr/>
        </p:nvCxnSpPr>
        <p:spPr>
          <a:xfrm flipV="1">
            <a:off x="2533333" y="2699917"/>
            <a:ext cx="1889760" cy="1330959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F46488-0932-425F-A02B-C2B75789829F}"/>
              </a:ext>
            </a:extLst>
          </p:cNvPr>
          <p:cNvCxnSpPr>
            <a:cxnSpLocks/>
          </p:cNvCxnSpPr>
          <p:nvPr/>
        </p:nvCxnSpPr>
        <p:spPr>
          <a:xfrm>
            <a:off x="2533333" y="4030876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691E2-596D-4CD4-BE30-4D402389EED9}"/>
              </a:ext>
            </a:extLst>
          </p:cNvPr>
          <p:cNvSpPr/>
          <p:nvPr/>
        </p:nvSpPr>
        <p:spPr>
          <a:xfrm>
            <a:off x="4785676" y="3519557"/>
            <a:ext cx="1717040" cy="102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A</a:t>
            </a:r>
            <a:r>
              <a:rPr lang="en-SG" dirty="0"/>
              <a:t>pplication</a:t>
            </a:r>
            <a:r>
              <a:rPr lang="en-SG" b="1" dirty="0"/>
              <a:t> P</a:t>
            </a:r>
            <a:r>
              <a:rPr lang="en-SG" dirty="0"/>
              <a:t>rogramming</a:t>
            </a:r>
            <a:r>
              <a:rPr lang="en-SG" b="1" dirty="0"/>
              <a:t> I</a:t>
            </a:r>
            <a:r>
              <a:rPr lang="en-SG" dirty="0"/>
              <a:t>nterface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DBAF1-DE93-4C24-9AB4-F53578418E84}"/>
              </a:ext>
            </a:extLst>
          </p:cNvPr>
          <p:cNvCxnSpPr>
            <a:cxnSpLocks/>
          </p:cNvCxnSpPr>
          <p:nvPr/>
        </p:nvCxnSpPr>
        <p:spPr>
          <a:xfrm>
            <a:off x="6841173" y="3959221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63A0C-D1AE-454E-8E26-CFDD99233609}"/>
              </a:ext>
            </a:extLst>
          </p:cNvPr>
          <p:cNvSpPr/>
          <p:nvPr/>
        </p:nvSpPr>
        <p:spPr>
          <a:xfrm>
            <a:off x="9289733" y="3429000"/>
            <a:ext cx="1859280" cy="1203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dk1"/>
                </a:solidFill>
              </a:rPr>
              <a:t>Telegram</a:t>
            </a: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BC2FB9C2-2CD5-4017-AA7C-6DE4D3E3485C}"/>
              </a:ext>
            </a:extLst>
          </p:cNvPr>
          <p:cNvSpPr/>
          <p:nvPr/>
        </p:nvSpPr>
        <p:spPr>
          <a:xfrm>
            <a:off x="1695133" y="4686479"/>
            <a:ext cx="2268858" cy="1026523"/>
          </a:xfrm>
          <a:prstGeom prst="wedgeEllipseCallout">
            <a:avLst>
              <a:gd name="adj1" fmla="val -37041"/>
              <a:gd name="adj2" fmla="val -583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It's not very effective…</a:t>
            </a:r>
          </a:p>
        </p:txBody>
      </p:sp>
    </p:spTree>
    <p:extLst>
      <p:ext uri="{BB962C8B-B14F-4D97-AF65-F5344CB8AC3E}">
        <p14:creationId xmlns:p14="http://schemas.microsoft.com/office/powerpoint/2010/main" val="14543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 animBg="1"/>
      <p:bldP spid="26" grpId="0" animBg="1"/>
      <p:bldP spid="28" grpId="0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1CDE-B226-4635-A115-C035258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50F1-69F3-4720-B93F-6C074054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https://api.telegram.org/bot827940689:AAGSKUyy4ZB8rS_UsMN_YcmrV2ZZe7hAKGQ/getUpdates</a:t>
            </a:r>
            <a:endParaRPr lang="en-SG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C2D90-E586-480A-BB69-F7CAAD1E2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50" t="4889" r="1192" b="57692"/>
          <a:stretch/>
        </p:blipFill>
        <p:spPr>
          <a:xfrm>
            <a:off x="706181" y="3447405"/>
            <a:ext cx="10779637" cy="2256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4A4AF7-47EF-4EC2-B71A-3B35C935A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54" t="28215" r="29581" b="35262"/>
          <a:stretch/>
        </p:blipFill>
        <p:spPr>
          <a:xfrm>
            <a:off x="9696677" y="5051363"/>
            <a:ext cx="1366463" cy="13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CFB1-88D9-4DFD-B043-5D3D8F1E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Telegram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4299-B41E-40A6-8037-FDA5621D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Google “Telegram API”</a:t>
            </a:r>
          </a:p>
          <a:p>
            <a:pPr marL="0" indent="0">
              <a:buNone/>
            </a:pPr>
            <a:r>
              <a:rPr lang="en-SG" sz="2000" dirty="0">
                <a:hlinkClick r:id="rId2"/>
              </a:rPr>
              <a:t>https://core.telegram.org/bots/api</a:t>
            </a:r>
            <a:endParaRPr lang="en-SG" sz="2000" dirty="0"/>
          </a:p>
          <a:p>
            <a:pPr marL="0" indent="0">
              <a:buNone/>
            </a:pPr>
            <a:r>
              <a:rPr lang="en-SG" sz="2000" dirty="0">
                <a:hlinkClick r:id="rId3"/>
              </a:rPr>
              <a:t>https://core.telegram.org/bots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692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B3298F-DF1E-45BB-A69A-4AB4CD1288DF}"/>
              </a:ext>
            </a:extLst>
          </p:cNvPr>
          <p:cNvSpPr/>
          <p:nvPr/>
        </p:nvSpPr>
        <p:spPr>
          <a:xfrm>
            <a:off x="1203640" y="2448337"/>
            <a:ext cx="1955812" cy="19558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Rectangle 2" descr="Subtitles">
            <a:extLst>
              <a:ext uri="{FF2B5EF4-FFF2-40B4-BE49-F238E27FC236}">
                <a16:creationId xmlns:a16="http://schemas.microsoft.com/office/drawing/2014/main" id="{54543F38-0849-4A3D-B213-D7FF376EA1D4}"/>
              </a:ext>
            </a:extLst>
          </p:cNvPr>
          <p:cNvSpPr/>
          <p:nvPr/>
        </p:nvSpPr>
        <p:spPr>
          <a:xfrm>
            <a:off x="1620452" y="2865150"/>
            <a:ext cx="1122187" cy="11221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4F9FF-949C-4AFD-9B21-0076F34E0E48}"/>
              </a:ext>
            </a:extLst>
          </p:cNvPr>
          <p:cNvSpPr txBox="1"/>
          <p:nvPr/>
        </p:nvSpPr>
        <p:spPr>
          <a:xfrm>
            <a:off x="3576264" y="2367171"/>
            <a:ext cx="54042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Communicate with Telegram using Python</a:t>
            </a:r>
          </a:p>
        </p:txBody>
      </p:sp>
    </p:spTree>
    <p:extLst>
      <p:ext uri="{BB962C8B-B14F-4D97-AF65-F5344CB8AC3E}">
        <p14:creationId xmlns:p14="http://schemas.microsoft.com/office/powerpoint/2010/main" val="21053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A700-2562-479B-A68D-C9887DD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SG"/>
              <a:t>Next steps…</a:t>
            </a:r>
            <a:endParaRPr lang="en-SG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CCADA4-DBE1-4191-B93D-E3306CD3AF51}"/>
              </a:ext>
            </a:extLst>
          </p:cNvPr>
          <p:cNvSpPr/>
          <p:nvPr/>
        </p:nvSpPr>
        <p:spPr>
          <a:xfrm>
            <a:off x="1230965" y="2097088"/>
            <a:ext cx="1107440" cy="109728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D7EA37-E354-4586-B228-9323E3E06D46}"/>
              </a:ext>
            </a:extLst>
          </p:cNvPr>
          <p:cNvSpPr/>
          <p:nvPr/>
        </p:nvSpPr>
        <p:spPr>
          <a:xfrm>
            <a:off x="1259840" y="4252700"/>
            <a:ext cx="1107440" cy="109728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Bot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7A4AF-68ED-4A3E-824B-D3B4EE9A19CA}"/>
              </a:ext>
            </a:extLst>
          </p:cNvPr>
          <p:cNvCxnSpPr>
            <a:cxnSpLocks/>
          </p:cNvCxnSpPr>
          <p:nvPr/>
        </p:nvCxnSpPr>
        <p:spPr>
          <a:xfrm>
            <a:off x="1776663" y="3356663"/>
            <a:ext cx="0" cy="737756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6C1EC3-51D3-43A5-B275-873F5BFADAB6}"/>
              </a:ext>
            </a:extLst>
          </p:cNvPr>
          <p:cNvCxnSpPr>
            <a:cxnSpLocks/>
          </p:cNvCxnSpPr>
          <p:nvPr/>
        </p:nvCxnSpPr>
        <p:spPr>
          <a:xfrm>
            <a:off x="2651760" y="4801341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DEF12C8-2C5B-4102-8CEF-2F7428794836}"/>
              </a:ext>
            </a:extLst>
          </p:cNvPr>
          <p:cNvSpPr/>
          <p:nvPr/>
        </p:nvSpPr>
        <p:spPr>
          <a:xfrm>
            <a:off x="4904103" y="4290022"/>
            <a:ext cx="1717040" cy="102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A</a:t>
            </a:r>
            <a:r>
              <a:rPr lang="en-SG" dirty="0"/>
              <a:t>pplication</a:t>
            </a:r>
            <a:r>
              <a:rPr lang="en-SG" b="1" dirty="0"/>
              <a:t> P</a:t>
            </a:r>
            <a:r>
              <a:rPr lang="en-SG" dirty="0"/>
              <a:t>rogramming</a:t>
            </a:r>
            <a:r>
              <a:rPr lang="en-SG" b="1" dirty="0"/>
              <a:t> I</a:t>
            </a:r>
            <a:r>
              <a:rPr lang="en-SG" dirty="0"/>
              <a:t>nterface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4905A-A584-49DB-8F5F-D49D7E09B170}"/>
              </a:ext>
            </a:extLst>
          </p:cNvPr>
          <p:cNvCxnSpPr>
            <a:cxnSpLocks/>
          </p:cNvCxnSpPr>
          <p:nvPr/>
        </p:nvCxnSpPr>
        <p:spPr>
          <a:xfrm>
            <a:off x="6959600" y="4729686"/>
            <a:ext cx="1889760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731EE-7719-4D19-9829-BB83791914A6}"/>
              </a:ext>
            </a:extLst>
          </p:cNvPr>
          <p:cNvSpPr/>
          <p:nvPr/>
        </p:nvSpPr>
        <p:spPr>
          <a:xfrm>
            <a:off x="9408160" y="4199465"/>
            <a:ext cx="1859280" cy="1203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Telegram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CD84C-517E-457E-97D0-0C2D61C72FE0}"/>
              </a:ext>
            </a:extLst>
          </p:cNvPr>
          <p:cNvCxnSpPr>
            <a:cxnSpLocks/>
          </p:cNvCxnSpPr>
          <p:nvPr/>
        </p:nvCxnSpPr>
        <p:spPr>
          <a:xfrm>
            <a:off x="2518210" y="2987785"/>
            <a:ext cx="2156860" cy="1106634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1063</Words>
  <Application>Microsoft Office PowerPoint</Application>
  <PresentationFormat>Widescreen</PresentationFormat>
  <Paragraphs>399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Wingdings 3</vt:lpstr>
      <vt:lpstr>Facet</vt:lpstr>
      <vt:lpstr>Attendance &amp; Workshop Materials</vt:lpstr>
      <vt:lpstr>Telegram bot</vt:lpstr>
      <vt:lpstr>Objectives</vt:lpstr>
      <vt:lpstr>Taking a step back…</vt:lpstr>
      <vt:lpstr>PowerPoint Presentation</vt:lpstr>
      <vt:lpstr>API</vt:lpstr>
      <vt:lpstr>Telegram APIs</vt:lpstr>
      <vt:lpstr>PowerPoint Presentation</vt:lpstr>
      <vt:lpstr>Next steps…</vt:lpstr>
      <vt:lpstr>Requests</vt:lpstr>
      <vt:lpstr>PIP 101 – Installing Requests</vt:lpstr>
      <vt:lpstr>Behold the power of requests</vt:lpstr>
      <vt:lpstr>PowerPoint Presentation</vt:lpstr>
      <vt:lpstr>Lists in python</vt:lpstr>
      <vt:lpstr>Dictionaries in python</vt:lpstr>
      <vt:lpstr>Nested dictionary</vt:lpstr>
      <vt:lpstr>Traversing a nested dictionary</vt:lpstr>
      <vt:lpstr>More examples</vt:lpstr>
      <vt:lpstr>JSON</vt:lpstr>
      <vt:lpstr>PowerPoint Presentation</vt:lpstr>
      <vt:lpstr>Asking for a bot from Telegram’s BotFather</vt:lpstr>
      <vt:lpstr>Asking for a bot from Telegram’s BotFather</vt:lpstr>
      <vt:lpstr>Your turn!</vt:lpstr>
      <vt:lpstr>Mini Telegram Bot Library…</vt:lpstr>
      <vt:lpstr>Activity</vt:lpstr>
      <vt:lpstr>How it will work</vt:lpstr>
      <vt:lpstr>How it will work</vt:lpstr>
      <vt:lpstr>How it will work</vt:lpstr>
      <vt:lpstr>How it will work</vt:lpstr>
      <vt:lpstr>How it will work</vt:lpstr>
      <vt:lpstr>How it will work</vt:lpstr>
      <vt:lpstr>How it will work</vt:lpstr>
      <vt:lpstr>How it will work</vt:lpstr>
      <vt:lpstr>How it will work</vt:lpstr>
      <vt:lpstr>How it will work</vt:lpstr>
      <vt:lpstr>SPYFALL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Yee Yan Hwee</dc:creator>
  <cp:lastModifiedBy>Yee Yan Hwee</cp:lastModifiedBy>
  <cp:revision>41</cp:revision>
  <dcterms:created xsi:type="dcterms:W3CDTF">2019-05-08T10:59:57Z</dcterms:created>
  <dcterms:modified xsi:type="dcterms:W3CDTF">2019-05-10T07:09:46Z</dcterms:modified>
</cp:coreProperties>
</file>