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18288000" cy="10287000"/>
  <p:notesSz cx="6858000" cy="9144000"/>
  <p:embeddedFontLst>
    <p:embeddedFont>
      <p:font typeface="DM Sans" pitchFamily="2" charset="0"/>
      <p:regular r:id="rId14"/>
      <p:bold r:id="rId15"/>
      <p:boldItalic r:id="rId16"/>
    </p:embeddedFont>
    <p:embeddedFont>
      <p:font typeface="Poppins Light" panose="00000400000000000000" pitchFamily="2"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MfZG9OD5C/oNDYGHQkDQCL5Z4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1792288" y="612775"/>
            <a:ext cx="5486400" cy="4114800"/>
          </a:xfrm>
          <a:prstGeom prst="rect">
            <a:avLst/>
          </a:prstGeom>
          <a:noFill/>
          <a:ln>
            <a:noFill/>
          </a:ln>
        </p:spPr>
      </p:sp>
      <p:sp>
        <p:nvSpPr>
          <p:cNvPr id="64" name="Google Shape;64;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83"/>
        <p:cNvGrpSpPr/>
        <p:nvPr/>
      </p:nvGrpSpPr>
      <p:grpSpPr>
        <a:xfrm>
          <a:off x="0" y="0"/>
          <a:ext cx="0" cy="0"/>
          <a:chOff x="0" y="0"/>
          <a:chExt cx="0" cy="0"/>
        </a:xfrm>
      </p:grpSpPr>
      <p:sp>
        <p:nvSpPr>
          <p:cNvPr id="84" name="Google Shape;84;p1"/>
          <p:cNvSpPr/>
          <p:nvPr/>
        </p:nvSpPr>
        <p:spPr>
          <a:xfrm>
            <a:off x="13381045" y="0"/>
            <a:ext cx="4906955" cy="10287000"/>
          </a:xfrm>
          <a:custGeom>
            <a:avLst/>
            <a:gdLst/>
            <a:ahLst/>
            <a:cxnLst/>
            <a:rect l="l" t="t" r="r" b="b"/>
            <a:pathLst>
              <a:path w="4906955" h="10287000" extrusionOk="0">
                <a:moveTo>
                  <a:pt x="0" y="0"/>
                </a:moveTo>
                <a:lnTo>
                  <a:pt x="4906955" y="0"/>
                </a:lnTo>
                <a:lnTo>
                  <a:pt x="4906955" y="10287000"/>
                </a:lnTo>
                <a:lnTo>
                  <a:pt x="0" y="10287000"/>
                </a:lnTo>
                <a:lnTo>
                  <a:pt x="0" y="0"/>
                </a:lnTo>
                <a:close/>
              </a:path>
            </a:pathLst>
          </a:custGeom>
          <a:blipFill rotWithShape="1">
            <a:blip r:embed="rId3">
              <a:alphaModFix/>
            </a:blip>
            <a:stretch>
              <a:fillRect l="-26242" r="-188114"/>
            </a:stretch>
          </a:blipFill>
          <a:ln>
            <a:noFill/>
          </a:ln>
        </p:spPr>
      </p:sp>
      <p:cxnSp>
        <p:nvCxnSpPr>
          <p:cNvPr id="85" name="Google Shape;85;p1"/>
          <p:cNvCxnSpPr/>
          <p:nvPr/>
        </p:nvCxnSpPr>
        <p:spPr>
          <a:xfrm rot="-5400000">
            <a:off x="4874260" y="8557359"/>
            <a:ext cx="919480" cy="0"/>
          </a:xfrm>
          <a:prstGeom prst="straightConnector1">
            <a:avLst/>
          </a:prstGeom>
          <a:noFill/>
          <a:ln w="9525" cap="rnd" cmpd="sng">
            <a:solidFill>
              <a:srgbClr val="FFFFFF"/>
            </a:solidFill>
            <a:prstDash val="solid"/>
            <a:round/>
            <a:headEnd type="none" w="sm" len="sm"/>
            <a:tailEnd type="none" w="sm" len="sm"/>
          </a:ln>
        </p:spPr>
      </p:cxnSp>
      <p:sp>
        <p:nvSpPr>
          <p:cNvPr id="86" name="Google Shape;86;p1"/>
          <p:cNvSpPr txBox="1"/>
          <p:nvPr/>
        </p:nvSpPr>
        <p:spPr>
          <a:xfrm>
            <a:off x="294307" y="8087558"/>
            <a:ext cx="4684420" cy="871649"/>
          </a:xfrm>
          <a:prstGeom prst="rect">
            <a:avLst/>
          </a:prstGeom>
          <a:noFill/>
          <a:ln>
            <a:noFill/>
          </a:ln>
        </p:spPr>
        <p:txBody>
          <a:bodyPr spcFirstLastPara="1" wrap="square" lIns="0" tIns="0" rIns="0" bIns="0" anchor="t" anchorCtr="0">
            <a:spAutoFit/>
          </a:bodyPr>
          <a:lstStyle/>
          <a:p>
            <a:pPr marL="0" marR="0" lvl="0" indent="0" algn="l" rtl="0">
              <a:lnSpc>
                <a:spcPct val="145791"/>
              </a:lnSpc>
              <a:spcBef>
                <a:spcPts val="0"/>
              </a:spcBef>
              <a:spcAft>
                <a:spcPts val="0"/>
              </a:spcAft>
              <a:buNone/>
            </a:pPr>
            <a:r>
              <a:rPr lang="en-US" sz="2400" b="0" i="0" u="none" strike="noStrike" cap="none" dirty="0">
                <a:solidFill>
                  <a:srgbClr val="FFFFFF"/>
                </a:solidFill>
                <a:latin typeface="Quattrocento Sans"/>
                <a:ea typeface="Quattrocento Sans"/>
                <a:cs typeface="Quattrocento Sans"/>
                <a:sym typeface="Quattrocento Sans"/>
              </a:rPr>
              <a:t>Prepared by Rami </a:t>
            </a:r>
            <a:r>
              <a:rPr lang="en-US" sz="2400" b="0" i="0" u="none" strike="noStrike" cap="none" dirty="0" err="1">
                <a:solidFill>
                  <a:srgbClr val="FFFFFF"/>
                </a:solidFill>
                <a:latin typeface="Quattrocento Sans"/>
                <a:ea typeface="Quattrocento Sans"/>
                <a:cs typeface="Quattrocento Sans"/>
                <a:sym typeface="Quattrocento Sans"/>
              </a:rPr>
              <a:t>Benhamo</a:t>
            </a:r>
            <a:r>
              <a:rPr lang="en-US" sz="2400" b="0" i="0" u="none" strike="noStrike" cap="none" dirty="0">
                <a:solidFill>
                  <a:srgbClr val="FFFFFF"/>
                </a:solidFill>
                <a:latin typeface="Quattrocento Sans"/>
                <a:ea typeface="Quattrocento Sans"/>
                <a:cs typeface="Quattrocento Sans"/>
                <a:sym typeface="Quattrocento Sans"/>
              </a:rPr>
              <a:t> &amp;</a:t>
            </a:r>
            <a:endParaRPr dirty="0"/>
          </a:p>
          <a:p>
            <a:pPr marL="0" marR="0" lvl="0" indent="0" algn="l" rtl="0">
              <a:lnSpc>
                <a:spcPct val="145791"/>
              </a:lnSpc>
              <a:spcBef>
                <a:spcPts val="0"/>
              </a:spcBef>
              <a:spcAft>
                <a:spcPts val="0"/>
              </a:spcAft>
              <a:buNone/>
            </a:pPr>
            <a:r>
              <a:rPr lang="en-US" sz="2400" b="0" i="0" u="none" strike="noStrike" cap="none" dirty="0">
                <a:solidFill>
                  <a:srgbClr val="FFFFFF"/>
                </a:solidFill>
                <a:latin typeface="Quattrocento Sans"/>
                <a:ea typeface="Quattrocento Sans"/>
                <a:cs typeface="Quattrocento Sans"/>
                <a:sym typeface="Quattrocento Sans"/>
              </a:rPr>
              <a:t>Shaked Rakach</a:t>
            </a:r>
            <a:endParaRPr dirty="0"/>
          </a:p>
        </p:txBody>
      </p:sp>
      <p:sp>
        <p:nvSpPr>
          <p:cNvPr id="87" name="Google Shape;87;p1"/>
          <p:cNvSpPr txBox="1"/>
          <p:nvPr/>
        </p:nvSpPr>
        <p:spPr>
          <a:xfrm>
            <a:off x="462280" y="495300"/>
            <a:ext cx="10510660" cy="2761718"/>
          </a:xfrm>
          <a:prstGeom prst="rect">
            <a:avLst/>
          </a:prstGeom>
          <a:noFill/>
          <a:ln>
            <a:noFill/>
          </a:ln>
        </p:spPr>
        <p:txBody>
          <a:bodyPr spcFirstLastPara="1" wrap="square" lIns="0" tIns="0" rIns="0" bIns="0" anchor="t" anchorCtr="0">
            <a:spAutoFit/>
          </a:bodyPr>
          <a:lstStyle/>
          <a:p>
            <a:pPr marL="0" marR="0" lvl="0" indent="0" algn="l" rtl="0">
              <a:lnSpc>
                <a:spcPct val="166666"/>
              </a:lnSpc>
              <a:spcBef>
                <a:spcPts val="0"/>
              </a:spcBef>
              <a:spcAft>
                <a:spcPts val="0"/>
              </a:spcAft>
              <a:buNone/>
            </a:pPr>
            <a:r>
              <a:rPr lang="en-US" sz="6600" b="0" i="0" u="none" strike="noStrike" cap="none" dirty="0">
                <a:solidFill>
                  <a:srgbClr val="F2F2F2"/>
                </a:solidFill>
                <a:latin typeface="Quattrocento Sans"/>
                <a:ea typeface="Quattrocento Sans"/>
                <a:cs typeface="Quattrocento Sans"/>
                <a:sym typeface="Quattrocento Sans"/>
              </a:rPr>
              <a:t>Classification Project -</a:t>
            </a:r>
            <a:endParaRPr dirty="0"/>
          </a:p>
          <a:p>
            <a:pPr marL="0" marR="0" lvl="0" indent="0" algn="l" rtl="0">
              <a:lnSpc>
                <a:spcPct val="166666"/>
              </a:lnSpc>
              <a:spcBef>
                <a:spcPts val="0"/>
              </a:spcBef>
              <a:spcAft>
                <a:spcPts val="0"/>
              </a:spcAft>
              <a:buNone/>
            </a:pPr>
            <a:r>
              <a:rPr lang="en-US" sz="6600" b="0" i="0" u="none" strike="noStrike" cap="none" dirty="0">
                <a:solidFill>
                  <a:srgbClr val="F2F2F2"/>
                </a:solidFill>
                <a:latin typeface="Quattrocento Sans"/>
                <a:ea typeface="Quattrocento Sans"/>
                <a:cs typeface="Quattrocento Sans"/>
                <a:sym typeface="Quattrocento Sans"/>
              </a:rPr>
              <a:t>Red Wine Quality</a:t>
            </a:r>
            <a:endParaRPr dirty="0"/>
          </a:p>
        </p:txBody>
      </p:sp>
      <p:pic>
        <p:nvPicPr>
          <p:cNvPr id="88" name="Google Shape;88;p1"/>
          <p:cNvPicPr preferRelativeResize="0"/>
          <p:nvPr/>
        </p:nvPicPr>
        <p:blipFill rotWithShape="1">
          <a:blip r:embed="rId4">
            <a:alphaModFix/>
          </a:blip>
          <a:srcRect l="11462" t="2593" r="15809"/>
          <a:stretch/>
        </p:blipFill>
        <p:spPr>
          <a:xfrm>
            <a:off x="11539360" y="0"/>
            <a:ext cx="6748640" cy="10287000"/>
          </a:xfrm>
          <a:prstGeom prst="rect">
            <a:avLst/>
          </a:prstGeom>
          <a:noFill/>
          <a:ln>
            <a:noFill/>
          </a:ln>
        </p:spPr>
      </p:pic>
      <p:sp>
        <p:nvSpPr>
          <p:cNvPr id="89" name="Google Shape;89;p1"/>
          <p:cNvSpPr txBox="1"/>
          <p:nvPr/>
        </p:nvSpPr>
        <p:spPr>
          <a:xfrm>
            <a:off x="5704702" y="8023382"/>
            <a:ext cx="48928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lt1"/>
                </a:solidFill>
                <a:latin typeface="Quattrocento Sans"/>
                <a:ea typeface="Quattrocento Sans"/>
                <a:cs typeface="Quattrocento Sans"/>
                <a:sym typeface="Quattrocento Sans"/>
              </a:rPr>
              <a:t>Can we predict the quality of wine </a:t>
            </a:r>
            <a:endParaRPr dirty="0"/>
          </a:p>
          <a:p>
            <a:pPr marL="0" marR="0" lvl="0" indent="0" algn="l" rtl="0">
              <a:spcBef>
                <a:spcPts val="0"/>
              </a:spcBef>
              <a:spcAft>
                <a:spcPts val="0"/>
              </a:spcAft>
              <a:buNone/>
            </a:pPr>
            <a:r>
              <a:rPr lang="en-US" sz="2400" b="0" i="0" u="none" strike="noStrike" cap="none" dirty="0">
                <a:solidFill>
                  <a:schemeClr val="lt1"/>
                </a:solidFill>
                <a:latin typeface="Quattrocento Sans"/>
                <a:ea typeface="Quattrocento Sans"/>
                <a:cs typeface="Quattrocento Sans"/>
                <a:sym typeface="Quattrocento Sans"/>
              </a:rPr>
              <a:t>based on its physicochemical </a:t>
            </a:r>
            <a:endParaRPr dirty="0"/>
          </a:p>
          <a:p>
            <a:pPr marL="0" marR="0" lvl="0" indent="0" algn="l" rtl="0">
              <a:spcBef>
                <a:spcPts val="0"/>
              </a:spcBef>
              <a:spcAft>
                <a:spcPts val="0"/>
              </a:spcAft>
              <a:buNone/>
            </a:pPr>
            <a:r>
              <a:rPr lang="en-US" sz="2400" b="0" i="0" u="none" strike="noStrike" cap="none" dirty="0">
                <a:solidFill>
                  <a:schemeClr val="lt1"/>
                </a:solidFill>
                <a:latin typeface="Quattrocento Sans"/>
                <a:ea typeface="Quattrocento Sans"/>
                <a:cs typeface="Quattrocento Sans"/>
                <a:sym typeface="Quattrocento Sans"/>
              </a:rPr>
              <a:t>components?</a:t>
            </a:r>
            <a:endParaRPr sz="2400" b="0" i="0" u="none" strike="noStrike" cap="none" dirty="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211"/>
        <p:cNvGrpSpPr/>
        <p:nvPr/>
      </p:nvGrpSpPr>
      <p:grpSpPr>
        <a:xfrm>
          <a:off x="0" y="0"/>
          <a:ext cx="0" cy="0"/>
          <a:chOff x="0" y="0"/>
          <a:chExt cx="0" cy="0"/>
        </a:xfrm>
      </p:grpSpPr>
      <p:sp>
        <p:nvSpPr>
          <p:cNvPr id="213" name="Google Shape;213;p11"/>
          <p:cNvSpPr txBox="1"/>
          <p:nvPr/>
        </p:nvSpPr>
        <p:spPr>
          <a:xfrm>
            <a:off x="1028700" y="1021556"/>
            <a:ext cx="10805855" cy="199439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400" u="none" dirty="0">
                <a:solidFill>
                  <a:srgbClr val="FFFFFF"/>
                </a:solidFill>
                <a:latin typeface="Quattrocento Sans" panose="020B0502050000020003" pitchFamily="34" charset="0"/>
                <a:ea typeface="DM Sans"/>
                <a:cs typeface="DM Sans"/>
                <a:sym typeface="DM Sans"/>
              </a:rPr>
              <a:t>Conclusions &amp; Future Work</a:t>
            </a:r>
            <a:br>
              <a:rPr lang="en-US" sz="5400" u="none" dirty="0">
                <a:solidFill>
                  <a:srgbClr val="FFFFFF"/>
                </a:solidFill>
                <a:latin typeface="Quattrocento Sans" panose="020B0502050000020003" pitchFamily="34" charset="0"/>
                <a:ea typeface="DM Sans"/>
                <a:cs typeface="DM Sans"/>
                <a:sym typeface="DM Sans"/>
              </a:rPr>
            </a:br>
            <a:endParaRPr sz="5400" dirty="0">
              <a:latin typeface="Quattrocento Sans" panose="020B0502050000020003" pitchFamily="34" charset="0"/>
            </a:endParaRPr>
          </a:p>
        </p:txBody>
      </p:sp>
      <p:cxnSp>
        <p:nvCxnSpPr>
          <p:cNvPr id="215" name="Google Shape;215;p11"/>
          <p:cNvCxnSpPr/>
          <p:nvPr/>
        </p:nvCxnSpPr>
        <p:spPr>
          <a:xfrm>
            <a:off x="1051355" y="3762597"/>
            <a:ext cx="16230600" cy="0"/>
          </a:xfrm>
          <a:prstGeom prst="straightConnector1">
            <a:avLst/>
          </a:prstGeom>
          <a:noFill/>
          <a:ln w="9525" cap="rnd" cmpd="sng">
            <a:solidFill>
              <a:srgbClr val="FFFFFF"/>
            </a:solidFill>
            <a:prstDash val="solid"/>
            <a:round/>
            <a:headEnd type="none" w="sm" len="sm"/>
            <a:tailEnd type="none" w="sm" len="sm"/>
          </a:ln>
        </p:spPr>
      </p:cxnSp>
      <p:cxnSp>
        <p:nvCxnSpPr>
          <p:cNvPr id="216" name="Google Shape;216;p11"/>
          <p:cNvCxnSpPr/>
          <p:nvPr/>
        </p:nvCxnSpPr>
        <p:spPr>
          <a:xfrm>
            <a:off x="1051355" y="8752386"/>
            <a:ext cx="16230600" cy="0"/>
          </a:xfrm>
          <a:prstGeom prst="straightConnector1">
            <a:avLst/>
          </a:prstGeom>
          <a:noFill/>
          <a:ln w="9525" cap="rnd" cmpd="sng">
            <a:solidFill>
              <a:srgbClr val="FFFFFF"/>
            </a:solidFill>
            <a:prstDash val="solid"/>
            <a:round/>
            <a:headEnd type="none" w="sm" len="sm"/>
            <a:tailEnd type="none" w="sm" len="sm"/>
          </a:ln>
        </p:spPr>
      </p:cxnSp>
      <p:sp>
        <p:nvSpPr>
          <p:cNvPr id="217" name="Google Shape;217;p11"/>
          <p:cNvSpPr txBox="1"/>
          <p:nvPr/>
        </p:nvSpPr>
        <p:spPr>
          <a:xfrm>
            <a:off x="1051355" y="7762121"/>
            <a:ext cx="587388"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04</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221" name="Google Shape;221;p11"/>
          <p:cNvSpPr txBox="1"/>
          <p:nvPr/>
        </p:nvSpPr>
        <p:spPr>
          <a:xfrm>
            <a:off x="1036250" y="4215299"/>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ea typeface="DM Sans"/>
                <a:cs typeface="Poppins Light" panose="00000400000000000000" pitchFamily="2" charset="0"/>
                <a:sym typeface="DM Sans"/>
              </a:rPr>
              <a:t>0</a:t>
            </a:r>
            <a:r>
              <a:rPr lang="en-US" sz="3000" b="1" u="none" dirty="0">
                <a:solidFill>
                  <a:srgbClr val="CD4E18"/>
                </a:solidFill>
                <a:latin typeface="Quattrocento Sans" panose="020B0502050000020003" pitchFamily="34" charset="0"/>
                <a:ea typeface="DM Sans"/>
                <a:cs typeface="Poppins Light" panose="00000400000000000000" pitchFamily="2" charset="0"/>
                <a:sym typeface="DM Sans"/>
              </a:rPr>
              <a:t>1</a:t>
            </a:r>
            <a:endParaRPr dirty="0">
              <a:latin typeface="Quattrocento Sans" panose="020B0502050000020003" pitchFamily="34" charset="0"/>
            </a:endParaRPr>
          </a:p>
        </p:txBody>
      </p:sp>
      <p:sp>
        <p:nvSpPr>
          <p:cNvPr id="222" name="Google Shape;222;p11"/>
          <p:cNvSpPr txBox="1"/>
          <p:nvPr/>
        </p:nvSpPr>
        <p:spPr>
          <a:xfrm>
            <a:off x="1036250" y="5411624"/>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02</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223" name="Google Shape;223;p11"/>
          <p:cNvSpPr txBox="1"/>
          <p:nvPr/>
        </p:nvSpPr>
        <p:spPr>
          <a:xfrm>
            <a:off x="1040751" y="6523576"/>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03</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2" name="תיבת טקסט 1">
            <a:extLst>
              <a:ext uri="{FF2B5EF4-FFF2-40B4-BE49-F238E27FC236}">
                <a16:creationId xmlns:a16="http://schemas.microsoft.com/office/drawing/2014/main" id="{AEC547DD-CE0E-71D5-2426-B9BBC92CF5E4}"/>
              </a:ext>
            </a:extLst>
          </p:cNvPr>
          <p:cNvSpPr txBox="1"/>
          <p:nvPr/>
        </p:nvSpPr>
        <p:spPr>
          <a:xfrm>
            <a:off x="1028700" y="9027151"/>
            <a:ext cx="14489974" cy="646331"/>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While significant progress was made in predicting wine quality, challenges remain in classifying borderline cases, presenting opportunities for model refinement and feature analysis. </a:t>
            </a:r>
            <a:endParaRPr lang="he-IL" sz="1800" dirty="0">
              <a:solidFill>
                <a:schemeClr val="bg1"/>
              </a:solidFill>
              <a:latin typeface="Poppins Light" panose="00000400000000000000" pitchFamily="2" charset="0"/>
            </a:endParaRPr>
          </a:p>
        </p:txBody>
      </p:sp>
      <p:sp>
        <p:nvSpPr>
          <p:cNvPr id="3" name="Google Shape;221;p11">
            <a:extLst>
              <a:ext uri="{FF2B5EF4-FFF2-40B4-BE49-F238E27FC236}">
                <a16:creationId xmlns:a16="http://schemas.microsoft.com/office/drawing/2014/main" id="{AD73FE49-3CDB-E972-310D-A409419098EF}"/>
              </a:ext>
            </a:extLst>
          </p:cNvPr>
          <p:cNvSpPr txBox="1"/>
          <p:nvPr/>
        </p:nvSpPr>
        <p:spPr>
          <a:xfrm>
            <a:off x="8842753" y="4215299"/>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01</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4" name="Google Shape;221;p11">
            <a:extLst>
              <a:ext uri="{FF2B5EF4-FFF2-40B4-BE49-F238E27FC236}">
                <a16:creationId xmlns:a16="http://schemas.microsoft.com/office/drawing/2014/main" id="{A609EA3B-96E2-B07A-CADB-056B82CCC83F}"/>
              </a:ext>
            </a:extLst>
          </p:cNvPr>
          <p:cNvSpPr txBox="1"/>
          <p:nvPr/>
        </p:nvSpPr>
        <p:spPr>
          <a:xfrm>
            <a:off x="8842753" y="5411624"/>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02</a:t>
            </a:r>
          </a:p>
        </p:txBody>
      </p:sp>
      <p:sp>
        <p:nvSpPr>
          <p:cNvPr id="5" name="Google Shape;223;p11">
            <a:extLst>
              <a:ext uri="{FF2B5EF4-FFF2-40B4-BE49-F238E27FC236}">
                <a16:creationId xmlns:a16="http://schemas.microsoft.com/office/drawing/2014/main" id="{BA399D1D-17E7-418B-5085-25D64B3C5A0E}"/>
              </a:ext>
            </a:extLst>
          </p:cNvPr>
          <p:cNvSpPr txBox="1"/>
          <p:nvPr/>
        </p:nvSpPr>
        <p:spPr>
          <a:xfrm>
            <a:off x="8827647" y="6653031"/>
            <a:ext cx="602493"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03</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6" name="Google Shape;217;p11">
            <a:extLst>
              <a:ext uri="{FF2B5EF4-FFF2-40B4-BE49-F238E27FC236}">
                <a16:creationId xmlns:a16="http://schemas.microsoft.com/office/drawing/2014/main" id="{8472D09D-F516-53F0-FFCF-EC61D6C2C184}"/>
              </a:ext>
            </a:extLst>
          </p:cNvPr>
          <p:cNvSpPr txBox="1"/>
          <p:nvPr/>
        </p:nvSpPr>
        <p:spPr>
          <a:xfrm>
            <a:off x="8842752" y="7767436"/>
            <a:ext cx="587388"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dirty="0">
                <a:solidFill>
                  <a:srgbClr val="CD4E18"/>
                </a:solidFill>
                <a:latin typeface="Quattrocento Sans" panose="020B0502050000020003" pitchFamily="34" charset="0"/>
                <a:cs typeface="Poppins Light" panose="00000400000000000000" pitchFamily="2" charset="0"/>
                <a:sym typeface="DM Sans"/>
              </a:rPr>
              <a:t>04</a:t>
            </a:r>
            <a:endParaRPr sz="3000" b="1" dirty="0">
              <a:solidFill>
                <a:srgbClr val="CD4E18"/>
              </a:solidFill>
              <a:latin typeface="Quattrocento Sans" panose="020B0502050000020003" pitchFamily="34" charset="0"/>
              <a:cs typeface="Poppins Light" panose="00000400000000000000" pitchFamily="2" charset="0"/>
            </a:endParaRPr>
          </a:p>
        </p:txBody>
      </p:sp>
      <p:sp>
        <p:nvSpPr>
          <p:cNvPr id="7" name="תיבת טקסט 6">
            <a:extLst>
              <a:ext uri="{FF2B5EF4-FFF2-40B4-BE49-F238E27FC236}">
                <a16:creationId xmlns:a16="http://schemas.microsoft.com/office/drawing/2014/main" id="{722FD9B5-8778-B2D8-764C-FC71F7B5F345}"/>
              </a:ext>
            </a:extLst>
          </p:cNvPr>
          <p:cNvSpPr txBox="1"/>
          <p:nvPr/>
        </p:nvSpPr>
        <p:spPr>
          <a:xfrm>
            <a:off x="1638743" y="4328024"/>
            <a:ext cx="6508366" cy="646331"/>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Feature transformation reduced outliers by 45% and improved model performance.</a:t>
            </a:r>
            <a:endParaRPr lang="he-IL" sz="1800" dirty="0">
              <a:solidFill>
                <a:schemeClr val="bg1"/>
              </a:solidFill>
              <a:latin typeface="Poppins Light" panose="00000400000000000000" pitchFamily="2" charset="0"/>
            </a:endParaRPr>
          </a:p>
        </p:txBody>
      </p:sp>
      <p:sp>
        <p:nvSpPr>
          <p:cNvPr id="8" name="תיבת טקסט 7">
            <a:extLst>
              <a:ext uri="{FF2B5EF4-FFF2-40B4-BE49-F238E27FC236}">
                <a16:creationId xmlns:a16="http://schemas.microsoft.com/office/drawing/2014/main" id="{78DC4A31-BE6F-49BA-0755-F4AF1393F005}"/>
              </a:ext>
            </a:extLst>
          </p:cNvPr>
          <p:cNvSpPr txBox="1"/>
          <p:nvPr/>
        </p:nvSpPr>
        <p:spPr>
          <a:xfrm>
            <a:off x="1638743" y="5484263"/>
            <a:ext cx="6508366" cy="646331"/>
          </a:xfrm>
          <a:prstGeom prst="rect">
            <a:avLst/>
          </a:prstGeom>
          <a:noFill/>
        </p:spPr>
        <p:txBody>
          <a:bodyPr wrap="square" rtlCol="1">
            <a:spAutoFit/>
          </a:bodyPr>
          <a:lstStyle/>
          <a:p>
            <a:r>
              <a:rPr lang="en-US" sz="1800" dirty="0">
                <a:solidFill>
                  <a:schemeClr val="bg1"/>
                </a:solidFill>
                <a:latin typeface="Poppins Light" panose="00000400000000000000" pitchFamily="2" charset="0"/>
                <a:cs typeface="Poppins Light" panose="00000400000000000000" pitchFamily="2" charset="0"/>
              </a:rPr>
              <a:t>Oversampling strategies effectively addressed class imbalance.</a:t>
            </a:r>
            <a:endParaRPr lang="he-IL" sz="1800" dirty="0">
              <a:solidFill>
                <a:schemeClr val="bg1"/>
              </a:solidFill>
              <a:latin typeface="Poppins Light" panose="00000400000000000000" pitchFamily="2" charset="0"/>
            </a:endParaRPr>
          </a:p>
        </p:txBody>
      </p:sp>
      <p:sp>
        <p:nvSpPr>
          <p:cNvPr id="9" name="תיבת טקסט 8">
            <a:extLst>
              <a:ext uri="{FF2B5EF4-FFF2-40B4-BE49-F238E27FC236}">
                <a16:creationId xmlns:a16="http://schemas.microsoft.com/office/drawing/2014/main" id="{449D8D3D-983E-C246-23AE-AE9231F01922}"/>
              </a:ext>
            </a:extLst>
          </p:cNvPr>
          <p:cNvSpPr txBox="1"/>
          <p:nvPr/>
        </p:nvSpPr>
        <p:spPr>
          <a:xfrm>
            <a:off x="1638743" y="6644884"/>
            <a:ext cx="6508366" cy="646331"/>
          </a:xfrm>
          <a:prstGeom prst="rect">
            <a:avLst/>
          </a:prstGeom>
          <a:noFill/>
        </p:spPr>
        <p:txBody>
          <a:bodyPr wrap="square" rtlCol="1">
            <a:spAutoFit/>
          </a:bodyPr>
          <a:lstStyle/>
          <a:p>
            <a:r>
              <a:rPr lang="en-US" sz="1800" dirty="0">
                <a:solidFill>
                  <a:schemeClr val="bg1"/>
                </a:solidFill>
                <a:latin typeface="Poppins Light" panose="00000400000000000000" pitchFamily="2" charset="0"/>
                <a:cs typeface="Poppins Light" panose="00000400000000000000" pitchFamily="2" charset="0"/>
              </a:rPr>
              <a:t>Ensemble approach outperformed individual models (Best F1 score: 0.6812)</a:t>
            </a:r>
            <a:endParaRPr lang="he-IL" sz="1800" dirty="0">
              <a:solidFill>
                <a:schemeClr val="bg1"/>
              </a:solidFill>
              <a:latin typeface="Poppins Light" panose="00000400000000000000" pitchFamily="2" charset="0"/>
            </a:endParaRPr>
          </a:p>
        </p:txBody>
      </p:sp>
      <p:sp>
        <p:nvSpPr>
          <p:cNvPr id="10" name="תיבת טקסט 9">
            <a:extLst>
              <a:ext uri="{FF2B5EF4-FFF2-40B4-BE49-F238E27FC236}">
                <a16:creationId xmlns:a16="http://schemas.microsoft.com/office/drawing/2014/main" id="{B17A91DC-4434-3E9E-27EE-606BDB31A806}"/>
              </a:ext>
            </a:extLst>
          </p:cNvPr>
          <p:cNvSpPr txBox="1"/>
          <p:nvPr/>
        </p:nvSpPr>
        <p:spPr>
          <a:xfrm>
            <a:off x="1638743" y="7890779"/>
            <a:ext cx="6508366" cy="369332"/>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Models struggled with mid-range wines (rated 6-7).</a:t>
            </a:r>
            <a:endParaRPr lang="he-IL" sz="1800" dirty="0">
              <a:solidFill>
                <a:schemeClr val="bg1"/>
              </a:solidFill>
              <a:latin typeface="Poppins Light" panose="00000400000000000000" pitchFamily="2" charset="0"/>
            </a:endParaRPr>
          </a:p>
        </p:txBody>
      </p:sp>
      <p:sp>
        <p:nvSpPr>
          <p:cNvPr id="11" name="תיבת טקסט 10">
            <a:extLst>
              <a:ext uri="{FF2B5EF4-FFF2-40B4-BE49-F238E27FC236}">
                <a16:creationId xmlns:a16="http://schemas.microsoft.com/office/drawing/2014/main" id="{D79E67F9-08CF-A6BE-8856-DC56727BD43A}"/>
              </a:ext>
            </a:extLst>
          </p:cNvPr>
          <p:cNvSpPr txBox="1"/>
          <p:nvPr/>
        </p:nvSpPr>
        <p:spPr>
          <a:xfrm>
            <a:off x="9445246" y="4317256"/>
            <a:ext cx="6508366" cy="369332"/>
          </a:xfrm>
          <a:prstGeom prst="rect">
            <a:avLst/>
          </a:prstGeom>
          <a:noFill/>
        </p:spPr>
        <p:txBody>
          <a:bodyPr wrap="square" rtlCol="1">
            <a:spAutoFit/>
          </a:bodyPr>
          <a:lstStyle/>
          <a:p>
            <a:r>
              <a:rPr lang="en-US" sz="1800" dirty="0">
                <a:solidFill>
                  <a:schemeClr val="bg1"/>
                </a:solidFill>
                <a:latin typeface="Poppins Light" panose="00000400000000000000" pitchFamily="2" charset="0"/>
                <a:cs typeface="Poppins Light" panose="00000400000000000000" pitchFamily="2" charset="0"/>
              </a:rPr>
              <a:t>Investigate impact of dropping correlated features.</a:t>
            </a:r>
            <a:endParaRPr lang="he-IL" sz="1800" dirty="0">
              <a:solidFill>
                <a:schemeClr val="bg1"/>
              </a:solidFill>
              <a:latin typeface="Poppins Light" panose="00000400000000000000" pitchFamily="2" charset="0"/>
            </a:endParaRPr>
          </a:p>
        </p:txBody>
      </p:sp>
      <p:sp>
        <p:nvSpPr>
          <p:cNvPr id="12" name="תיבת טקסט 11">
            <a:extLst>
              <a:ext uri="{FF2B5EF4-FFF2-40B4-BE49-F238E27FC236}">
                <a16:creationId xmlns:a16="http://schemas.microsoft.com/office/drawing/2014/main" id="{0E9A3911-3756-A221-6703-E0EA1A6A247B}"/>
              </a:ext>
            </a:extLst>
          </p:cNvPr>
          <p:cNvSpPr txBox="1"/>
          <p:nvPr/>
        </p:nvSpPr>
        <p:spPr>
          <a:xfrm>
            <a:off x="9445246" y="5514835"/>
            <a:ext cx="6508366" cy="369332"/>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Improve classification of mid-range wines.</a:t>
            </a:r>
            <a:endParaRPr lang="he-IL" sz="1800" dirty="0">
              <a:solidFill>
                <a:schemeClr val="bg1"/>
              </a:solidFill>
              <a:latin typeface="Poppins Light" panose="00000400000000000000" pitchFamily="2" charset="0"/>
            </a:endParaRPr>
          </a:p>
        </p:txBody>
      </p:sp>
      <p:sp>
        <p:nvSpPr>
          <p:cNvPr id="13" name="תיבת טקסט 12">
            <a:extLst>
              <a:ext uri="{FF2B5EF4-FFF2-40B4-BE49-F238E27FC236}">
                <a16:creationId xmlns:a16="http://schemas.microsoft.com/office/drawing/2014/main" id="{43AC9A2E-3D34-D185-2C12-B90DE3F22399}"/>
              </a:ext>
            </a:extLst>
          </p:cNvPr>
          <p:cNvSpPr txBox="1"/>
          <p:nvPr/>
        </p:nvSpPr>
        <p:spPr>
          <a:xfrm>
            <a:off x="9445246" y="7897341"/>
            <a:ext cx="6508366" cy="369332"/>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Further optimize ensemble model parameters.</a:t>
            </a:r>
            <a:endParaRPr lang="he-IL" sz="1800" dirty="0">
              <a:solidFill>
                <a:schemeClr val="bg1"/>
              </a:solidFill>
              <a:latin typeface="Poppins Light" panose="00000400000000000000" pitchFamily="2" charset="0"/>
            </a:endParaRPr>
          </a:p>
        </p:txBody>
      </p:sp>
      <p:sp>
        <p:nvSpPr>
          <p:cNvPr id="14" name="תיבת טקסט 13">
            <a:extLst>
              <a:ext uri="{FF2B5EF4-FFF2-40B4-BE49-F238E27FC236}">
                <a16:creationId xmlns:a16="http://schemas.microsoft.com/office/drawing/2014/main" id="{123C947C-7707-279F-F983-5D1BAEB92FBD}"/>
              </a:ext>
            </a:extLst>
          </p:cNvPr>
          <p:cNvSpPr txBox="1"/>
          <p:nvPr/>
        </p:nvSpPr>
        <p:spPr>
          <a:xfrm>
            <a:off x="9445246" y="6758735"/>
            <a:ext cx="6508366" cy="646331"/>
          </a:xfrm>
          <a:prstGeom prst="rect">
            <a:avLst/>
          </a:prstGeom>
          <a:noFill/>
        </p:spPr>
        <p:txBody>
          <a:bodyPr wrap="square" rtlCol="1">
            <a:spAutoFit/>
          </a:bodyPr>
          <a:lstStyle/>
          <a:p>
            <a:r>
              <a:rPr lang="en-US" sz="1800" b="0" i="0" dirty="0">
                <a:solidFill>
                  <a:schemeClr val="bg1"/>
                </a:solidFill>
                <a:effectLst/>
                <a:latin typeface="Poppins Light" panose="00000400000000000000" pitchFamily="2" charset="0"/>
                <a:cs typeface="Poppins Light" panose="00000400000000000000" pitchFamily="2" charset="0"/>
              </a:rPr>
              <a:t>Conduct deeper feature importance analysis across models.</a:t>
            </a:r>
            <a:endParaRPr lang="he-IL" sz="1800" dirty="0">
              <a:solidFill>
                <a:schemeClr val="bg1"/>
              </a:solidFill>
              <a:latin typeface="Poppins Light" panose="00000400000000000000" pitchFamily="2" charset="0"/>
            </a:endParaRPr>
          </a:p>
        </p:txBody>
      </p:sp>
      <p:sp>
        <p:nvSpPr>
          <p:cNvPr id="15" name="תיבת טקסט 14">
            <a:extLst>
              <a:ext uri="{FF2B5EF4-FFF2-40B4-BE49-F238E27FC236}">
                <a16:creationId xmlns:a16="http://schemas.microsoft.com/office/drawing/2014/main" id="{367B205F-E55A-7251-B2A7-29DA8914E940}"/>
              </a:ext>
            </a:extLst>
          </p:cNvPr>
          <p:cNvSpPr txBox="1"/>
          <p:nvPr/>
        </p:nvSpPr>
        <p:spPr>
          <a:xfrm>
            <a:off x="1051355" y="3367982"/>
            <a:ext cx="1747594" cy="400110"/>
          </a:xfrm>
          <a:prstGeom prst="rect">
            <a:avLst/>
          </a:prstGeom>
          <a:noFill/>
        </p:spPr>
        <p:txBody>
          <a:bodyPr wrap="none" rtlCol="1">
            <a:spAutoFit/>
          </a:bodyPr>
          <a:lstStyle/>
          <a:p>
            <a:r>
              <a:rPr lang="en-US" sz="2000" b="1" i="0" dirty="0">
                <a:solidFill>
                  <a:schemeClr val="bg1"/>
                </a:solidFill>
                <a:effectLst/>
                <a:latin typeface="Poppins Light" panose="00000400000000000000" pitchFamily="2" charset="0"/>
                <a:cs typeface="Poppins Light" panose="00000400000000000000" pitchFamily="2" charset="0"/>
              </a:rPr>
              <a:t>Key Findings</a:t>
            </a:r>
            <a:endParaRPr lang="he-IL" sz="2000" b="1" dirty="0">
              <a:solidFill>
                <a:schemeClr val="bg1"/>
              </a:solidFill>
              <a:latin typeface="Poppins Light" panose="00000400000000000000" pitchFamily="2" charset="0"/>
            </a:endParaRPr>
          </a:p>
        </p:txBody>
      </p:sp>
      <p:sp>
        <p:nvSpPr>
          <p:cNvPr id="16" name="תיבת טקסט 15">
            <a:extLst>
              <a:ext uri="{FF2B5EF4-FFF2-40B4-BE49-F238E27FC236}">
                <a16:creationId xmlns:a16="http://schemas.microsoft.com/office/drawing/2014/main" id="{31206E71-9B06-2B41-ACCF-B85FCAD577BF}"/>
              </a:ext>
            </a:extLst>
          </p:cNvPr>
          <p:cNvSpPr txBox="1"/>
          <p:nvPr/>
        </p:nvSpPr>
        <p:spPr>
          <a:xfrm>
            <a:off x="8885438" y="3363172"/>
            <a:ext cx="2310248" cy="400110"/>
          </a:xfrm>
          <a:prstGeom prst="rect">
            <a:avLst/>
          </a:prstGeom>
          <a:noFill/>
        </p:spPr>
        <p:txBody>
          <a:bodyPr wrap="none" rtlCol="1">
            <a:spAutoFit/>
          </a:bodyPr>
          <a:lstStyle/>
          <a:p>
            <a:r>
              <a:rPr lang="en-US" sz="2000" b="1" i="0" dirty="0">
                <a:solidFill>
                  <a:schemeClr val="bg1"/>
                </a:solidFill>
                <a:effectLst/>
                <a:latin typeface="Poppins Light" panose="00000400000000000000" pitchFamily="2" charset="0"/>
                <a:cs typeface="Poppins Light" panose="00000400000000000000" pitchFamily="2" charset="0"/>
              </a:rPr>
              <a:t>Future Directions</a:t>
            </a:r>
            <a:endParaRPr lang="he-IL" sz="2000" b="1" dirty="0">
              <a:solidFill>
                <a:schemeClr val="bg1"/>
              </a:solidFill>
              <a:latin typeface="Poppins Light" panose="000004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30"/>
        <p:cNvGrpSpPr/>
        <p:nvPr/>
      </p:nvGrpSpPr>
      <p:grpSpPr>
        <a:xfrm>
          <a:off x="0" y="0"/>
          <a:ext cx="0" cy="0"/>
          <a:chOff x="0" y="0"/>
          <a:chExt cx="0" cy="0"/>
        </a:xfrm>
      </p:grpSpPr>
      <p:sp>
        <p:nvSpPr>
          <p:cNvPr id="231" name="Google Shape;231;p12"/>
          <p:cNvSpPr txBox="1"/>
          <p:nvPr/>
        </p:nvSpPr>
        <p:spPr>
          <a:xfrm>
            <a:off x="1028700" y="1638300"/>
            <a:ext cx="9519762"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0" b="1" u="none" dirty="0">
                <a:solidFill>
                  <a:srgbClr val="373737"/>
                </a:solidFill>
                <a:latin typeface="Poppins Light"/>
                <a:ea typeface="Poppins Light"/>
                <a:cs typeface="Poppins Light"/>
                <a:sym typeface="Poppins Light"/>
              </a:rPr>
              <a:t>Thank you</a:t>
            </a:r>
            <a:r>
              <a:rPr lang="en-US" sz="8000" b="1" dirty="0">
                <a:solidFill>
                  <a:srgbClr val="373737"/>
                </a:solidFill>
                <a:latin typeface="Poppins Light"/>
                <a:ea typeface="Poppins Light"/>
                <a:cs typeface="Poppins Light"/>
                <a:sym typeface="Poppins Light"/>
              </a:rPr>
              <a:t> </a:t>
            </a:r>
            <a:r>
              <a:rPr lang="en-US" sz="2000" b="0" i="0" dirty="0">
                <a:solidFill>
                  <a:schemeClr val="dk1"/>
                </a:solidFill>
                <a:latin typeface="Poppins Light"/>
                <a:ea typeface="Poppins Light"/>
                <a:cs typeface="Poppins Light"/>
                <a:sym typeface="Poppins Light"/>
              </a:rPr>
              <a:t>for joining us on this journey to predict wine quality! We hope you enjoyed this project as much as we did.</a:t>
            </a:r>
            <a:endParaRPr sz="2000" u="none" dirty="0">
              <a:solidFill>
                <a:srgbClr val="373737"/>
              </a:solidFill>
              <a:latin typeface="Poppins Light"/>
              <a:ea typeface="Poppins Light"/>
              <a:cs typeface="Poppins Light"/>
              <a:sym typeface="Poppins Light"/>
            </a:endParaRPr>
          </a:p>
        </p:txBody>
      </p:sp>
      <p:sp>
        <p:nvSpPr>
          <p:cNvPr id="232" name="Google Shape;232;p12"/>
          <p:cNvSpPr/>
          <p:nvPr/>
        </p:nvSpPr>
        <p:spPr>
          <a:xfrm>
            <a:off x="0" y="6782219"/>
            <a:ext cx="18287988" cy="3533491"/>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3" name="Google Shape;233;p12"/>
          <p:cNvPicPr preferRelativeResize="0"/>
          <p:nvPr/>
        </p:nvPicPr>
        <p:blipFill rotWithShape="1">
          <a:blip r:embed="rId3">
            <a:alphaModFix/>
          </a:blip>
          <a:srcRect l="3671" t="17629" b="5085"/>
          <a:stretch/>
        </p:blipFill>
        <p:spPr>
          <a:xfrm>
            <a:off x="6553200" y="6792016"/>
            <a:ext cx="4404080" cy="3533491"/>
          </a:xfrm>
          <a:prstGeom prst="rect">
            <a:avLst/>
          </a:prstGeom>
          <a:noFill/>
          <a:ln>
            <a:noFill/>
          </a:ln>
        </p:spPr>
      </p:pic>
      <p:sp>
        <p:nvSpPr>
          <p:cNvPr id="234" name="Google Shape;234;p12"/>
          <p:cNvSpPr txBox="1"/>
          <p:nvPr/>
        </p:nvSpPr>
        <p:spPr>
          <a:xfrm>
            <a:off x="1028700" y="6223323"/>
            <a:ext cx="6865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Poppins Light"/>
                <a:ea typeface="Poppins Light"/>
                <a:cs typeface="Poppins Light"/>
                <a:sym typeface="Poppins Light"/>
              </a:rPr>
              <a:t>See you at our next project—cheers!</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93"/>
        <p:cNvGrpSpPr/>
        <p:nvPr/>
      </p:nvGrpSpPr>
      <p:grpSpPr>
        <a:xfrm>
          <a:off x="0" y="0"/>
          <a:ext cx="0" cy="0"/>
          <a:chOff x="0" y="0"/>
          <a:chExt cx="0" cy="0"/>
        </a:xfrm>
      </p:grpSpPr>
      <p:sp>
        <p:nvSpPr>
          <p:cNvPr id="94" name="Google Shape;94;p2"/>
          <p:cNvSpPr txBox="1"/>
          <p:nvPr/>
        </p:nvSpPr>
        <p:spPr>
          <a:xfrm>
            <a:off x="619078" y="617305"/>
            <a:ext cx="7150100" cy="1062727"/>
          </a:xfrm>
          <a:prstGeom prst="rect">
            <a:avLst/>
          </a:prstGeom>
          <a:noFill/>
          <a:ln>
            <a:noFill/>
          </a:ln>
        </p:spPr>
        <p:txBody>
          <a:bodyPr spcFirstLastPara="1" wrap="square" lIns="0" tIns="0" rIns="0" bIns="0" anchor="t" anchorCtr="0">
            <a:spAutoFit/>
          </a:bodyPr>
          <a:lstStyle/>
          <a:p>
            <a:pPr marL="0" marR="0" lvl="0" indent="0" algn="l" rtl="0">
              <a:lnSpc>
                <a:spcPct val="200000"/>
              </a:lnSpc>
              <a:spcBef>
                <a:spcPts val="0"/>
              </a:spcBef>
              <a:spcAft>
                <a:spcPts val="0"/>
              </a:spcAft>
              <a:buNone/>
            </a:pPr>
            <a:r>
              <a:rPr lang="en-US" sz="4800" b="0" i="0" u="none" strike="noStrike" cap="none" dirty="0">
                <a:solidFill>
                  <a:srgbClr val="3F3F3F"/>
                </a:solidFill>
                <a:latin typeface="Quattrocento Sans"/>
                <a:ea typeface="Quattrocento Sans"/>
                <a:cs typeface="Quattrocento Sans"/>
                <a:sym typeface="Quattrocento Sans"/>
              </a:rPr>
              <a:t>Dataset &amp; Features</a:t>
            </a:r>
            <a:endParaRPr dirty="0"/>
          </a:p>
        </p:txBody>
      </p:sp>
      <p:sp>
        <p:nvSpPr>
          <p:cNvPr id="95" name="Google Shape;95;p2"/>
          <p:cNvSpPr txBox="1"/>
          <p:nvPr/>
        </p:nvSpPr>
        <p:spPr>
          <a:xfrm>
            <a:off x="619078" y="2168520"/>
            <a:ext cx="6381657" cy="5804922"/>
          </a:xfrm>
          <a:prstGeom prst="rect">
            <a:avLst/>
          </a:prstGeom>
          <a:noFill/>
          <a:ln>
            <a:noFill/>
          </a:ln>
        </p:spPr>
        <p:txBody>
          <a:bodyPr spcFirstLastPara="1" wrap="square" lIns="0" tIns="0" rIns="0" bIns="0" anchor="t" anchorCtr="0">
            <a:spAutoFit/>
          </a:bodyPr>
          <a:lstStyle/>
          <a:p>
            <a:pPr marL="0" marR="0" lvl="0" indent="0" algn="l" rtl="0">
              <a:lnSpc>
                <a:spcPct val="134964"/>
              </a:lnSpc>
              <a:spcBef>
                <a:spcPts val="0"/>
              </a:spcBef>
              <a:spcAft>
                <a:spcPts val="0"/>
              </a:spcAft>
              <a:buNone/>
            </a:pPr>
            <a:r>
              <a:rPr lang="en-US" sz="2800" b="1" i="0" u="none" strike="noStrike" cap="none" dirty="0">
                <a:solidFill>
                  <a:srgbClr val="3F3F3F"/>
                </a:solidFill>
                <a:latin typeface="Poppins Light"/>
                <a:ea typeface="Poppins Light"/>
                <a:cs typeface="Poppins Light"/>
                <a:sym typeface="Poppins Light"/>
              </a:rPr>
              <a:t>Dataset: </a:t>
            </a:r>
            <a:endParaRPr dirty="0"/>
          </a:p>
          <a:p>
            <a:pPr marL="457200" marR="0" lvl="1" indent="0" algn="l" rtl="0">
              <a:lnSpc>
                <a:spcPct val="171772"/>
              </a:lnSpc>
              <a:spcBef>
                <a:spcPts val="0"/>
              </a:spcBef>
              <a:spcAft>
                <a:spcPts val="0"/>
              </a:spcAft>
              <a:buNone/>
            </a:pPr>
            <a:r>
              <a:rPr lang="en-US" sz="2200" b="0" i="0" u="none" strike="noStrike" cap="none" dirty="0">
                <a:solidFill>
                  <a:srgbClr val="3F3F3F"/>
                </a:solidFill>
                <a:latin typeface="Poppins Light"/>
                <a:ea typeface="Poppins Light"/>
                <a:cs typeface="Poppins Light"/>
                <a:sym typeface="Poppins Light"/>
              </a:rPr>
              <a:t>This dataset contains physicochemical data for 1,599 red wine samples from Portugal. It includes 11 input features that represent various chemical properties of the wines, along with one output variable (quality) derived from sensory evaluations. </a:t>
            </a:r>
            <a:endParaRPr dirty="0"/>
          </a:p>
          <a:p>
            <a:pPr marL="0" marR="0" lvl="0" indent="0" algn="l" rtl="0">
              <a:lnSpc>
                <a:spcPct val="171772"/>
              </a:lnSpc>
              <a:spcBef>
                <a:spcPts val="0"/>
              </a:spcBef>
              <a:spcAft>
                <a:spcPts val="0"/>
              </a:spcAft>
              <a:buNone/>
            </a:pPr>
            <a:endParaRPr sz="2200" b="0" i="0" u="none" strike="noStrike" cap="none" dirty="0">
              <a:solidFill>
                <a:srgbClr val="3F3F3F"/>
              </a:solidFill>
              <a:latin typeface="Poppins Light"/>
              <a:ea typeface="Poppins Light"/>
              <a:cs typeface="Poppins Light"/>
              <a:sym typeface="Poppins Light"/>
            </a:endParaRPr>
          </a:p>
          <a:p>
            <a:pPr marL="0" marR="0" lvl="0" indent="0" algn="l" rtl="0">
              <a:lnSpc>
                <a:spcPct val="134964"/>
              </a:lnSpc>
              <a:spcBef>
                <a:spcPts val="0"/>
              </a:spcBef>
              <a:spcAft>
                <a:spcPts val="0"/>
              </a:spcAft>
              <a:buNone/>
            </a:pPr>
            <a:r>
              <a:rPr lang="en-US" sz="2800" b="1" i="0" u="none" strike="noStrike" cap="none" dirty="0">
                <a:solidFill>
                  <a:srgbClr val="3F3F3F"/>
                </a:solidFill>
                <a:latin typeface="Poppins Light"/>
                <a:ea typeface="Poppins Light"/>
                <a:cs typeface="Poppins Light"/>
                <a:sym typeface="Poppins Light"/>
              </a:rPr>
              <a:t>Additional Notes: </a:t>
            </a:r>
            <a:endParaRPr dirty="0"/>
          </a:p>
          <a:p>
            <a:pPr marL="457200" marR="0" lvl="1" indent="0" algn="l" rtl="0">
              <a:lnSpc>
                <a:spcPct val="171772"/>
              </a:lnSpc>
              <a:spcBef>
                <a:spcPts val="0"/>
              </a:spcBef>
              <a:spcAft>
                <a:spcPts val="0"/>
              </a:spcAft>
              <a:buNone/>
            </a:pPr>
            <a:r>
              <a:rPr lang="en-US" sz="2200" b="0" i="0" u="none" strike="noStrike" cap="none" dirty="0">
                <a:solidFill>
                  <a:srgbClr val="3F3F3F"/>
                </a:solidFill>
                <a:latin typeface="Poppins Light"/>
                <a:ea typeface="Poppins Light"/>
                <a:cs typeface="Poppins Light"/>
                <a:sym typeface="Poppins Light"/>
              </a:rPr>
              <a:t>The dataset contains no missing values. Duplicates represent multiple evaluations of each wine, included for consistency.</a:t>
            </a:r>
            <a:endParaRPr sz="2200" b="0" i="0" u="none" strike="noStrike" cap="none" dirty="0">
              <a:solidFill>
                <a:srgbClr val="3F3F3F"/>
              </a:solidFill>
              <a:latin typeface="Poppins Light"/>
              <a:ea typeface="Poppins Light"/>
              <a:cs typeface="Poppins Light"/>
              <a:sym typeface="Poppins Light"/>
            </a:endParaRPr>
          </a:p>
        </p:txBody>
      </p:sp>
      <p:sp>
        <p:nvSpPr>
          <p:cNvPr id="96" name="Google Shape;96;p2"/>
          <p:cNvSpPr txBox="1"/>
          <p:nvPr/>
        </p:nvSpPr>
        <p:spPr>
          <a:xfrm>
            <a:off x="9586314" y="2168520"/>
            <a:ext cx="7698300" cy="6681829"/>
          </a:xfrm>
          <a:prstGeom prst="rect">
            <a:avLst/>
          </a:prstGeom>
          <a:noFill/>
          <a:ln>
            <a:noFill/>
          </a:ln>
        </p:spPr>
        <p:txBody>
          <a:bodyPr spcFirstLastPara="1" wrap="square" lIns="0" tIns="0" rIns="0" bIns="0" anchor="t" anchorCtr="0">
            <a:spAutoFit/>
          </a:bodyPr>
          <a:lstStyle/>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Fixed acidity</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Volatile acidity</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dirty="0">
                <a:solidFill>
                  <a:srgbClr val="3F3F3F"/>
                </a:solidFill>
                <a:latin typeface="Poppins Light"/>
                <a:ea typeface="Poppins Light"/>
                <a:cs typeface="Poppins Light"/>
                <a:sym typeface="Poppins Light"/>
              </a:rPr>
              <a:t>Citric</a:t>
            </a:r>
            <a:r>
              <a:rPr lang="en-US" sz="2000" b="0" i="0" u="none" strike="noStrike" cap="none" dirty="0">
                <a:solidFill>
                  <a:srgbClr val="3F3F3F"/>
                </a:solidFill>
                <a:latin typeface="Poppins Light"/>
                <a:ea typeface="Poppins Light"/>
                <a:cs typeface="Poppins Light"/>
                <a:sym typeface="Poppins Light"/>
              </a:rPr>
              <a:t> acid</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Residual sugar</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Chlorides</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Free sulfur dioxide</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Total sulfur dioxide</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Density</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pH</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Sulphates</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Alcohol</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Quality</a:t>
            </a:r>
            <a:endParaRPr sz="2000" dirty="0"/>
          </a:p>
          <a:p>
            <a:pPr marL="539750" marR="0" lvl="1" indent="-269875" algn="l" rtl="0">
              <a:lnSpc>
                <a:spcPct val="166666"/>
              </a:lnSpc>
              <a:spcBef>
                <a:spcPts val="0"/>
              </a:spcBef>
              <a:spcAft>
                <a:spcPts val="0"/>
              </a:spcAft>
              <a:buClr>
                <a:srgbClr val="3F3F3F"/>
              </a:buClr>
              <a:buSzPts val="2400"/>
              <a:buFont typeface="Arial"/>
              <a:buChar char="•"/>
            </a:pPr>
            <a:r>
              <a:rPr lang="en-US" sz="2000" b="0" i="0" u="none" strike="noStrike" cap="none" dirty="0">
                <a:solidFill>
                  <a:srgbClr val="3F3F3F"/>
                </a:solidFill>
                <a:latin typeface="Poppins Light"/>
                <a:ea typeface="Poppins Light"/>
                <a:cs typeface="Poppins Light"/>
                <a:sym typeface="Poppins Light"/>
              </a:rPr>
              <a:t>Is High Quality (Target Value)</a:t>
            </a:r>
            <a:endParaRPr sz="2000" dirty="0"/>
          </a:p>
        </p:txBody>
      </p:sp>
      <p:cxnSp>
        <p:nvCxnSpPr>
          <p:cNvPr id="97" name="Google Shape;97;p2"/>
          <p:cNvCxnSpPr/>
          <p:nvPr/>
        </p:nvCxnSpPr>
        <p:spPr>
          <a:xfrm>
            <a:off x="9560914" y="1257300"/>
            <a:ext cx="7698386" cy="0"/>
          </a:xfrm>
          <a:prstGeom prst="straightConnector1">
            <a:avLst/>
          </a:prstGeom>
          <a:noFill/>
          <a:ln w="9525" cap="rnd" cmpd="sng">
            <a:solidFill>
              <a:srgbClr val="373737"/>
            </a:solidFill>
            <a:prstDash val="solid"/>
            <a:round/>
            <a:headEnd type="none" w="sm" len="sm"/>
            <a:tailEnd type="none" w="sm" len="sm"/>
          </a:ln>
        </p:spPr>
      </p:cxnSp>
      <p:cxnSp>
        <p:nvCxnSpPr>
          <p:cNvPr id="98" name="Google Shape;98;p2"/>
          <p:cNvCxnSpPr/>
          <p:nvPr/>
        </p:nvCxnSpPr>
        <p:spPr>
          <a:xfrm>
            <a:off x="9586314" y="9131524"/>
            <a:ext cx="7698386" cy="0"/>
          </a:xfrm>
          <a:prstGeom prst="straightConnector1">
            <a:avLst/>
          </a:prstGeom>
          <a:noFill/>
          <a:ln w="9525" cap="rnd" cmpd="sng">
            <a:solidFill>
              <a:srgbClr val="373737"/>
            </a:solidFill>
            <a:prstDash val="solid"/>
            <a:round/>
            <a:headEnd type="none" w="sm" len="sm"/>
            <a:tailEnd type="none" w="sm" len="sm"/>
          </a:ln>
        </p:spPr>
      </p:cxnSp>
      <p:sp>
        <p:nvSpPr>
          <p:cNvPr id="99" name="Google Shape;99;p2"/>
          <p:cNvSpPr txBox="1"/>
          <p:nvPr/>
        </p:nvSpPr>
        <p:spPr>
          <a:xfrm>
            <a:off x="9753600" y="1470680"/>
            <a:ext cx="2133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3F3F3F"/>
                </a:solidFill>
                <a:latin typeface="Poppins Light"/>
                <a:ea typeface="Poppins Light"/>
                <a:cs typeface="Poppins Light"/>
                <a:sym typeface="Poppins Light"/>
              </a:rPr>
              <a:t>Features</a:t>
            </a:r>
            <a:endParaRPr sz="2800" b="1" dirty="0">
              <a:solidFill>
                <a:srgbClr val="3F3F3F"/>
              </a:solidFill>
              <a:latin typeface="Poppins Light"/>
              <a:ea typeface="Poppins Light"/>
              <a:cs typeface="Poppins Light"/>
              <a:sym typeface="Poppi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03"/>
        <p:cNvGrpSpPr/>
        <p:nvPr/>
      </p:nvGrpSpPr>
      <p:grpSpPr>
        <a:xfrm>
          <a:off x="0" y="0"/>
          <a:ext cx="0" cy="0"/>
          <a:chOff x="0" y="0"/>
          <a:chExt cx="0" cy="0"/>
        </a:xfrm>
      </p:grpSpPr>
      <p:sp>
        <p:nvSpPr>
          <p:cNvPr id="104" name="Google Shape;104;p3"/>
          <p:cNvSpPr txBox="1"/>
          <p:nvPr/>
        </p:nvSpPr>
        <p:spPr>
          <a:xfrm>
            <a:off x="8230176" y="5736555"/>
            <a:ext cx="9295824" cy="39754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dirty="0">
                <a:solidFill>
                  <a:srgbClr val="F2F2F2"/>
                </a:solidFill>
                <a:latin typeface="Quattrocento Sans"/>
                <a:ea typeface="Quattrocento Sans"/>
                <a:cs typeface="Quattrocento Sans"/>
                <a:sym typeface="Quattrocento Sans"/>
              </a:rPr>
              <a:t>Distribution of Target Value</a:t>
            </a:r>
            <a:endParaRPr dirty="0"/>
          </a:p>
        </p:txBody>
      </p:sp>
      <p:sp>
        <p:nvSpPr>
          <p:cNvPr id="105" name="Google Shape;105;p3"/>
          <p:cNvSpPr txBox="1"/>
          <p:nvPr/>
        </p:nvSpPr>
        <p:spPr>
          <a:xfrm>
            <a:off x="8229600" y="382846"/>
            <a:ext cx="9295824" cy="39754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dirty="0">
                <a:solidFill>
                  <a:srgbClr val="F2F2F2"/>
                </a:solidFill>
                <a:latin typeface="Quattrocento Sans"/>
                <a:ea typeface="Quattrocento Sans"/>
                <a:cs typeface="Quattrocento Sans"/>
                <a:sym typeface="Quattrocento Sans"/>
              </a:rPr>
              <a:t>Distribution of Quality Scores</a:t>
            </a:r>
            <a:endParaRPr dirty="0"/>
          </a:p>
        </p:txBody>
      </p:sp>
      <p:cxnSp>
        <p:nvCxnSpPr>
          <p:cNvPr id="106" name="Google Shape;106;p3"/>
          <p:cNvCxnSpPr/>
          <p:nvPr/>
        </p:nvCxnSpPr>
        <p:spPr>
          <a:xfrm>
            <a:off x="7963476" y="5524500"/>
            <a:ext cx="9295824" cy="0"/>
          </a:xfrm>
          <a:prstGeom prst="straightConnector1">
            <a:avLst/>
          </a:prstGeom>
          <a:noFill/>
          <a:ln w="9525" cap="rnd" cmpd="sng">
            <a:solidFill>
              <a:srgbClr val="F1F1F1"/>
            </a:solidFill>
            <a:prstDash val="solid"/>
            <a:round/>
            <a:headEnd type="none" w="sm" len="sm"/>
            <a:tailEnd type="none" w="sm" len="sm"/>
          </a:ln>
        </p:spPr>
      </p:cxnSp>
      <p:sp>
        <p:nvSpPr>
          <p:cNvPr id="107" name="Google Shape;107;p3"/>
          <p:cNvSpPr txBox="1"/>
          <p:nvPr/>
        </p:nvSpPr>
        <p:spPr>
          <a:xfrm>
            <a:off x="609600" y="1277183"/>
            <a:ext cx="594360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2F2F2"/>
                </a:solidFill>
                <a:latin typeface="Poppins Light"/>
                <a:ea typeface="Poppins Light"/>
                <a:cs typeface="Poppins Light"/>
                <a:sym typeface="Poppins Light"/>
              </a:rPr>
              <a:t>Target Variable:</a:t>
            </a:r>
            <a:endParaRPr dirty="0"/>
          </a:p>
          <a:p>
            <a:pPr marL="0" marR="0" lvl="0" indent="0" algn="l" rtl="0">
              <a:spcBef>
                <a:spcPts val="0"/>
              </a:spcBef>
              <a:spcAft>
                <a:spcPts val="0"/>
              </a:spcAft>
              <a:buNone/>
            </a:pPr>
            <a:r>
              <a:rPr lang="en-US" sz="2200" dirty="0">
                <a:solidFill>
                  <a:srgbClr val="F2F2F2"/>
                </a:solidFill>
                <a:latin typeface="Poppins Light"/>
                <a:ea typeface="Poppins Light"/>
                <a:cs typeface="Poppins Light"/>
                <a:sym typeface="Poppins Light"/>
              </a:rPr>
              <a:t>The target variable, “quality,” is based on sensory evaluations rated on a scale from 0 to 10. In our dataset, the quality scores range from 3 to 8. We have converted these scores into a binary classification system: scores of 7 and above are classified as high quality (1), while scores below 7 are considered low quality (0). This threshold was selected to balance the number of samples while maintaining a high-quality standard.</a:t>
            </a:r>
            <a:endParaRPr sz="2200" dirty="0">
              <a:solidFill>
                <a:srgbClr val="F2F2F2"/>
              </a:solidFill>
              <a:latin typeface="Poppins Light"/>
              <a:ea typeface="Poppins Light"/>
              <a:cs typeface="Poppins Light"/>
              <a:sym typeface="Poppins Light"/>
            </a:endParaRPr>
          </a:p>
        </p:txBody>
      </p:sp>
      <p:pic>
        <p:nvPicPr>
          <p:cNvPr id="108" name="Google Shape;108;p3" descr="y7wM14SHNUAAAAAASUVORK5CYII= (989×490)"/>
          <p:cNvPicPr preferRelativeResize="0"/>
          <p:nvPr/>
        </p:nvPicPr>
        <p:blipFill rotWithShape="1">
          <a:blip r:embed="rId3">
            <a:alphaModFix/>
          </a:blip>
          <a:srcRect/>
          <a:stretch/>
        </p:blipFill>
        <p:spPr>
          <a:xfrm>
            <a:off x="8229600" y="921239"/>
            <a:ext cx="8724324" cy="4322466"/>
          </a:xfrm>
          <a:prstGeom prst="rect">
            <a:avLst/>
          </a:prstGeom>
          <a:noFill/>
          <a:ln>
            <a:noFill/>
          </a:ln>
        </p:spPr>
      </p:pic>
      <p:pic>
        <p:nvPicPr>
          <p:cNvPr id="109" name="Google Shape;109;p3" descr="qDCs+WT2T9UAAAAASUVORK5CYII= (584×384)"/>
          <p:cNvPicPr preferRelativeResize="0"/>
          <p:nvPr/>
        </p:nvPicPr>
        <p:blipFill rotWithShape="1">
          <a:blip r:embed="rId4">
            <a:alphaModFix/>
          </a:blip>
          <a:srcRect/>
          <a:stretch/>
        </p:blipFill>
        <p:spPr>
          <a:xfrm>
            <a:off x="8229600" y="6269298"/>
            <a:ext cx="5562600" cy="3657600"/>
          </a:xfrm>
          <a:prstGeom prst="rect">
            <a:avLst/>
          </a:prstGeom>
          <a:noFill/>
          <a:ln>
            <a:noFill/>
          </a:ln>
        </p:spPr>
      </p:pic>
      <p:sp>
        <p:nvSpPr>
          <p:cNvPr id="110" name="Google Shape;110;p3"/>
          <p:cNvSpPr txBox="1"/>
          <p:nvPr/>
        </p:nvSpPr>
        <p:spPr>
          <a:xfrm>
            <a:off x="609600" y="6438900"/>
            <a:ext cx="5943600" cy="18774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2F2F2"/>
                </a:solidFill>
                <a:latin typeface="Poppins Light"/>
                <a:ea typeface="Poppins Light"/>
                <a:cs typeface="Poppins Light"/>
                <a:sym typeface="Poppins Light"/>
              </a:rPr>
              <a:t>Imbalance Data: </a:t>
            </a:r>
            <a:endParaRPr dirty="0"/>
          </a:p>
          <a:p>
            <a:pPr marL="0" marR="0" lvl="0" indent="0" algn="l" rtl="0">
              <a:spcBef>
                <a:spcPts val="0"/>
              </a:spcBef>
              <a:spcAft>
                <a:spcPts val="0"/>
              </a:spcAft>
              <a:buNone/>
            </a:pPr>
            <a:r>
              <a:rPr lang="en-US" sz="2200" dirty="0">
                <a:solidFill>
                  <a:srgbClr val="F2F2F2"/>
                </a:solidFill>
                <a:latin typeface="Poppins Light"/>
                <a:ea typeface="Poppins Light"/>
                <a:cs typeface="Poppins Light"/>
                <a:sym typeface="Poppins Light"/>
              </a:rPr>
              <a:t>Our dataset shows a substantial imbalance between high and low-quality wines, with high-quality wines accounting for approximately 14% of the samples.</a:t>
            </a:r>
            <a:endParaRPr sz="2200" dirty="0">
              <a:solidFill>
                <a:srgbClr val="F2F2F2"/>
              </a:solidFill>
              <a:latin typeface="Poppins Light"/>
              <a:ea typeface="Poppins Light"/>
              <a:cs typeface="Poppins Light"/>
              <a:sym typeface="Poppi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14"/>
        <p:cNvGrpSpPr/>
        <p:nvPr/>
      </p:nvGrpSpPr>
      <p:grpSpPr>
        <a:xfrm>
          <a:off x="0" y="0"/>
          <a:ext cx="0" cy="0"/>
          <a:chOff x="0" y="0"/>
          <a:chExt cx="0" cy="0"/>
        </a:xfrm>
      </p:grpSpPr>
      <p:sp>
        <p:nvSpPr>
          <p:cNvPr id="115" name="Google Shape;115;p4"/>
          <p:cNvSpPr txBox="1"/>
          <p:nvPr/>
        </p:nvSpPr>
        <p:spPr>
          <a:xfrm>
            <a:off x="514339" y="170675"/>
            <a:ext cx="7734301" cy="1062727"/>
          </a:xfrm>
          <a:prstGeom prst="rect">
            <a:avLst/>
          </a:prstGeom>
          <a:noFill/>
          <a:ln>
            <a:noFill/>
          </a:ln>
        </p:spPr>
        <p:txBody>
          <a:bodyPr spcFirstLastPara="1" wrap="square" lIns="0" tIns="0" rIns="0" bIns="0" anchor="t" anchorCtr="0">
            <a:spAutoFit/>
          </a:bodyPr>
          <a:lstStyle/>
          <a:p>
            <a:pPr marL="0" marR="0" lvl="0" indent="0" algn="l" rtl="0">
              <a:lnSpc>
                <a:spcPct val="240000"/>
              </a:lnSpc>
              <a:spcBef>
                <a:spcPts val="0"/>
              </a:spcBef>
              <a:spcAft>
                <a:spcPts val="0"/>
              </a:spcAft>
              <a:buNone/>
            </a:pPr>
            <a:r>
              <a:rPr lang="en-US" sz="4000" b="1" dirty="0">
                <a:solidFill>
                  <a:srgbClr val="3F3F3F"/>
                </a:solidFill>
                <a:latin typeface="Quattrocento Sans"/>
                <a:ea typeface="Quattrocento Sans"/>
                <a:cs typeface="Quattrocento Sans"/>
                <a:sym typeface="Quattrocento Sans"/>
              </a:rPr>
              <a:t>Data Preprocessing</a:t>
            </a:r>
            <a:endParaRPr sz="4000" b="1" dirty="0">
              <a:solidFill>
                <a:srgbClr val="3F3F3F"/>
              </a:solidFill>
              <a:latin typeface="Quattrocento Sans"/>
              <a:ea typeface="Quattrocento Sans"/>
              <a:cs typeface="Quattrocento Sans"/>
              <a:sym typeface="Quattrocento Sans"/>
            </a:endParaRPr>
          </a:p>
        </p:txBody>
      </p:sp>
      <p:sp>
        <p:nvSpPr>
          <p:cNvPr id="116" name="Google Shape;116;p4"/>
          <p:cNvSpPr txBox="1"/>
          <p:nvPr/>
        </p:nvSpPr>
        <p:spPr>
          <a:xfrm>
            <a:off x="2362200" y="9556696"/>
            <a:ext cx="14861221" cy="451662"/>
          </a:xfrm>
          <a:prstGeom prst="rect">
            <a:avLst/>
          </a:prstGeom>
          <a:noFill/>
          <a:ln>
            <a:noFill/>
          </a:ln>
        </p:spPr>
        <p:txBody>
          <a:bodyPr spcFirstLastPara="1" wrap="square" lIns="0" tIns="0" rIns="0" bIns="0" anchor="t" anchorCtr="0">
            <a:spAutoFit/>
          </a:bodyPr>
          <a:lstStyle/>
          <a:p>
            <a:pPr marL="0" marR="0" lvl="0" indent="0" algn="ctr" rtl="0">
              <a:lnSpc>
                <a:spcPct val="157458"/>
              </a:lnSpc>
              <a:spcBef>
                <a:spcPts val="0"/>
              </a:spcBef>
              <a:spcAft>
                <a:spcPts val="0"/>
              </a:spcAft>
              <a:buNone/>
            </a:pPr>
            <a:r>
              <a:rPr lang="en-US" sz="2400" b="1" i="0" dirty="0">
                <a:solidFill>
                  <a:srgbClr val="3F3F3F"/>
                </a:solidFill>
                <a:latin typeface="Poppins Light"/>
                <a:ea typeface="Poppins Light"/>
                <a:cs typeface="Poppins Light"/>
                <a:sym typeface="Poppins Light"/>
              </a:rPr>
              <a:t>Feature transformation significantly reduced outliers, potentially normalizing the dataset.</a:t>
            </a:r>
            <a:endParaRPr sz="2400" b="1" u="none" dirty="0">
              <a:solidFill>
                <a:srgbClr val="3F3F3F"/>
              </a:solidFill>
              <a:latin typeface="Poppins Light"/>
              <a:ea typeface="Poppins Light"/>
              <a:cs typeface="Poppins Light"/>
              <a:sym typeface="Poppins Light"/>
            </a:endParaRPr>
          </a:p>
        </p:txBody>
      </p:sp>
      <p:cxnSp>
        <p:nvCxnSpPr>
          <p:cNvPr id="117" name="Google Shape;117;p4"/>
          <p:cNvCxnSpPr/>
          <p:nvPr/>
        </p:nvCxnSpPr>
        <p:spPr>
          <a:xfrm rot="-5400000">
            <a:off x="6667502" y="6095998"/>
            <a:ext cx="4800598" cy="1"/>
          </a:xfrm>
          <a:prstGeom prst="straightConnector1">
            <a:avLst/>
          </a:prstGeom>
          <a:noFill/>
          <a:ln w="9525" cap="rnd" cmpd="sng">
            <a:solidFill>
              <a:srgbClr val="373737"/>
            </a:solidFill>
            <a:prstDash val="solid"/>
            <a:round/>
            <a:headEnd type="none" w="sm" len="sm"/>
            <a:tailEnd type="none" w="sm" len="sm"/>
          </a:ln>
        </p:spPr>
      </p:cxnSp>
      <p:cxnSp>
        <p:nvCxnSpPr>
          <p:cNvPr id="118" name="Google Shape;118;p4"/>
          <p:cNvCxnSpPr/>
          <p:nvPr/>
        </p:nvCxnSpPr>
        <p:spPr>
          <a:xfrm>
            <a:off x="0" y="3695700"/>
            <a:ext cx="18288000" cy="0"/>
          </a:xfrm>
          <a:prstGeom prst="straightConnector1">
            <a:avLst/>
          </a:prstGeom>
          <a:noFill/>
          <a:ln w="9525" cap="flat" cmpd="sng">
            <a:solidFill>
              <a:srgbClr val="373737"/>
            </a:solidFill>
            <a:prstDash val="solid"/>
            <a:round/>
            <a:headEnd type="none" w="sm" len="sm"/>
            <a:tailEnd type="none" w="sm" len="sm"/>
          </a:ln>
        </p:spPr>
      </p:cxnSp>
      <p:cxnSp>
        <p:nvCxnSpPr>
          <p:cNvPr id="119" name="Google Shape;119;p4"/>
          <p:cNvCxnSpPr/>
          <p:nvPr/>
        </p:nvCxnSpPr>
        <p:spPr>
          <a:xfrm>
            <a:off x="-3" y="8496300"/>
            <a:ext cx="18288000" cy="0"/>
          </a:xfrm>
          <a:prstGeom prst="straightConnector1">
            <a:avLst/>
          </a:prstGeom>
          <a:noFill/>
          <a:ln w="9525" cap="flat" cmpd="sng">
            <a:solidFill>
              <a:srgbClr val="373737"/>
            </a:solidFill>
            <a:prstDash val="solid"/>
            <a:round/>
            <a:headEnd type="none" w="sm" len="sm"/>
            <a:tailEnd type="none" w="sm" len="sm"/>
          </a:ln>
        </p:spPr>
      </p:cxnSp>
      <p:sp>
        <p:nvSpPr>
          <p:cNvPr id="120" name="Google Shape;120;p4"/>
          <p:cNvSpPr txBox="1"/>
          <p:nvPr/>
        </p:nvSpPr>
        <p:spPr>
          <a:xfrm>
            <a:off x="527402" y="8648700"/>
            <a:ext cx="6254679"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F3F3F"/>
              </a:buClr>
              <a:buSzPts val="1600"/>
              <a:buFont typeface="Noto Sans Symbols"/>
              <a:buChar char="▪"/>
            </a:pPr>
            <a:r>
              <a:rPr lang="en-US" sz="1600" b="0" i="0" dirty="0">
                <a:solidFill>
                  <a:srgbClr val="3F3F3F"/>
                </a:solidFill>
                <a:latin typeface="Poppins Light"/>
                <a:ea typeface="Poppins Light"/>
                <a:cs typeface="Poppins Light"/>
                <a:sym typeface="Poppins Light"/>
              </a:rPr>
              <a:t>Outlier reduction: 45% (from 573 to 315 outliers in total)</a:t>
            </a:r>
            <a:endParaRPr dirty="0"/>
          </a:p>
          <a:p>
            <a:pPr marL="285750" marR="0" lvl="0" indent="-285750" algn="l" rtl="0">
              <a:spcBef>
                <a:spcPts val="0"/>
              </a:spcBef>
              <a:spcAft>
                <a:spcPts val="0"/>
              </a:spcAft>
              <a:buClr>
                <a:srgbClr val="3F3F3F"/>
              </a:buClr>
              <a:buSzPts val="1600"/>
              <a:buFont typeface="Noto Sans Symbols"/>
              <a:buChar char="▪"/>
            </a:pPr>
            <a:r>
              <a:rPr lang="en-US" sz="1600" b="0" i="0" dirty="0">
                <a:solidFill>
                  <a:srgbClr val="3F3F3F"/>
                </a:solidFill>
                <a:latin typeface="Poppins Light"/>
                <a:ea typeface="Poppins Light"/>
                <a:cs typeface="Poppins Light"/>
                <a:sym typeface="Poppins Light"/>
              </a:rPr>
              <a:t>Total outlier percentage decreased from 35.83% to 19.70%</a:t>
            </a:r>
            <a:endParaRPr dirty="0"/>
          </a:p>
          <a:p>
            <a:pPr marL="285750" marR="0" lvl="0" indent="-285750" algn="l" rtl="0">
              <a:spcBef>
                <a:spcPts val="0"/>
              </a:spcBef>
              <a:spcAft>
                <a:spcPts val="0"/>
              </a:spcAft>
              <a:buClr>
                <a:srgbClr val="3F3F3F"/>
              </a:buClr>
              <a:buSzPts val="1600"/>
              <a:buFont typeface="Noto Sans Symbols"/>
              <a:buChar char="▪"/>
            </a:pPr>
            <a:r>
              <a:rPr lang="en-US" sz="1600" b="0" i="0" dirty="0">
                <a:solidFill>
                  <a:srgbClr val="3F3F3F"/>
                </a:solidFill>
                <a:latin typeface="Poppins Light"/>
                <a:ea typeface="Poppins Light"/>
                <a:cs typeface="Poppins Light"/>
                <a:sym typeface="Poppins Light"/>
              </a:rPr>
              <a:t>6 features now have no outliers after transformation</a:t>
            </a:r>
            <a:endParaRPr dirty="0"/>
          </a:p>
        </p:txBody>
      </p:sp>
      <p:pic>
        <p:nvPicPr>
          <p:cNvPr id="121" name="Google Shape;121;p4"/>
          <p:cNvPicPr preferRelativeResize="0"/>
          <p:nvPr/>
        </p:nvPicPr>
        <p:blipFill rotWithShape="1">
          <a:blip r:embed="rId3">
            <a:alphaModFix/>
          </a:blip>
          <a:srcRect/>
          <a:stretch/>
        </p:blipFill>
        <p:spPr>
          <a:xfrm>
            <a:off x="9510722" y="4610100"/>
            <a:ext cx="8262938" cy="3546107"/>
          </a:xfrm>
          <a:prstGeom prst="rect">
            <a:avLst/>
          </a:prstGeom>
          <a:noFill/>
          <a:ln>
            <a:noFill/>
          </a:ln>
        </p:spPr>
      </p:pic>
      <p:pic>
        <p:nvPicPr>
          <p:cNvPr id="122" name="Google Shape;122;p4"/>
          <p:cNvPicPr preferRelativeResize="0"/>
          <p:nvPr/>
        </p:nvPicPr>
        <p:blipFill rotWithShape="1">
          <a:blip r:embed="rId4">
            <a:alphaModFix/>
          </a:blip>
          <a:srcRect/>
          <a:stretch/>
        </p:blipFill>
        <p:spPr>
          <a:xfrm>
            <a:off x="514340" y="4610100"/>
            <a:ext cx="8105374" cy="3546101"/>
          </a:xfrm>
          <a:prstGeom prst="rect">
            <a:avLst/>
          </a:prstGeom>
          <a:noFill/>
          <a:ln>
            <a:noFill/>
          </a:ln>
        </p:spPr>
      </p:pic>
      <p:sp>
        <p:nvSpPr>
          <p:cNvPr id="123" name="Google Shape;123;p4"/>
          <p:cNvSpPr txBox="1"/>
          <p:nvPr/>
        </p:nvSpPr>
        <p:spPr>
          <a:xfrm>
            <a:off x="527402" y="1407566"/>
            <a:ext cx="1501139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dirty="0">
                <a:solidFill>
                  <a:srgbClr val="3F3F3F"/>
                </a:solidFill>
                <a:latin typeface="Poppins Light"/>
                <a:ea typeface="Poppins Light"/>
                <a:cs typeface="Poppins Light"/>
                <a:sym typeface="Poppins Light"/>
              </a:rPr>
              <a:t>To enhance our model's predictive power, we applied advanced </a:t>
            </a:r>
            <a:r>
              <a:rPr lang="en-US" sz="2000" b="1" i="0" dirty="0">
                <a:solidFill>
                  <a:srgbClr val="3F3F3F"/>
                </a:solidFill>
                <a:latin typeface="Poppins Light"/>
                <a:ea typeface="Poppins Light"/>
                <a:cs typeface="Poppins Light"/>
                <a:sym typeface="Poppins Light"/>
              </a:rPr>
              <a:t>feature transformations </a:t>
            </a:r>
            <a:r>
              <a:rPr lang="en-US" sz="2000" b="0" i="0" dirty="0">
                <a:solidFill>
                  <a:srgbClr val="3F3F3F"/>
                </a:solidFill>
                <a:latin typeface="Poppins Light"/>
                <a:ea typeface="Poppins Light"/>
                <a:cs typeface="Poppins Light"/>
                <a:sym typeface="Poppins Light"/>
              </a:rPr>
              <a:t>(like log, square root, and Yeo-Johnson) and utilized the </a:t>
            </a:r>
            <a:r>
              <a:rPr lang="en-US" sz="2000" b="1" i="0" dirty="0" err="1">
                <a:solidFill>
                  <a:srgbClr val="3F3F3F"/>
                </a:solidFill>
                <a:latin typeface="Poppins Light"/>
                <a:ea typeface="Poppins Light"/>
                <a:cs typeface="Poppins Light"/>
                <a:sym typeface="Poppins Light"/>
              </a:rPr>
              <a:t>SelectKBest</a:t>
            </a:r>
            <a:r>
              <a:rPr lang="en-US" sz="2000" b="0" i="0" dirty="0">
                <a:solidFill>
                  <a:srgbClr val="3F3F3F"/>
                </a:solidFill>
                <a:latin typeface="Poppins Light"/>
                <a:ea typeface="Poppins Light"/>
                <a:cs typeface="Poppins Light"/>
                <a:sym typeface="Poppins Light"/>
              </a:rPr>
              <a:t> method for selecting the most informative features. This streamlined process led to the creation of a new dataset, </a:t>
            </a:r>
            <a:r>
              <a:rPr lang="en-US" sz="2000" b="1" i="0" dirty="0">
                <a:solidFill>
                  <a:srgbClr val="3F3F3F"/>
                </a:solidFill>
                <a:latin typeface="Poppins Light"/>
                <a:ea typeface="Poppins Light"/>
                <a:cs typeface="Poppins Light"/>
                <a:sym typeface="Poppins Light"/>
              </a:rPr>
              <a:t>‘Transformed Data’</a:t>
            </a:r>
            <a:r>
              <a:rPr lang="en-US" sz="2000" b="0" i="0" dirty="0">
                <a:solidFill>
                  <a:srgbClr val="3F3F3F"/>
                </a:solidFill>
                <a:latin typeface="Poppins Light"/>
                <a:ea typeface="Poppins Light"/>
                <a:cs typeface="Poppins Light"/>
                <a:sym typeface="Poppins Light"/>
              </a:rPr>
              <a:t> capturing the optimally processed versions of our features. We will analyze the impact of these transformations on feature distributions and correlations.</a:t>
            </a:r>
            <a:endParaRPr dirty="0"/>
          </a:p>
        </p:txBody>
      </p:sp>
      <p:sp>
        <p:nvSpPr>
          <p:cNvPr id="124" name="Google Shape;124;p4"/>
          <p:cNvSpPr txBox="1"/>
          <p:nvPr/>
        </p:nvSpPr>
        <p:spPr>
          <a:xfrm>
            <a:off x="514339" y="3066989"/>
            <a:ext cx="1501139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3F3F3F"/>
                </a:solidFill>
                <a:latin typeface="Poppins Light"/>
                <a:ea typeface="Poppins Light"/>
                <a:cs typeface="Poppins Light"/>
                <a:sym typeface="Poppins Light"/>
              </a:rPr>
              <a:t>Here is an example of how this transformation affected the </a:t>
            </a:r>
            <a:r>
              <a:rPr lang="en-US" sz="2000" b="1" dirty="0">
                <a:solidFill>
                  <a:srgbClr val="3F3F3F"/>
                </a:solidFill>
                <a:latin typeface="Poppins Light"/>
                <a:ea typeface="Poppins Light"/>
                <a:cs typeface="Poppins Light"/>
                <a:sym typeface="Poppins Light"/>
              </a:rPr>
              <a:t>distribution</a:t>
            </a:r>
            <a:r>
              <a:rPr lang="en-US" sz="2000" dirty="0">
                <a:solidFill>
                  <a:srgbClr val="3F3F3F"/>
                </a:solidFill>
                <a:latin typeface="Poppins Light"/>
                <a:ea typeface="Poppins Light"/>
                <a:cs typeface="Poppins Light"/>
                <a:sym typeface="Poppins Light"/>
              </a:rPr>
              <a:t> and </a:t>
            </a:r>
            <a:r>
              <a:rPr lang="en-US" sz="2000" b="1" dirty="0">
                <a:solidFill>
                  <a:srgbClr val="3F3F3F"/>
                </a:solidFill>
                <a:latin typeface="Poppins Light"/>
                <a:ea typeface="Poppins Light"/>
                <a:cs typeface="Poppins Light"/>
                <a:sym typeface="Poppins Light"/>
              </a:rPr>
              <a:t>outliers reduction </a:t>
            </a:r>
            <a:r>
              <a:rPr lang="en-US" sz="2000" dirty="0">
                <a:solidFill>
                  <a:srgbClr val="3F3F3F"/>
                </a:solidFill>
                <a:latin typeface="Poppins Light"/>
                <a:ea typeface="Poppins Light"/>
                <a:cs typeface="Poppins Light"/>
                <a:sym typeface="Poppins Light"/>
              </a:rPr>
              <a:t>of </a:t>
            </a:r>
            <a:r>
              <a:rPr lang="en-US" sz="2000" b="1" dirty="0">
                <a:solidFill>
                  <a:srgbClr val="3F3F3F"/>
                </a:solidFill>
                <a:latin typeface="Poppins Light"/>
                <a:ea typeface="Poppins Light"/>
                <a:cs typeface="Poppins Light"/>
                <a:sym typeface="Poppins Light"/>
              </a:rPr>
              <a:t>fixed acidity</a:t>
            </a:r>
            <a:r>
              <a:rPr lang="en-US" sz="2000" dirty="0">
                <a:solidFill>
                  <a:srgbClr val="3F3F3F"/>
                </a:solidFill>
                <a:latin typeface="Poppins Light"/>
                <a:ea typeface="Poppins Light"/>
                <a:cs typeface="Poppins Light"/>
                <a:sym typeface="Poppins Light"/>
              </a:rPr>
              <a:t>:</a:t>
            </a:r>
            <a:endParaRPr sz="2000" dirty="0">
              <a:solidFill>
                <a:srgbClr val="3F3F3F"/>
              </a:solidFill>
              <a:latin typeface="Poppins Light"/>
              <a:ea typeface="Poppins Light"/>
              <a:cs typeface="Poppins Light"/>
              <a:sym typeface="Poppins Light"/>
            </a:endParaRPr>
          </a:p>
        </p:txBody>
      </p:sp>
      <p:sp>
        <p:nvSpPr>
          <p:cNvPr id="125" name="Google Shape;125;p4"/>
          <p:cNvSpPr txBox="1"/>
          <p:nvPr/>
        </p:nvSpPr>
        <p:spPr>
          <a:xfrm>
            <a:off x="514339" y="3983955"/>
            <a:ext cx="8105371" cy="397545"/>
          </a:xfrm>
          <a:prstGeom prst="rect">
            <a:avLst/>
          </a:prstGeom>
          <a:noFill/>
          <a:ln>
            <a:noFill/>
          </a:ln>
        </p:spPr>
        <p:txBody>
          <a:bodyPr spcFirstLastPara="1" wrap="square" lIns="0" tIns="0" rIns="0" bIns="0" anchor="t" anchorCtr="0">
            <a:spAutoFit/>
          </a:bodyPr>
          <a:lstStyle/>
          <a:p>
            <a:pPr marL="0" marR="0" lvl="0" indent="0" algn="l" rtl="0">
              <a:lnSpc>
                <a:spcPct val="97500"/>
              </a:lnSpc>
              <a:spcBef>
                <a:spcPts val="0"/>
              </a:spcBef>
              <a:spcAft>
                <a:spcPts val="0"/>
              </a:spcAft>
              <a:buNone/>
            </a:pPr>
            <a:r>
              <a:rPr lang="en-US" sz="3200" b="1" dirty="0">
                <a:solidFill>
                  <a:srgbClr val="3F3F3F"/>
                </a:solidFill>
                <a:latin typeface="Quattrocento Sans"/>
                <a:ea typeface="Quattrocento Sans"/>
                <a:cs typeface="Quattrocento Sans"/>
                <a:sym typeface="Quattrocento Sans"/>
              </a:rPr>
              <a:t>Original Data</a:t>
            </a:r>
            <a:endParaRPr dirty="0"/>
          </a:p>
        </p:txBody>
      </p:sp>
      <p:sp>
        <p:nvSpPr>
          <p:cNvPr id="126" name="Google Shape;126;p4"/>
          <p:cNvSpPr txBox="1"/>
          <p:nvPr/>
        </p:nvSpPr>
        <p:spPr>
          <a:xfrm>
            <a:off x="9526571" y="3983955"/>
            <a:ext cx="8247089" cy="397545"/>
          </a:xfrm>
          <a:prstGeom prst="rect">
            <a:avLst/>
          </a:prstGeom>
          <a:noFill/>
          <a:ln>
            <a:noFill/>
          </a:ln>
        </p:spPr>
        <p:txBody>
          <a:bodyPr spcFirstLastPara="1" wrap="square" lIns="0" tIns="0" rIns="0" bIns="0" anchor="t" anchorCtr="0">
            <a:spAutoFit/>
          </a:bodyPr>
          <a:lstStyle/>
          <a:p>
            <a:pPr marL="0" marR="0" lvl="0" indent="0" algn="l" rtl="0">
              <a:lnSpc>
                <a:spcPct val="97500"/>
              </a:lnSpc>
              <a:spcBef>
                <a:spcPts val="0"/>
              </a:spcBef>
              <a:spcAft>
                <a:spcPts val="0"/>
              </a:spcAft>
              <a:buNone/>
            </a:pPr>
            <a:r>
              <a:rPr lang="en-US" sz="3200" b="1" dirty="0">
                <a:solidFill>
                  <a:srgbClr val="3F3F3F"/>
                </a:solidFill>
                <a:latin typeface="Quattrocento Sans"/>
                <a:ea typeface="Quattrocento Sans"/>
                <a:cs typeface="Quattrocento Sans"/>
                <a:sym typeface="Quattrocento Sans"/>
              </a:rPr>
              <a:t>Transformed Data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30"/>
        <p:cNvGrpSpPr/>
        <p:nvPr/>
      </p:nvGrpSpPr>
      <p:grpSpPr>
        <a:xfrm>
          <a:off x="0" y="0"/>
          <a:ext cx="0" cy="0"/>
          <a:chOff x="0" y="0"/>
          <a:chExt cx="0" cy="0"/>
        </a:xfrm>
      </p:grpSpPr>
      <p:sp>
        <p:nvSpPr>
          <p:cNvPr id="131" name="Google Shape;131;p5"/>
          <p:cNvSpPr txBox="1"/>
          <p:nvPr/>
        </p:nvSpPr>
        <p:spPr>
          <a:xfrm>
            <a:off x="946160" y="533651"/>
            <a:ext cx="6248399" cy="123110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000" b="1" i="0">
                <a:solidFill>
                  <a:srgbClr val="F2F2F2"/>
                </a:solidFill>
                <a:latin typeface="Quattrocento Sans"/>
                <a:ea typeface="Quattrocento Sans"/>
                <a:cs typeface="Quattrocento Sans"/>
                <a:sym typeface="Quattrocento Sans"/>
              </a:rPr>
              <a:t>Correlation Analysis &amp; Feature Importance</a:t>
            </a:r>
            <a:endParaRPr sz="4000" b="1">
              <a:solidFill>
                <a:srgbClr val="F2F2F2"/>
              </a:solidFill>
              <a:latin typeface="Quattrocento Sans"/>
              <a:ea typeface="Quattrocento Sans"/>
              <a:cs typeface="Quattrocento Sans"/>
              <a:sym typeface="Quattrocento Sans"/>
            </a:endParaRPr>
          </a:p>
        </p:txBody>
      </p:sp>
      <p:sp>
        <p:nvSpPr>
          <p:cNvPr id="132" name="Google Shape;132;p5"/>
          <p:cNvSpPr txBox="1"/>
          <p:nvPr/>
        </p:nvSpPr>
        <p:spPr>
          <a:xfrm>
            <a:off x="946160" y="2171700"/>
            <a:ext cx="6673840" cy="692497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400" b="1" dirty="0">
                <a:solidFill>
                  <a:srgbClr val="F2F2F2"/>
                </a:solidFill>
                <a:latin typeface="Poppins Light"/>
                <a:ea typeface="Poppins Light"/>
                <a:cs typeface="Poppins Light"/>
                <a:sym typeface="Poppins Light"/>
              </a:rPr>
              <a:t>Correlation Analysis:</a:t>
            </a:r>
            <a:endParaRPr dirty="0"/>
          </a:p>
          <a:p>
            <a:pPr marL="0" marR="0" lvl="0" indent="0" algn="l" rtl="0">
              <a:spcBef>
                <a:spcPts val="0"/>
              </a:spcBef>
              <a:spcAft>
                <a:spcPts val="0"/>
              </a:spcAft>
              <a:buNone/>
            </a:pPr>
            <a:r>
              <a:rPr lang="en-US" sz="2200" dirty="0">
                <a:solidFill>
                  <a:srgbClr val="F2F2F2"/>
                </a:solidFill>
                <a:latin typeface="Poppins Light"/>
                <a:ea typeface="Poppins Light"/>
                <a:cs typeface="Poppins Light"/>
                <a:sym typeface="Poppins Light"/>
              </a:rPr>
              <a:t>Feature transformations enhanced correlations with target column, refining relationships for improved model:</a:t>
            </a:r>
            <a:endParaRPr dirty="0"/>
          </a:p>
          <a:p>
            <a:pPr marL="0" marR="0" lvl="0" indent="0" algn="l" rtl="0">
              <a:spcBef>
                <a:spcPts val="0"/>
              </a:spcBef>
              <a:spcAft>
                <a:spcPts val="0"/>
              </a:spcAft>
              <a:buNone/>
            </a:pPr>
            <a:endParaRPr sz="800" dirty="0">
              <a:solidFill>
                <a:srgbClr val="F2F2F2"/>
              </a:solidFill>
              <a:latin typeface="Poppins Light"/>
              <a:ea typeface="Poppins Light"/>
              <a:cs typeface="Poppins Light"/>
              <a:sym typeface="Poppins Light"/>
            </a:endParaRPr>
          </a:p>
          <a:p>
            <a:pPr marL="342900" marR="0" lvl="0" indent="-3429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Sulphates rose from 0.199 to 0.283.</a:t>
            </a:r>
            <a:endParaRPr dirty="0"/>
          </a:p>
          <a:p>
            <a:pPr marL="342900" marR="0" lvl="0" indent="-3429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Residual sugar slightly improved from 0.048 to 0.064.</a:t>
            </a:r>
            <a:endParaRPr dirty="0"/>
          </a:p>
          <a:p>
            <a:pPr marL="0" marR="0" lvl="0" indent="0" algn="l" rtl="0">
              <a:spcBef>
                <a:spcPts val="0"/>
              </a:spcBef>
              <a:spcAft>
                <a:spcPts val="0"/>
              </a:spcAft>
              <a:buNone/>
            </a:pPr>
            <a:r>
              <a:rPr lang="en-US" sz="2200" dirty="0">
                <a:solidFill>
                  <a:srgbClr val="F2F2F2"/>
                </a:solidFill>
                <a:latin typeface="Poppins Light"/>
                <a:ea typeface="Poppins Light"/>
                <a:cs typeface="Poppins Light"/>
                <a:sym typeface="Poppins Light"/>
              </a:rPr>
              <a:t>Negative correlations strengthened: </a:t>
            </a:r>
            <a:endParaRPr dirty="0"/>
          </a:p>
          <a:p>
            <a:pPr marL="0" marR="0" lvl="0" indent="0" algn="l" rtl="0">
              <a:spcBef>
                <a:spcPts val="0"/>
              </a:spcBef>
              <a:spcAft>
                <a:spcPts val="0"/>
              </a:spcAft>
              <a:buNone/>
            </a:pPr>
            <a:endParaRPr sz="800" dirty="0">
              <a:solidFill>
                <a:srgbClr val="F2F2F2"/>
              </a:solidFill>
              <a:latin typeface="Poppins Light"/>
              <a:ea typeface="Poppins Light"/>
              <a:cs typeface="Poppins Light"/>
              <a:sym typeface="Poppins Light"/>
            </a:endParaRPr>
          </a:p>
          <a:p>
            <a:pPr marL="342900" marR="0" lvl="0" indent="-3429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volatile acidity increased from -0.27 to -0.29, and total sulfur from -0.097 to -0.17.</a:t>
            </a:r>
            <a:endParaRPr dirty="0"/>
          </a:p>
          <a:p>
            <a:pPr marL="0" marR="0" lvl="0" indent="0" algn="l" rtl="0">
              <a:spcBef>
                <a:spcPts val="0"/>
              </a:spcBef>
              <a:spcAft>
                <a:spcPts val="0"/>
              </a:spcAft>
              <a:buNone/>
            </a:pPr>
            <a:endParaRPr sz="2200" dirty="0">
              <a:solidFill>
                <a:srgbClr val="F2F2F2"/>
              </a:solidFill>
              <a:latin typeface="Poppins Light"/>
              <a:ea typeface="Poppins Light"/>
              <a:cs typeface="Poppins Light"/>
              <a:sym typeface="Poppins Light"/>
            </a:endParaRPr>
          </a:p>
          <a:p>
            <a:pPr marL="0" marR="0" lvl="0" indent="0" algn="l" rtl="0">
              <a:spcBef>
                <a:spcPts val="0"/>
              </a:spcBef>
              <a:spcAft>
                <a:spcPts val="0"/>
              </a:spcAft>
              <a:buNone/>
            </a:pPr>
            <a:endParaRPr sz="2200" dirty="0">
              <a:solidFill>
                <a:srgbClr val="F2F2F2"/>
              </a:solidFill>
              <a:latin typeface="Poppins Light"/>
              <a:ea typeface="Poppins Light"/>
              <a:cs typeface="Poppins Light"/>
              <a:sym typeface="Poppins Light"/>
            </a:endParaRPr>
          </a:p>
          <a:p>
            <a:pPr marL="0" marR="0" lvl="0" indent="0" algn="l" rtl="0">
              <a:spcBef>
                <a:spcPts val="0"/>
              </a:spcBef>
              <a:spcAft>
                <a:spcPts val="0"/>
              </a:spcAft>
              <a:buNone/>
            </a:pPr>
            <a:r>
              <a:rPr lang="en-US" sz="2800" b="1" dirty="0">
                <a:solidFill>
                  <a:srgbClr val="F2F2F2"/>
                </a:solidFill>
                <a:latin typeface="Poppins Light"/>
                <a:ea typeface="Poppins Light"/>
                <a:cs typeface="Poppins Light"/>
                <a:sym typeface="Poppins Light"/>
              </a:rPr>
              <a:t>Feature Importance </a:t>
            </a:r>
            <a:r>
              <a:rPr lang="en-US" sz="2000" b="1" dirty="0" err="1">
                <a:solidFill>
                  <a:srgbClr val="F2F2F2"/>
                </a:solidFill>
                <a:latin typeface="Poppins Light"/>
                <a:ea typeface="Poppins Light"/>
                <a:cs typeface="Poppins Light"/>
                <a:sym typeface="Poppins Light"/>
              </a:rPr>
              <a:t>SelectKBest</a:t>
            </a:r>
            <a:r>
              <a:rPr lang="en-US" sz="2000" b="1" dirty="0">
                <a:solidFill>
                  <a:srgbClr val="F2F2F2"/>
                </a:solidFill>
                <a:latin typeface="Poppins Light"/>
                <a:ea typeface="Poppins Light"/>
                <a:cs typeface="Poppins Light"/>
                <a:sym typeface="Poppins Light"/>
              </a:rPr>
              <a:t> scores</a:t>
            </a:r>
            <a:r>
              <a:rPr lang="en-US" sz="2800" b="1" dirty="0">
                <a:solidFill>
                  <a:srgbClr val="F2F2F2"/>
                </a:solidFill>
                <a:latin typeface="Poppins Light"/>
                <a:ea typeface="Poppins Light"/>
                <a:cs typeface="Poppins Light"/>
                <a:sym typeface="Poppins Light"/>
              </a:rPr>
              <a:t>:</a:t>
            </a:r>
            <a:endParaRPr dirty="0"/>
          </a:p>
          <a:p>
            <a:pPr marL="0" marR="0" lvl="0" indent="0" algn="l" rtl="0">
              <a:spcBef>
                <a:spcPts val="0"/>
              </a:spcBef>
              <a:spcAft>
                <a:spcPts val="0"/>
              </a:spcAft>
              <a:buNone/>
            </a:pPr>
            <a:endParaRPr sz="800" b="1" dirty="0">
              <a:solidFill>
                <a:srgbClr val="F2F2F2"/>
              </a:solidFill>
              <a:latin typeface="Poppins Light"/>
              <a:ea typeface="Poppins Light"/>
              <a:cs typeface="Poppins Light"/>
              <a:sym typeface="Poppins Light"/>
            </a:endParaRPr>
          </a:p>
          <a:p>
            <a:pPr marL="457200" marR="0" lvl="0" indent="-4572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Alcohol remains the most significant feature with a score of 317.65 (unchanged)</a:t>
            </a:r>
            <a:endParaRPr dirty="0"/>
          </a:p>
          <a:p>
            <a:pPr marL="457200" marR="0" lvl="0" indent="-4572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Volatile acidity: 147.45 (increased from 126.29)</a:t>
            </a:r>
            <a:endParaRPr dirty="0"/>
          </a:p>
          <a:p>
            <a:pPr marL="457200" marR="0" lvl="0" indent="-4572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Sulphates: 139.53 (increased from 66.19)</a:t>
            </a:r>
            <a:endParaRPr dirty="0"/>
          </a:p>
          <a:p>
            <a:pPr marL="457200" marR="0" lvl="0" indent="-457200" algn="l" rtl="0">
              <a:spcBef>
                <a:spcPts val="0"/>
              </a:spcBef>
              <a:spcAft>
                <a:spcPts val="0"/>
              </a:spcAft>
              <a:buClr>
                <a:srgbClr val="F2F2F2"/>
              </a:buClr>
              <a:buSzPts val="2200"/>
              <a:buFont typeface="Noto Sans Symbols"/>
              <a:buChar char="▪"/>
            </a:pPr>
            <a:r>
              <a:rPr lang="en-US" sz="2200" dirty="0">
                <a:solidFill>
                  <a:srgbClr val="F2F2F2"/>
                </a:solidFill>
                <a:latin typeface="Poppins Light"/>
                <a:ea typeface="Poppins Light"/>
                <a:cs typeface="Poppins Light"/>
                <a:sym typeface="Poppins Light"/>
              </a:rPr>
              <a:t>Citric acid: 77.18</a:t>
            </a:r>
            <a:endParaRPr dirty="0"/>
          </a:p>
        </p:txBody>
      </p:sp>
      <p:pic>
        <p:nvPicPr>
          <p:cNvPr id="133" name="Google Shape;133;p5"/>
          <p:cNvPicPr preferRelativeResize="0"/>
          <p:nvPr/>
        </p:nvPicPr>
        <p:blipFill rotWithShape="1">
          <a:blip r:embed="rId3">
            <a:alphaModFix/>
          </a:blip>
          <a:srcRect/>
          <a:stretch/>
        </p:blipFill>
        <p:spPr>
          <a:xfrm>
            <a:off x="8677804" y="1104900"/>
            <a:ext cx="8247016" cy="3753233"/>
          </a:xfrm>
          <a:prstGeom prst="rect">
            <a:avLst/>
          </a:prstGeom>
          <a:noFill/>
          <a:ln>
            <a:noFill/>
          </a:ln>
        </p:spPr>
      </p:pic>
      <p:cxnSp>
        <p:nvCxnSpPr>
          <p:cNvPr id="134" name="Google Shape;134;p5"/>
          <p:cNvCxnSpPr/>
          <p:nvPr/>
        </p:nvCxnSpPr>
        <p:spPr>
          <a:xfrm>
            <a:off x="8153400" y="5146766"/>
            <a:ext cx="9295824" cy="0"/>
          </a:xfrm>
          <a:prstGeom prst="straightConnector1">
            <a:avLst/>
          </a:prstGeom>
          <a:noFill/>
          <a:ln w="9525" cap="rnd" cmpd="sng">
            <a:solidFill>
              <a:srgbClr val="F1F1F1"/>
            </a:solidFill>
            <a:prstDash val="solid"/>
            <a:round/>
            <a:headEnd type="none" w="sm" len="sm"/>
            <a:tailEnd type="none" w="sm" len="sm"/>
          </a:ln>
        </p:spPr>
      </p:cxnSp>
      <p:sp>
        <p:nvSpPr>
          <p:cNvPr id="135" name="Google Shape;135;p5"/>
          <p:cNvSpPr txBox="1"/>
          <p:nvPr/>
        </p:nvSpPr>
        <p:spPr>
          <a:xfrm>
            <a:off x="8153400" y="5328070"/>
            <a:ext cx="9295824" cy="39754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dirty="0">
                <a:solidFill>
                  <a:srgbClr val="F2F2F2"/>
                </a:solidFill>
                <a:latin typeface="Quattrocento Sans"/>
                <a:ea typeface="Quattrocento Sans"/>
                <a:cs typeface="Quattrocento Sans"/>
                <a:sym typeface="Quattrocento Sans"/>
              </a:rPr>
              <a:t>Feature Importance Score Original vs Transformed</a:t>
            </a:r>
            <a:endParaRPr dirty="0"/>
          </a:p>
        </p:txBody>
      </p:sp>
      <p:sp>
        <p:nvSpPr>
          <p:cNvPr id="136" name="Google Shape;136;p5"/>
          <p:cNvSpPr txBox="1"/>
          <p:nvPr/>
        </p:nvSpPr>
        <p:spPr>
          <a:xfrm>
            <a:off x="8153400" y="533651"/>
            <a:ext cx="9295824" cy="39754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a:solidFill>
                  <a:srgbClr val="F2F2F2"/>
                </a:solidFill>
                <a:latin typeface="Quattrocento Sans"/>
                <a:ea typeface="Quattrocento Sans"/>
                <a:cs typeface="Quattrocento Sans"/>
                <a:sym typeface="Quattrocento Sans"/>
              </a:rPr>
              <a:t>Correlation to Target Value Original vs Transformed</a:t>
            </a:r>
            <a:endParaRPr/>
          </a:p>
        </p:txBody>
      </p:sp>
      <p:pic>
        <p:nvPicPr>
          <p:cNvPr id="137" name="Google Shape;137;p5"/>
          <p:cNvPicPr preferRelativeResize="0"/>
          <p:nvPr/>
        </p:nvPicPr>
        <p:blipFill rotWithShape="1">
          <a:blip r:embed="rId4">
            <a:alphaModFix/>
          </a:blip>
          <a:srcRect/>
          <a:stretch/>
        </p:blipFill>
        <p:spPr>
          <a:xfrm>
            <a:off x="8677804" y="5906918"/>
            <a:ext cx="2850103" cy="4138050"/>
          </a:xfrm>
          <a:prstGeom prst="rect">
            <a:avLst/>
          </a:prstGeom>
          <a:noFill/>
          <a:ln>
            <a:noFill/>
          </a:ln>
        </p:spPr>
      </p:pic>
      <p:pic>
        <p:nvPicPr>
          <p:cNvPr id="138" name="Google Shape;138;p5"/>
          <p:cNvPicPr preferRelativeResize="0"/>
          <p:nvPr/>
        </p:nvPicPr>
        <p:blipFill rotWithShape="1">
          <a:blip r:embed="rId5">
            <a:alphaModFix/>
          </a:blip>
          <a:srcRect/>
          <a:stretch/>
        </p:blipFill>
        <p:spPr>
          <a:xfrm>
            <a:off x="13486823" y="5906918"/>
            <a:ext cx="3437997" cy="4157384"/>
          </a:xfrm>
          <a:prstGeom prst="rect">
            <a:avLst/>
          </a:prstGeom>
          <a:noFill/>
          <a:ln>
            <a:noFill/>
          </a:ln>
        </p:spPr>
      </p:pic>
      <p:sp>
        <p:nvSpPr>
          <p:cNvPr id="139" name="Google Shape;139;p5"/>
          <p:cNvSpPr/>
          <p:nvPr/>
        </p:nvSpPr>
        <p:spPr>
          <a:xfrm>
            <a:off x="11887200" y="7426334"/>
            <a:ext cx="1240639" cy="788759"/>
          </a:xfrm>
          <a:prstGeom prst="stripedRightArrow">
            <a:avLst>
              <a:gd name="adj1" fmla="val 50000"/>
              <a:gd name="adj2" fmla="val 50000"/>
            </a:avLst>
          </a:prstGeom>
          <a:solidFill>
            <a:srgbClr val="F2F2F2"/>
          </a:solidFill>
          <a:ln w="254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43"/>
        <p:cNvGrpSpPr/>
        <p:nvPr/>
      </p:nvGrpSpPr>
      <p:grpSpPr>
        <a:xfrm>
          <a:off x="0" y="0"/>
          <a:ext cx="0" cy="0"/>
          <a:chOff x="0" y="0"/>
          <a:chExt cx="0" cy="0"/>
        </a:xfrm>
      </p:grpSpPr>
      <p:sp>
        <p:nvSpPr>
          <p:cNvPr id="144" name="Google Shape;144;p6"/>
          <p:cNvSpPr txBox="1"/>
          <p:nvPr/>
        </p:nvSpPr>
        <p:spPr>
          <a:xfrm>
            <a:off x="9144000" y="2002338"/>
            <a:ext cx="7642008"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a:solidFill>
                  <a:schemeClr val="dk1"/>
                </a:solidFill>
                <a:latin typeface="Poppins Light"/>
                <a:ea typeface="Poppins Light"/>
                <a:cs typeface="Poppins Light"/>
                <a:sym typeface="Poppins Light"/>
              </a:rPr>
              <a:t>Initial Logistic Regression: F1 score 0.3478</a:t>
            </a:r>
            <a:endParaRPr dirty="0"/>
          </a:p>
        </p:txBody>
      </p:sp>
      <p:sp>
        <p:nvSpPr>
          <p:cNvPr id="145" name="Google Shape;145;p6"/>
          <p:cNvSpPr txBox="1"/>
          <p:nvPr/>
        </p:nvSpPr>
        <p:spPr>
          <a:xfrm>
            <a:off x="523387" y="8976275"/>
            <a:ext cx="78967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3F3F3F"/>
                </a:solidFill>
                <a:latin typeface="Poppins Light"/>
                <a:ea typeface="Poppins Light"/>
                <a:cs typeface="Poppins Light"/>
                <a:sym typeface="Poppins Light"/>
              </a:rPr>
              <a:t>Feature transformation and OverSampling_75 strategy consistently</a:t>
            </a:r>
            <a:endParaRPr/>
          </a:p>
          <a:p>
            <a:pPr marL="0" marR="0" lvl="0" indent="0" algn="l" rtl="0">
              <a:spcBef>
                <a:spcPts val="0"/>
              </a:spcBef>
              <a:spcAft>
                <a:spcPts val="0"/>
              </a:spcAft>
              <a:buNone/>
            </a:pPr>
            <a:r>
              <a:rPr lang="en-US" sz="1800" b="1" i="0">
                <a:solidFill>
                  <a:srgbClr val="3F3F3F"/>
                </a:solidFill>
                <a:latin typeface="Poppins Light"/>
                <a:ea typeface="Poppins Light"/>
                <a:cs typeface="Poppins Light"/>
                <a:sym typeface="Poppins Light"/>
              </a:rPr>
              <a:t> improved model performance across various scenarios.</a:t>
            </a:r>
            <a:endParaRPr sz="1800" b="1">
              <a:solidFill>
                <a:srgbClr val="3F3F3F"/>
              </a:solidFill>
              <a:latin typeface="Poppins Light"/>
              <a:ea typeface="Poppins Light"/>
              <a:cs typeface="Poppins Light"/>
              <a:sym typeface="Poppins Light"/>
            </a:endParaRPr>
          </a:p>
        </p:txBody>
      </p:sp>
      <p:cxnSp>
        <p:nvCxnSpPr>
          <p:cNvPr id="146" name="Google Shape;146;p6"/>
          <p:cNvCxnSpPr>
            <a:cxnSpLocks/>
          </p:cNvCxnSpPr>
          <p:nvPr/>
        </p:nvCxnSpPr>
        <p:spPr>
          <a:xfrm flipV="1">
            <a:off x="8784032" y="1136469"/>
            <a:ext cx="3" cy="8081171"/>
          </a:xfrm>
          <a:prstGeom prst="straightConnector1">
            <a:avLst/>
          </a:prstGeom>
          <a:noFill/>
          <a:ln w="9525" cap="flat" cmpd="sng">
            <a:solidFill>
              <a:schemeClr val="dk1"/>
            </a:solidFill>
            <a:prstDash val="solid"/>
            <a:round/>
            <a:headEnd type="none" w="sm" len="sm"/>
            <a:tailEnd type="none" w="sm" len="sm"/>
          </a:ln>
        </p:spPr>
      </p:cxnSp>
      <p:sp>
        <p:nvSpPr>
          <p:cNvPr id="147" name="Google Shape;147;p6"/>
          <p:cNvSpPr txBox="1"/>
          <p:nvPr/>
        </p:nvSpPr>
        <p:spPr>
          <a:xfrm>
            <a:off x="9144000" y="3848100"/>
            <a:ext cx="7642009"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a:solidFill>
                  <a:schemeClr val="dk1"/>
                </a:solidFill>
                <a:latin typeface="Poppins Light"/>
                <a:ea typeface="Poppins Light"/>
                <a:cs typeface="Poppins Light"/>
                <a:sym typeface="Poppins Light"/>
              </a:rPr>
              <a:t>After feature transformation: F1 score 0.4314</a:t>
            </a:r>
            <a:endParaRPr dirty="0"/>
          </a:p>
        </p:txBody>
      </p:sp>
      <p:sp>
        <p:nvSpPr>
          <p:cNvPr id="148" name="Google Shape;148;p6"/>
          <p:cNvSpPr txBox="1"/>
          <p:nvPr/>
        </p:nvSpPr>
        <p:spPr>
          <a:xfrm>
            <a:off x="9142538" y="5829300"/>
            <a:ext cx="7642009"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a:solidFill>
                  <a:schemeClr val="dk1"/>
                </a:solidFill>
                <a:latin typeface="Poppins Light"/>
                <a:ea typeface="Poppins Light"/>
                <a:cs typeface="Poppins Light"/>
                <a:sym typeface="Poppins Light"/>
              </a:rPr>
              <a:t>With oversampling (75%): F1 score 0.5618</a:t>
            </a:r>
            <a:endParaRPr dirty="0"/>
          </a:p>
        </p:txBody>
      </p:sp>
      <p:sp>
        <p:nvSpPr>
          <p:cNvPr id="149" name="Google Shape;149;p6"/>
          <p:cNvSpPr txBox="1"/>
          <p:nvPr/>
        </p:nvSpPr>
        <p:spPr>
          <a:xfrm>
            <a:off x="9142538" y="7734300"/>
            <a:ext cx="7642009"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dirty="0">
                <a:solidFill>
                  <a:schemeClr val="dk1"/>
                </a:solidFill>
                <a:latin typeface="Poppins Light"/>
                <a:ea typeface="Poppins Light"/>
                <a:cs typeface="Poppins Light"/>
                <a:sym typeface="Poppins Light"/>
              </a:rPr>
              <a:t>After </a:t>
            </a:r>
            <a:r>
              <a:rPr lang="en-US" sz="2000" dirty="0" err="1">
                <a:solidFill>
                  <a:schemeClr val="dk1"/>
                </a:solidFill>
                <a:latin typeface="Poppins Light"/>
                <a:ea typeface="Poppins Light"/>
                <a:cs typeface="Poppins Light"/>
                <a:sym typeface="Poppins Light"/>
              </a:rPr>
              <a:t>Optuna</a:t>
            </a:r>
            <a:r>
              <a:rPr lang="en-US" sz="2000" dirty="0">
                <a:solidFill>
                  <a:schemeClr val="dk1"/>
                </a:solidFill>
                <a:latin typeface="Poppins Light"/>
                <a:ea typeface="Poppins Light"/>
                <a:cs typeface="Poppins Light"/>
                <a:sym typeface="Poppins Light"/>
              </a:rPr>
              <a:t> optimization: F1 score 0.6104</a:t>
            </a:r>
            <a:endParaRPr dirty="0"/>
          </a:p>
        </p:txBody>
      </p:sp>
      <p:pic>
        <p:nvPicPr>
          <p:cNvPr id="150" name="Google Shape;150;p6"/>
          <p:cNvPicPr preferRelativeResize="0"/>
          <p:nvPr/>
        </p:nvPicPr>
        <p:blipFill rotWithShape="1">
          <a:blip r:embed="rId3">
            <a:alphaModFix/>
          </a:blip>
          <a:srcRect/>
          <a:stretch/>
        </p:blipFill>
        <p:spPr>
          <a:xfrm>
            <a:off x="9142538" y="4381500"/>
            <a:ext cx="8696546" cy="325381"/>
          </a:xfrm>
          <a:prstGeom prst="rect">
            <a:avLst/>
          </a:prstGeom>
          <a:noFill/>
          <a:ln>
            <a:noFill/>
          </a:ln>
        </p:spPr>
      </p:pic>
      <p:pic>
        <p:nvPicPr>
          <p:cNvPr id="151" name="Google Shape;151;p6"/>
          <p:cNvPicPr preferRelativeResize="0"/>
          <p:nvPr/>
        </p:nvPicPr>
        <p:blipFill rotWithShape="1">
          <a:blip r:embed="rId3">
            <a:alphaModFix/>
          </a:blip>
          <a:srcRect/>
          <a:stretch/>
        </p:blipFill>
        <p:spPr>
          <a:xfrm>
            <a:off x="9142538" y="6362700"/>
            <a:ext cx="8696520" cy="32538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9142538" y="4686300"/>
            <a:ext cx="8696546" cy="602145"/>
          </a:xfrm>
          <a:prstGeom prst="rect">
            <a:avLst/>
          </a:prstGeom>
          <a:noFill/>
          <a:ln>
            <a:noFill/>
          </a:ln>
        </p:spPr>
      </p:pic>
      <p:pic>
        <p:nvPicPr>
          <p:cNvPr id="153" name="Google Shape;153;p6"/>
          <p:cNvPicPr preferRelativeResize="0"/>
          <p:nvPr/>
        </p:nvPicPr>
        <p:blipFill rotWithShape="1">
          <a:blip r:embed="rId5">
            <a:alphaModFix/>
          </a:blip>
          <a:srcRect/>
          <a:stretch/>
        </p:blipFill>
        <p:spPr>
          <a:xfrm>
            <a:off x="9142538" y="8201141"/>
            <a:ext cx="8694343" cy="1073521"/>
          </a:xfrm>
          <a:prstGeom prst="rect">
            <a:avLst/>
          </a:prstGeom>
          <a:noFill/>
          <a:ln>
            <a:noFill/>
          </a:ln>
        </p:spPr>
      </p:pic>
      <p:pic>
        <p:nvPicPr>
          <p:cNvPr id="154" name="Google Shape;154;p6"/>
          <p:cNvPicPr preferRelativeResize="0"/>
          <p:nvPr/>
        </p:nvPicPr>
        <p:blipFill rotWithShape="1">
          <a:blip r:embed="rId6">
            <a:alphaModFix/>
          </a:blip>
          <a:srcRect/>
          <a:stretch/>
        </p:blipFill>
        <p:spPr>
          <a:xfrm>
            <a:off x="9144715" y="6667500"/>
            <a:ext cx="8694343" cy="580936"/>
          </a:xfrm>
          <a:prstGeom prst="rect">
            <a:avLst/>
          </a:prstGeom>
          <a:noFill/>
          <a:ln>
            <a:noFill/>
          </a:ln>
        </p:spPr>
      </p:pic>
      <p:sp>
        <p:nvSpPr>
          <p:cNvPr id="155" name="Google Shape;155;p6"/>
          <p:cNvSpPr txBox="1"/>
          <p:nvPr/>
        </p:nvSpPr>
        <p:spPr>
          <a:xfrm>
            <a:off x="789637" y="1960176"/>
            <a:ext cx="6906564" cy="677108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rgbClr val="3F3F3F"/>
                </a:solidFill>
                <a:latin typeface="Poppins Light"/>
                <a:ea typeface="Poppins Light"/>
                <a:cs typeface="Poppins Light"/>
                <a:sym typeface="Poppins Light"/>
              </a:rPr>
              <a:t>Evaluation Metric: </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F1 Score Balances precision and recall.</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Suitable for imbalanced datasets (14% high-quality wines).</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Chosen over F-beta due to observed bias in predictions.</a:t>
            </a:r>
            <a:endParaRPr dirty="0"/>
          </a:p>
          <a:p>
            <a:pPr marL="342900" marR="0" lvl="0" indent="-215900" algn="l" rtl="0">
              <a:spcBef>
                <a:spcPts val="0"/>
              </a:spcBef>
              <a:spcAft>
                <a:spcPts val="0"/>
              </a:spcAft>
              <a:buClr>
                <a:schemeClr val="dk1"/>
              </a:buClr>
              <a:buSzPts val="2000"/>
              <a:buFont typeface="Arial"/>
              <a:buNone/>
            </a:pPr>
            <a:endParaRPr sz="2000" b="0" i="0" dirty="0">
              <a:solidFill>
                <a:schemeClr val="dk1"/>
              </a:solidFill>
              <a:latin typeface="Poppins Light"/>
              <a:ea typeface="Poppins Light"/>
              <a:cs typeface="Poppins Light"/>
              <a:sym typeface="Poppins Light"/>
            </a:endParaRPr>
          </a:p>
          <a:p>
            <a:pPr marL="0" marR="0" lvl="0" indent="0" algn="l" rtl="0">
              <a:spcBef>
                <a:spcPts val="0"/>
              </a:spcBef>
              <a:spcAft>
                <a:spcPts val="0"/>
              </a:spcAft>
              <a:buNone/>
            </a:pPr>
            <a:r>
              <a:rPr lang="en-US" sz="2000" b="1" dirty="0">
                <a:solidFill>
                  <a:srgbClr val="3F3F3F"/>
                </a:solidFill>
                <a:latin typeface="Poppins Light"/>
                <a:ea typeface="Poppins Light"/>
                <a:cs typeface="Poppins Light"/>
                <a:sym typeface="Poppins Light"/>
              </a:rPr>
              <a:t>Imbalanced Data Handling</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Compared strategies: None, under-sampling, oversampling, oversampling_75.</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OverSampling_75 consistently outperformed other strategies.</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Transformed data showed higher F1 scores with oversampling.</a:t>
            </a:r>
            <a:endParaRPr dirty="0"/>
          </a:p>
          <a:p>
            <a:pPr marL="342900" marR="0" lvl="0" indent="-215900" algn="l" rtl="0">
              <a:spcBef>
                <a:spcPts val="0"/>
              </a:spcBef>
              <a:spcAft>
                <a:spcPts val="0"/>
              </a:spcAft>
              <a:buClr>
                <a:schemeClr val="dk1"/>
              </a:buClr>
              <a:buSzPts val="2000"/>
              <a:buFont typeface="Arial"/>
              <a:buNone/>
            </a:pPr>
            <a:endParaRPr sz="2000" b="0" i="0" dirty="0">
              <a:solidFill>
                <a:schemeClr val="dk1"/>
              </a:solidFill>
              <a:latin typeface="Poppins Light"/>
              <a:ea typeface="Poppins Light"/>
              <a:cs typeface="Poppins Light"/>
              <a:sym typeface="Poppins Light"/>
            </a:endParaRPr>
          </a:p>
          <a:p>
            <a:pPr marL="0" marR="0" lvl="0" indent="0" algn="l" rtl="0">
              <a:spcBef>
                <a:spcPts val="0"/>
              </a:spcBef>
              <a:spcAft>
                <a:spcPts val="0"/>
              </a:spcAft>
              <a:buNone/>
            </a:pPr>
            <a:r>
              <a:rPr lang="en-US" sz="2000" b="1" dirty="0">
                <a:solidFill>
                  <a:srgbClr val="3F3F3F"/>
                </a:solidFill>
                <a:latin typeface="Poppins Light"/>
                <a:ea typeface="Poppins Light"/>
                <a:cs typeface="Poppins Light"/>
                <a:sym typeface="Poppins Light"/>
              </a:rPr>
              <a:t>Model Optimization</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Created pipeline with feature transformation and optimized oversampling.</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Used </a:t>
            </a:r>
            <a:r>
              <a:rPr lang="en-US" sz="2000" b="1" dirty="0" err="1">
                <a:solidFill>
                  <a:srgbClr val="3F3F3F"/>
                </a:solidFill>
                <a:latin typeface="Poppins Light"/>
                <a:ea typeface="Poppins Light"/>
                <a:cs typeface="Poppins Light"/>
                <a:sym typeface="Poppins Light"/>
              </a:rPr>
              <a:t>Optuna</a:t>
            </a:r>
            <a:r>
              <a:rPr lang="en-US" sz="2000" dirty="0">
                <a:solidFill>
                  <a:srgbClr val="3F3F3F"/>
                </a:solidFill>
                <a:latin typeface="Poppins Light"/>
                <a:ea typeface="Poppins Light"/>
                <a:cs typeface="Poppins Light"/>
                <a:sym typeface="Poppins Light"/>
              </a:rPr>
              <a:t> for hyperparameter tuning.</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Optimized Logistic Regression parameters and SMOTE </a:t>
            </a:r>
            <a:r>
              <a:rPr lang="en-US" sz="2000" dirty="0" err="1">
                <a:solidFill>
                  <a:srgbClr val="3F3F3F"/>
                </a:solidFill>
                <a:latin typeface="Poppins Light"/>
                <a:ea typeface="Poppins Light"/>
                <a:cs typeface="Poppins Light"/>
                <a:sym typeface="Poppins Light"/>
              </a:rPr>
              <a:t>sampling_strategy</a:t>
            </a:r>
            <a:r>
              <a:rPr lang="en-US" sz="2000" dirty="0">
                <a:solidFill>
                  <a:srgbClr val="3F3F3F"/>
                </a:solidFill>
                <a:latin typeface="Poppins Light"/>
                <a:ea typeface="Poppins Light"/>
                <a:cs typeface="Poppins Light"/>
                <a:sym typeface="Poppins Light"/>
              </a:rPr>
              <a:t>.</a:t>
            </a:r>
            <a:endParaRPr dirty="0"/>
          </a:p>
          <a:p>
            <a:pPr marL="342900" marR="0" lvl="0" indent="-3429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Achieved F1 score of 0.61 after 150 optimization trials.</a:t>
            </a:r>
            <a:endParaRPr dirty="0"/>
          </a:p>
        </p:txBody>
      </p:sp>
      <p:sp>
        <p:nvSpPr>
          <p:cNvPr id="156" name="Google Shape;156;p6"/>
          <p:cNvSpPr txBox="1"/>
          <p:nvPr/>
        </p:nvSpPr>
        <p:spPr>
          <a:xfrm>
            <a:off x="780925" y="419100"/>
            <a:ext cx="4977640" cy="972895"/>
          </a:xfrm>
          <a:prstGeom prst="rect">
            <a:avLst/>
          </a:prstGeom>
          <a:noFill/>
          <a:ln>
            <a:noFill/>
          </a:ln>
        </p:spPr>
        <p:txBody>
          <a:bodyPr spcFirstLastPara="1" wrap="square" lIns="0" tIns="0" rIns="0" bIns="0" anchor="t" anchorCtr="0">
            <a:spAutoFit/>
          </a:bodyPr>
          <a:lstStyle/>
          <a:p>
            <a:pPr marL="0" marR="0" lvl="0" indent="0" algn="l" rtl="0">
              <a:lnSpc>
                <a:spcPct val="209999"/>
              </a:lnSpc>
              <a:spcBef>
                <a:spcPts val="0"/>
              </a:spcBef>
              <a:spcAft>
                <a:spcPts val="0"/>
              </a:spcAft>
              <a:buNone/>
            </a:pPr>
            <a:r>
              <a:rPr lang="en-US" sz="4000" b="1" dirty="0">
                <a:solidFill>
                  <a:srgbClr val="3F3F3F"/>
                </a:solidFill>
                <a:latin typeface="Quattrocento Sans"/>
                <a:ea typeface="Quattrocento Sans"/>
                <a:cs typeface="Quattrocento Sans"/>
                <a:sym typeface="Quattrocento Sans"/>
              </a:rPr>
              <a:t>Methodology</a:t>
            </a:r>
            <a:endParaRPr sz="4000" b="1" u="none" dirty="0">
              <a:solidFill>
                <a:srgbClr val="373737"/>
              </a:solidFill>
              <a:latin typeface="Poppins Light"/>
              <a:ea typeface="Poppins Light"/>
              <a:cs typeface="Poppins Light"/>
              <a:sym typeface="Poppins Light"/>
            </a:endParaRPr>
          </a:p>
        </p:txBody>
      </p:sp>
      <p:sp>
        <p:nvSpPr>
          <p:cNvPr id="157" name="Google Shape;157;p6"/>
          <p:cNvSpPr txBox="1"/>
          <p:nvPr/>
        </p:nvSpPr>
        <p:spPr>
          <a:xfrm>
            <a:off x="9403843" y="696750"/>
            <a:ext cx="7642010" cy="912429"/>
          </a:xfrm>
          <a:prstGeom prst="rect">
            <a:avLst/>
          </a:prstGeom>
          <a:noFill/>
          <a:ln>
            <a:noFill/>
          </a:ln>
        </p:spPr>
        <p:txBody>
          <a:bodyPr spcFirstLastPara="1" wrap="square" lIns="0" tIns="0" rIns="0" bIns="0" anchor="t" anchorCtr="0">
            <a:spAutoFit/>
          </a:bodyPr>
          <a:lstStyle/>
          <a:p>
            <a:pPr marL="0" marR="0" lvl="0" indent="0" algn="l" rtl="0">
              <a:lnSpc>
                <a:spcPct val="233333"/>
              </a:lnSpc>
              <a:spcBef>
                <a:spcPts val="0"/>
              </a:spcBef>
              <a:spcAft>
                <a:spcPts val="0"/>
              </a:spcAft>
              <a:buNone/>
            </a:pPr>
            <a:r>
              <a:rPr lang="en-US" sz="3600" b="1" dirty="0">
                <a:solidFill>
                  <a:srgbClr val="3F3F3F"/>
                </a:solidFill>
                <a:latin typeface="Quattrocento Sans"/>
                <a:ea typeface="Quattrocento Sans"/>
                <a:cs typeface="Quattrocento Sans"/>
                <a:sym typeface="Quattrocento Sans"/>
              </a:rPr>
              <a:t>Model Performance Progression</a:t>
            </a:r>
            <a:endParaRPr sz="3600" b="1" dirty="0">
              <a:solidFill>
                <a:srgbClr val="3F3F3F"/>
              </a:solidFill>
              <a:latin typeface="Quattrocento Sans"/>
              <a:ea typeface="Quattrocento Sans"/>
              <a:cs typeface="Quattrocento Sans"/>
              <a:sym typeface="Quattrocento Sans"/>
            </a:endParaRPr>
          </a:p>
        </p:txBody>
      </p:sp>
      <p:pic>
        <p:nvPicPr>
          <p:cNvPr id="158" name="Google Shape;158;p6"/>
          <p:cNvPicPr preferRelativeResize="0"/>
          <p:nvPr/>
        </p:nvPicPr>
        <p:blipFill rotWithShape="1">
          <a:blip r:embed="rId7">
            <a:alphaModFix/>
          </a:blip>
          <a:srcRect/>
          <a:stretch/>
        </p:blipFill>
        <p:spPr>
          <a:xfrm>
            <a:off x="9144000" y="2483520"/>
            <a:ext cx="8705816" cy="9013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62"/>
        <p:cNvGrpSpPr/>
        <p:nvPr/>
      </p:nvGrpSpPr>
      <p:grpSpPr>
        <a:xfrm>
          <a:off x="0" y="0"/>
          <a:ext cx="0" cy="0"/>
          <a:chOff x="0" y="0"/>
          <a:chExt cx="0" cy="0"/>
        </a:xfrm>
      </p:grpSpPr>
      <p:grpSp>
        <p:nvGrpSpPr>
          <p:cNvPr id="163" name="Google Shape;163;p7"/>
          <p:cNvGrpSpPr/>
          <p:nvPr/>
        </p:nvGrpSpPr>
        <p:grpSpPr>
          <a:xfrm>
            <a:off x="775169" y="496010"/>
            <a:ext cx="7642010" cy="5158237"/>
            <a:chOff x="-742901" y="-1863703"/>
            <a:chExt cx="10189346" cy="1023774"/>
          </a:xfrm>
        </p:grpSpPr>
        <p:sp>
          <p:nvSpPr>
            <p:cNvPr id="164" name="Google Shape;164;p7"/>
            <p:cNvSpPr txBox="1"/>
            <p:nvPr/>
          </p:nvSpPr>
          <p:spPr>
            <a:xfrm>
              <a:off x="-742901" y="-1863703"/>
              <a:ext cx="10189346" cy="24434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000" b="1" dirty="0">
                  <a:solidFill>
                    <a:srgbClr val="3F3F3F"/>
                  </a:solidFill>
                  <a:latin typeface="Quattrocento Sans"/>
                  <a:ea typeface="Quattrocento Sans"/>
                  <a:cs typeface="Quattrocento Sans"/>
                  <a:sym typeface="Quattrocento Sans"/>
                </a:rPr>
                <a:t>Cross Validation &amp; Model Performance Analysis</a:t>
              </a:r>
              <a:endParaRPr sz="4000" b="1" dirty="0">
                <a:solidFill>
                  <a:srgbClr val="3F3F3F"/>
                </a:solidFill>
                <a:latin typeface="Quattrocento Sans"/>
                <a:ea typeface="Quattrocento Sans"/>
                <a:cs typeface="Quattrocento Sans"/>
                <a:sym typeface="Quattrocento Sans"/>
              </a:endParaRPr>
            </a:p>
          </p:txBody>
        </p:sp>
        <p:sp>
          <p:nvSpPr>
            <p:cNvPr id="165" name="Google Shape;165;p7"/>
            <p:cNvSpPr txBox="1"/>
            <p:nvPr/>
          </p:nvSpPr>
          <p:spPr>
            <a:xfrm>
              <a:off x="-742901" y="-1553039"/>
              <a:ext cx="10189346" cy="713110"/>
            </a:xfrm>
            <a:prstGeom prst="rect">
              <a:avLst/>
            </a:prstGeom>
            <a:noFill/>
            <a:ln>
              <a:noFill/>
            </a:ln>
          </p:spPr>
          <p:txBody>
            <a:bodyPr spcFirstLastPara="1" wrap="square" lIns="0" tIns="0" rIns="0" bIns="0" anchor="t" anchorCtr="0">
              <a:spAutoFit/>
            </a:bodyPr>
            <a:lstStyle/>
            <a:p>
              <a:pPr marL="0" marR="0" lvl="0" indent="0" algn="l" rtl="0">
                <a:lnSpc>
                  <a:spcPct val="111428"/>
                </a:lnSpc>
                <a:spcBef>
                  <a:spcPts val="0"/>
                </a:spcBef>
                <a:spcAft>
                  <a:spcPts val="0"/>
                </a:spcAft>
                <a:buNone/>
              </a:pPr>
              <a:r>
                <a:rPr lang="en-US" sz="2800" b="1" dirty="0">
                  <a:solidFill>
                    <a:srgbClr val="3F3F3F"/>
                  </a:solidFill>
                  <a:latin typeface="Poppins Light"/>
                  <a:ea typeface="Poppins Light"/>
                  <a:cs typeface="Poppins Light"/>
                  <a:sym typeface="Poppins Light"/>
                </a:rPr>
                <a:t>Cross Validation Results:</a:t>
              </a:r>
              <a:endParaRPr dirty="0"/>
            </a:p>
            <a:p>
              <a:pPr marL="0" marR="0" lvl="0" indent="0" algn="l" rtl="0">
                <a:lnSpc>
                  <a:spcPct val="156000"/>
                </a:lnSpc>
                <a:spcBef>
                  <a:spcPts val="0"/>
                </a:spcBef>
                <a:spcAft>
                  <a:spcPts val="0"/>
                </a:spcAft>
                <a:buNone/>
              </a:pPr>
              <a:endParaRPr sz="2000" dirty="0">
                <a:solidFill>
                  <a:srgbClr val="3F3F3F"/>
                </a:solidFill>
                <a:latin typeface="Poppins Light"/>
                <a:ea typeface="Poppins Light"/>
                <a:cs typeface="Poppins Light"/>
                <a:sym typeface="Poppins Light"/>
              </a:endParaRPr>
            </a:p>
            <a:p>
              <a:pPr marL="0" marR="0" lvl="0" indent="-1270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  40-fold cross-validation on training data</a:t>
              </a:r>
              <a:endParaRPr dirty="0"/>
            </a:p>
            <a:p>
              <a:pPr marL="0" marR="0" lvl="0" indent="-1270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  Mean F1 score: 0.521</a:t>
              </a:r>
              <a:endParaRPr dirty="0"/>
            </a:p>
            <a:p>
              <a:pPr marL="0" marR="0" lvl="0" indent="-1270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  High standard deviation: 0.214</a:t>
              </a:r>
              <a:endParaRPr dirty="0"/>
            </a:p>
            <a:p>
              <a:pPr marL="0" marR="0" lvl="0" indent="-127000" algn="l" rtl="0">
                <a:spcBef>
                  <a:spcPts val="0"/>
                </a:spcBef>
                <a:spcAft>
                  <a:spcPts val="0"/>
                </a:spcAft>
                <a:buClr>
                  <a:srgbClr val="3F3F3F"/>
                </a:buClr>
                <a:buSzPts val="2000"/>
                <a:buFont typeface="Arial"/>
                <a:buChar char="•"/>
              </a:pPr>
              <a:r>
                <a:rPr lang="en-US" sz="2000" dirty="0">
                  <a:solidFill>
                    <a:srgbClr val="3F3F3F"/>
                  </a:solidFill>
                  <a:latin typeface="Poppins Light"/>
                  <a:ea typeface="Poppins Light"/>
                  <a:cs typeface="Poppins Light"/>
                  <a:sym typeface="Poppins Light"/>
                </a:rPr>
                <a:t>  Used </a:t>
              </a:r>
              <a:r>
                <a:rPr lang="en-US" sz="2000" dirty="0" err="1">
                  <a:solidFill>
                    <a:srgbClr val="3F3F3F"/>
                  </a:solidFill>
                  <a:latin typeface="Poppins Light"/>
                  <a:ea typeface="Poppins Light"/>
                  <a:cs typeface="Poppins Light"/>
                  <a:sym typeface="Poppins Light"/>
                </a:rPr>
                <a:t>StratifiedKFold</a:t>
              </a:r>
              <a:r>
                <a:rPr lang="en-US" sz="2000" dirty="0">
                  <a:solidFill>
                    <a:srgbClr val="3F3F3F"/>
                  </a:solidFill>
                  <a:latin typeface="Poppins Light"/>
                  <a:ea typeface="Poppins Light"/>
                  <a:cs typeface="Poppins Light"/>
                  <a:sym typeface="Poppins Light"/>
                </a:rPr>
                <a:t> for balanced class distribution</a:t>
              </a:r>
              <a:endParaRPr dirty="0"/>
            </a:p>
            <a:p>
              <a:pPr marL="0" marR="0" lvl="0" indent="0" algn="l" rtl="0">
                <a:spcBef>
                  <a:spcPts val="0"/>
                </a:spcBef>
                <a:spcAft>
                  <a:spcPts val="0"/>
                </a:spcAft>
                <a:buClr>
                  <a:schemeClr val="dk1"/>
                </a:buClr>
                <a:buSzPts val="2000"/>
                <a:buFont typeface="Arial"/>
                <a:buNone/>
              </a:pPr>
              <a:endParaRPr sz="2000" dirty="0">
                <a:solidFill>
                  <a:srgbClr val="3F3F3F"/>
                </a:solidFill>
                <a:latin typeface="Poppins Light"/>
                <a:ea typeface="Poppins Light"/>
                <a:cs typeface="Poppins Light"/>
                <a:sym typeface="Poppins Light"/>
              </a:endParaRPr>
            </a:p>
            <a:p>
              <a:pPr marL="0" marR="0" lvl="0" indent="0" algn="l" rtl="0">
                <a:spcBef>
                  <a:spcPts val="0"/>
                </a:spcBef>
                <a:spcAft>
                  <a:spcPts val="0"/>
                </a:spcAft>
                <a:buNone/>
              </a:pPr>
              <a:r>
                <a:rPr lang="en-US" sz="2000" b="1" dirty="0">
                  <a:solidFill>
                    <a:srgbClr val="3F3F3F"/>
                  </a:solidFill>
                  <a:latin typeface="Poppins Light"/>
                  <a:ea typeface="Poppins Light"/>
                  <a:cs typeface="Poppins Light"/>
                  <a:sym typeface="Poppins Light"/>
                </a:rPr>
                <a:t>High variability in model performance across folds, indicating sensitivity to data subsets.</a:t>
              </a:r>
              <a:endParaRPr b="1" dirty="0"/>
            </a:p>
            <a:p>
              <a:pPr marL="0" marR="0" lvl="0" indent="0" algn="l" rtl="0">
                <a:lnSpc>
                  <a:spcPct val="120000"/>
                </a:lnSpc>
                <a:spcBef>
                  <a:spcPts val="0"/>
                </a:spcBef>
                <a:spcAft>
                  <a:spcPts val="0"/>
                </a:spcAft>
                <a:buNone/>
              </a:pPr>
              <a:endParaRPr sz="2600" b="1" dirty="0">
                <a:solidFill>
                  <a:srgbClr val="373737"/>
                </a:solidFill>
                <a:latin typeface="DM Sans"/>
                <a:ea typeface="DM Sans"/>
                <a:cs typeface="DM Sans"/>
                <a:sym typeface="DM Sans"/>
              </a:endParaRPr>
            </a:p>
          </p:txBody>
        </p:sp>
      </p:grpSp>
      <p:sp>
        <p:nvSpPr>
          <p:cNvPr id="166" name="Google Shape;166;p7"/>
          <p:cNvSpPr txBox="1"/>
          <p:nvPr/>
        </p:nvSpPr>
        <p:spPr>
          <a:xfrm>
            <a:off x="775169" y="5696790"/>
            <a:ext cx="7642010" cy="3580660"/>
          </a:xfrm>
          <a:prstGeom prst="rect">
            <a:avLst/>
          </a:prstGeom>
          <a:noFill/>
          <a:ln>
            <a:noFill/>
          </a:ln>
        </p:spPr>
        <p:txBody>
          <a:bodyPr spcFirstLastPara="1" wrap="square" lIns="0" tIns="0" rIns="0" bIns="0" anchor="t" anchorCtr="0">
            <a:spAutoFit/>
          </a:bodyPr>
          <a:lstStyle/>
          <a:p>
            <a:pPr marL="0" marR="0" lvl="0" indent="0" algn="l" rtl="0">
              <a:lnSpc>
                <a:spcPct val="109964"/>
              </a:lnSpc>
              <a:spcBef>
                <a:spcPts val="0"/>
              </a:spcBef>
              <a:spcAft>
                <a:spcPts val="0"/>
              </a:spcAft>
              <a:buNone/>
            </a:pPr>
            <a:endParaRPr sz="2800" b="1" dirty="0">
              <a:solidFill>
                <a:schemeClr val="dk1"/>
              </a:solidFill>
              <a:latin typeface="Poppins Light"/>
              <a:ea typeface="Poppins Light"/>
              <a:cs typeface="Poppins Light"/>
              <a:sym typeface="Poppins Light"/>
            </a:endParaRPr>
          </a:p>
          <a:p>
            <a:pPr marL="0" marR="0" lvl="0" indent="0" algn="l" rtl="0">
              <a:lnSpc>
                <a:spcPct val="111428"/>
              </a:lnSpc>
              <a:spcBef>
                <a:spcPts val="0"/>
              </a:spcBef>
              <a:spcAft>
                <a:spcPts val="0"/>
              </a:spcAft>
              <a:buNone/>
            </a:pPr>
            <a:r>
              <a:rPr lang="en-US" sz="2800" b="1" dirty="0">
                <a:solidFill>
                  <a:srgbClr val="3F3F3F"/>
                </a:solidFill>
                <a:latin typeface="Poppins Light"/>
                <a:ea typeface="Poppins Light"/>
                <a:cs typeface="Poppins Light"/>
                <a:sym typeface="Poppins Light"/>
              </a:rPr>
              <a:t>Model Performance by Quality Scores:</a:t>
            </a:r>
            <a:endParaRPr dirty="0"/>
          </a:p>
          <a:p>
            <a:pPr marL="0" marR="0" lvl="0" indent="0" algn="l" rtl="0">
              <a:lnSpc>
                <a:spcPct val="153950"/>
              </a:lnSpc>
              <a:spcBef>
                <a:spcPts val="0"/>
              </a:spcBef>
              <a:spcAft>
                <a:spcPts val="0"/>
              </a:spcAft>
              <a:buNone/>
            </a:pPr>
            <a:endParaRPr sz="2000" dirty="0">
              <a:solidFill>
                <a:srgbClr val="3F3F3F"/>
              </a:solidFill>
              <a:latin typeface="Poppins Light"/>
              <a:ea typeface="Poppins Light"/>
              <a:cs typeface="Poppins Light"/>
              <a:sym typeface="Poppins Light"/>
            </a:endParaRPr>
          </a:p>
          <a:p>
            <a:pPr marL="457200" marR="0" lvl="1" indent="-342900" algn="l" rtl="0">
              <a:spcBef>
                <a:spcPts val="0"/>
              </a:spcBef>
              <a:spcAft>
                <a:spcPts val="0"/>
              </a:spcAft>
              <a:buClr>
                <a:srgbClr val="3F3F3F"/>
              </a:buClr>
              <a:buSzPts val="2000"/>
              <a:buFont typeface="Arial"/>
              <a:buChar char="•"/>
            </a:pPr>
            <a:r>
              <a:rPr lang="en-US" sz="2000" b="0" i="0" u="none" strike="noStrike" cap="none" dirty="0">
                <a:solidFill>
                  <a:srgbClr val="3F3F3F"/>
                </a:solidFill>
                <a:latin typeface="Poppins Light"/>
                <a:ea typeface="Poppins Light"/>
                <a:cs typeface="Poppins Light"/>
                <a:sym typeface="Poppins Light"/>
              </a:rPr>
              <a:t>Reliable with extreme scores (3-5 and 8).</a:t>
            </a:r>
            <a:endParaRPr dirty="0"/>
          </a:p>
          <a:p>
            <a:pPr marL="457200" marR="0" lvl="1" indent="-342900" algn="l" rtl="0">
              <a:spcBef>
                <a:spcPts val="0"/>
              </a:spcBef>
              <a:spcAft>
                <a:spcPts val="0"/>
              </a:spcAft>
              <a:buClr>
                <a:srgbClr val="3F3F3F"/>
              </a:buClr>
              <a:buSzPts val="2000"/>
              <a:buFont typeface="Arial"/>
              <a:buChar char="•"/>
            </a:pPr>
            <a:r>
              <a:rPr lang="en-US" sz="2000" b="0" i="0" u="none" strike="noStrike" cap="none" dirty="0">
                <a:solidFill>
                  <a:srgbClr val="3F3F3F"/>
                </a:solidFill>
                <a:latin typeface="Poppins Light"/>
                <a:ea typeface="Poppins Light"/>
                <a:cs typeface="Poppins Light"/>
                <a:sym typeface="Poppins Light"/>
              </a:rPr>
              <a:t>Challenges with mid-range scores (6-7), misclassifying 36 quality 6 instances as high (18.8%) and 18 quality 7 instances as low (30.5%). </a:t>
            </a:r>
            <a:endParaRPr dirty="0"/>
          </a:p>
          <a:p>
            <a:pPr marL="0" marR="0" lvl="0" indent="127000" algn="l" rtl="0">
              <a:spcBef>
                <a:spcPts val="0"/>
              </a:spcBef>
              <a:spcAft>
                <a:spcPts val="0"/>
              </a:spcAft>
              <a:buClr>
                <a:schemeClr val="dk1"/>
              </a:buClr>
              <a:buSzPts val="2000"/>
              <a:buFont typeface="Arial"/>
              <a:buNone/>
            </a:pPr>
            <a:endParaRPr sz="2000" dirty="0">
              <a:solidFill>
                <a:srgbClr val="3F3F3F"/>
              </a:solidFill>
              <a:latin typeface="Poppins Light"/>
              <a:ea typeface="Poppins Light"/>
              <a:cs typeface="Poppins Light"/>
              <a:sym typeface="Poppins Light"/>
            </a:endParaRPr>
          </a:p>
          <a:p>
            <a:pPr marL="0" marR="0" lvl="0" indent="0" algn="l" rtl="0">
              <a:spcBef>
                <a:spcPts val="0"/>
              </a:spcBef>
              <a:spcAft>
                <a:spcPts val="0"/>
              </a:spcAft>
              <a:buNone/>
            </a:pPr>
            <a:r>
              <a:rPr lang="en-US" sz="2000" b="1" dirty="0">
                <a:solidFill>
                  <a:srgbClr val="3F3F3F"/>
                </a:solidFill>
                <a:latin typeface="Poppins Light"/>
                <a:ea typeface="Poppins Light"/>
                <a:cs typeface="Poppins Light"/>
                <a:sym typeface="Poppins Light"/>
              </a:rPr>
              <a:t>The model has difficulty with borderline cases, especially in distinguishing between quality levels 6 and 7.</a:t>
            </a:r>
            <a:endParaRPr sz="2000" b="1" dirty="0">
              <a:solidFill>
                <a:srgbClr val="3F3F3F"/>
              </a:solidFill>
              <a:latin typeface="Poppins Light"/>
              <a:ea typeface="Poppins Light"/>
              <a:cs typeface="Poppins Light"/>
              <a:sym typeface="Poppins Light"/>
            </a:endParaRPr>
          </a:p>
        </p:txBody>
      </p:sp>
      <p:pic>
        <p:nvPicPr>
          <p:cNvPr id="167" name="Google Shape;167;p7"/>
          <p:cNvPicPr preferRelativeResize="0"/>
          <p:nvPr/>
        </p:nvPicPr>
        <p:blipFill rotWithShape="1">
          <a:blip r:embed="rId3">
            <a:alphaModFix/>
          </a:blip>
          <a:srcRect/>
          <a:stretch/>
        </p:blipFill>
        <p:spPr>
          <a:xfrm>
            <a:off x="9448800" y="862237"/>
            <a:ext cx="7848600" cy="4396999"/>
          </a:xfrm>
          <a:prstGeom prst="rect">
            <a:avLst/>
          </a:prstGeom>
          <a:noFill/>
          <a:ln>
            <a:noFill/>
          </a:ln>
          <a:effectLst>
            <a:softEdge rad="31750"/>
          </a:effectLst>
        </p:spPr>
      </p:pic>
      <p:pic>
        <p:nvPicPr>
          <p:cNvPr id="168" name="Google Shape;168;p7"/>
          <p:cNvPicPr preferRelativeResize="0"/>
          <p:nvPr/>
        </p:nvPicPr>
        <p:blipFill rotWithShape="1">
          <a:blip r:embed="rId4">
            <a:alphaModFix/>
          </a:blip>
          <a:srcRect/>
          <a:stretch/>
        </p:blipFill>
        <p:spPr>
          <a:xfrm>
            <a:off x="8741488" y="5981700"/>
            <a:ext cx="9263224" cy="3656889"/>
          </a:xfrm>
          <a:prstGeom prst="rect">
            <a:avLst/>
          </a:prstGeom>
          <a:noFill/>
          <a:ln>
            <a:noFill/>
          </a:ln>
          <a:effectLst>
            <a:softEdge rad="3175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72"/>
        <p:cNvGrpSpPr/>
        <p:nvPr/>
      </p:nvGrpSpPr>
      <p:grpSpPr>
        <a:xfrm>
          <a:off x="0" y="0"/>
          <a:ext cx="0" cy="0"/>
          <a:chOff x="0" y="0"/>
          <a:chExt cx="0" cy="0"/>
        </a:xfrm>
      </p:grpSpPr>
      <p:sp>
        <p:nvSpPr>
          <p:cNvPr id="173" name="Google Shape;173;p8"/>
          <p:cNvSpPr txBox="1"/>
          <p:nvPr/>
        </p:nvSpPr>
        <p:spPr>
          <a:xfrm>
            <a:off x="685799" y="439972"/>
            <a:ext cx="16230600" cy="61555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000" b="1" dirty="0">
                <a:solidFill>
                  <a:srgbClr val="F2F2F2"/>
                </a:solidFill>
                <a:latin typeface="Quattrocento Sans"/>
                <a:ea typeface="Quattrocento Sans"/>
                <a:cs typeface="Quattrocento Sans"/>
                <a:sym typeface="Quattrocento Sans"/>
              </a:rPr>
              <a:t>Multi Classifier Optimization &amp; Cross Validation</a:t>
            </a:r>
            <a:endParaRPr dirty="0"/>
          </a:p>
        </p:txBody>
      </p:sp>
      <p:pic>
        <p:nvPicPr>
          <p:cNvPr id="174" name="Google Shape;174;p8"/>
          <p:cNvPicPr preferRelativeResize="0"/>
          <p:nvPr/>
        </p:nvPicPr>
        <p:blipFill rotWithShape="1">
          <a:blip r:embed="rId3">
            <a:alphaModFix/>
          </a:blip>
          <a:srcRect/>
          <a:stretch/>
        </p:blipFill>
        <p:spPr>
          <a:xfrm>
            <a:off x="9601201" y="5419827"/>
            <a:ext cx="8097648" cy="4554927"/>
          </a:xfrm>
          <a:prstGeom prst="rect">
            <a:avLst/>
          </a:prstGeom>
          <a:noFill/>
          <a:ln>
            <a:noFill/>
          </a:ln>
          <a:effectLst>
            <a:softEdge rad="31750"/>
          </a:effectLst>
        </p:spPr>
      </p:pic>
      <p:sp>
        <p:nvSpPr>
          <p:cNvPr id="175" name="Google Shape;175;p8"/>
          <p:cNvSpPr txBox="1"/>
          <p:nvPr/>
        </p:nvSpPr>
        <p:spPr>
          <a:xfrm>
            <a:off x="685799" y="1370993"/>
            <a:ext cx="13639801" cy="67710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200" dirty="0">
                <a:solidFill>
                  <a:srgbClr val="F2F2F2"/>
                </a:solidFill>
                <a:latin typeface="Poppins Light"/>
                <a:ea typeface="Poppins Light"/>
                <a:cs typeface="Poppins Light"/>
                <a:sym typeface="Poppins Light"/>
              </a:rPr>
              <a:t>To improve our model, we optimized six classifiers—Logistic Regression, Random Forest, KNN, Gradient Boosting, </a:t>
            </a:r>
            <a:r>
              <a:rPr lang="en-US" sz="2200" dirty="0" err="1">
                <a:solidFill>
                  <a:srgbClr val="F2F2F2"/>
                </a:solidFill>
                <a:latin typeface="Poppins Light"/>
                <a:ea typeface="Poppins Light"/>
                <a:cs typeface="Poppins Light"/>
                <a:sym typeface="Poppins Light"/>
              </a:rPr>
              <a:t>LightGBM</a:t>
            </a:r>
            <a:r>
              <a:rPr lang="en-US" sz="2200" dirty="0">
                <a:solidFill>
                  <a:srgbClr val="F2F2F2"/>
                </a:solidFill>
                <a:latin typeface="Poppins Light"/>
                <a:ea typeface="Poppins Light"/>
                <a:cs typeface="Poppins Light"/>
                <a:sym typeface="Poppins Light"/>
              </a:rPr>
              <a:t>, and </a:t>
            </a:r>
            <a:r>
              <a:rPr lang="en-US" sz="2200" dirty="0" err="1">
                <a:solidFill>
                  <a:srgbClr val="F2F2F2"/>
                </a:solidFill>
                <a:latin typeface="Poppins Light"/>
                <a:ea typeface="Poppins Light"/>
                <a:cs typeface="Poppins Light"/>
                <a:sym typeface="Poppins Light"/>
              </a:rPr>
              <a:t>XGBoost</a:t>
            </a:r>
            <a:r>
              <a:rPr lang="en-US" sz="2200" dirty="0">
                <a:solidFill>
                  <a:srgbClr val="F2F2F2"/>
                </a:solidFill>
                <a:latin typeface="Poppins Light"/>
                <a:ea typeface="Poppins Light"/>
                <a:cs typeface="Poppins Light"/>
                <a:sym typeface="Poppins Light"/>
              </a:rPr>
              <a:t>—using </a:t>
            </a:r>
            <a:r>
              <a:rPr lang="en-US" sz="2200" dirty="0" err="1">
                <a:solidFill>
                  <a:srgbClr val="F2F2F2"/>
                </a:solidFill>
                <a:latin typeface="Poppins Light"/>
                <a:ea typeface="Poppins Light"/>
                <a:cs typeface="Poppins Light"/>
                <a:sym typeface="Poppins Light"/>
              </a:rPr>
              <a:t>Optuna</a:t>
            </a:r>
            <a:r>
              <a:rPr lang="en-US" sz="2200" dirty="0">
                <a:solidFill>
                  <a:srgbClr val="F2F2F2"/>
                </a:solidFill>
                <a:latin typeface="Poppins Light"/>
                <a:ea typeface="Poppins Light"/>
                <a:cs typeface="Poppins Light"/>
                <a:sym typeface="Poppins Light"/>
              </a:rPr>
              <a:t> to maximize the F1 score across 100 trials.</a:t>
            </a:r>
            <a:endParaRPr dirty="0"/>
          </a:p>
        </p:txBody>
      </p:sp>
      <p:sp>
        <p:nvSpPr>
          <p:cNvPr id="176" name="Google Shape;176;p8"/>
          <p:cNvSpPr txBox="1"/>
          <p:nvPr/>
        </p:nvSpPr>
        <p:spPr>
          <a:xfrm>
            <a:off x="685799" y="2621220"/>
            <a:ext cx="7848601" cy="2769989"/>
          </a:xfrm>
          <a:prstGeom prst="rect">
            <a:avLst/>
          </a:prstGeom>
          <a:noFill/>
          <a:ln>
            <a:noFill/>
          </a:ln>
        </p:spPr>
        <p:txBody>
          <a:bodyPr spcFirstLastPara="1" wrap="square" lIns="0" tIns="0" rIns="0" bIns="0" anchor="t" anchorCtr="0">
            <a:spAutoFit/>
          </a:bodyPr>
          <a:lstStyle/>
          <a:p>
            <a:pPr marL="285750" indent="-285750">
              <a:buClr>
                <a:schemeClr val="bg1"/>
              </a:buClr>
              <a:buFont typeface="Arial" panose="020B0604020202020204" pitchFamily="34" charset="0"/>
              <a:buChar char="•"/>
            </a:pPr>
            <a:r>
              <a:rPr lang="en-US" sz="1800" b="1" i="0" dirty="0" err="1">
                <a:solidFill>
                  <a:schemeClr val="bg1"/>
                </a:solidFill>
                <a:effectLst/>
                <a:latin typeface="Poppins Light" panose="00000400000000000000" pitchFamily="2" charset="0"/>
                <a:cs typeface="Poppins Light" panose="00000400000000000000" pitchFamily="2" charset="0"/>
              </a:rPr>
              <a:t>LightGBM</a:t>
            </a:r>
            <a:r>
              <a:rPr lang="en-US" sz="1800" b="1" i="0" dirty="0">
                <a:solidFill>
                  <a:schemeClr val="bg1"/>
                </a:solidFill>
                <a:effectLst/>
                <a:latin typeface="Poppins Light" panose="00000400000000000000" pitchFamily="2" charset="0"/>
                <a:cs typeface="Poppins Light" panose="00000400000000000000" pitchFamily="2" charset="0"/>
              </a:rPr>
              <a:t> Performance</a:t>
            </a:r>
            <a:r>
              <a:rPr lang="en-US" sz="1800" b="0" i="0" dirty="0">
                <a:solidFill>
                  <a:schemeClr val="bg1"/>
                </a:solidFill>
                <a:effectLst/>
                <a:latin typeface="Poppins Light" panose="00000400000000000000" pitchFamily="2" charset="0"/>
                <a:cs typeface="Poppins Light" panose="00000400000000000000" pitchFamily="2" charset="0"/>
              </a:rPr>
              <a:t>:</a:t>
            </a:r>
            <a:r>
              <a:rPr lang="en-US" sz="1800" dirty="0">
                <a:solidFill>
                  <a:schemeClr val="bg1"/>
                </a:solidFill>
                <a:latin typeface="Poppins Light" panose="00000400000000000000" pitchFamily="2" charset="0"/>
                <a:cs typeface="Poppins Light" panose="00000400000000000000" pitchFamily="2" charset="0"/>
              </a:rPr>
              <a:t> </a:t>
            </a:r>
            <a:r>
              <a:rPr lang="en-US" sz="1800" b="0" i="0" dirty="0">
                <a:solidFill>
                  <a:schemeClr val="bg1"/>
                </a:solidFill>
                <a:effectLst/>
                <a:latin typeface="Poppins Light" panose="00000400000000000000" pitchFamily="2" charset="0"/>
                <a:cs typeface="Poppins Light" panose="00000400000000000000" pitchFamily="2" charset="0"/>
              </a:rPr>
              <a:t>Highest F1 score of 0.633 and accuracy of 0.908, making it the most effective model.</a:t>
            </a:r>
          </a:p>
          <a:p>
            <a:pPr marL="285750" indent="-285750">
              <a:buClr>
                <a:schemeClr val="bg1"/>
              </a:buClr>
              <a:buFont typeface="Arial" panose="020B0604020202020204" pitchFamily="34" charset="0"/>
              <a:buChar char="•"/>
            </a:pPr>
            <a:endParaRPr lang="en-US" sz="1800" b="0" i="0" dirty="0">
              <a:solidFill>
                <a:schemeClr val="bg1"/>
              </a:solidFill>
              <a:effectLst/>
              <a:latin typeface="Poppins Light" panose="00000400000000000000" pitchFamily="2" charset="0"/>
              <a:cs typeface="Poppins Light" panose="00000400000000000000" pitchFamily="2" charset="0"/>
            </a:endParaRPr>
          </a:p>
          <a:p>
            <a:pPr marL="285750" marR="0" lvl="0" indent="-285750" algn="l" rtl="0">
              <a:spcBef>
                <a:spcPts val="0"/>
              </a:spcBef>
              <a:spcAft>
                <a:spcPts val="0"/>
              </a:spcAft>
              <a:buClr>
                <a:schemeClr val="bg1"/>
              </a:buClr>
              <a:buFont typeface="Arial" panose="020B0604020202020204" pitchFamily="34" charset="0"/>
              <a:buChar char="•"/>
            </a:pPr>
            <a:r>
              <a:rPr lang="en-US" sz="1800" b="1" i="0" dirty="0">
                <a:solidFill>
                  <a:schemeClr val="bg1"/>
                </a:solidFill>
                <a:effectLst/>
                <a:latin typeface="Poppins Light" panose="00000400000000000000" pitchFamily="2" charset="0"/>
                <a:cs typeface="Poppins Light" panose="00000400000000000000" pitchFamily="2" charset="0"/>
              </a:rPr>
              <a:t>Generalization Issues</a:t>
            </a:r>
            <a:r>
              <a:rPr lang="en-US" sz="1800" b="0" i="0" dirty="0">
                <a:solidFill>
                  <a:schemeClr val="bg1"/>
                </a:solidFill>
                <a:effectLst/>
                <a:latin typeface="Poppins Light" panose="00000400000000000000" pitchFamily="2" charset="0"/>
                <a:cs typeface="Poppins Light" panose="00000400000000000000" pitchFamily="2" charset="0"/>
              </a:rPr>
              <a:t>: Many models achieved perfect training scores but struggled with generalization, indicating potential overfitting.</a:t>
            </a:r>
          </a:p>
          <a:p>
            <a:pPr marL="285750" marR="0" lvl="0" indent="-285750" algn="l" rtl="0">
              <a:spcBef>
                <a:spcPts val="0"/>
              </a:spcBef>
              <a:spcAft>
                <a:spcPts val="0"/>
              </a:spcAft>
              <a:buClr>
                <a:schemeClr val="bg1"/>
              </a:buClr>
              <a:buFont typeface="Arial" panose="020B0604020202020204" pitchFamily="34" charset="0"/>
              <a:buChar char="•"/>
            </a:pPr>
            <a:endParaRPr lang="en-US" sz="1800" b="0" i="0" dirty="0">
              <a:solidFill>
                <a:schemeClr val="bg1"/>
              </a:solidFill>
              <a:effectLst/>
              <a:latin typeface="Poppins Light" panose="00000400000000000000" pitchFamily="2" charset="0"/>
              <a:cs typeface="Poppins Light" panose="00000400000000000000" pitchFamily="2" charset="0"/>
            </a:endParaRPr>
          </a:p>
          <a:p>
            <a:pPr marL="285750" marR="0" lvl="0" indent="-285750" algn="l" rtl="0">
              <a:spcBef>
                <a:spcPts val="0"/>
              </a:spcBef>
              <a:spcAft>
                <a:spcPts val="0"/>
              </a:spcAft>
              <a:buClr>
                <a:schemeClr val="bg1"/>
              </a:buClr>
              <a:buFont typeface="Arial" panose="020B0604020202020204" pitchFamily="34" charset="0"/>
              <a:buChar char="•"/>
            </a:pPr>
            <a:r>
              <a:rPr lang="en-US" sz="1800" b="1" i="0" dirty="0">
                <a:solidFill>
                  <a:schemeClr val="bg1"/>
                </a:solidFill>
                <a:effectLst/>
                <a:latin typeface="Poppins Light" panose="00000400000000000000" pitchFamily="2" charset="0"/>
                <a:cs typeface="Poppins Light" panose="00000400000000000000" pitchFamily="2" charset="0"/>
              </a:rPr>
              <a:t>Need for Further Tuning</a:t>
            </a:r>
            <a:r>
              <a:rPr lang="en-US" sz="1800" b="0" i="0" dirty="0">
                <a:solidFill>
                  <a:schemeClr val="bg1"/>
                </a:solidFill>
                <a:effectLst/>
                <a:latin typeface="Poppins Light" panose="00000400000000000000" pitchFamily="2" charset="0"/>
                <a:cs typeface="Poppins Light" panose="00000400000000000000" pitchFamily="2" charset="0"/>
              </a:rPr>
              <a:t>:</a:t>
            </a:r>
            <a:r>
              <a:rPr lang="en-US" sz="1800" dirty="0">
                <a:solidFill>
                  <a:schemeClr val="bg1"/>
                </a:solidFill>
                <a:latin typeface="Poppins Light" panose="00000400000000000000" pitchFamily="2" charset="0"/>
                <a:cs typeface="Poppins Light" panose="00000400000000000000" pitchFamily="2" charset="0"/>
              </a:rPr>
              <a:t> </a:t>
            </a:r>
            <a:r>
              <a:rPr lang="en-US" sz="1800" b="0" i="0" dirty="0">
                <a:solidFill>
                  <a:schemeClr val="bg1"/>
                </a:solidFill>
                <a:effectLst/>
                <a:latin typeface="Poppins Light" panose="00000400000000000000" pitchFamily="2" charset="0"/>
                <a:cs typeface="Poppins Light" panose="00000400000000000000" pitchFamily="2" charset="0"/>
              </a:rPr>
              <a:t>Additional tuning is necessary to enhance performance on unseen data and improve generalization.</a:t>
            </a:r>
          </a:p>
          <a:p>
            <a:pPr marL="0" marR="0" lvl="0" indent="0" algn="l" rtl="0">
              <a:spcBef>
                <a:spcPts val="0"/>
              </a:spcBef>
              <a:spcAft>
                <a:spcPts val="0"/>
              </a:spcAft>
              <a:buNone/>
            </a:pPr>
            <a:endParaRPr sz="1800" dirty="0">
              <a:solidFill>
                <a:schemeClr val="bg1"/>
              </a:solidFill>
              <a:latin typeface="Poppins Light" panose="00000400000000000000" pitchFamily="2" charset="0"/>
              <a:cs typeface="Poppins Light" panose="00000400000000000000" pitchFamily="2" charset="0"/>
            </a:endParaRPr>
          </a:p>
        </p:txBody>
      </p:sp>
      <p:pic>
        <p:nvPicPr>
          <p:cNvPr id="177" name="Google Shape;177;p8"/>
          <p:cNvPicPr preferRelativeResize="0"/>
          <p:nvPr/>
        </p:nvPicPr>
        <p:blipFill rotWithShape="1">
          <a:blip r:embed="rId4">
            <a:alphaModFix/>
          </a:blip>
          <a:srcRect/>
          <a:stretch/>
        </p:blipFill>
        <p:spPr>
          <a:xfrm>
            <a:off x="685800" y="5419829"/>
            <a:ext cx="7162800" cy="4554926"/>
          </a:xfrm>
          <a:prstGeom prst="rect">
            <a:avLst/>
          </a:prstGeom>
          <a:noFill/>
          <a:ln>
            <a:noFill/>
          </a:ln>
          <a:effectLst>
            <a:softEdge rad="31750"/>
          </a:effectLst>
        </p:spPr>
      </p:pic>
      <p:cxnSp>
        <p:nvCxnSpPr>
          <p:cNvPr id="178" name="Google Shape;178;p8"/>
          <p:cNvCxnSpPr/>
          <p:nvPr/>
        </p:nvCxnSpPr>
        <p:spPr>
          <a:xfrm rot="-5400000">
            <a:off x="5186008" y="6169161"/>
            <a:ext cx="7611184" cy="0"/>
          </a:xfrm>
          <a:prstGeom prst="straightConnector1">
            <a:avLst/>
          </a:prstGeom>
          <a:noFill/>
          <a:ln w="9525" cap="rnd" cmpd="sng">
            <a:solidFill>
              <a:srgbClr val="FFFFFF"/>
            </a:solidFill>
            <a:prstDash val="solid"/>
            <a:round/>
            <a:headEnd type="none" w="sm" len="sm"/>
            <a:tailEnd type="none" w="sm" len="sm"/>
          </a:ln>
        </p:spPr>
      </p:cxnSp>
      <p:sp>
        <p:nvSpPr>
          <p:cNvPr id="179" name="Google Shape;179;p8"/>
          <p:cNvSpPr txBox="1"/>
          <p:nvPr/>
        </p:nvSpPr>
        <p:spPr>
          <a:xfrm>
            <a:off x="9601201" y="2621220"/>
            <a:ext cx="7848601" cy="2154436"/>
          </a:xfrm>
          <a:prstGeom prst="rect">
            <a:avLst/>
          </a:prstGeom>
          <a:noFill/>
          <a:ln>
            <a:noFill/>
          </a:ln>
        </p:spPr>
        <p:txBody>
          <a:bodyPr spcFirstLastPara="1" wrap="square" lIns="0" tIns="0" rIns="0" bIns="0" anchor="t" anchorCtr="0">
            <a:spAutoFit/>
          </a:bodyPr>
          <a:lstStyle/>
          <a:p>
            <a:pPr marL="285750" indent="-285750">
              <a:buClr>
                <a:schemeClr val="bg1"/>
              </a:buClr>
              <a:buFont typeface="Arial" panose="020B0604020202020204" pitchFamily="34" charset="0"/>
              <a:buChar char="•"/>
            </a:pPr>
            <a:r>
              <a:rPr lang="en-US" sz="1800" b="1" dirty="0">
                <a:solidFill>
                  <a:schemeClr val="bg1"/>
                </a:solidFill>
                <a:latin typeface="Poppins Light" panose="00000400000000000000" pitchFamily="2" charset="0"/>
                <a:cs typeface="Poppins Light" panose="00000400000000000000" pitchFamily="2" charset="0"/>
              </a:rPr>
              <a:t>40-Fold</a:t>
            </a:r>
            <a:r>
              <a:rPr lang="en-US" b="0" i="0" dirty="0">
                <a:effectLst/>
                <a:latin typeface="__fkGroteskNeue_598ab8"/>
              </a:rPr>
              <a:t> </a:t>
            </a:r>
            <a:r>
              <a:rPr lang="en-US" sz="1800" b="1" dirty="0">
                <a:solidFill>
                  <a:schemeClr val="bg1"/>
                </a:solidFill>
                <a:latin typeface="Poppins Light" panose="00000400000000000000" pitchFamily="2" charset="0"/>
                <a:cs typeface="Poppins Light" panose="00000400000000000000" pitchFamily="2" charset="0"/>
              </a:rPr>
              <a:t>Cross-Validation: </a:t>
            </a:r>
            <a:r>
              <a:rPr lang="en-US" sz="1800" b="0" i="0" dirty="0">
                <a:solidFill>
                  <a:schemeClr val="bg1"/>
                </a:solidFill>
                <a:effectLst/>
                <a:latin typeface="Poppins Light" panose="00000400000000000000" pitchFamily="2" charset="0"/>
                <a:cs typeface="Poppins Light" panose="00000400000000000000" pitchFamily="2" charset="0"/>
              </a:rPr>
              <a:t>Conducted on six models to assess performance and stability</a:t>
            </a:r>
            <a:r>
              <a:rPr lang="en-US" sz="1800" b="0" i="0" dirty="0">
                <a:solidFill>
                  <a:schemeClr val="bg1"/>
                </a:solidFill>
                <a:effectLst/>
                <a:latin typeface="__fkGroteskNeue_598ab8"/>
              </a:rPr>
              <a:t>.</a:t>
            </a:r>
          </a:p>
          <a:p>
            <a:pPr marL="285750" indent="-285750">
              <a:buClr>
                <a:schemeClr val="bg1"/>
              </a:buClr>
              <a:buFont typeface="Arial" panose="020B0604020202020204" pitchFamily="34" charset="0"/>
              <a:buChar char="•"/>
            </a:pPr>
            <a:endParaRPr lang="en-US" sz="1800" b="0" i="0" dirty="0">
              <a:solidFill>
                <a:schemeClr val="bg1"/>
              </a:solidFill>
              <a:effectLst/>
              <a:latin typeface="__fkGroteskNeue_598ab8"/>
            </a:endParaRPr>
          </a:p>
          <a:p>
            <a:pPr marL="285750" indent="-285750">
              <a:buClr>
                <a:schemeClr val="bg1"/>
              </a:buClr>
              <a:buFont typeface="Arial" panose="020B0604020202020204" pitchFamily="34" charset="0"/>
              <a:buChar char="•"/>
            </a:pPr>
            <a:r>
              <a:rPr lang="en-US" sz="1800" b="1" dirty="0">
                <a:solidFill>
                  <a:schemeClr val="bg1"/>
                </a:solidFill>
                <a:latin typeface="Poppins Light" panose="00000400000000000000" pitchFamily="2" charset="0"/>
                <a:cs typeface="Poppins Light" panose="00000400000000000000" pitchFamily="2" charset="0"/>
              </a:rPr>
              <a:t>Performance Insights: </a:t>
            </a:r>
            <a:r>
              <a:rPr lang="en-US" sz="1800" b="0" i="0" dirty="0" err="1">
                <a:solidFill>
                  <a:schemeClr val="bg1"/>
                </a:solidFill>
                <a:effectLst/>
                <a:latin typeface="Poppins Light" panose="00000400000000000000" pitchFamily="2" charset="0"/>
                <a:cs typeface="Poppins Light" panose="00000400000000000000" pitchFamily="2" charset="0"/>
              </a:rPr>
              <a:t>XGBoost</a:t>
            </a:r>
            <a:r>
              <a:rPr lang="en-US" sz="1800" b="0" i="0" dirty="0">
                <a:solidFill>
                  <a:schemeClr val="bg1"/>
                </a:solidFill>
                <a:effectLst/>
                <a:latin typeface="Poppins Light" panose="00000400000000000000" pitchFamily="2" charset="0"/>
                <a:cs typeface="Poppins Light" panose="00000400000000000000" pitchFamily="2" charset="0"/>
              </a:rPr>
              <a:t> and Gradient Boosting achieved the highest mean F1 scores. All models showed varying levels of performance, indicating potential for improvement through further tuning.</a:t>
            </a:r>
            <a:endParaRPr lang="en-US" sz="1800" b="1" dirty="0">
              <a:solidFill>
                <a:schemeClr val="bg1"/>
              </a:solidFill>
              <a:latin typeface="Poppins Light" panose="00000400000000000000" pitchFamily="2" charset="0"/>
              <a:cs typeface="Poppins Light" panose="00000400000000000000" pitchFamily="2" charset="0"/>
            </a:endParaRPr>
          </a:p>
          <a:p>
            <a:pPr marL="285750" marR="0" lvl="0" indent="-285750" algn="l" rtl="0">
              <a:spcBef>
                <a:spcPts val="0"/>
              </a:spcBef>
              <a:spcAft>
                <a:spcPts val="0"/>
              </a:spcAft>
              <a:buClr>
                <a:schemeClr val="bg1"/>
              </a:buClr>
              <a:buFont typeface="Arial" panose="020B0604020202020204" pitchFamily="34" charset="0"/>
              <a:buChar char="•"/>
            </a:pPr>
            <a:endParaRPr dirty="0"/>
          </a:p>
        </p:txBody>
      </p:sp>
      <p:cxnSp>
        <p:nvCxnSpPr>
          <p:cNvPr id="180" name="Google Shape;180;p8"/>
          <p:cNvCxnSpPr/>
          <p:nvPr/>
        </p:nvCxnSpPr>
        <p:spPr>
          <a:xfrm>
            <a:off x="0" y="2247900"/>
            <a:ext cx="18288000" cy="0"/>
          </a:xfrm>
          <a:prstGeom prst="straightConnector1">
            <a:avLst/>
          </a:prstGeom>
          <a:noFill/>
          <a:ln w="9525" cap="flat" cmpd="sng">
            <a:solidFill>
              <a:srgbClr val="FFFFFF"/>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84"/>
        <p:cNvGrpSpPr/>
        <p:nvPr/>
      </p:nvGrpSpPr>
      <p:grpSpPr>
        <a:xfrm>
          <a:off x="0" y="0"/>
          <a:ext cx="0" cy="0"/>
          <a:chOff x="0" y="0"/>
          <a:chExt cx="0" cy="0"/>
        </a:xfrm>
      </p:grpSpPr>
      <p:sp>
        <p:nvSpPr>
          <p:cNvPr id="185" name="Google Shape;185;p9"/>
          <p:cNvSpPr txBox="1"/>
          <p:nvPr/>
        </p:nvSpPr>
        <p:spPr>
          <a:xfrm>
            <a:off x="762000" y="793057"/>
            <a:ext cx="7642010" cy="61555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000" b="1" dirty="0">
                <a:solidFill>
                  <a:srgbClr val="3F3F3F"/>
                </a:solidFill>
                <a:latin typeface="Quattrocento Sans"/>
                <a:ea typeface="Quattrocento Sans"/>
                <a:cs typeface="Quattrocento Sans"/>
                <a:sym typeface="Quattrocento Sans"/>
              </a:rPr>
              <a:t>Ensemble Models</a:t>
            </a:r>
            <a:endParaRPr dirty="0"/>
          </a:p>
        </p:txBody>
      </p:sp>
      <p:sp>
        <p:nvSpPr>
          <p:cNvPr id="186" name="Google Shape;186;p9"/>
          <p:cNvSpPr txBox="1"/>
          <p:nvPr/>
        </p:nvSpPr>
        <p:spPr>
          <a:xfrm>
            <a:off x="762000" y="2206346"/>
            <a:ext cx="7548099" cy="4001095"/>
          </a:xfrm>
          <a:prstGeom prst="rect">
            <a:avLst/>
          </a:prstGeom>
          <a:noFill/>
          <a:ln>
            <a:noFill/>
          </a:ln>
        </p:spPr>
        <p:txBody>
          <a:bodyPr spcFirstLastPara="1" wrap="square" lIns="0" tIns="0" rIns="0" bIns="0" anchor="t" anchorCtr="0">
            <a:spAutoFit/>
          </a:bodyPr>
          <a:lstStyle/>
          <a:p>
            <a:pPr algn="l"/>
            <a:r>
              <a:rPr lang="en-US" sz="2000" b="0" i="0" dirty="0">
                <a:effectLst/>
                <a:latin typeface="Poppins Light" panose="00000400000000000000" pitchFamily="2" charset="0"/>
                <a:cs typeface="Poppins Light" panose="00000400000000000000" pitchFamily="2" charset="0"/>
              </a:rPr>
              <a:t>We explored two ensemble approaches using hard voting:</a:t>
            </a:r>
          </a:p>
          <a:p>
            <a:pPr algn="l"/>
            <a:endParaRPr lang="en-US" sz="2000" b="0" i="0" dirty="0">
              <a:effectLst/>
              <a:latin typeface="Poppins Light" panose="00000400000000000000" pitchFamily="2" charset="0"/>
              <a:cs typeface="Poppins Light" panose="00000400000000000000" pitchFamily="2" charset="0"/>
            </a:endParaRPr>
          </a:p>
          <a:p>
            <a:pPr algn="l"/>
            <a:r>
              <a:rPr lang="en-US" sz="2000" b="1" i="0" dirty="0">
                <a:effectLst/>
                <a:latin typeface="Poppins Light" panose="00000400000000000000" pitchFamily="2" charset="0"/>
                <a:cs typeface="Poppins Light" panose="00000400000000000000" pitchFamily="2" charset="0"/>
              </a:rPr>
              <a:t>All 6 optimized models: </a:t>
            </a:r>
          </a:p>
          <a:p>
            <a:pPr marL="342900" indent="-342900" algn="l">
              <a:buFont typeface="Arial" panose="020B0604020202020204" pitchFamily="34" charset="0"/>
              <a:buChar char="•"/>
            </a:pPr>
            <a:r>
              <a:rPr lang="en-US" sz="2000" b="0" i="0" dirty="0">
                <a:effectLst/>
                <a:latin typeface="Poppins Light" panose="00000400000000000000" pitchFamily="2" charset="0"/>
                <a:cs typeface="Poppins Light" panose="00000400000000000000" pitchFamily="2" charset="0"/>
              </a:rPr>
              <a:t>Perfect performance on training data</a:t>
            </a:r>
          </a:p>
          <a:p>
            <a:pPr marL="342900" indent="-342900" algn="l">
              <a:buFont typeface="Arial" panose="020B0604020202020204" pitchFamily="34" charset="0"/>
              <a:buChar char="•"/>
            </a:pPr>
            <a:r>
              <a:rPr lang="en-US" sz="2000" b="0" i="0" dirty="0">
                <a:effectLst/>
                <a:latin typeface="Poppins Light" panose="00000400000000000000" pitchFamily="2" charset="0"/>
                <a:cs typeface="Poppins Light" panose="00000400000000000000" pitchFamily="2" charset="0"/>
              </a:rPr>
              <a:t>Test data: F1 score 0.629, Accuracy 0.904</a:t>
            </a:r>
          </a:p>
          <a:p>
            <a:pPr marL="342900" indent="-342900" algn="l">
              <a:buFont typeface="Arial" panose="020B0604020202020204" pitchFamily="34" charset="0"/>
              <a:buChar char="•"/>
            </a:pPr>
            <a:endParaRPr lang="en-US" sz="2000" b="0" i="0" dirty="0">
              <a:effectLst/>
              <a:latin typeface="Poppins Light" panose="00000400000000000000" pitchFamily="2" charset="0"/>
              <a:cs typeface="Poppins Light" panose="00000400000000000000" pitchFamily="2" charset="0"/>
            </a:endParaRPr>
          </a:p>
          <a:p>
            <a:pPr algn="l"/>
            <a:r>
              <a:rPr lang="en-US" sz="2000" b="1" i="0" dirty="0">
                <a:effectLst/>
                <a:latin typeface="Poppins Light" panose="00000400000000000000" pitchFamily="2" charset="0"/>
                <a:cs typeface="Poppins Light" panose="00000400000000000000" pitchFamily="2" charset="0"/>
              </a:rPr>
              <a:t>Top 3 models (Logistic Regression, KNN, </a:t>
            </a:r>
            <a:r>
              <a:rPr lang="en-US" sz="2000" b="1" i="0" dirty="0" err="1">
                <a:effectLst/>
                <a:latin typeface="Poppins Light" panose="00000400000000000000" pitchFamily="2" charset="0"/>
                <a:cs typeface="Poppins Light" panose="00000400000000000000" pitchFamily="2" charset="0"/>
              </a:rPr>
              <a:t>LightGBM</a:t>
            </a:r>
            <a:r>
              <a:rPr lang="en-US" sz="2000" b="1" i="0" dirty="0">
                <a:effectLst/>
                <a:latin typeface="Poppins Light" panose="00000400000000000000" pitchFamily="2" charset="0"/>
                <a:cs typeface="Poppins Light" panose="00000400000000000000" pitchFamily="2" charset="0"/>
              </a:rPr>
              <a:t>):</a:t>
            </a:r>
          </a:p>
          <a:p>
            <a:pPr marL="342900" indent="-342900" algn="l">
              <a:buFont typeface="Arial" panose="020B0604020202020204" pitchFamily="34" charset="0"/>
              <a:buChar char="•"/>
            </a:pPr>
            <a:r>
              <a:rPr lang="en-US" sz="2000" b="0" i="0" dirty="0">
                <a:effectLst/>
                <a:latin typeface="Poppins Light" panose="00000400000000000000" pitchFamily="2" charset="0"/>
                <a:cs typeface="Poppins Light" panose="00000400000000000000" pitchFamily="2" charset="0"/>
              </a:rPr>
              <a:t>Test data: F1 score 0.681, Accuracy 0.908</a:t>
            </a:r>
          </a:p>
          <a:p>
            <a:pPr marL="342900" indent="-342900" algn="l">
              <a:buFont typeface="Arial" panose="020B0604020202020204" pitchFamily="34" charset="0"/>
              <a:buChar char="•"/>
            </a:pPr>
            <a:r>
              <a:rPr lang="en-US" sz="2000" b="0" i="0" dirty="0">
                <a:effectLst/>
                <a:latin typeface="Poppins Light" panose="00000400000000000000" pitchFamily="2" charset="0"/>
                <a:cs typeface="Poppins Light" panose="00000400000000000000" pitchFamily="2" charset="0"/>
              </a:rPr>
              <a:t>Confusion matrix: TN 389, FP 26, FN 18, TP 47</a:t>
            </a:r>
          </a:p>
          <a:p>
            <a:pPr marL="342900" indent="-342900" algn="l">
              <a:buFont typeface="Arial" panose="020B0604020202020204" pitchFamily="34" charset="0"/>
              <a:buChar char="•"/>
            </a:pPr>
            <a:endParaRPr lang="en-US" sz="2000" dirty="0">
              <a:latin typeface="Poppins Light" panose="00000400000000000000" pitchFamily="2" charset="0"/>
              <a:cs typeface="Poppins Light" panose="00000400000000000000" pitchFamily="2" charset="0"/>
            </a:endParaRPr>
          </a:p>
          <a:p>
            <a:pPr algn="l"/>
            <a:r>
              <a:rPr lang="en-US" sz="2000" b="1" i="0" dirty="0">
                <a:effectLst/>
                <a:latin typeface="Poppins Light" panose="00000400000000000000" pitchFamily="2" charset="0"/>
                <a:cs typeface="Poppins Light" panose="00000400000000000000" pitchFamily="2" charset="0"/>
              </a:rPr>
              <a:t>The 3-model ensemble outperformed individual classifiers and the 6-model ensemble, demonstrating improved generalization.</a:t>
            </a:r>
          </a:p>
        </p:txBody>
      </p:sp>
      <p:pic>
        <p:nvPicPr>
          <p:cNvPr id="187" name="Google Shape;187;p9"/>
          <p:cNvPicPr preferRelativeResize="0"/>
          <p:nvPr/>
        </p:nvPicPr>
        <p:blipFill rotWithShape="1">
          <a:blip r:embed="rId3">
            <a:alphaModFix/>
          </a:blip>
          <a:srcRect l="10707" t="-1110" r="6306" b="-739"/>
          <a:stretch/>
        </p:blipFill>
        <p:spPr>
          <a:xfrm>
            <a:off x="13979441" y="-130629"/>
            <a:ext cx="4308559" cy="10515599"/>
          </a:xfrm>
          <a:prstGeom prst="rect">
            <a:avLst/>
          </a:prstGeom>
          <a:noFill/>
          <a:ln>
            <a:noFill/>
          </a:ln>
          <a:effectLst>
            <a:softEdge rad="31750"/>
          </a:effectLst>
        </p:spPr>
      </p:pic>
      <p:pic>
        <p:nvPicPr>
          <p:cNvPr id="188" name="Google Shape;188;p9"/>
          <p:cNvPicPr preferRelativeResize="0"/>
          <p:nvPr/>
        </p:nvPicPr>
        <p:blipFill rotWithShape="1">
          <a:blip r:embed="rId4">
            <a:alphaModFix/>
          </a:blip>
          <a:srcRect/>
          <a:stretch/>
        </p:blipFill>
        <p:spPr>
          <a:xfrm>
            <a:off x="578358" y="7353300"/>
            <a:ext cx="13033139" cy="1867257"/>
          </a:xfrm>
          <a:prstGeom prst="rect">
            <a:avLst/>
          </a:prstGeom>
          <a:noFill/>
          <a:ln>
            <a:noFill/>
          </a:ln>
        </p:spPr>
      </p:pic>
      <p:cxnSp>
        <p:nvCxnSpPr>
          <p:cNvPr id="189" name="Google Shape;189;p9"/>
          <p:cNvCxnSpPr>
            <a:cxnSpLocks/>
          </p:cNvCxnSpPr>
          <p:nvPr/>
        </p:nvCxnSpPr>
        <p:spPr>
          <a:xfrm flipV="1">
            <a:off x="8650108" y="1409700"/>
            <a:ext cx="39658" cy="5121729"/>
          </a:xfrm>
          <a:prstGeom prst="straightConnector1">
            <a:avLst/>
          </a:prstGeom>
          <a:noFill/>
          <a:ln w="9525" cap="rnd" cmpd="sng">
            <a:solidFill>
              <a:srgbClr val="373737"/>
            </a:solidFill>
            <a:prstDash val="solid"/>
            <a:round/>
            <a:headEnd type="none" w="sm" len="sm"/>
            <a:tailEnd type="none" w="sm" len="sm"/>
          </a:ln>
        </p:spPr>
      </p:cxnSp>
      <p:sp>
        <p:nvSpPr>
          <p:cNvPr id="190" name="Google Shape;190;p9"/>
          <p:cNvSpPr txBox="1"/>
          <p:nvPr/>
        </p:nvSpPr>
        <p:spPr>
          <a:xfrm>
            <a:off x="9156375" y="1409699"/>
            <a:ext cx="4308559" cy="4321183"/>
          </a:xfrm>
          <a:prstGeom prst="rect">
            <a:avLst/>
          </a:prstGeom>
          <a:noFill/>
          <a:ln>
            <a:noFill/>
          </a:ln>
        </p:spPr>
        <p:txBody>
          <a:bodyPr spcFirstLastPara="1" wrap="square" lIns="0" tIns="0" rIns="0" bIns="0" anchor="t" anchorCtr="0">
            <a:spAutoFit/>
          </a:bodyPr>
          <a:lstStyle/>
          <a:p>
            <a:pPr marL="0" marR="0" lvl="0" indent="0" algn="l" rtl="0">
              <a:lnSpc>
                <a:spcPct val="156000"/>
              </a:lnSpc>
              <a:spcBef>
                <a:spcPts val="0"/>
              </a:spcBef>
              <a:spcAft>
                <a:spcPts val="0"/>
              </a:spcAft>
              <a:buNone/>
            </a:pPr>
            <a:r>
              <a:rPr lang="en-US" sz="2000" b="1" dirty="0">
                <a:solidFill>
                  <a:srgbClr val="3F3F3F"/>
                </a:solidFill>
                <a:latin typeface="Poppins Light"/>
                <a:ea typeface="Poppins Light"/>
                <a:cs typeface="Poppins Light"/>
                <a:sym typeface="Poppins Light"/>
              </a:rPr>
              <a:t>Overfitting</a:t>
            </a:r>
            <a:endParaRPr dirty="0"/>
          </a:p>
          <a:p>
            <a:pPr marL="0" marR="0" lvl="0" indent="0" algn="l" rtl="0">
              <a:lnSpc>
                <a:spcPct val="156000"/>
              </a:lnSpc>
              <a:spcBef>
                <a:spcPts val="0"/>
              </a:spcBef>
              <a:spcAft>
                <a:spcPts val="0"/>
              </a:spcAft>
              <a:buNone/>
            </a:pPr>
            <a:endParaRPr sz="2000" dirty="0">
              <a:solidFill>
                <a:srgbClr val="3F3F3F"/>
              </a:solidFill>
              <a:latin typeface="Poppins Light"/>
              <a:ea typeface="Poppins Light"/>
              <a:cs typeface="Poppins Light"/>
              <a:sym typeface="Poppins Light"/>
            </a:endParaRPr>
          </a:p>
          <a:p>
            <a:pPr marL="0" marR="0" lvl="0" indent="0" algn="l" rtl="0">
              <a:lnSpc>
                <a:spcPct val="156000"/>
              </a:lnSpc>
              <a:spcBef>
                <a:spcPts val="0"/>
              </a:spcBef>
              <a:spcAft>
                <a:spcPts val="0"/>
              </a:spcAft>
              <a:buNone/>
            </a:pPr>
            <a:r>
              <a:rPr lang="en-US" sz="2000" b="0" i="0" dirty="0">
                <a:effectLst/>
                <a:latin typeface="Poppins Light" panose="00000400000000000000" pitchFamily="2" charset="0"/>
                <a:cs typeface="Poppins Light" panose="00000400000000000000" pitchFamily="2" charset="0"/>
              </a:rPr>
              <a:t>Perfect training scores in both cases indicate potential overfitting. Further tuning is needed to enhance generalization on unseen data and reduce the gap between training and test performance.</a:t>
            </a:r>
            <a:endParaRPr sz="2000" dirty="0">
              <a:latin typeface="Poppins Light" panose="00000400000000000000" pitchFamily="2" charset="0"/>
              <a:cs typeface="Poppins Light" panose="000004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1154</Words>
  <Application>Microsoft Office PowerPoint</Application>
  <PresentationFormat>Custom</PresentationFormat>
  <Paragraphs>147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Noto Sans Symbols</vt:lpstr>
      <vt:lpstr>Calibri</vt:lpstr>
      <vt:lpstr>Quattrocento Sans</vt:lpstr>
      <vt:lpstr>DM Sans</vt:lpstr>
      <vt:lpstr>Arial</vt:lpstr>
      <vt:lpstr>Poppins Light</vt:lpstr>
      <vt:lpstr>__fkGroteskNeue_598ab8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 Owner</dc:creator>
  <cp:lastModifiedBy>Rami Benhamo</cp:lastModifiedBy>
  <cp:revision>8</cp:revision>
  <dcterms:created xsi:type="dcterms:W3CDTF">2006-08-16T00:00:00Z</dcterms:created>
  <dcterms:modified xsi:type="dcterms:W3CDTF">2024-11-14T15:55:59Z</dcterms:modified>
</cp:coreProperties>
</file>