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72" r:id="rId9"/>
    <p:sldId id="273" r:id="rId10"/>
    <p:sldId id="268" r:id="rId11"/>
    <p:sldId id="269" r:id="rId12"/>
    <p:sldId id="270" r:id="rId13"/>
  </p:sldIdLst>
  <p:sldSz cx="18288000" cy="10287000"/>
  <p:notesSz cx="6858000" cy="9144000"/>
  <p:embeddedFontLst>
    <p:embeddedFont>
      <p:font typeface="DM Sans" pitchFamily="2" charset="0"/>
      <p:regular r:id="rId14"/>
      <p:bold r:id="rId15"/>
      <p:italic r:id="rId16"/>
      <p:boldItalic r:id="rId17"/>
    </p:embeddedFont>
    <p:embeddedFont>
      <p:font typeface="DM Sans Bold"/>
      <p:regular r:id="rId18"/>
    </p:embeddedFont>
    <p:embeddedFont>
      <p:font typeface="Poppins Light" panose="00000400000000000000" pitchFamily="2" charset="0"/>
      <p:regular r:id="rId19"/>
      <p:italic r:id="rId20"/>
    </p:embeddedFont>
    <p:embeddedFont>
      <p:font typeface="Segoe UI" panose="020B0502040204020203"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sp>
        <p:nvSpPr>
          <p:cNvPr id="2" name="Freeform 2"/>
          <p:cNvSpPr/>
          <p:nvPr/>
        </p:nvSpPr>
        <p:spPr>
          <a:xfrm>
            <a:off x="13381045" y="0"/>
            <a:ext cx="4906955" cy="10287000"/>
          </a:xfrm>
          <a:custGeom>
            <a:avLst/>
            <a:gdLst/>
            <a:ahLst/>
            <a:cxnLst/>
            <a:rect l="l" t="t" r="r" b="b"/>
            <a:pathLst>
              <a:path w="4906955" h="10287000">
                <a:moveTo>
                  <a:pt x="0" y="0"/>
                </a:moveTo>
                <a:lnTo>
                  <a:pt x="4906955" y="0"/>
                </a:lnTo>
                <a:lnTo>
                  <a:pt x="4906955" y="10287000"/>
                </a:lnTo>
                <a:lnTo>
                  <a:pt x="0" y="10287000"/>
                </a:lnTo>
                <a:lnTo>
                  <a:pt x="0" y="0"/>
                </a:lnTo>
                <a:close/>
              </a:path>
            </a:pathLst>
          </a:custGeom>
          <a:blipFill>
            <a:blip r:embed="rId2"/>
            <a:stretch>
              <a:fillRect l="-26244" r="-188119"/>
            </a:stretch>
          </a:blipFill>
        </p:spPr>
      </p:sp>
      <p:sp>
        <p:nvSpPr>
          <p:cNvPr id="3" name="AutoShape 3"/>
          <p:cNvSpPr/>
          <p:nvPr/>
        </p:nvSpPr>
        <p:spPr>
          <a:xfrm rot="-5400000">
            <a:off x="4874260" y="8557359"/>
            <a:ext cx="919480" cy="0"/>
          </a:xfrm>
          <a:prstGeom prst="line">
            <a:avLst/>
          </a:prstGeom>
          <a:ln w="9525" cap="rnd">
            <a:solidFill>
              <a:srgbClr val="FFFFFF"/>
            </a:solidFill>
            <a:prstDash val="solid"/>
            <a:headEnd type="none" w="sm" len="sm"/>
            <a:tailEnd type="none" w="sm" len="sm"/>
          </a:ln>
        </p:spPr>
      </p:sp>
      <p:sp>
        <p:nvSpPr>
          <p:cNvPr id="4" name="TextBox 4"/>
          <p:cNvSpPr txBox="1"/>
          <p:nvPr/>
        </p:nvSpPr>
        <p:spPr>
          <a:xfrm>
            <a:off x="294307" y="8087558"/>
            <a:ext cx="4684420" cy="871649"/>
          </a:xfrm>
          <a:prstGeom prst="rect">
            <a:avLst/>
          </a:prstGeom>
        </p:spPr>
        <p:txBody>
          <a:bodyPr lIns="0" tIns="0" rIns="0" bIns="0" rtlCol="0" anchor="t">
            <a:spAutoFit/>
          </a:bodyPr>
          <a:lstStyle/>
          <a:p>
            <a:pPr algn="l">
              <a:lnSpc>
                <a:spcPts val="3499"/>
              </a:lnSpc>
            </a:pPr>
            <a:r>
              <a:rPr lang="en-US" sz="2400" dirty="0">
                <a:solidFill>
                  <a:srgbClr val="FFFFFF"/>
                </a:solidFill>
                <a:latin typeface="Segoe UI" panose="020B0502040204020203" pitchFamily="34" charset="0"/>
                <a:ea typeface="Poppins Light"/>
                <a:cs typeface="Segoe UI" panose="020B0502040204020203" pitchFamily="34" charset="0"/>
                <a:sym typeface="Poppins Light"/>
              </a:rPr>
              <a:t>Prepared by Rami Benhamo &amp;</a:t>
            </a:r>
          </a:p>
          <a:p>
            <a:pPr algn="l">
              <a:lnSpc>
                <a:spcPts val="3499"/>
              </a:lnSpc>
            </a:pPr>
            <a:r>
              <a:rPr lang="en-US" sz="2400" dirty="0">
                <a:solidFill>
                  <a:srgbClr val="FFFFFF"/>
                </a:solidFill>
                <a:latin typeface="Segoe UI" panose="020B0502040204020203" pitchFamily="34" charset="0"/>
                <a:ea typeface="Poppins Light"/>
                <a:cs typeface="Segoe UI" panose="020B0502040204020203" pitchFamily="34" charset="0"/>
                <a:sym typeface="Poppins Light"/>
              </a:rPr>
              <a:t>Shaked Rakach</a:t>
            </a:r>
          </a:p>
        </p:txBody>
      </p:sp>
      <p:sp>
        <p:nvSpPr>
          <p:cNvPr id="5" name="TextBox 5"/>
          <p:cNvSpPr txBox="1"/>
          <p:nvPr/>
        </p:nvSpPr>
        <p:spPr>
          <a:xfrm>
            <a:off x="462280" y="495300"/>
            <a:ext cx="10510660" cy="2761718"/>
          </a:xfrm>
          <a:prstGeom prst="rect">
            <a:avLst/>
          </a:prstGeom>
        </p:spPr>
        <p:txBody>
          <a:bodyPr lIns="0" tIns="0" rIns="0" bIns="0" rtlCol="0" anchor="t">
            <a:spAutoFit/>
          </a:bodyPr>
          <a:lstStyle/>
          <a:p>
            <a:pPr algn="l">
              <a:lnSpc>
                <a:spcPts val="11000"/>
              </a:lnSpc>
            </a:pPr>
            <a:r>
              <a:rPr lang="en-US" sz="6600" dirty="0">
                <a:solidFill>
                  <a:schemeClr val="bg1">
                    <a:lumMod val="95000"/>
                  </a:schemeClr>
                </a:solidFill>
                <a:latin typeface="Segoe UI" panose="020B0502040204020203" pitchFamily="34" charset="0"/>
                <a:ea typeface="Tahoma" panose="020B0604030504040204" pitchFamily="34" charset="0"/>
                <a:cs typeface="Segoe UI" panose="020B0502040204020203" pitchFamily="34" charset="0"/>
                <a:sym typeface="DM Sans"/>
              </a:rPr>
              <a:t>Classification Project -</a:t>
            </a:r>
          </a:p>
          <a:p>
            <a:pPr algn="l">
              <a:lnSpc>
                <a:spcPts val="11000"/>
              </a:lnSpc>
            </a:pPr>
            <a:r>
              <a:rPr lang="en-US" sz="6600" dirty="0">
                <a:solidFill>
                  <a:schemeClr val="bg1">
                    <a:lumMod val="95000"/>
                  </a:schemeClr>
                </a:solidFill>
                <a:latin typeface="Segoe UI" panose="020B0502040204020203" pitchFamily="34" charset="0"/>
                <a:ea typeface="Tahoma" panose="020B0604030504040204" pitchFamily="34" charset="0"/>
                <a:cs typeface="Segoe UI" panose="020B0502040204020203" pitchFamily="34" charset="0"/>
                <a:sym typeface="DM Sans"/>
              </a:rPr>
              <a:t>Red Wine Quality</a:t>
            </a:r>
          </a:p>
        </p:txBody>
      </p:sp>
      <p:pic>
        <p:nvPicPr>
          <p:cNvPr id="8" name="תמונה 7">
            <a:extLst>
              <a:ext uri="{FF2B5EF4-FFF2-40B4-BE49-F238E27FC236}">
                <a16:creationId xmlns:a16="http://schemas.microsoft.com/office/drawing/2014/main" id="{7F6725D9-4B1F-4748-7534-8CD8547362D4}"/>
              </a:ext>
            </a:extLst>
          </p:cNvPr>
          <p:cNvPicPr>
            <a:picLocks noChangeAspect="1"/>
          </p:cNvPicPr>
          <p:nvPr/>
        </p:nvPicPr>
        <p:blipFill>
          <a:blip r:embed="rId3">
            <a:extLst>
              <a:ext uri="{28A0092B-C50C-407E-A947-70E740481C1C}">
                <a14:useLocalDpi xmlns:a14="http://schemas.microsoft.com/office/drawing/2010/main" val="0"/>
              </a:ext>
            </a:extLst>
          </a:blip>
          <a:srcRect l="11462" t="2593" r="15810"/>
          <a:stretch/>
        </p:blipFill>
        <p:spPr>
          <a:xfrm>
            <a:off x="11539360" y="0"/>
            <a:ext cx="6748640" cy="10287000"/>
          </a:xfrm>
          <a:prstGeom prst="rect">
            <a:avLst/>
          </a:prstGeom>
        </p:spPr>
      </p:pic>
      <p:sp>
        <p:nvSpPr>
          <p:cNvPr id="9" name="תיבת טקסט 8">
            <a:extLst>
              <a:ext uri="{FF2B5EF4-FFF2-40B4-BE49-F238E27FC236}">
                <a16:creationId xmlns:a16="http://schemas.microsoft.com/office/drawing/2014/main" id="{284B2606-DF93-42E9-D31B-EE6494E211E8}"/>
              </a:ext>
            </a:extLst>
          </p:cNvPr>
          <p:cNvSpPr txBox="1"/>
          <p:nvPr/>
        </p:nvSpPr>
        <p:spPr>
          <a:xfrm>
            <a:off x="5704702" y="8023382"/>
            <a:ext cx="4892814" cy="1200329"/>
          </a:xfrm>
          <a:prstGeom prst="rect">
            <a:avLst/>
          </a:prstGeom>
          <a:noFill/>
        </p:spPr>
        <p:txBody>
          <a:bodyPr wrap="none" rtlCol="1">
            <a:spAutoFit/>
          </a:bodyPr>
          <a:lstStyle/>
          <a:p>
            <a:pPr rtl="0">
              <a:spcBef>
                <a:spcPts val="0"/>
              </a:spcBef>
              <a:spcAft>
                <a:spcPts val="0"/>
              </a:spcAft>
            </a:pPr>
            <a:r>
              <a:rPr lang="en-US" sz="2400" i="0" u="none" strike="noStrike" dirty="0">
                <a:solidFill>
                  <a:schemeClr val="bg1"/>
                </a:solidFill>
                <a:effectLst/>
                <a:latin typeface="Segoe UI" panose="020B0502040204020203" pitchFamily="34" charset="0"/>
                <a:cs typeface="Segoe UI" panose="020B0502040204020203" pitchFamily="34" charset="0"/>
              </a:rPr>
              <a:t>Can we predict the quality of wine </a:t>
            </a:r>
          </a:p>
          <a:p>
            <a:pPr rtl="0">
              <a:spcBef>
                <a:spcPts val="0"/>
              </a:spcBef>
              <a:spcAft>
                <a:spcPts val="0"/>
              </a:spcAft>
            </a:pPr>
            <a:r>
              <a:rPr lang="en-US" sz="2400" i="0" u="none" strike="noStrike" dirty="0">
                <a:solidFill>
                  <a:schemeClr val="bg1"/>
                </a:solidFill>
                <a:effectLst/>
                <a:latin typeface="Segoe UI" panose="020B0502040204020203" pitchFamily="34" charset="0"/>
                <a:cs typeface="Segoe UI" panose="020B0502040204020203" pitchFamily="34" charset="0"/>
              </a:rPr>
              <a:t>based on its physicochemical </a:t>
            </a:r>
          </a:p>
          <a:p>
            <a:pPr rtl="0">
              <a:spcBef>
                <a:spcPts val="0"/>
              </a:spcBef>
              <a:spcAft>
                <a:spcPts val="0"/>
              </a:spcAft>
            </a:pPr>
            <a:r>
              <a:rPr lang="en-US" sz="2400" i="0" u="none" strike="noStrike" dirty="0">
                <a:solidFill>
                  <a:schemeClr val="bg1"/>
                </a:solidFill>
                <a:effectLst/>
                <a:latin typeface="Segoe UI" panose="020B0502040204020203" pitchFamily="34" charset="0"/>
                <a:cs typeface="Segoe UI" panose="020B0502040204020203" pitchFamily="34" charset="0"/>
              </a:rPr>
              <a:t>components?</a:t>
            </a:r>
            <a:endParaRPr lang="en-US" sz="2400" dirty="0">
              <a:solidFill>
                <a:schemeClr val="bg1"/>
              </a:solidFill>
              <a:effectLst/>
              <a:latin typeface="Segoe UI" panose="020B0502040204020203" pitchFamily="34" charset="0"/>
              <a:cs typeface="Segoe UI"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sp>
        <p:nvSpPr>
          <p:cNvPr id="3" name="TextBox 3"/>
          <p:cNvSpPr txBox="1"/>
          <p:nvPr/>
        </p:nvSpPr>
        <p:spPr>
          <a:xfrm>
            <a:off x="1028700" y="3803328"/>
            <a:ext cx="5273807" cy="1226344"/>
          </a:xfrm>
          <a:prstGeom prst="rect">
            <a:avLst/>
          </a:prstGeom>
        </p:spPr>
        <p:txBody>
          <a:bodyPr lIns="0" tIns="0" rIns="0" bIns="0" rtlCol="0" anchor="t">
            <a:spAutoFit/>
          </a:bodyPr>
          <a:lstStyle/>
          <a:p>
            <a:pPr marL="0" lvl="0" indent="0" algn="l">
              <a:lnSpc>
                <a:spcPts val="9600"/>
              </a:lnSpc>
              <a:spcBef>
                <a:spcPct val="0"/>
              </a:spcBef>
            </a:pPr>
            <a:r>
              <a:rPr lang="en-US" sz="8000" u="none" dirty="0">
                <a:solidFill>
                  <a:srgbClr val="FFFFFF"/>
                </a:solidFill>
                <a:latin typeface="DM Sans"/>
                <a:ea typeface="DM Sans"/>
                <a:cs typeface="DM Sans"/>
                <a:sym typeface="DM Sans"/>
              </a:rPr>
              <a:t>Summary</a:t>
            </a:r>
          </a:p>
        </p:txBody>
      </p:sp>
      <p:sp>
        <p:nvSpPr>
          <p:cNvPr id="5" name="AutoShape 5"/>
          <p:cNvSpPr/>
          <p:nvPr/>
        </p:nvSpPr>
        <p:spPr>
          <a:xfrm>
            <a:off x="9560914" y="1870371"/>
            <a:ext cx="7698386" cy="0"/>
          </a:xfrm>
          <a:prstGeom prst="line">
            <a:avLst/>
          </a:prstGeom>
          <a:ln w="9525" cap="rnd">
            <a:solidFill>
              <a:srgbClr val="FFFFFF"/>
            </a:solidFill>
            <a:prstDash val="solid"/>
            <a:headEnd type="none" w="sm" len="sm"/>
            <a:tailEnd type="none" w="sm" len="sm"/>
          </a:ln>
        </p:spPr>
      </p:sp>
      <p:sp>
        <p:nvSpPr>
          <p:cNvPr id="6" name="AutoShape 6"/>
          <p:cNvSpPr/>
          <p:nvPr/>
        </p:nvSpPr>
        <p:spPr>
          <a:xfrm>
            <a:off x="9560914" y="8407104"/>
            <a:ext cx="7698386" cy="0"/>
          </a:xfrm>
          <a:prstGeom prst="line">
            <a:avLst/>
          </a:prstGeom>
          <a:ln w="9525" cap="rnd">
            <a:solidFill>
              <a:srgbClr val="FFFFFF"/>
            </a:solidFill>
            <a:prstDash val="solid"/>
            <a:headEnd type="none" w="sm" len="sm"/>
            <a:tailEnd type="none" w="sm" len="sm"/>
          </a:ln>
        </p:spPr>
      </p:sp>
      <p:sp>
        <p:nvSpPr>
          <p:cNvPr id="7" name="TextBox 7"/>
          <p:cNvSpPr txBox="1"/>
          <p:nvPr/>
        </p:nvSpPr>
        <p:spPr>
          <a:xfrm>
            <a:off x="9560914" y="2477660"/>
            <a:ext cx="617599" cy="495300"/>
          </a:xfrm>
          <a:prstGeom prst="rect">
            <a:avLst/>
          </a:prstGeom>
        </p:spPr>
        <p:txBody>
          <a:bodyPr lIns="0" tIns="0" rIns="0" bIns="0" rtlCol="0" anchor="t">
            <a:spAutoFit/>
          </a:bodyPr>
          <a:lstStyle/>
          <a:p>
            <a:pPr marL="0" lvl="0" indent="0" algn="ctr">
              <a:lnSpc>
                <a:spcPts val="3900"/>
              </a:lnSpc>
              <a:spcBef>
                <a:spcPct val="0"/>
              </a:spcBef>
            </a:pPr>
            <a:r>
              <a:rPr lang="en-US" sz="3000" b="1">
                <a:solidFill>
                  <a:srgbClr val="CD4E18"/>
                </a:solidFill>
                <a:latin typeface="DM Sans Bold"/>
                <a:ea typeface="DM Sans Bold"/>
                <a:cs typeface="DM Sans Bold"/>
                <a:sym typeface="DM Sans Bold"/>
              </a:rPr>
              <a:t>0</a:t>
            </a:r>
            <a:r>
              <a:rPr lang="en-US" sz="3000" b="1" u="none">
                <a:solidFill>
                  <a:srgbClr val="CD4E18"/>
                </a:solidFill>
                <a:latin typeface="DM Sans Bold"/>
                <a:ea typeface="DM Sans Bold"/>
                <a:cs typeface="DM Sans Bold"/>
                <a:sym typeface="DM Sans Bold"/>
              </a:rPr>
              <a:t>1</a:t>
            </a:r>
          </a:p>
        </p:txBody>
      </p:sp>
      <p:sp>
        <p:nvSpPr>
          <p:cNvPr id="8" name="TextBox 8"/>
          <p:cNvSpPr txBox="1"/>
          <p:nvPr/>
        </p:nvSpPr>
        <p:spPr>
          <a:xfrm>
            <a:off x="9560914" y="3684930"/>
            <a:ext cx="617599" cy="495300"/>
          </a:xfrm>
          <a:prstGeom prst="rect">
            <a:avLst/>
          </a:prstGeom>
        </p:spPr>
        <p:txBody>
          <a:bodyPr lIns="0" tIns="0" rIns="0" bIns="0" rtlCol="0" anchor="t">
            <a:spAutoFit/>
          </a:bodyPr>
          <a:lstStyle/>
          <a:p>
            <a:pPr marL="0" lvl="0" indent="0" algn="ctr">
              <a:lnSpc>
                <a:spcPts val="3900"/>
              </a:lnSpc>
              <a:spcBef>
                <a:spcPct val="0"/>
              </a:spcBef>
            </a:pPr>
            <a:r>
              <a:rPr lang="en-US" sz="3000" b="1" u="none">
                <a:solidFill>
                  <a:srgbClr val="CD4E18"/>
                </a:solidFill>
                <a:latin typeface="DM Sans Bold"/>
                <a:ea typeface="DM Sans Bold"/>
                <a:cs typeface="DM Sans Bold"/>
                <a:sym typeface="DM Sans Bold"/>
              </a:rPr>
              <a:t>02</a:t>
            </a:r>
          </a:p>
        </p:txBody>
      </p:sp>
      <p:sp>
        <p:nvSpPr>
          <p:cNvPr id="9" name="TextBox 9"/>
          <p:cNvSpPr txBox="1"/>
          <p:nvPr/>
        </p:nvSpPr>
        <p:spPr>
          <a:xfrm>
            <a:off x="9560914" y="6099468"/>
            <a:ext cx="617599" cy="495300"/>
          </a:xfrm>
          <a:prstGeom prst="rect">
            <a:avLst/>
          </a:prstGeom>
        </p:spPr>
        <p:txBody>
          <a:bodyPr lIns="0" tIns="0" rIns="0" bIns="0" rtlCol="0" anchor="t">
            <a:spAutoFit/>
          </a:bodyPr>
          <a:lstStyle/>
          <a:p>
            <a:pPr marL="0" lvl="0" indent="0" algn="ctr">
              <a:lnSpc>
                <a:spcPts val="3900"/>
              </a:lnSpc>
              <a:spcBef>
                <a:spcPct val="0"/>
              </a:spcBef>
            </a:pPr>
            <a:r>
              <a:rPr lang="en-US" sz="3000" b="1" u="none" dirty="0">
                <a:solidFill>
                  <a:srgbClr val="CD4E18"/>
                </a:solidFill>
                <a:latin typeface="DM Sans Bold"/>
                <a:ea typeface="DM Sans Bold"/>
                <a:cs typeface="DM Sans Bold"/>
                <a:sym typeface="DM Sans Bold"/>
              </a:rPr>
              <a:t>04</a:t>
            </a:r>
          </a:p>
        </p:txBody>
      </p:sp>
      <p:sp>
        <p:nvSpPr>
          <p:cNvPr id="10" name="TextBox 10"/>
          <p:cNvSpPr txBox="1"/>
          <p:nvPr/>
        </p:nvSpPr>
        <p:spPr>
          <a:xfrm>
            <a:off x="9560914" y="7306737"/>
            <a:ext cx="619508" cy="495300"/>
          </a:xfrm>
          <a:prstGeom prst="rect">
            <a:avLst/>
          </a:prstGeom>
        </p:spPr>
        <p:txBody>
          <a:bodyPr lIns="0" tIns="0" rIns="0" bIns="0" rtlCol="0" anchor="t">
            <a:spAutoFit/>
          </a:bodyPr>
          <a:lstStyle/>
          <a:p>
            <a:pPr marL="0" lvl="0" indent="0" algn="ctr">
              <a:lnSpc>
                <a:spcPts val="3900"/>
              </a:lnSpc>
              <a:spcBef>
                <a:spcPct val="0"/>
              </a:spcBef>
            </a:pPr>
            <a:r>
              <a:rPr lang="en-US" sz="3000" b="1" u="none">
                <a:solidFill>
                  <a:srgbClr val="CD4E18"/>
                </a:solidFill>
                <a:latin typeface="DM Sans Bold"/>
                <a:ea typeface="DM Sans Bold"/>
                <a:cs typeface="DM Sans Bold"/>
                <a:sym typeface="DM Sans Bold"/>
              </a:rPr>
              <a:t>05</a:t>
            </a:r>
          </a:p>
        </p:txBody>
      </p:sp>
      <p:sp>
        <p:nvSpPr>
          <p:cNvPr id="11" name="TextBox 11"/>
          <p:cNvSpPr txBox="1"/>
          <p:nvPr/>
        </p:nvSpPr>
        <p:spPr>
          <a:xfrm>
            <a:off x="11009394" y="2499885"/>
            <a:ext cx="6249906" cy="431800"/>
          </a:xfrm>
          <a:prstGeom prst="rect">
            <a:avLst/>
          </a:prstGeom>
        </p:spPr>
        <p:txBody>
          <a:bodyPr lIns="0" tIns="0" rIns="0" bIns="0" rtlCol="0" anchor="t">
            <a:spAutoFit/>
          </a:bodyPr>
          <a:lstStyle/>
          <a:p>
            <a:pPr algn="l">
              <a:lnSpc>
                <a:spcPts val="3500"/>
              </a:lnSpc>
            </a:pPr>
            <a:r>
              <a:rPr lang="en-US" sz="2500" dirty="0">
                <a:solidFill>
                  <a:srgbClr val="FFFFFF"/>
                </a:solidFill>
                <a:latin typeface="Poppins Light"/>
                <a:ea typeface="Poppins Light"/>
                <a:cs typeface="Poppins Light"/>
                <a:sym typeface="Poppins Light"/>
              </a:rPr>
              <a:t>…..</a:t>
            </a:r>
          </a:p>
        </p:txBody>
      </p:sp>
      <p:sp>
        <p:nvSpPr>
          <p:cNvPr id="12" name="TextBox 12"/>
          <p:cNvSpPr txBox="1"/>
          <p:nvPr/>
        </p:nvSpPr>
        <p:spPr>
          <a:xfrm>
            <a:off x="11009394" y="3705091"/>
            <a:ext cx="6249906" cy="431800"/>
          </a:xfrm>
          <a:prstGeom prst="rect">
            <a:avLst/>
          </a:prstGeom>
        </p:spPr>
        <p:txBody>
          <a:bodyPr lIns="0" tIns="0" rIns="0" bIns="0" rtlCol="0" anchor="t">
            <a:spAutoFit/>
          </a:bodyPr>
          <a:lstStyle/>
          <a:p>
            <a:pPr algn="l">
              <a:lnSpc>
                <a:spcPts val="3500"/>
              </a:lnSpc>
            </a:pPr>
            <a:r>
              <a:rPr lang="en-US" sz="2500" dirty="0">
                <a:solidFill>
                  <a:srgbClr val="FFFFFF"/>
                </a:solidFill>
                <a:latin typeface="Poppins Light"/>
                <a:ea typeface="Poppins Light"/>
                <a:cs typeface="Poppins Light"/>
                <a:sym typeface="Poppins Light"/>
              </a:rPr>
              <a:t>….</a:t>
            </a:r>
          </a:p>
        </p:txBody>
      </p:sp>
      <p:sp>
        <p:nvSpPr>
          <p:cNvPr id="13" name="TextBox 13"/>
          <p:cNvSpPr txBox="1"/>
          <p:nvPr/>
        </p:nvSpPr>
        <p:spPr>
          <a:xfrm>
            <a:off x="9560914" y="4892199"/>
            <a:ext cx="617599" cy="495300"/>
          </a:xfrm>
          <a:prstGeom prst="rect">
            <a:avLst/>
          </a:prstGeom>
        </p:spPr>
        <p:txBody>
          <a:bodyPr lIns="0" tIns="0" rIns="0" bIns="0" rtlCol="0" anchor="t">
            <a:spAutoFit/>
          </a:bodyPr>
          <a:lstStyle/>
          <a:p>
            <a:pPr marL="0" lvl="0" indent="0" algn="ctr">
              <a:lnSpc>
                <a:spcPts val="3900"/>
              </a:lnSpc>
              <a:spcBef>
                <a:spcPct val="0"/>
              </a:spcBef>
            </a:pPr>
            <a:r>
              <a:rPr lang="en-US" sz="3000" b="1" u="none">
                <a:solidFill>
                  <a:srgbClr val="CD4E18"/>
                </a:solidFill>
                <a:latin typeface="DM Sans Bold"/>
                <a:ea typeface="DM Sans Bold"/>
                <a:cs typeface="DM Sans Bold"/>
                <a:sym typeface="DM Sans Bold"/>
              </a:rPr>
              <a:t>03</a:t>
            </a:r>
          </a:p>
        </p:txBody>
      </p:sp>
      <p:sp>
        <p:nvSpPr>
          <p:cNvPr id="14" name="TextBox 14"/>
          <p:cNvSpPr txBox="1"/>
          <p:nvPr/>
        </p:nvSpPr>
        <p:spPr>
          <a:xfrm>
            <a:off x="11009394" y="4910296"/>
            <a:ext cx="6249906" cy="431800"/>
          </a:xfrm>
          <a:prstGeom prst="rect">
            <a:avLst/>
          </a:prstGeom>
        </p:spPr>
        <p:txBody>
          <a:bodyPr lIns="0" tIns="0" rIns="0" bIns="0" rtlCol="0" anchor="t">
            <a:spAutoFit/>
          </a:bodyPr>
          <a:lstStyle/>
          <a:p>
            <a:pPr algn="l">
              <a:lnSpc>
                <a:spcPts val="3500"/>
              </a:lnSpc>
            </a:pPr>
            <a:r>
              <a:rPr lang="en-US" sz="2500" dirty="0">
                <a:solidFill>
                  <a:srgbClr val="FFFFFF"/>
                </a:solidFill>
                <a:latin typeface="Poppins Light"/>
                <a:ea typeface="Poppins Light"/>
                <a:cs typeface="Poppins Light"/>
                <a:sym typeface="Poppins Light"/>
              </a:rPr>
              <a:t>….</a:t>
            </a:r>
          </a:p>
        </p:txBody>
      </p:sp>
      <p:sp>
        <p:nvSpPr>
          <p:cNvPr id="15" name="TextBox 15"/>
          <p:cNvSpPr txBox="1"/>
          <p:nvPr/>
        </p:nvSpPr>
        <p:spPr>
          <a:xfrm>
            <a:off x="11009394" y="6115502"/>
            <a:ext cx="6249906" cy="431800"/>
          </a:xfrm>
          <a:prstGeom prst="rect">
            <a:avLst/>
          </a:prstGeom>
        </p:spPr>
        <p:txBody>
          <a:bodyPr lIns="0" tIns="0" rIns="0" bIns="0" rtlCol="0" anchor="t">
            <a:spAutoFit/>
          </a:bodyPr>
          <a:lstStyle/>
          <a:p>
            <a:pPr algn="l">
              <a:lnSpc>
                <a:spcPts val="3500"/>
              </a:lnSpc>
            </a:pPr>
            <a:r>
              <a:rPr lang="en-US" sz="2500" dirty="0">
                <a:solidFill>
                  <a:srgbClr val="FFFFFF"/>
                </a:solidFill>
                <a:latin typeface="Poppins Light"/>
                <a:ea typeface="Poppins Light"/>
                <a:cs typeface="Poppins Light"/>
                <a:sym typeface="Poppins Light"/>
              </a:rPr>
              <a:t>….</a:t>
            </a:r>
          </a:p>
        </p:txBody>
      </p:sp>
      <p:sp>
        <p:nvSpPr>
          <p:cNvPr id="16" name="TextBox 16"/>
          <p:cNvSpPr txBox="1"/>
          <p:nvPr/>
        </p:nvSpPr>
        <p:spPr>
          <a:xfrm>
            <a:off x="11009394" y="7320707"/>
            <a:ext cx="6249906" cy="448310"/>
          </a:xfrm>
          <a:prstGeom prst="rect">
            <a:avLst/>
          </a:prstGeom>
        </p:spPr>
        <p:txBody>
          <a:bodyPr lIns="0" tIns="0" rIns="0" bIns="0" rtlCol="0" anchor="t">
            <a:spAutoFit/>
          </a:bodyPr>
          <a:lstStyle/>
          <a:p>
            <a:pPr algn="l">
              <a:lnSpc>
                <a:spcPts val="3640"/>
              </a:lnSpc>
            </a:pPr>
            <a:r>
              <a:rPr lang="en-US" sz="2600" dirty="0">
                <a:solidFill>
                  <a:srgbClr val="FFFFFF"/>
                </a:solidFill>
                <a:latin typeface="Poppins Light"/>
                <a:ea typeface="Poppins Light"/>
                <a:cs typeface="Poppins Light"/>
                <a:sym typeface="Poppins Light"/>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1556"/>
            <a:ext cx="10805855" cy="2223139"/>
            <a:chOff x="0" y="-9525"/>
            <a:chExt cx="14407806" cy="2964185"/>
          </a:xfrm>
        </p:grpSpPr>
        <p:sp>
          <p:nvSpPr>
            <p:cNvPr id="3" name="TextBox 3"/>
            <p:cNvSpPr txBox="1"/>
            <p:nvPr/>
          </p:nvSpPr>
          <p:spPr>
            <a:xfrm>
              <a:off x="0" y="-9525"/>
              <a:ext cx="14407806" cy="1635125"/>
            </a:xfrm>
            <a:prstGeom prst="rect">
              <a:avLst/>
            </a:prstGeom>
          </p:spPr>
          <p:txBody>
            <a:bodyPr lIns="0" tIns="0" rIns="0" bIns="0" rtlCol="0" anchor="t">
              <a:spAutoFit/>
            </a:bodyPr>
            <a:lstStyle/>
            <a:p>
              <a:pPr marL="0" lvl="0" indent="0" algn="l">
                <a:lnSpc>
                  <a:spcPts val="9600"/>
                </a:lnSpc>
                <a:spcBef>
                  <a:spcPct val="0"/>
                </a:spcBef>
              </a:pPr>
              <a:r>
                <a:rPr lang="en-US" sz="8000" u="none" dirty="0">
                  <a:solidFill>
                    <a:srgbClr val="FFFFFF"/>
                  </a:solidFill>
                  <a:latin typeface="DM Sans"/>
                  <a:ea typeface="DM Sans"/>
                  <a:cs typeface="DM Sans"/>
                  <a:sym typeface="DM Sans"/>
                </a:rPr>
                <a:t>Summary</a:t>
              </a:r>
            </a:p>
          </p:txBody>
        </p:sp>
        <p:sp>
          <p:nvSpPr>
            <p:cNvPr id="4" name="TextBox 4"/>
            <p:cNvSpPr txBox="1"/>
            <p:nvPr/>
          </p:nvSpPr>
          <p:spPr>
            <a:xfrm>
              <a:off x="0" y="2338081"/>
              <a:ext cx="12217627" cy="616579"/>
            </a:xfrm>
            <a:prstGeom prst="rect">
              <a:avLst/>
            </a:prstGeom>
          </p:spPr>
          <p:txBody>
            <a:bodyPr lIns="0" tIns="0" rIns="0" bIns="0" rtlCol="0" anchor="t">
              <a:spAutoFit/>
            </a:bodyPr>
            <a:lstStyle/>
            <a:p>
              <a:pPr marL="0" lvl="0" indent="0" algn="l">
                <a:lnSpc>
                  <a:spcPts val="3779"/>
                </a:lnSpc>
              </a:pPr>
              <a:r>
                <a:rPr lang="en-US" sz="2700" dirty="0">
                  <a:solidFill>
                    <a:srgbClr val="FFFFFF"/>
                  </a:solidFill>
                  <a:latin typeface="Poppins Light"/>
                  <a:ea typeface="Poppins Light"/>
                  <a:cs typeface="Poppins Light"/>
                  <a:sym typeface="Poppins Light"/>
                </a:rPr>
                <a:t>….</a:t>
              </a:r>
              <a:endParaRPr lang="en-US" sz="2700" u="none" dirty="0">
                <a:solidFill>
                  <a:srgbClr val="FFFFFF"/>
                </a:solidFill>
                <a:latin typeface="Poppins Light"/>
                <a:ea typeface="Poppins Light"/>
                <a:cs typeface="Poppins Light"/>
                <a:sym typeface="Poppins Light"/>
              </a:endParaRPr>
            </a:p>
          </p:txBody>
        </p:sp>
      </p:grpSp>
      <p:sp>
        <p:nvSpPr>
          <p:cNvPr id="5" name="AutoShape 5"/>
          <p:cNvSpPr/>
          <p:nvPr/>
        </p:nvSpPr>
        <p:spPr>
          <a:xfrm>
            <a:off x="1028700" y="4650870"/>
            <a:ext cx="16230600" cy="0"/>
          </a:xfrm>
          <a:prstGeom prst="line">
            <a:avLst/>
          </a:prstGeom>
          <a:ln w="9525" cap="rnd">
            <a:solidFill>
              <a:srgbClr val="FFFFFF"/>
            </a:solidFill>
            <a:prstDash val="solid"/>
            <a:headEnd type="none" w="sm" len="sm"/>
            <a:tailEnd type="none" w="sm" len="sm"/>
          </a:ln>
        </p:spPr>
      </p:sp>
      <p:sp>
        <p:nvSpPr>
          <p:cNvPr id="6" name="AutoShape 6"/>
          <p:cNvSpPr/>
          <p:nvPr/>
        </p:nvSpPr>
        <p:spPr>
          <a:xfrm>
            <a:off x="1028700" y="9248775"/>
            <a:ext cx="16230600" cy="0"/>
          </a:xfrm>
          <a:prstGeom prst="line">
            <a:avLst/>
          </a:prstGeom>
          <a:ln w="9525" cap="rnd">
            <a:solidFill>
              <a:srgbClr val="FFFFFF"/>
            </a:solidFill>
            <a:prstDash val="solid"/>
            <a:headEnd type="none" w="sm" len="sm"/>
            <a:tailEnd type="none" w="sm" len="sm"/>
          </a:ln>
        </p:spPr>
      </p:sp>
      <p:sp>
        <p:nvSpPr>
          <p:cNvPr id="7" name="TextBox 7"/>
          <p:cNvSpPr txBox="1"/>
          <p:nvPr/>
        </p:nvSpPr>
        <p:spPr>
          <a:xfrm>
            <a:off x="9527429" y="5485121"/>
            <a:ext cx="587388" cy="495300"/>
          </a:xfrm>
          <a:prstGeom prst="rect">
            <a:avLst/>
          </a:prstGeom>
        </p:spPr>
        <p:txBody>
          <a:bodyPr lIns="0" tIns="0" rIns="0" bIns="0" rtlCol="0" anchor="t">
            <a:spAutoFit/>
          </a:bodyPr>
          <a:lstStyle/>
          <a:p>
            <a:pPr marL="0" lvl="0" indent="0" algn="ctr">
              <a:lnSpc>
                <a:spcPts val="3900"/>
              </a:lnSpc>
              <a:spcBef>
                <a:spcPct val="0"/>
              </a:spcBef>
            </a:pPr>
            <a:r>
              <a:rPr lang="en-US" sz="3000" b="1">
                <a:solidFill>
                  <a:srgbClr val="CD4E18"/>
                </a:solidFill>
                <a:latin typeface="DM Sans Bold"/>
                <a:ea typeface="DM Sans Bold"/>
                <a:cs typeface="DM Sans Bold"/>
                <a:sym typeface="DM Sans Bold"/>
              </a:rPr>
              <a:t>04</a:t>
            </a:r>
          </a:p>
        </p:txBody>
      </p:sp>
      <p:sp>
        <p:nvSpPr>
          <p:cNvPr id="8" name="TextBox 8"/>
          <p:cNvSpPr txBox="1"/>
          <p:nvPr/>
        </p:nvSpPr>
        <p:spPr>
          <a:xfrm>
            <a:off x="9527429" y="6692390"/>
            <a:ext cx="589296" cy="495300"/>
          </a:xfrm>
          <a:prstGeom prst="rect">
            <a:avLst/>
          </a:prstGeom>
        </p:spPr>
        <p:txBody>
          <a:bodyPr lIns="0" tIns="0" rIns="0" bIns="0" rtlCol="0" anchor="t">
            <a:spAutoFit/>
          </a:bodyPr>
          <a:lstStyle/>
          <a:p>
            <a:pPr marL="0" lvl="0" indent="0" algn="ctr">
              <a:lnSpc>
                <a:spcPts val="3900"/>
              </a:lnSpc>
              <a:spcBef>
                <a:spcPct val="0"/>
              </a:spcBef>
            </a:pPr>
            <a:r>
              <a:rPr lang="en-US" sz="3000" b="1">
                <a:solidFill>
                  <a:srgbClr val="CD4E18"/>
                </a:solidFill>
                <a:latin typeface="DM Sans Bold"/>
                <a:ea typeface="DM Sans Bold"/>
                <a:cs typeface="DM Sans Bold"/>
                <a:sym typeface="DM Sans Bold"/>
              </a:rPr>
              <a:t>05</a:t>
            </a:r>
          </a:p>
        </p:txBody>
      </p:sp>
      <p:sp>
        <p:nvSpPr>
          <p:cNvPr id="9" name="TextBox 9"/>
          <p:cNvSpPr txBox="1"/>
          <p:nvPr/>
        </p:nvSpPr>
        <p:spPr>
          <a:xfrm>
            <a:off x="2477180" y="5507346"/>
            <a:ext cx="6249906" cy="431800"/>
          </a:xfrm>
          <a:prstGeom prst="rect">
            <a:avLst/>
          </a:prstGeom>
        </p:spPr>
        <p:txBody>
          <a:bodyPr lIns="0" tIns="0" rIns="0" bIns="0" rtlCol="0" anchor="t">
            <a:spAutoFit/>
          </a:bodyPr>
          <a:lstStyle/>
          <a:p>
            <a:pPr algn="l">
              <a:lnSpc>
                <a:spcPts val="3500"/>
              </a:lnSpc>
            </a:pPr>
            <a:r>
              <a:rPr lang="en-US" sz="2500" dirty="0">
                <a:solidFill>
                  <a:srgbClr val="FFFFFF"/>
                </a:solidFill>
                <a:latin typeface="Poppins Light"/>
                <a:ea typeface="Poppins Light"/>
                <a:cs typeface="Poppins Light"/>
                <a:sym typeface="Poppins Light"/>
              </a:rPr>
              <a:t>….</a:t>
            </a:r>
          </a:p>
        </p:txBody>
      </p:sp>
      <p:sp>
        <p:nvSpPr>
          <p:cNvPr id="10" name="TextBox 10"/>
          <p:cNvSpPr txBox="1"/>
          <p:nvPr/>
        </p:nvSpPr>
        <p:spPr>
          <a:xfrm>
            <a:off x="2477180" y="6714615"/>
            <a:ext cx="6249906" cy="431800"/>
          </a:xfrm>
          <a:prstGeom prst="rect">
            <a:avLst/>
          </a:prstGeom>
        </p:spPr>
        <p:txBody>
          <a:bodyPr lIns="0" tIns="0" rIns="0" bIns="0" rtlCol="0" anchor="t">
            <a:spAutoFit/>
          </a:bodyPr>
          <a:lstStyle/>
          <a:p>
            <a:pPr algn="l">
              <a:lnSpc>
                <a:spcPts val="3500"/>
              </a:lnSpc>
            </a:pPr>
            <a:r>
              <a:rPr lang="en-US" sz="2500" dirty="0">
                <a:solidFill>
                  <a:srgbClr val="FFFFFF"/>
                </a:solidFill>
                <a:latin typeface="Poppins Light"/>
                <a:ea typeface="Poppins Light"/>
                <a:cs typeface="Poppins Light"/>
                <a:sym typeface="Poppins Light"/>
              </a:rPr>
              <a:t>…</a:t>
            </a:r>
          </a:p>
        </p:txBody>
      </p:sp>
      <p:sp>
        <p:nvSpPr>
          <p:cNvPr id="11" name="TextBox 11"/>
          <p:cNvSpPr txBox="1"/>
          <p:nvPr/>
        </p:nvSpPr>
        <p:spPr>
          <a:xfrm>
            <a:off x="1028700" y="5485121"/>
            <a:ext cx="602493" cy="495300"/>
          </a:xfrm>
          <a:prstGeom prst="rect">
            <a:avLst/>
          </a:prstGeom>
        </p:spPr>
        <p:txBody>
          <a:bodyPr lIns="0" tIns="0" rIns="0" bIns="0" rtlCol="0" anchor="t">
            <a:spAutoFit/>
          </a:bodyPr>
          <a:lstStyle/>
          <a:p>
            <a:pPr marL="0" lvl="0" indent="0" algn="ctr">
              <a:lnSpc>
                <a:spcPts val="3900"/>
              </a:lnSpc>
              <a:spcBef>
                <a:spcPct val="0"/>
              </a:spcBef>
            </a:pPr>
            <a:r>
              <a:rPr lang="en-US" sz="3000" b="1">
                <a:solidFill>
                  <a:srgbClr val="CD4E18"/>
                </a:solidFill>
                <a:latin typeface="DM Sans Bold"/>
                <a:ea typeface="DM Sans Bold"/>
                <a:cs typeface="DM Sans Bold"/>
                <a:sym typeface="DM Sans Bold"/>
              </a:rPr>
              <a:t>0</a:t>
            </a:r>
            <a:r>
              <a:rPr lang="en-US" sz="3000" b="1" u="none">
                <a:solidFill>
                  <a:srgbClr val="CD4E18"/>
                </a:solidFill>
                <a:latin typeface="DM Sans Bold"/>
                <a:ea typeface="DM Sans Bold"/>
                <a:cs typeface="DM Sans Bold"/>
                <a:sym typeface="DM Sans Bold"/>
              </a:rPr>
              <a:t>1</a:t>
            </a:r>
          </a:p>
        </p:txBody>
      </p:sp>
      <p:sp>
        <p:nvSpPr>
          <p:cNvPr id="12" name="TextBox 12"/>
          <p:cNvSpPr txBox="1"/>
          <p:nvPr/>
        </p:nvSpPr>
        <p:spPr>
          <a:xfrm>
            <a:off x="1028700" y="6692390"/>
            <a:ext cx="602493" cy="495300"/>
          </a:xfrm>
          <a:prstGeom prst="rect">
            <a:avLst/>
          </a:prstGeom>
        </p:spPr>
        <p:txBody>
          <a:bodyPr lIns="0" tIns="0" rIns="0" bIns="0" rtlCol="0" anchor="t">
            <a:spAutoFit/>
          </a:bodyPr>
          <a:lstStyle/>
          <a:p>
            <a:pPr marL="0" lvl="0" indent="0" algn="ctr">
              <a:lnSpc>
                <a:spcPts val="3900"/>
              </a:lnSpc>
              <a:spcBef>
                <a:spcPct val="0"/>
              </a:spcBef>
            </a:pPr>
            <a:r>
              <a:rPr lang="en-US" sz="3000" b="1">
                <a:solidFill>
                  <a:srgbClr val="CD4E18"/>
                </a:solidFill>
                <a:latin typeface="DM Sans Bold"/>
                <a:ea typeface="DM Sans Bold"/>
                <a:cs typeface="DM Sans Bold"/>
                <a:sym typeface="DM Sans Bold"/>
              </a:rPr>
              <a:t>02</a:t>
            </a:r>
          </a:p>
        </p:txBody>
      </p:sp>
      <p:sp>
        <p:nvSpPr>
          <p:cNvPr id="13" name="TextBox 13"/>
          <p:cNvSpPr txBox="1"/>
          <p:nvPr/>
        </p:nvSpPr>
        <p:spPr>
          <a:xfrm>
            <a:off x="1028700" y="7921329"/>
            <a:ext cx="602493" cy="495300"/>
          </a:xfrm>
          <a:prstGeom prst="rect">
            <a:avLst/>
          </a:prstGeom>
        </p:spPr>
        <p:txBody>
          <a:bodyPr lIns="0" tIns="0" rIns="0" bIns="0" rtlCol="0" anchor="t">
            <a:spAutoFit/>
          </a:bodyPr>
          <a:lstStyle/>
          <a:p>
            <a:pPr marL="0" lvl="0" indent="0" algn="ctr">
              <a:lnSpc>
                <a:spcPts val="3900"/>
              </a:lnSpc>
              <a:spcBef>
                <a:spcPct val="0"/>
              </a:spcBef>
            </a:pPr>
            <a:r>
              <a:rPr lang="en-US" sz="3000" b="1">
                <a:solidFill>
                  <a:srgbClr val="CD4E18"/>
                </a:solidFill>
                <a:latin typeface="DM Sans Bold"/>
                <a:ea typeface="DM Sans Bold"/>
                <a:cs typeface="DM Sans Bold"/>
                <a:sym typeface="DM Sans Bold"/>
              </a:rPr>
              <a:t>03</a:t>
            </a:r>
          </a:p>
        </p:txBody>
      </p:sp>
      <p:sp>
        <p:nvSpPr>
          <p:cNvPr id="14" name="TextBox 14"/>
          <p:cNvSpPr txBox="1"/>
          <p:nvPr/>
        </p:nvSpPr>
        <p:spPr>
          <a:xfrm>
            <a:off x="2477180" y="7939426"/>
            <a:ext cx="6249906" cy="431800"/>
          </a:xfrm>
          <a:prstGeom prst="rect">
            <a:avLst/>
          </a:prstGeom>
        </p:spPr>
        <p:txBody>
          <a:bodyPr lIns="0" tIns="0" rIns="0" bIns="0" rtlCol="0" anchor="t">
            <a:spAutoFit/>
          </a:bodyPr>
          <a:lstStyle/>
          <a:p>
            <a:pPr algn="l">
              <a:lnSpc>
                <a:spcPts val="3500"/>
              </a:lnSpc>
            </a:pPr>
            <a:r>
              <a:rPr lang="en-US" sz="2500" dirty="0">
                <a:solidFill>
                  <a:srgbClr val="FFFFFF"/>
                </a:solidFill>
                <a:latin typeface="Poppins Light"/>
                <a:ea typeface="Poppins Light"/>
                <a:cs typeface="Poppins Light"/>
                <a:sym typeface="Poppins Light"/>
              </a:rPr>
              <a:t>…</a:t>
            </a:r>
          </a:p>
        </p:txBody>
      </p:sp>
      <p:sp>
        <p:nvSpPr>
          <p:cNvPr id="15" name="TextBox 15"/>
          <p:cNvSpPr txBox="1"/>
          <p:nvPr/>
        </p:nvSpPr>
        <p:spPr>
          <a:xfrm>
            <a:off x="11009394" y="5507346"/>
            <a:ext cx="6249906" cy="431800"/>
          </a:xfrm>
          <a:prstGeom prst="rect">
            <a:avLst/>
          </a:prstGeom>
        </p:spPr>
        <p:txBody>
          <a:bodyPr lIns="0" tIns="0" rIns="0" bIns="0" rtlCol="0" anchor="t">
            <a:spAutoFit/>
          </a:bodyPr>
          <a:lstStyle/>
          <a:p>
            <a:pPr algn="l">
              <a:lnSpc>
                <a:spcPts val="3500"/>
              </a:lnSpc>
            </a:pPr>
            <a:r>
              <a:rPr lang="en-US" sz="2500" dirty="0">
                <a:solidFill>
                  <a:srgbClr val="FFFFFF"/>
                </a:solidFill>
                <a:latin typeface="Poppins Light"/>
                <a:ea typeface="Poppins Light"/>
                <a:cs typeface="Poppins Light"/>
                <a:sym typeface="Poppins Light"/>
              </a:rPr>
              <a:t>…</a:t>
            </a:r>
          </a:p>
        </p:txBody>
      </p:sp>
      <p:sp>
        <p:nvSpPr>
          <p:cNvPr id="16" name="TextBox 16"/>
          <p:cNvSpPr txBox="1"/>
          <p:nvPr/>
        </p:nvSpPr>
        <p:spPr>
          <a:xfrm>
            <a:off x="11009394" y="6706360"/>
            <a:ext cx="6249906" cy="448310"/>
          </a:xfrm>
          <a:prstGeom prst="rect">
            <a:avLst/>
          </a:prstGeom>
        </p:spPr>
        <p:txBody>
          <a:bodyPr lIns="0" tIns="0" rIns="0" bIns="0" rtlCol="0" anchor="t">
            <a:spAutoFit/>
          </a:bodyPr>
          <a:lstStyle/>
          <a:p>
            <a:pPr algn="l">
              <a:lnSpc>
                <a:spcPts val="3640"/>
              </a:lnSpc>
            </a:pPr>
            <a:r>
              <a:rPr lang="en-US" sz="2600" dirty="0">
                <a:solidFill>
                  <a:srgbClr val="FFFFFF"/>
                </a:solidFill>
                <a:latin typeface="Poppins Light"/>
                <a:ea typeface="Poppins Light"/>
                <a:cs typeface="Poppins Light"/>
                <a:sym typeface="Poppins Light"/>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028700" y="1638300"/>
            <a:ext cx="9519762" cy="1538883"/>
          </a:xfrm>
          <a:prstGeom prst="rect">
            <a:avLst/>
          </a:prstGeom>
        </p:spPr>
        <p:txBody>
          <a:bodyPr lIns="0" tIns="0" rIns="0" bIns="0" rtlCol="0" anchor="t">
            <a:spAutoFit/>
          </a:bodyPr>
          <a:lstStyle/>
          <a:p>
            <a:pPr marL="0" lvl="0" indent="0" algn="l">
              <a:spcBef>
                <a:spcPct val="0"/>
              </a:spcBef>
            </a:pPr>
            <a:r>
              <a:rPr lang="en-US" sz="8000" b="1" u="none" dirty="0">
                <a:solidFill>
                  <a:srgbClr val="373737"/>
                </a:solidFill>
                <a:latin typeface="Poppins Light" panose="00000400000000000000" pitchFamily="2" charset="0"/>
                <a:ea typeface="DM Sans"/>
                <a:cs typeface="Poppins Light" panose="00000400000000000000" pitchFamily="2" charset="0"/>
                <a:sym typeface="DM Sans"/>
              </a:rPr>
              <a:t>Thank you</a:t>
            </a:r>
            <a:r>
              <a:rPr lang="en-US" sz="8000" b="1" dirty="0">
                <a:solidFill>
                  <a:srgbClr val="373737"/>
                </a:solidFill>
                <a:latin typeface="Poppins Light" panose="00000400000000000000" pitchFamily="2" charset="0"/>
                <a:ea typeface="DM Sans"/>
                <a:cs typeface="Poppins Light" panose="00000400000000000000" pitchFamily="2" charset="0"/>
                <a:sym typeface="DM Sans"/>
              </a:rPr>
              <a:t> </a:t>
            </a:r>
            <a:r>
              <a:rPr lang="en-US" sz="2000" b="0" i="0" dirty="0">
                <a:effectLst/>
                <a:latin typeface="Poppins Light" panose="00000400000000000000" pitchFamily="2" charset="0"/>
                <a:cs typeface="Poppins Light" panose="00000400000000000000" pitchFamily="2" charset="0"/>
              </a:rPr>
              <a:t>for joining us on this journey to predict wine quality! We hope you enjoyed this project as much as we did.</a:t>
            </a:r>
            <a:endParaRPr lang="en-US" sz="2000" u="none" dirty="0">
              <a:solidFill>
                <a:srgbClr val="373737"/>
              </a:solidFill>
              <a:latin typeface="Poppins Light" panose="00000400000000000000" pitchFamily="2" charset="0"/>
              <a:ea typeface="DM Sans"/>
              <a:cs typeface="Poppins Light" panose="00000400000000000000" pitchFamily="2" charset="0"/>
              <a:sym typeface="DM Sans"/>
            </a:endParaRPr>
          </a:p>
        </p:txBody>
      </p:sp>
      <p:sp>
        <p:nvSpPr>
          <p:cNvPr id="22" name="מלבן 21">
            <a:extLst>
              <a:ext uri="{FF2B5EF4-FFF2-40B4-BE49-F238E27FC236}">
                <a16:creationId xmlns:a16="http://schemas.microsoft.com/office/drawing/2014/main" id="{0EE1609C-5A19-1005-6DE7-069128DE8C92}"/>
              </a:ext>
            </a:extLst>
          </p:cNvPr>
          <p:cNvSpPr/>
          <p:nvPr/>
        </p:nvSpPr>
        <p:spPr>
          <a:xfrm>
            <a:off x="0" y="6782219"/>
            <a:ext cx="18287988" cy="353349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1" anchor="ctr"/>
          <a:lstStyle/>
          <a:p>
            <a:pPr algn="ctr"/>
            <a:endParaRPr lang="he-IL"/>
          </a:p>
        </p:txBody>
      </p:sp>
      <p:pic>
        <p:nvPicPr>
          <p:cNvPr id="21" name="תמונה 20">
            <a:extLst>
              <a:ext uri="{FF2B5EF4-FFF2-40B4-BE49-F238E27FC236}">
                <a16:creationId xmlns:a16="http://schemas.microsoft.com/office/drawing/2014/main" id="{22E19392-5006-F65F-7F11-1360F987ACF0}"/>
              </a:ext>
            </a:extLst>
          </p:cNvPr>
          <p:cNvPicPr>
            <a:picLocks noChangeAspect="1"/>
          </p:cNvPicPr>
          <p:nvPr/>
        </p:nvPicPr>
        <p:blipFill>
          <a:blip r:embed="rId2">
            <a:extLst>
              <a:ext uri="{28A0092B-C50C-407E-A947-70E740481C1C}">
                <a14:useLocalDpi xmlns:a14="http://schemas.microsoft.com/office/drawing/2010/main" val="0"/>
              </a:ext>
            </a:extLst>
          </a:blip>
          <a:srcRect l="3672" t="17629" b="5086"/>
          <a:stretch/>
        </p:blipFill>
        <p:spPr>
          <a:xfrm>
            <a:off x="6553200" y="6792016"/>
            <a:ext cx="4404080" cy="3533491"/>
          </a:xfrm>
          <a:prstGeom prst="rect">
            <a:avLst/>
          </a:prstGeom>
        </p:spPr>
      </p:pic>
      <p:sp>
        <p:nvSpPr>
          <p:cNvPr id="23" name="תיבת טקסט 22">
            <a:extLst>
              <a:ext uri="{FF2B5EF4-FFF2-40B4-BE49-F238E27FC236}">
                <a16:creationId xmlns:a16="http://schemas.microsoft.com/office/drawing/2014/main" id="{A7520C6E-C7B6-5955-949F-15019B96857C}"/>
              </a:ext>
            </a:extLst>
          </p:cNvPr>
          <p:cNvSpPr txBox="1"/>
          <p:nvPr/>
        </p:nvSpPr>
        <p:spPr>
          <a:xfrm>
            <a:off x="1028700" y="6223323"/>
            <a:ext cx="6865760" cy="369332"/>
          </a:xfrm>
          <a:prstGeom prst="rect">
            <a:avLst/>
          </a:prstGeom>
          <a:noFill/>
        </p:spPr>
        <p:txBody>
          <a:bodyPr wrap="square" rtlCol="1">
            <a:spAutoFit/>
          </a:bodyPr>
          <a:lstStyle/>
          <a:p>
            <a:r>
              <a:rPr lang="en-US" dirty="0">
                <a:latin typeface="Poppins Light" panose="00000400000000000000" pitchFamily="2" charset="0"/>
                <a:cs typeface="Poppins Light" panose="00000400000000000000" pitchFamily="2" charset="0"/>
              </a:rPr>
              <a:t>See you at our next project—cheers!</a:t>
            </a:r>
            <a:endParaRPr lang="he-I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619078" y="617305"/>
            <a:ext cx="7150100" cy="1062727"/>
          </a:xfrm>
          <a:prstGeom prst="rect">
            <a:avLst/>
          </a:prstGeom>
        </p:spPr>
        <p:txBody>
          <a:bodyPr wrap="square" lIns="0" tIns="0" rIns="0" bIns="0" rtlCol="0" anchor="t">
            <a:spAutoFit/>
          </a:bodyPr>
          <a:lstStyle/>
          <a:p>
            <a:pPr marL="0" lvl="0" indent="0" algn="l">
              <a:lnSpc>
                <a:spcPts val="9600"/>
              </a:lnSpc>
              <a:spcBef>
                <a:spcPct val="0"/>
              </a:spcBef>
            </a:pPr>
            <a:r>
              <a:rPr lang="en-US" sz="4800" u="none" dirty="0">
                <a:solidFill>
                  <a:schemeClr val="tx1">
                    <a:lumMod val="75000"/>
                    <a:lumOff val="25000"/>
                  </a:schemeClr>
                </a:solidFill>
                <a:latin typeface="Segoe UI" panose="020B0502040204020203" pitchFamily="34" charset="0"/>
                <a:ea typeface="DM Sans"/>
                <a:cs typeface="Segoe UI" panose="020B0502040204020203" pitchFamily="34" charset="0"/>
                <a:sym typeface="DM Sans"/>
              </a:rPr>
              <a:t>Dataset &amp; Features</a:t>
            </a:r>
          </a:p>
        </p:txBody>
      </p:sp>
      <p:sp>
        <p:nvSpPr>
          <p:cNvPr id="3" name="TextBox 3"/>
          <p:cNvSpPr txBox="1"/>
          <p:nvPr/>
        </p:nvSpPr>
        <p:spPr>
          <a:xfrm>
            <a:off x="619078" y="2168520"/>
            <a:ext cx="6381657" cy="5804922"/>
          </a:xfrm>
          <a:prstGeom prst="rect">
            <a:avLst/>
          </a:prstGeom>
        </p:spPr>
        <p:txBody>
          <a:bodyPr wrap="square" lIns="0" tIns="0" rIns="0" bIns="0" rtlCol="0" anchor="t">
            <a:spAutoFit/>
          </a:bodyPr>
          <a:lstStyle/>
          <a:p>
            <a:pPr marL="0" lvl="0" indent="0" algn="l">
              <a:lnSpc>
                <a:spcPts val="3779"/>
              </a:lnSpc>
            </a:pPr>
            <a:r>
              <a:rPr lang="en-US" sz="2800" b="1" dirty="0">
                <a:solidFill>
                  <a:srgbClr val="3F3F3F"/>
                </a:solidFill>
                <a:latin typeface="Poppins Light" panose="00000400000000000000" pitchFamily="2" charset="0"/>
                <a:cs typeface="Poppins Light" panose="00000400000000000000" pitchFamily="2" charset="0"/>
              </a:rPr>
              <a:t>Dataset: </a:t>
            </a:r>
          </a:p>
          <a:p>
            <a:pPr lvl="1">
              <a:lnSpc>
                <a:spcPts val="3779"/>
              </a:lnSpc>
            </a:pPr>
            <a:r>
              <a:rPr lang="en-US" sz="2200" dirty="0">
                <a:solidFill>
                  <a:srgbClr val="3F3F3F"/>
                </a:solidFill>
                <a:latin typeface="Poppins Light" panose="00000400000000000000" pitchFamily="2" charset="0"/>
                <a:cs typeface="Poppins Light" panose="00000400000000000000" pitchFamily="2" charset="0"/>
              </a:rPr>
              <a:t>This dataset </a:t>
            </a:r>
            <a:r>
              <a:rPr lang="en-US" sz="2200" dirty="0">
                <a:solidFill>
                  <a:schemeClr val="tx1">
                    <a:lumMod val="75000"/>
                    <a:lumOff val="25000"/>
                  </a:schemeClr>
                </a:solidFill>
                <a:latin typeface="Poppins Light" panose="00000400000000000000" pitchFamily="2" charset="0"/>
                <a:cs typeface="Poppins Light" panose="00000400000000000000" pitchFamily="2" charset="0"/>
              </a:rPr>
              <a:t>contains</a:t>
            </a:r>
            <a:r>
              <a:rPr lang="en-US" sz="2200" dirty="0">
                <a:solidFill>
                  <a:srgbClr val="3F3F3F"/>
                </a:solidFill>
                <a:latin typeface="Poppins Light" panose="00000400000000000000" pitchFamily="2" charset="0"/>
                <a:cs typeface="Poppins Light" panose="00000400000000000000" pitchFamily="2" charset="0"/>
              </a:rPr>
              <a:t> physicochemical data for 1,599 red wine samples from Portugal. It includes 11 input features that represent various chemical properties of the wines, along with one output variable (quality) derived from sensory evaluations. </a:t>
            </a:r>
          </a:p>
          <a:p>
            <a:pPr marL="0" lvl="0" indent="0" algn="l">
              <a:lnSpc>
                <a:spcPts val="3779"/>
              </a:lnSpc>
            </a:pPr>
            <a:endParaRPr lang="en-US" sz="2200" dirty="0">
              <a:solidFill>
                <a:srgbClr val="3F3F3F"/>
              </a:solidFill>
              <a:latin typeface="Poppins Light" panose="00000400000000000000" pitchFamily="2" charset="0"/>
              <a:cs typeface="Poppins Light" panose="00000400000000000000" pitchFamily="2" charset="0"/>
            </a:endParaRPr>
          </a:p>
          <a:p>
            <a:pPr marL="0" lvl="0" indent="0" algn="l">
              <a:lnSpc>
                <a:spcPts val="3779"/>
              </a:lnSpc>
            </a:pPr>
            <a:r>
              <a:rPr lang="en-US" sz="2800" b="1" dirty="0">
                <a:solidFill>
                  <a:srgbClr val="3F3F3F"/>
                </a:solidFill>
                <a:latin typeface="Poppins Light" panose="00000400000000000000" pitchFamily="2" charset="0"/>
                <a:cs typeface="Poppins Light" panose="00000400000000000000" pitchFamily="2" charset="0"/>
              </a:rPr>
              <a:t>Additional Notes: </a:t>
            </a:r>
          </a:p>
          <a:p>
            <a:pPr lvl="1">
              <a:lnSpc>
                <a:spcPts val="3779"/>
              </a:lnSpc>
            </a:pPr>
            <a:r>
              <a:rPr lang="en-US" sz="2200" dirty="0">
                <a:solidFill>
                  <a:srgbClr val="3F3F3F"/>
                </a:solidFill>
                <a:latin typeface="Poppins Light" panose="00000400000000000000" pitchFamily="2" charset="0"/>
                <a:cs typeface="Poppins Light" panose="00000400000000000000" pitchFamily="2" charset="0"/>
              </a:rPr>
              <a:t>The dataset contains no missing values. Duplicates represent multiple evaluations of each wine, included for consistency.</a:t>
            </a:r>
            <a:endParaRPr lang="en-US" sz="2200" dirty="0">
              <a:solidFill>
                <a:srgbClr val="3F3F3F"/>
              </a:solidFill>
              <a:latin typeface="Poppins Light" panose="00000400000000000000" pitchFamily="2" charset="0"/>
              <a:cs typeface="Poppins Light" panose="00000400000000000000" pitchFamily="2" charset="0"/>
              <a:sym typeface="Poppins Light"/>
            </a:endParaRPr>
          </a:p>
        </p:txBody>
      </p:sp>
      <p:sp>
        <p:nvSpPr>
          <p:cNvPr id="4" name="TextBox 4"/>
          <p:cNvSpPr txBox="1"/>
          <p:nvPr/>
        </p:nvSpPr>
        <p:spPr>
          <a:xfrm>
            <a:off x="9586314" y="2168520"/>
            <a:ext cx="7698386" cy="6630020"/>
          </a:xfrm>
          <a:prstGeom prst="rect">
            <a:avLst/>
          </a:prstGeom>
        </p:spPr>
        <p:txBody>
          <a:bodyPr wrap="square" lIns="0" tIns="0" rIns="0" bIns="0" rtlCol="0" anchor="t">
            <a:spAutoFit/>
          </a:bodyPr>
          <a:lstStyle/>
          <a:p>
            <a:pPr marL="539750" lvl="1" indent="-269875" algn="l">
              <a:lnSpc>
                <a:spcPts val="4000"/>
              </a:lnSpc>
              <a:buFont typeface="Arial"/>
              <a:buChar char="•"/>
            </a:pPr>
            <a:r>
              <a:rPr lang="en-US" sz="2400" dirty="0">
                <a:solidFill>
                  <a:srgbClr val="3F3F3F"/>
                </a:solidFill>
                <a:latin typeface="Poppins Light" panose="00000400000000000000" pitchFamily="2" charset="0"/>
                <a:cs typeface="Poppins Light" panose="00000400000000000000" pitchFamily="2" charset="0"/>
                <a:sym typeface="Poppins Light"/>
              </a:rPr>
              <a:t>Fixed acidity</a:t>
            </a:r>
          </a:p>
          <a:p>
            <a:pPr marL="539750" lvl="1" indent="-269875" algn="l">
              <a:lnSpc>
                <a:spcPts val="4000"/>
              </a:lnSpc>
              <a:buFont typeface="Arial"/>
              <a:buChar char="•"/>
            </a:pPr>
            <a:r>
              <a:rPr lang="en-US" sz="2400" dirty="0">
                <a:solidFill>
                  <a:srgbClr val="3F3F3F"/>
                </a:solidFill>
                <a:latin typeface="Poppins Light" panose="00000400000000000000" pitchFamily="2" charset="0"/>
                <a:cs typeface="Poppins Light" panose="00000400000000000000" pitchFamily="2" charset="0"/>
                <a:sym typeface="Poppins Light"/>
              </a:rPr>
              <a:t>Volatile acidity</a:t>
            </a:r>
          </a:p>
          <a:p>
            <a:pPr marL="539750" lvl="1" indent="-269875" algn="l">
              <a:lnSpc>
                <a:spcPts val="4000"/>
              </a:lnSpc>
              <a:buFont typeface="Arial"/>
              <a:buChar char="•"/>
            </a:pPr>
            <a:r>
              <a:rPr lang="en-US" sz="2400" dirty="0">
                <a:solidFill>
                  <a:srgbClr val="3F3F3F"/>
                </a:solidFill>
                <a:latin typeface="Poppins Light" panose="00000400000000000000" pitchFamily="2" charset="0"/>
                <a:cs typeface="Poppins Light" panose="00000400000000000000" pitchFamily="2" charset="0"/>
                <a:sym typeface="Poppins Light"/>
              </a:rPr>
              <a:t>Critic acid</a:t>
            </a:r>
          </a:p>
          <a:p>
            <a:pPr marL="539750" lvl="1" indent="-269875" algn="l">
              <a:lnSpc>
                <a:spcPts val="4000"/>
              </a:lnSpc>
              <a:buFont typeface="Arial"/>
              <a:buChar char="•"/>
            </a:pPr>
            <a:r>
              <a:rPr lang="en-US" sz="2400" dirty="0">
                <a:solidFill>
                  <a:srgbClr val="3F3F3F"/>
                </a:solidFill>
                <a:latin typeface="Poppins Light" panose="00000400000000000000" pitchFamily="2" charset="0"/>
                <a:cs typeface="Poppins Light" panose="00000400000000000000" pitchFamily="2" charset="0"/>
                <a:sym typeface="Poppins Light"/>
              </a:rPr>
              <a:t>Residual sugar</a:t>
            </a:r>
          </a:p>
          <a:p>
            <a:pPr marL="539750" lvl="1" indent="-269875" algn="l">
              <a:lnSpc>
                <a:spcPts val="4000"/>
              </a:lnSpc>
              <a:buFont typeface="Arial"/>
              <a:buChar char="•"/>
            </a:pPr>
            <a:r>
              <a:rPr lang="en-US" sz="2400" dirty="0">
                <a:solidFill>
                  <a:srgbClr val="3F3F3F"/>
                </a:solidFill>
                <a:latin typeface="Poppins Light" panose="00000400000000000000" pitchFamily="2" charset="0"/>
                <a:cs typeface="Poppins Light" panose="00000400000000000000" pitchFamily="2" charset="0"/>
                <a:sym typeface="Poppins Light"/>
              </a:rPr>
              <a:t>Chlorides</a:t>
            </a:r>
          </a:p>
          <a:p>
            <a:pPr marL="539750" lvl="1" indent="-269875">
              <a:lnSpc>
                <a:spcPts val="4000"/>
              </a:lnSpc>
              <a:buFont typeface="Arial"/>
              <a:buChar char="•"/>
            </a:pPr>
            <a:r>
              <a:rPr lang="en-US" sz="2400" dirty="0">
                <a:solidFill>
                  <a:srgbClr val="3F3F3F"/>
                </a:solidFill>
                <a:latin typeface="Poppins Light" panose="00000400000000000000" pitchFamily="2" charset="0"/>
                <a:cs typeface="Poppins Light" panose="00000400000000000000" pitchFamily="2" charset="0"/>
              </a:rPr>
              <a:t>Free sulfur dioxide</a:t>
            </a:r>
          </a:p>
          <a:p>
            <a:pPr marL="539750" lvl="1" indent="-269875">
              <a:lnSpc>
                <a:spcPts val="4000"/>
              </a:lnSpc>
              <a:buFont typeface="Arial"/>
              <a:buChar char="•"/>
            </a:pPr>
            <a:r>
              <a:rPr lang="en-US" sz="2400" dirty="0">
                <a:solidFill>
                  <a:srgbClr val="3F3F3F"/>
                </a:solidFill>
                <a:latin typeface="Poppins Light" panose="00000400000000000000" pitchFamily="2" charset="0"/>
                <a:cs typeface="Poppins Light" panose="00000400000000000000" pitchFamily="2" charset="0"/>
              </a:rPr>
              <a:t>Total sulfur dioxide</a:t>
            </a:r>
          </a:p>
          <a:p>
            <a:pPr marL="539750" lvl="1" indent="-269875" algn="l">
              <a:lnSpc>
                <a:spcPts val="4000"/>
              </a:lnSpc>
              <a:buFont typeface="Arial"/>
              <a:buChar char="•"/>
            </a:pPr>
            <a:r>
              <a:rPr lang="en-US" sz="2400" dirty="0">
                <a:solidFill>
                  <a:srgbClr val="3F3F3F"/>
                </a:solidFill>
                <a:latin typeface="Poppins Light" panose="00000400000000000000" pitchFamily="2" charset="0"/>
                <a:cs typeface="Poppins Light" panose="00000400000000000000" pitchFamily="2" charset="0"/>
                <a:sym typeface="Poppins Light"/>
              </a:rPr>
              <a:t>Density</a:t>
            </a:r>
          </a:p>
          <a:p>
            <a:pPr marL="539750" lvl="1" indent="-269875" algn="l">
              <a:lnSpc>
                <a:spcPts val="4000"/>
              </a:lnSpc>
              <a:buFont typeface="Arial"/>
              <a:buChar char="•"/>
            </a:pPr>
            <a:r>
              <a:rPr lang="en-US" sz="2400" dirty="0">
                <a:solidFill>
                  <a:srgbClr val="3F3F3F"/>
                </a:solidFill>
                <a:latin typeface="Poppins Light" panose="00000400000000000000" pitchFamily="2" charset="0"/>
                <a:cs typeface="Poppins Light" panose="00000400000000000000" pitchFamily="2" charset="0"/>
                <a:sym typeface="Poppins Light"/>
              </a:rPr>
              <a:t>pH</a:t>
            </a:r>
          </a:p>
          <a:p>
            <a:pPr marL="539750" lvl="1" indent="-269875" algn="l">
              <a:lnSpc>
                <a:spcPts val="4000"/>
              </a:lnSpc>
              <a:buFont typeface="Arial"/>
              <a:buChar char="•"/>
            </a:pPr>
            <a:r>
              <a:rPr lang="en-US" sz="2400" dirty="0">
                <a:solidFill>
                  <a:srgbClr val="3F3F3F"/>
                </a:solidFill>
                <a:latin typeface="Poppins Light" panose="00000400000000000000" pitchFamily="2" charset="0"/>
                <a:cs typeface="Poppins Light" panose="00000400000000000000" pitchFamily="2" charset="0"/>
                <a:sym typeface="Poppins Light"/>
              </a:rPr>
              <a:t>Sulphates</a:t>
            </a:r>
          </a:p>
          <a:p>
            <a:pPr marL="539750" lvl="1" indent="-269875" algn="l">
              <a:lnSpc>
                <a:spcPts val="4000"/>
              </a:lnSpc>
              <a:buFont typeface="Arial"/>
              <a:buChar char="•"/>
            </a:pPr>
            <a:r>
              <a:rPr lang="en-US" sz="2400" dirty="0">
                <a:solidFill>
                  <a:srgbClr val="3F3F3F"/>
                </a:solidFill>
                <a:latin typeface="Poppins Light" panose="00000400000000000000" pitchFamily="2" charset="0"/>
                <a:cs typeface="Poppins Light" panose="00000400000000000000" pitchFamily="2" charset="0"/>
                <a:sym typeface="Poppins Light"/>
              </a:rPr>
              <a:t>Alcohol</a:t>
            </a:r>
          </a:p>
          <a:p>
            <a:pPr marL="539750" lvl="1" indent="-269875" algn="l">
              <a:lnSpc>
                <a:spcPts val="4000"/>
              </a:lnSpc>
              <a:buFont typeface="Arial"/>
              <a:buChar char="•"/>
            </a:pPr>
            <a:r>
              <a:rPr lang="en-US" sz="2400" dirty="0">
                <a:solidFill>
                  <a:srgbClr val="3F3F3F"/>
                </a:solidFill>
                <a:latin typeface="Poppins Light" panose="00000400000000000000" pitchFamily="2" charset="0"/>
                <a:cs typeface="Poppins Light" panose="00000400000000000000" pitchFamily="2" charset="0"/>
                <a:sym typeface="Poppins Light"/>
              </a:rPr>
              <a:t>Quality</a:t>
            </a:r>
          </a:p>
          <a:p>
            <a:pPr marL="539750" lvl="1" indent="-269875" algn="l">
              <a:lnSpc>
                <a:spcPts val="4000"/>
              </a:lnSpc>
              <a:buFont typeface="Arial"/>
              <a:buChar char="•"/>
            </a:pPr>
            <a:r>
              <a:rPr lang="en-US" sz="2400" dirty="0">
                <a:solidFill>
                  <a:srgbClr val="3F3F3F"/>
                </a:solidFill>
                <a:latin typeface="Poppins Light" panose="00000400000000000000" pitchFamily="2" charset="0"/>
                <a:cs typeface="Poppins Light" panose="00000400000000000000" pitchFamily="2" charset="0"/>
                <a:sym typeface="Poppins Light"/>
              </a:rPr>
              <a:t>Is High Quality (Target Value)</a:t>
            </a:r>
          </a:p>
        </p:txBody>
      </p:sp>
      <p:sp>
        <p:nvSpPr>
          <p:cNvPr id="5" name="AutoShape 5"/>
          <p:cNvSpPr/>
          <p:nvPr/>
        </p:nvSpPr>
        <p:spPr>
          <a:xfrm>
            <a:off x="9560914" y="1257300"/>
            <a:ext cx="7698386" cy="0"/>
          </a:xfrm>
          <a:prstGeom prst="line">
            <a:avLst/>
          </a:prstGeom>
          <a:ln w="9525" cap="rnd">
            <a:solidFill>
              <a:srgbClr val="373737"/>
            </a:solidFill>
            <a:prstDash val="solid"/>
            <a:headEnd type="none" w="sm" len="sm"/>
            <a:tailEnd type="none" w="sm" len="sm"/>
          </a:ln>
        </p:spPr>
      </p:sp>
      <p:sp>
        <p:nvSpPr>
          <p:cNvPr id="6" name="AutoShape 6"/>
          <p:cNvSpPr/>
          <p:nvPr/>
        </p:nvSpPr>
        <p:spPr>
          <a:xfrm>
            <a:off x="9586314" y="9131524"/>
            <a:ext cx="7698386" cy="0"/>
          </a:xfrm>
          <a:prstGeom prst="line">
            <a:avLst/>
          </a:prstGeom>
          <a:ln w="9525" cap="rnd">
            <a:solidFill>
              <a:srgbClr val="373737"/>
            </a:solidFill>
            <a:prstDash val="solid"/>
            <a:headEnd type="none" w="sm" len="sm"/>
            <a:tailEnd type="none" w="sm" len="sm"/>
          </a:ln>
        </p:spPr>
      </p:sp>
      <p:sp>
        <p:nvSpPr>
          <p:cNvPr id="7" name="תיבת טקסט 6">
            <a:extLst>
              <a:ext uri="{FF2B5EF4-FFF2-40B4-BE49-F238E27FC236}">
                <a16:creationId xmlns:a16="http://schemas.microsoft.com/office/drawing/2014/main" id="{9CC99D21-4CD3-C644-416E-722D6DA17C9A}"/>
              </a:ext>
            </a:extLst>
          </p:cNvPr>
          <p:cNvSpPr txBox="1"/>
          <p:nvPr/>
        </p:nvSpPr>
        <p:spPr>
          <a:xfrm>
            <a:off x="9753600" y="1470680"/>
            <a:ext cx="2133600" cy="523220"/>
          </a:xfrm>
          <a:prstGeom prst="rect">
            <a:avLst/>
          </a:prstGeom>
          <a:noFill/>
        </p:spPr>
        <p:txBody>
          <a:bodyPr wrap="square" rtlCol="1">
            <a:spAutoFit/>
          </a:bodyPr>
          <a:lstStyle/>
          <a:p>
            <a:r>
              <a:rPr lang="en-US" sz="2800" b="1" dirty="0">
                <a:solidFill>
                  <a:srgbClr val="3F3F3F"/>
                </a:solidFill>
                <a:latin typeface="Poppins Light" panose="00000400000000000000" pitchFamily="2" charset="0"/>
                <a:cs typeface="Poppins Light" panose="00000400000000000000" pitchFamily="2" charset="0"/>
              </a:rPr>
              <a:t>Features</a:t>
            </a:r>
            <a:endParaRPr lang="he-IL" sz="2800" b="1" dirty="0">
              <a:solidFill>
                <a:srgbClr val="3F3F3F"/>
              </a:solidFill>
              <a:latin typeface="Poppins Light" panose="000004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sp>
        <p:nvSpPr>
          <p:cNvPr id="7" name="TextBox 7"/>
          <p:cNvSpPr txBox="1"/>
          <p:nvPr/>
        </p:nvSpPr>
        <p:spPr>
          <a:xfrm>
            <a:off x="8230176" y="5736555"/>
            <a:ext cx="9295824" cy="397545"/>
          </a:xfrm>
          <a:prstGeom prst="rect">
            <a:avLst/>
          </a:prstGeom>
        </p:spPr>
        <p:txBody>
          <a:bodyPr lIns="0" tIns="0" rIns="0" bIns="0" rtlCol="0" anchor="t">
            <a:spAutoFit/>
          </a:bodyPr>
          <a:lstStyle/>
          <a:p>
            <a:pPr algn="l">
              <a:lnSpc>
                <a:spcPts val="3120"/>
              </a:lnSpc>
            </a:pPr>
            <a:r>
              <a:rPr lang="en-US" sz="2600" b="1" spc="-52" dirty="0">
                <a:solidFill>
                  <a:schemeClr val="bg1">
                    <a:lumMod val="95000"/>
                  </a:schemeClr>
                </a:solidFill>
                <a:latin typeface="Segoe UI" panose="020B0502040204020203" pitchFamily="34" charset="0"/>
                <a:cs typeface="Segoe UI" panose="020B0502040204020203" pitchFamily="34" charset="0"/>
                <a:sym typeface="DM Sans Bold"/>
              </a:rPr>
              <a:t>Distribution of Target Value</a:t>
            </a:r>
          </a:p>
        </p:txBody>
      </p:sp>
      <p:sp>
        <p:nvSpPr>
          <p:cNvPr id="13" name="TextBox 13"/>
          <p:cNvSpPr txBox="1"/>
          <p:nvPr/>
        </p:nvSpPr>
        <p:spPr>
          <a:xfrm>
            <a:off x="8229600" y="382846"/>
            <a:ext cx="9295824" cy="397545"/>
          </a:xfrm>
          <a:prstGeom prst="rect">
            <a:avLst/>
          </a:prstGeom>
        </p:spPr>
        <p:txBody>
          <a:bodyPr lIns="0" tIns="0" rIns="0" bIns="0" rtlCol="0" anchor="t">
            <a:spAutoFit/>
          </a:bodyPr>
          <a:lstStyle/>
          <a:p>
            <a:pPr algn="l">
              <a:lnSpc>
                <a:spcPts val="3120"/>
              </a:lnSpc>
            </a:pPr>
            <a:r>
              <a:rPr lang="en-US" sz="2600" b="1" spc="-52" dirty="0">
                <a:solidFill>
                  <a:schemeClr val="bg1">
                    <a:lumMod val="95000"/>
                  </a:schemeClr>
                </a:solidFill>
                <a:latin typeface="Segoe UI" panose="020B0502040204020203" pitchFamily="34" charset="0"/>
                <a:ea typeface="DM Sans Bold"/>
                <a:cs typeface="Segoe UI" panose="020B0502040204020203" pitchFamily="34" charset="0"/>
                <a:sym typeface="DM Sans Bold"/>
              </a:rPr>
              <a:t>Distribution of Quality Scores</a:t>
            </a:r>
          </a:p>
        </p:txBody>
      </p:sp>
      <p:sp>
        <p:nvSpPr>
          <p:cNvPr id="15" name="AutoShape 15"/>
          <p:cNvSpPr/>
          <p:nvPr/>
        </p:nvSpPr>
        <p:spPr>
          <a:xfrm>
            <a:off x="7963476" y="5524500"/>
            <a:ext cx="9295824" cy="0"/>
          </a:xfrm>
          <a:prstGeom prst="line">
            <a:avLst/>
          </a:prstGeom>
          <a:ln w="9525" cap="rnd">
            <a:solidFill>
              <a:srgbClr val="F1F1F1"/>
            </a:solidFill>
            <a:prstDash val="solid"/>
            <a:headEnd type="none" w="sm" len="sm"/>
            <a:tailEnd type="none" w="sm" len="sm"/>
          </a:ln>
        </p:spPr>
      </p:sp>
      <p:sp>
        <p:nvSpPr>
          <p:cNvPr id="16" name="תיבת טקסט 15">
            <a:extLst>
              <a:ext uri="{FF2B5EF4-FFF2-40B4-BE49-F238E27FC236}">
                <a16:creationId xmlns:a16="http://schemas.microsoft.com/office/drawing/2014/main" id="{1BFDA12E-78E2-EE8B-6AF7-FDD38A1B882F}"/>
              </a:ext>
            </a:extLst>
          </p:cNvPr>
          <p:cNvSpPr txBox="1"/>
          <p:nvPr/>
        </p:nvSpPr>
        <p:spPr>
          <a:xfrm>
            <a:off x="609600" y="1277183"/>
            <a:ext cx="5943600" cy="4247317"/>
          </a:xfrm>
          <a:prstGeom prst="rect">
            <a:avLst/>
          </a:prstGeom>
          <a:noFill/>
        </p:spPr>
        <p:txBody>
          <a:bodyPr wrap="square" rtlCol="1">
            <a:spAutoFit/>
          </a:bodyPr>
          <a:lstStyle/>
          <a:p>
            <a:r>
              <a:rPr lang="en-US" sz="2800" b="1" dirty="0">
                <a:solidFill>
                  <a:schemeClr val="bg1">
                    <a:lumMod val="95000"/>
                  </a:schemeClr>
                </a:solidFill>
                <a:latin typeface="Poppins Light" panose="00000400000000000000" pitchFamily="2" charset="0"/>
                <a:cs typeface="Poppins Light" panose="00000400000000000000" pitchFamily="2" charset="0"/>
              </a:rPr>
              <a:t>Target Variable:</a:t>
            </a:r>
          </a:p>
          <a:p>
            <a:r>
              <a:rPr lang="en-US" sz="2200" dirty="0">
                <a:solidFill>
                  <a:schemeClr val="bg1">
                    <a:lumMod val="95000"/>
                  </a:schemeClr>
                </a:solidFill>
                <a:latin typeface="Poppins Light" panose="00000400000000000000" pitchFamily="2" charset="0"/>
                <a:cs typeface="Poppins Light" panose="00000400000000000000" pitchFamily="2" charset="0"/>
              </a:rPr>
              <a:t>The target variable, “quality,” is based on sensory evaluations rated on a scale from 0 to 10. In our dataset, the quality scores range from 3 to 8. We have converted these scores into a binary classification system: scores of 7 and above are classified as high quality (1), while scores below 7 are considered low quality (0). This threshold was selected to balance the number of samples while maintaining a high-quality standard.</a:t>
            </a:r>
            <a:endParaRPr lang="he-IL" sz="2200" dirty="0">
              <a:solidFill>
                <a:schemeClr val="bg1">
                  <a:lumMod val="95000"/>
                </a:schemeClr>
              </a:solidFill>
              <a:latin typeface="Poppins Light" panose="00000400000000000000" pitchFamily="2" charset="0"/>
            </a:endParaRPr>
          </a:p>
        </p:txBody>
      </p:sp>
      <p:pic>
        <p:nvPicPr>
          <p:cNvPr id="1028" name="Picture 4" descr="y7wM14SHNUAAAAAASUVORK5CYII= (989×490)">
            <a:extLst>
              <a:ext uri="{FF2B5EF4-FFF2-40B4-BE49-F238E27FC236}">
                <a16:creationId xmlns:a16="http://schemas.microsoft.com/office/drawing/2014/main" id="{9E9977C3-0219-9A84-6147-78113B531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921239"/>
            <a:ext cx="8724324" cy="432246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pic>
        <p:nvPicPr>
          <p:cNvPr id="1030" name="Picture 6" descr="qDCs+WT2T9UAAAAASUVORK5CYII= (584×384)">
            <a:extLst>
              <a:ext uri="{FF2B5EF4-FFF2-40B4-BE49-F238E27FC236}">
                <a16:creationId xmlns:a16="http://schemas.microsoft.com/office/drawing/2014/main" id="{487125CC-2B2C-4A14-1BD7-18F07D3B9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269298"/>
            <a:ext cx="5562600" cy="365760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3" name="תיבת טקסט 15">
            <a:extLst>
              <a:ext uri="{FF2B5EF4-FFF2-40B4-BE49-F238E27FC236}">
                <a16:creationId xmlns:a16="http://schemas.microsoft.com/office/drawing/2014/main" id="{6E47BB8F-91CC-9CFF-03DB-D27F1600EB0D}"/>
              </a:ext>
            </a:extLst>
          </p:cNvPr>
          <p:cNvSpPr txBox="1"/>
          <p:nvPr/>
        </p:nvSpPr>
        <p:spPr>
          <a:xfrm>
            <a:off x="609600" y="6438900"/>
            <a:ext cx="5943600" cy="1877437"/>
          </a:xfrm>
          <a:prstGeom prst="rect">
            <a:avLst/>
          </a:prstGeom>
          <a:noFill/>
        </p:spPr>
        <p:txBody>
          <a:bodyPr wrap="square" rtlCol="1">
            <a:spAutoFit/>
          </a:bodyPr>
          <a:lstStyle/>
          <a:p>
            <a:r>
              <a:rPr lang="en-US" sz="2800" b="1" dirty="0">
                <a:solidFill>
                  <a:schemeClr val="bg1">
                    <a:lumMod val="95000"/>
                  </a:schemeClr>
                </a:solidFill>
                <a:latin typeface="Poppins Light" panose="00000400000000000000" pitchFamily="2" charset="0"/>
                <a:cs typeface="Poppins Light" panose="00000400000000000000" pitchFamily="2" charset="0"/>
              </a:rPr>
              <a:t>Imbalance Data: </a:t>
            </a:r>
          </a:p>
          <a:p>
            <a:r>
              <a:rPr lang="en-US" sz="2200" dirty="0">
                <a:solidFill>
                  <a:schemeClr val="bg1">
                    <a:lumMod val="95000"/>
                  </a:schemeClr>
                </a:solidFill>
                <a:latin typeface="Poppins Light" panose="00000400000000000000" pitchFamily="2" charset="0"/>
                <a:cs typeface="Poppins Light" panose="00000400000000000000" pitchFamily="2" charset="0"/>
              </a:rPr>
              <a:t>Our dataset shows a substantial imbalance between high and low-quality wines, with high-quality wines accounting for approximately 14% of the samples.</a:t>
            </a:r>
            <a:endParaRPr lang="he-IL" sz="2200" dirty="0">
              <a:solidFill>
                <a:schemeClr val="bg1">
                  <a:lumMod val="95000"/>
                </a:schemeClr>
              </a:solidFill>
              <a:latin typeface="Poppins Light" panose="000004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514339" y="170675"/>
            <a:ext cx="7734301" cy="1062727"/>
          </a:xfrm>
          <a:prstGeom prst="rect">
            <a:avLst/>
          </a:prstGeom>
        </p:spPr>
        <p:txBody>
          <a:bodyPr wrap="square" lIns="0" tIns="0" rIns="0" bIns="0" rtlCol="0" anchor="t">
            <a:spAutoFit/>
          </a:bodyPr>
          <a:lstStyle/>
          <a:p>
            <a:pPr marL="0" lvl="0" indent="0">
              <a:lnSpc>
                <a:spcPts val="9600"/>
              </a:lnSpc>
              <a:spcBef>
                <a:spcPct val="0"/>
              </a:spcBef>
            </a:pPr>
            <a:r>
              <a:rPr lang="en-US" sz="4000" b="1" dirty="0">
                <a:solidFill>
                  <a:schemeClr val="tx1">
                    <a:lumMod val="75000"/>
                    <a:lumOff val="25000"/>
                  </a:schemeClr>
                </a:solidFill>
                <a:latin typeface="Segoe UI" panose="020B0502040204020203" pitchFamily="34" charset="0"/>
                <a:cs typeface="Segoe UI" panose="020B0502040204020203" pitchFamily="34" charset="0"/>
              </a:rPr>
              <a:t>Data Preprocessing</a:t>
            </a:r>
            <a:endParaRPr lang="en-US" sz="4000" b="1" dirty="0">
              <a:solidFill>
                <a:schemeClr val="tx1">
                  <a:lumMod val="75000"/>
                  <a:lumOff val="25000"/>
                </a:schemeClr>
              </a:solidFill>
              <a:latin typeface="Segoe UI" panose="020B0502040204020203" pitchFamily="34" charset="0"/>
              <a:cs typeface="Segoe UI" panose="020B0502040204020203" pitchFamily="34" charset="0"/>
              <a:sym typeface="DM Sans"/>
            </a:endParaRPr>
          </a:p>
        </p:txBody>
      </p:sp>
      <p:sp>
        <p:nvSpPr>
          <p:cNvPr id="6" name="TextBox 6"/>
          <p:cNvSpPr txBox="1"/>
          <p:nvPr/>
        </p:nvSpPr>
        <p:spPr>
          <a:xfrm>
            <a:off x="2362200" y="9556696"/>
            <a:ext cx="14861221" cy="451662"/>
          </a:xfrm>
          <a:prstGeom prst="rect">
            <a:avLst/>
          </a:prstGeom>
        </p:spPr>
        <p:txBody>
          <a:bodyPr wrap="square" lIns="0" tIns="0" rIns="0" bIns="0" rtlCol="0" anchor="t">
            <a:spAutoFit/>
          </a:bodyPr>
          <a:lstStyle/>
          <a:p>
            <a:pPr marL="0" lvl="0" indent="0" algn="ctr">
              <a:lnSpc>
                <a:spcPts val="3779"/>
              </a:lnSpc>
            </a:pPr>
            <a:r>
              <a:rPr lang="en-US" sz="2400" b="1" i="0" dirty="0">
                <a:solidFill>
                  <a:schemeClr val="tx1">
                    <a:lumMod val="75000"/>
                    <a:lumOff val="25000"/>
                  </a:schemeClr>
                </a:solidFill>
                <a:effectLst/>
                <a:latin typeface="Poppins Light" panose="00000400000000000000" pitchFamily="2" charset="0"/>
                <a:cs typeface="Poppins Light" panose="00000400000000000000" pitchFamily="2" charset="0"/>
              </a:rPr>
              <a:t>Feature transformation significantly reduced outliers, potentially normalizing the dataset.</a:t>
            </a:r>
            <a:endParaRPr lang="en-US" sz="2400" b="1" u="none" dirty="0">
              <a:solidFill>
                <a:schemeClr val="tx1">
                  <a:lumMod val="75000"/>
                  <a:lumOff val="25000"/>
                </a:schemeClr>
              </a:solidFill>
              <a:latin typeface="Poppins Light" panose="00000400000000000000" pitchFamily="2" charset="0"/>
              <a:ea typeface="Poppins Light"/>
              <a:cs typeface="Poppins Light" panose="00000400000000000000" pitchFamily="2" charset="0"/>
              <a:sym typeface="Poppins Light"/>
            </a:endParaRPr>
          </a:p>
        </p:txBody>
      </p:sp>
      <p:sp>
        <p:nvSpPr>
          <p:cNvPr id="13" name="AutoShape 13"/>
          <p:cNvSpPr/>
          <p:nvPr/>
        </p:nvSpPr>
        <p:spPr>
          <a:xfrm rot="-5400000">
            <a:off x="6667502" y="6095998"/>
            <a:ext cx="4800598" cy="1"/>
          </a:xfrm>
          <a:prstGeom prst="line">
            <a:avLst/>
          </a:prstGeom>
          <a:ln w="9525" cap="rnd">
            <a:solidFill>
              <a:srgbClr val="373737"/>
            </a:solidFill>
            <a:prstDash val="solid"/>
            <a:headEnd type="none" w="sm" len="sm"/>
            <a:tailEnd type="none" w="sm" len="sm"/>
          </a:ln>
        </p:spPr>
      </p:sp>
      <p:sp>
        <p:nvSpPr>
          <p:cNvPr id="14" name="AutoShape 14"/>
          <p:cNvSpPr/>
          <p:nvPr/>
        </p:nvSpPr>
        <p:spPr>
          <a:xfrm>
            <a:off x="0" y="3695700"/>
            <a:ext cx="18288000" cy="0"/>
          </a:xfrm>
          <a:prstGeom prst="line">
            <a:avLst/>
          </a:prstGeom>
          <a:ln w="9525" cap="flat">
            <a:solidFill>
              <a:srgbClr val="373737"/>
            </a:solidFill>
            <a:prstDash val="solid"/>
            <a:headEnd type="none" w="sm" len="sm"/>
            <a:tailEnd type="none" w="sm" len="sm"/>
          </a:ln>
        </p:spPr>
      </p:sp>
      <p:sp>
        <p:nvSpPr>
          <p:cNvPr id="15" name="AutoShape 15"/>
          <p:cNvSpPr/>
          <p:nvPr/>
        </p:nvSpPr>
        <p:spPr>
          <a:xfrm>
            <a:off x="-3" y="8496300"/>
            <a:ext cx="18288000" cy="0"/>
          </a:xfrm>
          <a:prstGeom prst="line">
            <a:avLst/>
          </a:prstGeom>
          <a:ln w="9525" cap="flat">
            <a:solidFill>
              <a:srgbClr val="373737"/>
            </a:solidFill>
            <a:prstDash val="solid"/>
            <a:headEnd type="none" w="sm" len="sm"/>
            <a:tailEnd type="none" w="sm" len="sm"/>
          </a:ln>
        </p:spPr>
      </p:sp>
      <p:sp>
        <p:nvSpPr>
          <p:cNvPr id="18" name="תיבת טקסט 17">
            <a:extLst>
              <a:ext uri="{FF2B5EF4-FFF2-40B4-BE49-F238E27FC236}">
                <a16:creationId xmlns:a16="http://schemas.microsoft.com/office/drawing/2014/main" id="{78BA9287-0AD0-83EE-DF9E-29994C99D308}"/>
              </a:ext>
            </a:extLst>
          </p:cNvPr>
          <p:cNvSpPr txBox="1"/>
          <p:nvPr/>
        </p:nvSpPr>
        <p:spPr>
          <a:xfrm>
            <a:off x="527402" y="8648700"/>
            <a:ext cx="6254679" cy="830997"/>
          </a:xfrm>
          <a:prstGeom prst="rect">
            <a:avLst/>
          </a:prstGeom>
          <a:noFill/>
        </p:spPr>
        <p:txBody>
          <a:bodyPr wrap="square" rtlCol="1">
            <a:spAutoFit/>
          </a:bodyPr>
          <a:lstStyle/>
          <a:p>
            <a:pPr marL="285750" indent="-285750">
              <a:buFont typeface="Wingdings" panose="05000000000000000000" pitchFamily="2" charset="2"/>
              <a:buChar char="§"/>
            </a:pPr>
            <a:r>
              <a:rPr lang="en-US" sz="1600" b="0" i="0" dirty="0">
                <a:solidFill>
                  <a:schemeClr val="tx1">
                    <a:lumMod val="75000"/>
                    <a:lumOff val="25000"/>
                  </a:schemeClr>
                </a:solidFill>
                <a:effectLst/>
                <a:latin typeface="Poppins Light" panose="00000400000000000000" pitchFamily="2" charset="0"/>
                <a:cs typeface="Poppins Light" panose="00000400000000000000" pitchFamily="2" charset="0"/>
              </a:rPr>
              <a:t>Outlier reduction: 45% (from 573 to 315 outliers in total)</a:t>
            </a:r>
          </a:p>
          <a:p>
            <a:pPr marL="285750" indent="-285750">
              <a:buFont typeface="Wingdings" panose="05000000000000000000" pitchFamily="2" charset="2"/>
              <a:buChar char="§"/>
            </a:pPr>
            <a:r>
              <a:rPr lang="en-US" sz="1600" b="0" i="0" dirty="0">
                <a:solidFill>
                  <a:schemeClr val="tx1">
                    <a:lumMod val="75000"/>
                    <a:lumOff val="25000"/>
                  </a:schemeClr>
                </a:solidFill>
                <a:effectLst/>
                <a:latin typeface="Poppins Light" panose="00000400000000000000" pitchFamily="2" charset="0"/>
                <a:cs typeface="Poppins Light" panose="00000400000000000000" pitchFamily="2" charset="0"/>
              </a:rPr>
              <a:t>Total outlier percentage decreased from 35.83% to 19.70%</a:t>
            </a:r>
          </a:p>
          <a:p>
            <a:pPr marL="285750" indent="-285750">
              <a:buFont typeface="Wingdings" panose="05000000000000000000" pitchFamily="2" charset="2"/>
              <a:buChar char="§"/>
            </a:pPr>
            <a:r>
              <a:rPr lang="en-US" sz="1600" b="0" i="0" dirty="0">
                <a:solidFill>
                  <a:schemeClr val="tx1">
                    <a:lumMod val="75000"/>
                    <a:lumOff val="25000"/>
                  </a:schemeClr>
                </a:solidFill>
                <a:effectLst/>
                <a:latin typeface="Poppins Light" panose="00000400000000000000" pitchFamily="2" charset="0"/>
                <a:cs typeface="Poppins Light" panose="00000400000000000000" pitchFamily="2" charset="0"/>
              </a:rPr>
              <a:t>6 features now have no outliers after transformation</a:t>
            </a:r>
          </a:p>
        </p:txBody>
      </p:sp>
      <p:pic>
        <p:nvPicPr>
          <p:cNvPr id="22" name="תמונה 21">
            <a:extLst>
              <a:ext uri="{FF2B5EF4-FFF2-40B4-BE49-F238E27FC236}">
                <a16:creationId xmlns:a16="http://schemas.microsoft.com/office/drawing/2014/main" id="{8077E1D8-B64C-3EAA-08CC-25D8F348B9F9}"/>
              </a:ext>
            </a:extLst>
          </p:cNvPr>
          <p:cNvPicPr>
            <a:picLocks noChangeAspect="1"/>
          </p:cNvPicPr>
          <p:nvPr/>
        </p:nvPicPr>
        <p:blipFill>
          <a:blip r:embed="rId2"/>
          <a:stretch>
            <a:fillRect/>
          </a:stretch>
        </p:blipFill>
        <p:spPr>
          <a:xfrm>
            <a:off x="9510722" y="4610100"/>
            <a:ext cx="8262938" cy="3546107"/>
          </a:xfrm>
          <a:prstGeom prst="rect">
            <a:avLst/>
          </a:prstGeom>
        </p:spPr>
      </p:pic>
      <p:pic>
        <p:nvPicPr>
          <p:cNvPr id="24" name="תמונה 23">
            <a:extLst>
              <a:ext uri="{FF2B5EF4-FFF2-40B4-BE49-F238E27FC236}">
                <a16:creationId xmlns:a16="http://schemas.microsoft.com/office/drawing/2014/main" id="{712E6832-4041-13AB-8E6E-633D60F333D4}"/>
              </a:ext>
            </a:extLst>
          </p:cNvPr>
          <p:cNvPicPr>
            <a:picLocks noChangeAspect="1"/>
          </p:cNvPicPr>
          <p:nvPr/>
        </p:nvPicPr>
        <p:blipFill>
          <a:blip r:embed="rId3"/>
          <a:stretch>
            <a:fillRect/>
          </a:stretch>
        </p:blipFill>
        <p:spPr>
          <a:xfrm>
            <a:off x="514340" y="4610100"/>
            <a:ext cx="8105374" cy="3546101"/>
          </a:xfrm>
          <a:prstGeom prst="rect">
            <a:avLst/>
          </a:prstGeom>
        </p:spPr>
      </p:pic>
      <p:sp>
        <p:nvSpPr>
          <p:cNvPr id="4" name="תיבת טקסט 15">
            <a:extLst>
              <a:ext uri="{FF2B5EF4-FFF2-40B4-BE49-F238E27FC236}">
                <a16:creationId xmlns:a16="http://schemas.microsoft.com/office/drawing/2014/main" id="{B70851A1-5721-05BC-E0FF-6F3C9EA2BCFD}"/>
              </a:ext>
            </a:extLst>
          </p:cNvPr>
          <p:cNvSpPr txBox="1"/>
          <p:nvPr/>
        </p:nvSpPr>
        <p:spPr>
          <a:xfrm>
            <a:off x="527402" y="1407566"/>
            <a:ext cx="15011399" cy="1323439"/>
          </a:xfrm>
          <a:prstGeom prst="rect">
            <a:avLst/>
          </a:prstGeom>
          <a:noFill/>
        </p:spPr>
        <p:txBody>
          <a:bodyPr wrap="square" rtlCol="1">
            <a:spAutoFit/>
          </a:bodyPr>
          <a:lstStyle/>
          <a:p>
            <a:r>
              <a:rPr lang="en-US" sz="2000" b="0" i="0" dirty="0">
                <a:solidFill>
                  <a:schemeClr val="tx1">
                    <a:lumMod val="75000"/>
                    <a:lumOff val="25000"/>
                  </a:schemeClr>
                </a:solidFill>
                <a:effectLst/>
                <a:latin typeface="Poppins Light" panose="00000400000000000000" pitchFamily="2" charset="0"/>
                <a:cs typeface="Poppins Light" panose="00000400000000000000" pitchFamily="2" charset="0"/>
              </a:rPr>
              <a:t>To enhance our model's predictive power, we applied advanced </a:t>
            </a:r>
            <a:r>
              <a:rPr lang="en-US" sz="2000" b="1" i="0" dirty="0">
                <a:solidFill>
                  <a:schemeClr val="tx1">
                    <a:lumMod val="75000"/>
                    <a:lumOff val="25000"/>
                  </a:schemeClr>
                </a:solidFill>
                <a:effectLst/>
                <a:latin typeface="Poppins Light" panose="00000400000000000000" pitchFamily="2" charset="0"/>
                <a:cs typeface="Poppins Light" panose="00000400000000000000" pitchFamily="2" charset="0"/>
              </a:rPr>
              <a:t>feature transformations </a:t>
            </a:r>
            <a:r>
              <a:rPr lang="en-US" sz="2000" b="0" i="0" dirty="0">
                <a:solidFill>
                  <a:schemeClr val="tx1">
                    <a:lumMod val="75000"/>
                    <a:lumOff val="25000"/>
                  </a:schemeClr>
                </a:solidFill>
                <a:effectLst/>
                <a:latin typeface="Poppins Light" panose="00000400000000000000" pitchFamily="2" charset="0"/>
                <a:cs typeface="Poppins Light" panose="00000400000000000000" pitchFamily="2" charset="0"/>
              </a:rPr>
              <a:t>(like log, square root, and Yeo-Johnson) and utilized the </a:t>
            </a:r>
            <a:r>
              <a:rPr lang="en-US" sz="2000" b="1" i="0" dirty="0" err="1">
                <a:solidFill>
                  <a:schemeClr val="tx1">
                    <a:lumMod val="75000"/>
                    <a:lumOff val="25000"/>
                  </a:schemeClr>
                </a:solidFill>
                <a:effectLst/>
                <a:latin typeface="Poppins Light" panose="00000400000000000000" pitchFamily="2" charset="0"/>
                <a:cs typeface="Poppins Light" panose="00000400000000000000" pitchFamily="2" charset="0"/>
              </a:rPr>
              <a:t>SelectKBest</a:t>
            </a:r>
            <a:r>
              <a:rPr lang="en-US" sz="2000" b="0" i="0" dirty="0">
                <a:solidFill>
                  <a:schemeClr val="tx1">
                    <a:lumMod val="75000"/>
                    <a:lumOff val="25000"/>
                  </a:schemeClr>
                </a:solidFill>
                <a:effectLst/>
                <a:latin typeface="Poppins Light" panose="00000400000000000000" pitchFamily="2" charset="0"/>
                <a:cs typeface="Poppins Light" panose="00000400000000000000" pitchFamily="2" charset="0"/>
              </a:rPr>
              <a:t> method for selecting the most informative features. This streamlined process led to the creation of a new dataset, </a:t>
            </a:r>
            <a:r>
              <a:rPr lang="en-US" sz="2000" b="1" i="0" dirty="0">
                <a:solidFill>
                  <a:schemeClr val="tx1">
                    <a:lumMod val="75000"/>
                    <a:lumOff val="25000"/>
                  </a:schemeClr>
                </a:solidFill>
                <a:effectLst/>
                <a:latin typeface="Poppins Light" panose="00000400000000000000" pitchFamily="2" charset="0"/>
                <a:cs typeface="Poppins Light" panose="00000400000000000000" pitchFamily="2" charset="0"/>
              </a:rPr>
              <a:t>‘Transformed Data’</a:t>
            </a:r>
            <a:r>
              <a:rPr lang="en-US" sz="2000" b="0" i="0" dirty="0">
                <a:solidFill>
                  <a:schemeClr val="tx1">
                    <a:lumMod val="75000"/>
                    <a:lumOff val="25000"/>
                  </a:schemeClr>
                </a:solidFill>
                <a:effectLst/>
                <a:latin typeface="Poppins Light" panose="00000400000000000000" pitchFamily="2" charset="0"/>
                <a:cs typeface="Poppins Light" panose="00000400000000000000" pitchFamily="2" charset="0"/>
              </a:rPr>
              <a:t> capturing the optimally processed versions of our features. We will analyze the impact of these transformations on feature distributions and correlations.</a:t>
            </a:r>
          </a:p>
        </p:txBody>
      </p:sp>
      <p:sp>
        <p:nvSpPr>
          <p:cNvPr id="7" name="תיבת טקסט 15">
            <a:extLst>
              <a:ext uri="{FF2B5EF4-FFF2-40B4-BE49-F238E27FC236}">
                <a16:creationId xmlns:a16="http://schemas.microsoft.com/office/drawing/2014/main" id="{EE80FC68-BE1B-681B-55DF-96E2A9EABE30}"/>
              </a:ext>
            </a:extLst>
          </p:cNvPr>
          <p:cNvSpPr txBox="1"/>
          <p:nvPr/>
        </p:nvSpPr>
        <p:spPr>
          <a:xfrm>
            <a:off x="514339" y="3066989"/>
            <a:ext cx="15011399" cy="400110"/>
          </a:xfrm>
          <a:prstGeom prst="rect">
            <a:avLst/>
          </a:prstGeom>
          <a:noFill/>
        </p:spPr>
        <p:txBody>
          <a:bodyPr wrap="square" rtlCol="1">
            <a:spAutoFit/>
          </a:bodyPr>
          <a:lstStyle/>
          <a:p>
            <a:r>
              <a:rPr lang="en-US" sz="2000" dirty="0">
                <a:solidFill>
                  <a:schemeClr val="tx1">
                    <a:lumMod val="75000"/>
                    <a:lumOff val="25000"/>
                  </a:schemeClr>
                </a:solidFill>
                <a:latin typeface="Poppins Light" panose="00000400000000000000" pitchFamily="2" charset="0"/>
                <a:cs typeface="Poppins Light" panose="00000400000000000000" pitchFamily="2" charset="0"/>
              </a:rPr>
              <a:t>Here is an example of how this transformation affected the </a:t>
            </a:r>
            <a:r>
              <a:rPr lang="en-US" sz="2000" b="1" dirty="0">
                <a:solidFill>
                  <a:schemeClr val="tx1">
                    <a:lumMod val="75000"/>
                    <a:lumOff val="25000"/>
                  </a:schemeClr>
                </a:solidFill>
                <a:latin typeface="Poppins Light" panose="00000400000000000000" pitchFamily="2" charset="0"/>
                <a:cs typeface="Poppins Light" panose="00000400000000000000" pitchFamily="2" charset="0"/>
              </a:rPr>
              <a:t>distribution</a:t>
            </a:r>
            <a:r>
              <a:rPr lang="en-US" sz="2000" dirty="0">
                <a:solidFill>
                  <a:schemeClr val="tx1">
                    <a:lumMod val="75000"/>
                    <a:lumOff val="25000"/>
                  </a:schemeClr>
                </a:solidFill>
                <a:latin typeface="Poppins Light" panose="00000400000000000000" pitchFamily="2" charset="0"/>
                <a:cs typeface="Poppins Light" panose="00000400000000000000" pitchFamily="2" charset="0"/>
              </a:rPr>
              <a:t> and </a:t>
            </a:r>
            <a:r>
              <a:rPr lang="en-US" sz="2000" b="1" dirty="0">
                <a:solidFill>
                  <a:schemeClr val="tx1">
                    <a:lumMod val="75000"/>
                    <a:lumOff val="25000"/>
                  </a:schemeClr>
                </a:solidFill>
                <a:latin typeface="Poppins Light" panose="00000400000000000000" pitchFamily="2" charset="0"/>
                <a:cs typeface="Poppins Light" panose="00000400000000000000" pitchFamily="2" charset="0"/>
              </a:rPr>
              <a:t>outliers reduction </a:t>
            </a:r>
            <a:r>
              <a:rPr lang="en-US" sz="2000" dirty="0">
                <a:solidFill>
                  <a:schemeClr val="tx1">
                    <a:lumMod val="75000"/>
                    <a:lumOff val="25000"/>
                  </a:schemeClr>
                </a:solidFill>
                <a:latin typeface="Poppins Light" panose="00000400000000000000" pitchFamily="2" charset="0"/>
                <a:cs typeface="Poppins Light" panose="00000400000000000000" pitchFamily="2" charset="0"/>
              </a:rPr>
              <a:t>of </a:t>
            </a:r>
            <a:r>
              <a:rPr lang="en-US" sz="2000" b="1" dirty="0">
                <a:solidFill>
                  <a:schemeClr val="tx1">
                    <a:lumMod val="75000"/>
                    <a:lumOff val="25000"/>
                  </a:schemeClr>
                </a:solidFill>
                <a:latin typeface="Poppins Light" panose="00000400000000000000" pitchFamily="2" charset="0"/>
                <a:cs typeface="Poppins Light" panose="00000400000000000000" pitchFamily="2" charset="0"/>
              </a:rPr>
              <a:t>fixed acidity</a:t>
            </a:r>
            <a:r>
              <a:rPr lang="en-US" sz="2000" dirty="0">
                <a:solidFill>
                  <a:schemeClr val="tx1">
                    <a:lumMod val="75000"/>
                    <a:lumOff val="25000"/>
                  </a:schemeClr>
                </a:solidFill>
                <a:latin typeface="Poppins Light" panose="00000400000000000000" pitchFamily="2" charset="0"/>
                <a:cs typeface="Poppins Light" panose="00000400000000000000" pitchFamily="2" charset="0"/>
              </a:rPr>
              <a:t>:</a:t>
            </a:r>
            <a:endParaRPr lang="he-IL" sz="2000" dirty="0">
              <a:solidFill>
                <a:schemeClr val="tx1">
                  <a:lumMod val="75000"/>
                  <a:lumOff val="25000"/>
                </a:schemeClr>
              </a:solidFill>
              <a:latin typeface="Poppins Light" panose="00000400000000000000" pitchFamily="2" charset="0"/>
            </a:endParaRPr>
          </a:p>
        </p:txBody>
      </p:sp>
      <p:sp>
        <p:nvSpPr>
          <p:cNvPr id="8" name="TextBox 13">
            <a:extLst>
              <a:ext uri="{FF2B5EF4-FFF2-40B4-BE49-F238E27FC236}">
                <a16:creationId xmlns:a16="http://schemas.microsoft.com/office/drawing/2014/main" id="{39725E1C-9048-EFF4-CF53-62771D186F73}"/>
              </a:ext>
            </a:extLst>
          </p:cNvPr>
          <p:cNvSpPr txBox="1"/>
          <p:nvPr/>
        </p:nvSpPr>
        <p:spPr>
          <a:xfrm>
            <a:off x="514339" y="3983955"/>
            <a:ext cx="8105371" cy="397545"/>
          </a:xfrm>
          <a:prstGeom prst="rect">
            <a:avLst/>
          </a:prstGeom>
        </p:spPr>
        <p:txBody>
          <a:bodyPr wrap="square" lIns="0" tIns="0" rIns="0" bIns="0" rtlCol="0" anchor="t">
            <a:spAutoFit/>
          </a:bodyPr>
          <a:lstStyle/>
          <a:p>
            <a:pPr algn="l">
              <a:lnSpc>
                <a:spcPts val="3120"/>
              </a:lnSpc>
            </a:pPr>
            <a:r>
              <a:rPr lang="en-US" sz="3200" b="1" spc="-52" dirty="0">
                <a:solidFill>
                  <a:schemeClr val="tx1">
                    <a:lumMod val="75000"/>
                    <a:lumOff val="25000"/>
                  </a:schemeClr>
                </a:solidFill>
                <a:latin typeface="Segoe UI" panose="020B0502040204020203" pitchFamily="34" charset="0"/>
                <a:ea typeface="DM Sans Bold"/>
                <a:cs typeface="Segoe UI" panose="020B0502040204020203" pitchFamily="34" charset="0"/>
                <a:sym typeface="DM Sans Bold"/>
              </a:rPr>
              <a:t>Original Data</a:t>
            </a:r>
          </a:p>
        </p:txBody>
      </p:sp>
      <p:sp>
        <p:nvSpPr>
          <p:cNvPr id="9" name="TextBox 13">
            <a:extLst>
              <a:ext uri="{FF2B5EF4-FFF2-40B4-BE49-F238E27FC236}">
                <a16:creationId xmlns:a16="http://schemas.microsoft.com/office/drawing/2014/main" id="{20C33838-308B-259B-FC92-9E2F7A36C9C9}"/>
              </a:ext>
            </a:extLst>
          </p:cNvPr>
          <p:cNvSpPr txBox="1"/>
          <p:nvPr/>
        </p:nvSpPr>
        <p:spPr>
          <a:xfrm>
            <a:off x="9526571" y="3983955"/>
            <a:ext cx="8247089" cy="397545"/>
          </a:xfrm>
          <a:prstGeom prst="rect">
            <a:avLst/>
          </a:prstGeom>
        </p:spPr>
        <p:txBody>
          <a:bodyPr wrap="square" lIns="0" tIns="0" rIns="0" bIns="0" rtlCol="0" anchor="t">
            <a:spAutoFit/>
          </a:bodyPr>
          <a:lstStyle/>
          <a:p>
            <a:pPr algn="l">
              <a:lnSpc>
                <a:spcPts val="3120"/>
              </a:lnSpc>
            </a:pPr>
            <a:r>
              <a:rPr lang="en-US" sz="3200" b="1" spc="-52" dirty="0">
                <a:solidFill>
                  <a:schemeClr val="tx1">
                    <a:lumMod val="75000"/>
                    <a:lumOff val="25000"/>
                  </a:schemeClr>
                </a:solidFill>
                <a:latin typeface="Segoe UI" panose="020B0502040204020203" pitchFamily="34" charset="0"/>
                <a:ea typeface="DM Sans Bold"/>
                <a:cs typeface="Segoe UI" panose="020B0502040204020203" pitchFamily="34" charset="0"/>
                <a:sym typeface="DM Sans Bold"/>
              </a:rPr>
              <a:t>Transformed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p:cNvGrpSpPr/>
        <p:nvPr/>
      </p:nvGrpSpPr>
      <p:grpSpPr>
        <a:xfrm>
          <a:off x="0" y="0"/>
          <a:ext cx="0" cy="0"/>
          <a:chOff x="0" y="0"/>
          <a:chExt cx="0" cy="0"/>
        </a:xfrm>
      </p:grpSpPr>
      <p:sp>
        <p:nvSpPr>
          <p:cNvPr id="3" name="TextBox 3"/>
          <p:cNvSpPr txBox="1"/>
          <p:nvPr/>
        </p:nvSpPr>
        <p:spPr>
          <a:xfrm>
            <a:off x="946160" y="533651"/>
            <a:ext cx="6248399" cy="1231106"/>
          </a:xfrm>
          <a:prstGeom prst="rect">
            <a:avLst/>
          </a:prstGeom>
        </p:spPr>
        <p:txBody>
          <a:bodyPr wrap="square" lIns="0" tIns="0" rIns="0" bIns="0" rtlCol="0" anchor="t">
            <a:spAutoFit/>
          </a:bodyPr>
          <a:lstStyle/>
          <a:p>
            <a:pPr algn="l"/>
            <a:r>
              <a:rPr lang="en-US" sz="4000" b="1" i="0" dirty="0">
                <a:solidFill>
                  <a:schemeClr val="bg1">
                    <a:lumMod val="95000"/>
                  </a:schemeClr>
                </a:solidFill>
                <a:effectLst/>
                <a:latin typeface="Segoe UI" panose="020B0502040204020203" pitchFamily="34" charset="0"/>
                <a:cs typeface="Segoe UI" panose="020B0502040204020203" pitchFamily="34" charset="0"/>
              </a:rPr>
              <a:t>Correlation Analysis &amp; Feature Importance</a:t>
            </a:r>
            <a:endParaRPr lang="en-US" sz="4000" b="1" spc="-52" dirty="0">
              <a:solidFill>
                <a:schemeClr val="bg1">
                  <a:lumMod val="95000"/>
                </a:schemeClr>
              </a:solidFill>
              <a:latin typeface="Segoe UI" panose="020B0502040204020203" pitchFamily="34" charset="0"/>
              <a:ea typeface="DM Sans Bold"/>
              <a:cs typeface="Segoe UI" panose="020B0502040204020203" pitchFamily="34" charset="0"/>
              <a:sym typeface="DM Sans Bold"/>
            </a:endParaRPr>
          </a:p>
        </p:txBody>
      </p:sp>
      <p:sp>
        <p:nvSpPr>
          <p:cNvPr id="6" name="TextBox 6"/>
          <p:cNvSpPr txBox="1"/>
          <p:nvPr/>
        </p:nvSpPr>
        <p:spPr>
          <a:xfrm>
            <a:off x="946160" y="2171700"/>
            <a:ext cx="6673840" cy="6924973"/>
          </a:xfrm>
          <a:prstGeom prst="rect">
            <a:avLst/>
          </a:prstGeom>
        </p:spPr>
        <p:txBody>
          <a:bodyPr wrap="square" lIns="0" tIns="0" rIns="0" bIns="0" rtlCol="0" anchor="t">
            <a:spAutoFit/>
          </a:bodyPr>
          <a:lstStyle/>
          <a:p>
            <a:pPr algn="l"/>
            <a:r>
              <a:rPr lang="en-US" sz="2400" b="1" dirty="0">
                <a:solidFill>
                  <a:schemeClr val="bg1">
                    <a:lumMod val="95000"/>
                  </a:schemeClr>
                </a:solidFill>
                <a:latin typeface="Poppins Light" panose="00000400000000000000" pitchFamily="2" charset="0"/>
                <a:cs typeface="Poppins Light" panose="00000400000000000000" pitchFamily="2" charset="0"/>
              </a:rPr>
              <a:t>Correlation Analysis:</a:t>
            </a:r>
          </a:p>
          <a:p>
            <a:pPr algn="l"/>
            <a:r>
              <a:rPr lang="en-US" sz="2200" dirty="0">
                <a:solidFill>
                  <a:schemeClr val="bg1">
                    <a:lumMod val="95000"/>
                  </a:schemeClr>
                </a:solidFill>
                <a:latin typeface="Poppins Light" panose="00000400000000000000" pitchFamily="2" charset="0"/>
                <a:cs typeface="Poppins Light" panose="00000400000000000000" pitchFamily="2" charset="0"/>
              </a:rPr>
              <a:t>Feature transformations enhanced correlations with target column, refining relationships for improved model:</a:t>
            </a:r>
          </a:p>
          <a:p>
            <a:pPr algn="l"/>
            <a:endParaRPr lang="en-US" sz="800" dirty="0">
              <a:solidFill>
                <a:schemeClr val="bg1">
                  <a:lumMod val="95000"/>
                </a:schemeClr>
              </a:solidFill>
              <a:latin typeface="Poppins Light" panose="00000400000000000000" pitchFamily="2" charset="0"/>
              <a:cs typeface="Poppins Light" panose="00000400000000000000" pitchFamily="2" charset="0"/>
            </a:endParaRPr>
          </a:p>
          <a:p>
            <a:pPr marL="342900" indent="-342900" algn="l">
              <a:buFont typeface="Wingdings" panose="05000000000000000000" pitchFamily="2" charset="2"/>
              <a:buChar char="§"/>
            </a:pPr>
            <a:r>
              <a:rPr lang="en-US" sz="2200" dirty="0">
                <a:solidFill>
                  <a:schemeClr val="bg1">
                    <a:lumMod val="95000"/>
                  </a:schemeClr>
                </a:solidFill>
                <a:latin typeface="Poppins Light" panose="00000400000000000000" pitchFamily="2" charset="0"/>
                <a:cs typeface="Poppins Light" panose="00000400000000000000" pitchFamily="2" charset="0"/>
              </a:rPr>
              <a:t>Sulphates rose from 0.199 to 0.283.</a:t>
            </a:r>
          </a:p>
          <a:p>
            <a:pPr marL="342900" indent="-342900" algn="l">
              <a:buFont typeface="Wingdings" panose="05000000000000000000" pitchFamily="2" charset="2"/>
              <a:buChar char="§"/>
            </a:pPr>
            <a:r>
              <a:rPr lang="en-US" sz="2200" dirty="0">
                <a:solidFill>
                  <a:schemeClr val="bg1">
                    <a:lumMod val="95000"/>
                  </a:schemeClr>
                </a:solidFill>
                <a:latin typeface="Poppins Light" panose="00000400000000000000" pitchFamily="2" charset="0"/>
                <a:cs typeface="Poppins Light" panose="00000400000000000000" pitchFamily="2" charset="0"/>
              </a:rPr>
              <a:t>Residual sugar slightly improved from 0.048 to 0.064.</a:t>
            </a:r>
          </a:p>
          <a:p>
            <a:pPr algn="l"/>
            <a:r>
              <a:rPr lang="en-US" sz="2200" dirty="0">
                <a:solidFill>
                  <a:schemeClr val="bg1">
                    <a:lumMod val="95000"/>
                  </a:schemeClr>
                </a:solidFill>
                <a:latin typeface="Poppins Light" panose="00000400000000000000" pitchFamily="2" charset="0"/>
                <a:cs typeface="Poppins Light" panose="00000400000000000000" pitchFamily="2" charset="0"/>
              </a:rPr>
              <a:t>Negative correlations strengthened: </a:t>
            </a:r>
          </a:p>
          <a:p>
            <a:pPr algn="l"/>
            <a:endParaRPr lang="en-US" sz="800" dirty="0">
              <a:solidFill>
                <a:schemeClr val="bg1">
                  <a:lumMod val="95000"/>
                </a:schemeClr>
              </a:solidFill>
              <a:latin typeface="Poppins Light" panose="00000400000000000000" pitchFamily="2" charset="0"/>
              <a:cs typeface="Poppins Light" panose="00000400000000000000" pitchFamily="2" charset="0"/>
            </a:endParaRPr>
          </a:p>
          <a:p>
            <a:pPr marL="342900" indent="-342900" algn="l">
              <a:buFont typeface="Wingdings" panose="05000000000000000000" pitchFamily="2" charset="2"/>
              <a:buChar char="§"/>
            </a:pPr>
            <a:r>
              <a:rPr lang="en-US" sz="2200" dirty="0">
                <a:solidFill>
                  <a:schemeClr val="bg1">
                    <a:lumMod val="95000"/>
                  </a:schemeClr>
                </a:solidFill>
                <a:latin typeface="Poppins Light" panose="00000400000000000000" pitchFamily="2" charset="0"/>
                <a:cs typeface="Poppins Light" panose="00000400000000000000" pitchFamily="2" charset="0"/>
              </a:rPr>
              <a:t>volatile acidity increased from -0.27 to -0.29, and total sulfur from -0.097 to -0.17.</a:t>
            </a:r>
          </a:p>
          <a:p>
            <a:pPr algn="l"/>
            <a:endParaRPr lang="en-US" sz="2200" dirty="0">
              <a:solidFill>
                <a:schemeClr val="bg1">
                  <a:lumMod val="95000"/>
                </a:schemeClr>
              </a:solidFill>
              <a:latin typeface="Poppins Light" panose="00000400000000000000" pitchFamily="2" charset="0"/>
              <a:cs typeface="Poppins Light" panose="00000400000000000000" pitchFamily="2" charset="0"/>
            </a:endParaRPr>
          </a:p>
          <a:p>
            <a:pPr algn="l"/>
            <a:endParaRPr lang="en-US" sz="2200" dirty="0">
              <a:solidFill>
                <a:schemeClr val="bg1">
                  <a:lumMod val="95000"/>
                </a:schemeClr>
              </a:solidFill>
              <a:latin typeface="Poppins Light" panose="00000400000000000000" pitchFamily="2" charset="0"/>
              <a:cs typeface="Poppins Light" panose="00000400000000000000" pitchFamily="2" charset="0"/>
            </a:endParaRPr>
          </a:p>
          <a:p>
            <a:pPr algn="l"/>
            <a:r>
              <a:rPr lang="en-US" sz="2800" b="1" dirty="0">
                <a:solidFill>
                  <a:schemeClr val="bg1">
                    <a:lumMod val="95000"/>
                  </a:schemeClr>
                </a:solidFill>
                <a:latin typeface="Poppins Light" panose="00000400000000000000" pitchFamily="2" charset="0"/>
                <a:cs typeface="Poppins Light" panose="00000400000000000000" pitchFamily="2" charset="0"/>
              </a:rPr>
              <a:t>Feature Importance </a:t>
            </a:r>
            <a:r>
              <a:rPr lang="en-US" sz="2000" b="1" dirty="0">
                <a:solidFill>
                  <a:schemeClr val="bg1">
                    <a:lumMod val="95000"/>
                  </a:schemeClr>
                </a:solidFill>
                <a:latin typeface="Poppins Light" panose="00000400000000000000" pitchFamily="2" charset="0"/>
                <a:cs typeface="Poppins Light" panose="00000400000000000000" pitchFamily="2" charset="0"/>
              </a:rPr>
              <a:t>*</a:t>
            </a:r>
            <a:r>
              <a:rPr lang="en-US" sz="2000" b="1" dirty="0" err="1">
                <a:solidFill>
                  <a:schemeClr val="bg1">
                    <a:lumMod val="95000"/>
                  </a:schemeClr>
                </a:solidFill>
                <a:latin typeface="Poppins Light" panose="00000400000000000000" pitchFamily="2" charset="0"/>
                <a:cs typeface="Poppins Light" panose="00000400000000000000" pitchFamily="2" charset="0"/>
              </a:rPr>
              <a:t>SelectKBest</a:t>
            </a:r>
            <a:r>
              <a:rPr lang="en-US" sz="2000" b="1" dirty="0">
                <a:solidFill>
                  <a:schemeClr val="bg1">
                    <a:lumMod val="95000"/>
                  </a:schemeClr>
                </a:solidFill>
                <a:latin typeface="Poppins Light" panose="00000400000000000000" pitchFamily="2" charset="0"/>
                <a:cs typeface="Poppins Light" panose="00000400000000000000" pitchFamily="2" charset="0"/>
              </a:rPr>
              <a:t> scores</a:t>
            </a:r>
            <a:r>
              <a:rPr lang="en-US" sz="2800" b="1" dirty="0">
                <a:solidFill>
                  <a:schemeClr val="bg1">
                    <a:lumMod val="95000"/>
                  </a:schemeClr>
                </a:solidFill>
                <a:latin typeface="Poppins Light" panose="00000400000000000000" pitchFamily="2" charset="0"/>
                <a:cs typeface="Poppins Light" panose="00000400000000000000" pitchFamily="2" charset="0"/>
              </a:rPr>
              <a:t>:</a:t>
            </a:r>
          </a:p>
          <a:p>
            <a:pPr algn="l"/>
            <a:endParaRPr lang="en-US" sz="800" b="1" dirty="0">
              <a:solidFill>
                <a:schemeClr val="bg1">
                  <a:lumMod val="95000"/>
                </a:schemeClr>
              </a:solidFill>
              <a:latin typeface="Poppins Light" panose="00000400000000000000" pitchFamily="2" charset="0"/>
              <a:cs typeface="Poppins Light" panose="00000400000000000000" pitchFamily="2" charset="0"/>
            </a:endParaRPr>
          </a:p>
          <a:p>
            <a:pPr marL="457200" indent="-457200" algn="l">
              <a:buFont typeface="Wingdings" panose="05000000000000000000" pitchFamily="2" charset="2"/>
              <a:buChar char="§"/>
            </a:pPr>
            <a:r>
              <a:rPr lang="en-US" sz="2200" dirty="0">
                <a:solidFill>
                  <a:schemeClr val="bg1">
                    <a:lumMod val="95000"/>
                  </a:schemeClr>
                </a:solidFill>
                <a:latin typeface="Poppins Light" panose="00000400000000000000" pitchFamily="2" charset="0"/>
                <a:cs typeface="Poppins Light" panose="00000400000000000000" pitchFamily="2" charset="0"/>
              </a:rPr>
              <a:t>Alcohol remains the most significant feature with a score of 317.65 (unchanged)</a:t>
            </a:r>
          </a:p>
          <a:p>
            <a:pPr marL="457200" indent="-457200" algn="l">
              <a:buFont typeface="Wingdings" panose="05000000000000000000" pitchFamily="2" charset="2"/>
              <a:buChar char="§"/>
            </a:pPr>
            <a:r>
              <a:rPr lang="en-US" sz="2200" dirty="0">
                <a:solidFill>
                  <a:schemeClr val="bg1">
                    <a:lumMod val="95000"/>
                  </a:schemeClr>
                </a:solidFill>
                <a:latin typeface="Poppins Light" panose="00000400000000000000" pitchFamily="2" charset="0"/>
                <a:cs typeface="Poppins Light" panose="00000400000000000000" pitchFamily="2" charset="0"/>
              </a:rPr>
              <a:t>Volatile acidity: 147.45 (increased from 126.29)</a:t>
            </a:r>
          </a:p>
          <a:p>
            <a:pPr marL="457200" indent="-457200" algn="l">
              <a:buFont typeface="Wingdings" panose="05000000000000000000" pitchFamily="2" charset="2"/>
              <a:buChar char="§"/>
            </a:pPr>
            <a:r>
              <a:rPr lang="en-US" sz="2200" dirty="0">
                <a:solidFill>
                  <a:schemeClr val="bg1">
                    <a:lumMod val="95000"/>
                  </a:schemeClr>
                </a:solidFill>
                <a:latin typeface="Poppins Light" panose="00000400000000000000" pitchFamily="2" charset="0"/>
                <a:cs typeface="Poppins Light" panose="00000400000000000000" pitchFamily="2" charset="0"/>
              </a:rPr>
              <a:t>Sulphates: 139.53 (increased from 66.19)</a:t>
            </a:r>
          </a:p>
          <a:p>
            <a:pPr marL="457200" indent="-457200" algn="l">
              <a:buFont typeface="Wingdings" panose="05000000000000000000" pitchFamily="2" charset="2"/>
              <a:buChar char="§"/>
            </a:pPr>
            <a:r>
              <a:rPr lang="en-US" sz="2200" dirty="0">
                <a:solidFill>
                  <a:schemeClr val="bg1">
                    <a:lumMod val="95000"/>
                  </a:schemeClr>
                </a:solidFill>
                <a:latin typeface="Poppins Light" panose="00000400000000000000" pitchFamily="2" charset="0"/>
                <a:cs typeface="Poppins Light" panose="00000400000000000000" pitchFamily="2" charset="0"/>
              </a:rPr>
              <a:t>Citric acid: 77.18</a:t>
            </a:r>
          </a:p>
        </p:txBody>
      </p:sp>
      <p:pic>
        <p:nvPicPr>
          <p:cNvPr id="8" name="תמונה 7">
            <a:extLst>
              <a:ext uri="{FF2B5EF4-FFF2-40B4-BE49-F238E27FC236}">
                <a16:creationId xmlns:a16="http://schemas.microsoft.com/office/drawing/2014/main" id="{70057932-E97F-68E4-6271-371128178783}"/>
              </a:ext>
            </a:extLst>
          </p:cNvPr>
          <p:cNvPicPr>
            <a:picLocks noChangeAspect="1"/>
          </p:cNvPicPr>
          <p:nvPr/>
        </p:nvPicPr>
        <p:blipFill>
          <a:blip r:embed="rId2"/>
          <a:stretch>
            <a:fillRect/>
          </a:stretch>
        </p:blipFill>
        <p:spPr>
          <a:xfrm>
            <a:off x="8677804" y="1104900"/>
            <a:ext cx="8247016" cy="3753233"/>
          </a:xfrm>
          <a:prstGeom prst="rect">
            <a:avLst/>
          </a:prstGeom>
          <a:effectLst>
            <a:softEdge rad="31750"/>
          </a:effectLst>
        </p:spPr>
      </p:pic>
      <p:sp>
        <p:nvSpPr>
          <p:cNvPr id="13" name="AutoShape 15">
            <a:extLst>
              <a:ext uri="{FF2B5EF4-FFF2-40B4-BE49-F238E27FC236}">
                <a16:creationId xmlns:a16="http://schemas.microsoft.com/office/drawing/2014/main" id="{9224AB42-C9E1-E477-6EAD-C7E4752B65C2}"/>
              </a:ext>
            </a:extLst>
          </p:cNvPr>
          <p:cNvSpPr/>
          <p:nvPr/>
        </p:nvSpPr>
        <p:spPr>
          <a:xfrm>
            <a:off x="8153400" y="5146766"/>
            <a:ext cx="9295824" cy="0"/>
          </a:xfrm>
          <a:prstGeom prst="line">
            <a:avLst/>
          </a:prstGeom>
          <a:ln w="9525" cap="rnd">
            <a:solidFill>
              <a:srgbClr val="F1F1F1"/>
            </a:solidFill>
            <a:prstDash val="solid"/>
            <a:headEnd type="none" w="sm" len="sm"/>
            <a:tailEnd type="none" w="sm" len="sm"/>
          </a:ln>
        </p:spPr>
      </p:sp>
      <p:sp>
        <p:nvSpPr>
          <p:cNvPr id="14" name="TextBox 13">
            <a:extLst>
              <a:ext uri="{FF2B5EF4-FFF2-40B4-BE49-F238E27FC236}">
                <a16:creationId xmlns:a16="http://schemas.microsoft.com/office/drawing/2014/main" id="{A829A054-7692-CF9F-1427-1C67E98A3B19}"/>
              </a:ext>
            </a:extLst>
          </p:cNvPr>
          <p:cNvSpPr txBox="1"/>
          <p:nvPr/>
        </p:nvSpPr>
        <p:spPr>
          <a:xfrm>
            <a:off x="8153400" y="5328070"/>
            <a:ext cx="9295824" cy="397545"/>
          </a:xfrm>
          <a:prstGeom prst="rect">
            <a:avLst/>
          </a:prstGeom>
        </p:spPr>
        <p:txBody>
          <a:bodyPr lIns="0" tIns="0" rIns="0" bIns="0" rtlCol="0" anchor="t">
            <a:spAutoFit/>
          </a:bodyPr>
          <a:lstStyle/>
          <a:p>
            <a:pPr algn="l">
              <a:lnSpc>
                <a:spcPts val="3120"/>
              </a:lnSpc>
            </a:pPr>
            <a:r>
              <a:rPr lang="en-US" sz="2600" b="1" spc="-52" dirty="0">
                <a:solidFill>
                  <a:schemeClr val="bg1">
                    <a:lumMod val="95000"/>
                  </a:schemeClr>
                </a:solidFill>
                <a:latin typeface="Segoe UI" panose="020B0502040204020203" pitchFamily="34" charset="0"/>
                <a:cs typeface="Segoe UI" panose="020B0502040204020203" pitchFamily="34" charset="0"/>
                <a:sym typeface="DM Sans Bold"/>
              </a:rPr>
              <a:t>Feature Importance Score Original vs Transformed</a:t>
            </a:r>
          </a:p>
        </p:txBody>
      </p:sp>
      <p:sp>
        <p:nvSpPr>
          <p:cNvPr id="15" name="TextBox 13">
            <a:extLst>
              <a:ext uri="{FF2B5EF4-FFF2-40B4-BE49-F238E27FC236}">
                <a16:creationId xmlns:a16="http://schemas.microsoft.com/office/drawing/2014/main" id="{059E9185-365C-D007-D528-E8AC469BEFDB}"/>
              </a:ext>
            </a:extLst>
          </p:cNvPr>
          <p:cNvSpPr txBox="1"/>
          <p:nvPr/>
        </p:nvSpPr>
        <p:spPr>
          <a:xfrm>
            <a:off x="8153400" y="533651"/>
            <a:ext cx="9295824" cy="397545"/>
          </a:xfrm>
          <a:prstGeom prst="rect">
            <a:avLst/>
          </a:prstGeom>
        </p:spPr>
        <p:txBody>
          <a:bodyPr lIns="0" tIns="0" rIns="0" bIns="0" rtlCol="0" anchor="t">
            <a:spAutoFit/>
          </a:bodyPr>
          <a:lstStyle/>
          <a:p>
            <a:pPr>
              <a:lnSpc>
                <a:spcPts val="3120"/>
              </a:lnSpc>
            </a:pPr>
            <a:r>
              <a:rPr lang="en-US" sz="2600" b="1" spc="-52" dirty="0">
                <a:solidFill>
                  <a:schemeClr val="bg1">
                    <a:lumMod val="95000"/>
                  </a:schemeClr>
                </a:solidFill>
                <a:latin typeface="Segoe UI" panose="020B0502040204020203" pitchFamily="34" charset="0"/>
                <a:cs typeface="Segoe UI" panose="020B0502040204020203" pitchFamily="34" charset="0"/>
              </a:rPr>
              <a:t>Correlation to Target Value </a:t>
            </a:r>
            <a:r>
              <a:rPr lang="en-US" sz="2600" b="1" spc="-52" dirty="0">
                <a:solidFill>
                  <a:schemeClr val="bg1">
                    <a:lumMod val="95000"/>
                  </a:schemeClr>
                </a:solidFill>
                <a:latin typeface="Segoe UI" panose="020B0502040204020203" pitchFamily="34" charset="0"/>
                <a:cs typeface="Segoe UI" panose="020B0502040204020203" pitchFamily="34" charset="0"/>
                <a:sym typeface="DM Sans Bold"/>
              </a:rPr>
              <a:t>Original vs Transformed</a:t>
            </a:r>
          </a:p>
        </p:txBody>
      </p:sp>
      <p:pic>
        <p:nvPicPr>
          <p:cNvPr id="16" name="Picture 15">
            <a:extLst>
              <a:ext uri="{FF2B5EF4-FFF2-40B4-BE49-F238E27FC236}">
                <a16:creationId xmlns:a16="http://schemas.microsoft.com/office/drawing/2014/main" id="{FBEA3608-73D8-6CF2-12A7-3D503145F2C7}"/>
              </a:ext>
            </a:extLst>
          </p:cNvPr>
          <p:cNvPicPr>
            <a:picLocks noChangeAspect="1"/>
          </p:cNvPicPr>
          <p:nvPr/>
        </p:nvPicPr>
        <p:blipFill>
          <a:blip r:embed="rId3"/>
          <a:stretch>
            <a:fillRect/>
          </a:stretch>
        </p:blipFill>
        <p:spPr>
          <a:xfrm>
            <a:off x="8677804" y="5906918"/>
            <a:ext cx="2850103" cy="4138050"/>
          </a:xfrm>
          <a:prstGeom prst="rect">
            <a:avLst/>
          </a:prstGeom>
        </p:spPr>
      </p:pic>
      <p:pic>
        <p:nvPicPr>
          <p:cNvPr id="18" name="Picture 17">
            <a:extLst>
              <a:ext uri="{FF2B5EF4-FFF2-40B4-BE49-F238E27FC236}">
                <a16:creationId xmlns:a16="http://schemas.microsoft.com/office/drawing/2014/main" id="{5BBAA375-66F7-AE13-64BD-E7D83249B073}"/>
              </a:ext>
            </a:extLst>
          </p:cNvPr>
          <p:cNvPicPr>
            <a:picLocks noChangeAspect="1"/>
          </p:cNvPicPr>
          <p:nvPr/>
        </p:nvPicPr>
        <p:blipFill>
          <a:blip r:embed="rId4"/>
          <a:stretch>
            <a:fillRect/>
          </a:stretch>
        </p:blipFill>
        <p:spPr>
          <a:xfrm>
            <a:off x="13486823" y="5906918"/>
            <a:ext cx="3437997" cy="4157384"/>
          </a:xfrm>
          <a:prstGeom prst="rect">
            <a:avLst/>
          </a:prstGeom>
        </p:spPr>
      </p:pic>
      <p:sp>
        <p:nvSpPr>
          <p:cNvPr id="19" name="Arrow: Striped Right 18">
            <a:extLst>
              <a:ext uri="{FF2B5EF4-FFF2-40B4-BE49-F238E27FC236}">
                <a16:creationId xmlns:a16="http://schemas.microsoft.com/office/drawing/2014/main" id="{2FAE3B6A-42C0-C60C-9778-57FAB23BFF2F}"/>
              </a:ext>
            </a:extLst>
          </p:cNvPr>
          <p:cNvSpPr/>
          <p:nvPr/>
        </p:nvSpPr>
        <p:spPr>
          <a:xfrm>
            <a:off x="11887200" y="7426334"/>
            <a:ext cx="1240639" cy="788759"/>
          </a:xfrm>
          <a:prstGeom prst="stripedRightArrow">
            <a:avLst/>
          </a:prstGeom>
          <a:solidFill>
            <a:schemeClr val="bg1">
              <a:lumMod val="95000"/>
            </a:schemeClr>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12" name="TextBox 12"/>
          <p:cNvSpPr txBox="1"/>
          <p:nvPr/>
        </p:nvSpPr>
        <p:spPr>
          <a:xfrm>
            <a:off x="9144000" y="2002338"/>
            <a:ext cx="7642008" cy="307777"/>
          </a:xfrm>
          <a:prstGeom prst="rect">
            <a:avLst/>
          </a:prstGeom>
        </p:spPr>
        <p:txBody>
          <a:bodyPr lIns="0" tIns="0" rIns="0" bIns="0" rtlCol="0" anchor="t">
            <a:spAutoFit/>
          </a:bodyPr>
          <a:lstStyle/>
          <a:p>
            <a:pPr rtl="0"/>
            <a:r>
              <a:rPr lang="en-US" sz="2000" dirty="0">
                <a:effectLst/>
                <a:latin typeface="Poppins Light" panose="00000400000000000000" pitchFamily="2" charset="0"/>
                <a:cs typeface="Poppins Light" panose="00000400000000000000" pitchFamily="2" charset="0"/>
              </a:rPr>
              <a:t>Initial Logistic Regression: F1 score 0.3478</a:t>
            </a:r>
          </a:p>
        </p:txBody>
      </p:sp>
      <p:sp>
        <p:nvSpPr>
          <p:cNvPr id="13" name="תיבת טקסט 12">
            <a:extLst>
              <a:ext uri="{FF2B5EF4-FFF2-40B4-BE49-F238E27FC236}">
                <a16:creationId xmlns:a16="http://schemas.microsoft.com/office/drawing/2014/main" id="{D9700D5F-809B-449E-3DFE-5D00A303ECA6}"/>
              </a:ext>
            </a:extLst>
          </p:cNvPr>
          <p:cNvSpPr txBox="1"/>
          <p:nvPr/>
        </p:nvSpPr>
        <p:spPr>
          <a:xfrm>
            <a:off x="523387" y="8976275"/>
            <a:ext cx="7896714" cy="646331"/>
          </a:xfrm>
          <a:prstGeom prst="rect">
            <a:avLst/>
          </a:prstGeom>
          <a:noFill/>
        </p:spPr>
        <p:txBody>
          <a:bodyPr wrap="none" rtlCol="1">
            <a:spAutoFit/>
          </a:bodyPr>
          <a:lstStyle/>
          <a:p>
            <a:r>
              <a:rPr lang="en-US" b="1" i="0" dirty="0">
                <a:solidFill>
                  <a:schemeClr val="tx1">
                    <a:lumMod val="75000"/>
                    <a:lumOff val="25000"/>
                  </a:schemeClr>
                </a:solidFill>
                <a:effectLst/>
                <a:latin typeface="Poppins Light" panose="00000400000000000000" pitchFamily="2" charset="0"/>
                <a:cs typeface="Poppins Light" panose="00000400000000000000" pitchFamily="2" charset="0"/>
              </a:rPr>
              <a:t>Feature transformation and OverSampling_75 strategy consistently</a:t>
            </a:r>
          </a:p>
          <a:p>
            <a:r>
              <a:rPr lang="en-US" b="1" i="0" dirty="0">
                <a:solidFill>
                  <a:schemeClr val="tx1">
                    <a:lumMod val="75000"/>
                    <a:lumOff val="25000"/>
                  </a:schemeClr>
                </a:solidFill>
                <a:effectLst/>
                <a:latin typeface="Poppins Light" panose="00000400000000000000" pitchFamily="2" charset="0"/>
                <a:cs typeface="Poppins Light" panose="00000400000000000000" pitchFamily="2" charset="0"/>
              </a:rPr>
              <a:t> improved model performance across various scenarios.</a:t>
            </a:r>
            <a:endParaRPr lang="he-IL" b="1" dirty="0">
              <a:solidFill>
                <a:schemeClr val="tx1">
                  <a:lumMod val="75000"/>
                  <a:lumOff val="25000"/>
                </a:schemeClr>
              </a:solidFill>
              <a:latin typeface="Poppins Light" panose="00000400000000000000" pitchFamily="2" charset="0"/>
            </a:endParaRPr>
          </a:p>
        </p:txBody>
      </p:sp>
      <p:sp>
        <p:nvSpPr>
          <p:cNvPr id="14" name="AutoShape 12">
            <a:extLst>
              <a:ext uri="{FF2B5EF4-FFF2-40B4-BE49-F238E27FC236}">
                <a16:creationId xmlns:a16="http://schemas.microsoft.com/office/drawing/2014/main" id="{5B7EB833-48C0-CA7E-66BF-8E7991DA9BFF}"/>
              </a:ext>
            </a:extLst>
          </p:cNvPr>
          <p:cNvSpPr/>
          <p:nvPr/>
        </p:nvSpPr>
        <p:spPr>
          <a:xfrm rot="-5400000">
            <a:off x="4795569" y="5156837"/>
            <a:ext cx="8049266" cy="72339"/>
          </a:xfrm>
          <a:prstGeom prst="line">
            <a:avLst/>
          </a:prstGeom>
          <a:ln>
            <a:headEnd type="none" w="sm" len="sm"/>
            <a:tailEnd type="none" w="sm" len="sm"/>
          </a:ln>
        </p:spPr>
        <p:style>
          <a:lnRef idx="1">
            <a:schemeClr val="dk1"/>
          </a:lnRef>
          <a:fillRef idx="0">
            <a:schemeClr val="dk1"/>
          </a:fillRef>
          <a:effectRef idx="0">
            <a:schemeClr val="dk1"/>
          </a:effectRef>
          <a:fontRef idx="minor">
            <a:schemeClr val="tx1"/>
          </a:fontRef>
        </p:style>
      </p:sp>
      <p:sp>
        <p:nvSpPr>
          <p:cNvPr id="15" name="TextBox 12">
            <a:extLst>
              <a:ext uri="{FF2B5EF4-FFF2-40B4-BE49-F238E27FC236}">
                <a16:creationId xmlns:a16="http://schemas.microsoft.com/office/drawing/2014/main" id="{0A418E66-F908-AC1B-3D0A-94984207BBD4}"/>
              </a:ext>
            </a:extLst>
          </p:cNvPr>
          <p:cNvSpPr txBox="1"/>
          <p:nvPr/>
        </p:nvSpPr>
        <p:spPr>
          <a:xfrm>
            <a:off x="9144000" y="3848100"/>
            <a:ext cx="7642009" cy="307777"/>
          </a:xfrm>
          <a:prstGeom prst="rect">
            <a:avLst/>
          </a:prstGeom>
        </p:spPr>
        <p:txBody>
          <a:bodyPr lIns="0" tIns="0" rIns="0" bIns="0" rtlCol="0" anchor="t">
            <a:spAutoFit/>
          </a:bodyPr>
          <a:lstStyle/>
          <a:p>
            <a:pPr rtl="0"/>
            <a:r>
              <a:rPr lang="en-US" sz="2000" dirty="0">
                <a:effectLst/>
                <a:latin typeface="Poppins Light" panose="00000400000000000000" pitchFamily="2" charset="0"/>
                <a:cs typeface="Poppins Light" panose="00000400000000000000" pitchFamily="2" charset="0"/>
              </a:rPr>
              <a:t>After feature transformation: F1 score 0.4314</a:t>
            </a:r>
          </a:p>
        </p:txBody>
      </p:sp>
      <p:sp>
        <p:nvSpPr>
          <p:cNvPr id="16" name="TextBox 12">
            <a:extLst>
              <a:ext uri="{FF2B5EF4-FFF2-40B4-BE49-F238E27FC236}">
                <a16:creationId xmlns:a16="http://schemas.microsoft.com/office/drawing/2014/main" id="{586B13C7-0E45-7F2E-840E-49C500DA6EFB}"/>
              </a:ext>
            </a:extLst>
          </p:cNvPr>
          <p:cNvSpPr txBox="1"/>
          <p:nvPr/>
        </p:nvSpPr>
        <p:spPr>
          <a:xfrm>
            <a:off x="9142538" y="5829300"/>
            <a:ext cx="7642009" cy="307777"/>
          </a:xfrm>
          <a:prstGeom prst="rect">
            <a:avLst/>
          </a:prstGeom>
        </p:spPr>
        <p:txBody>
          <a:bodyPr lIns="0" tIns="0" rIns="0" bIns="0" rtlCol="0" anchor="t">
            <a:spAutoFit/>
          </a:bodyPr>
          <a:lstStyle/>
          <a:p>
            <a:pPr rtl="0"/>
            <a:r>
              <a:rPr lang="en-US" sz="2000" dirty="0">
                <a:effectLst/>
                <a:latin typeface="Poppins Light" panose="00000400000000000000" pitchFamily="2" charset="0"/>
                <a:cs typeface="Poppins Light" panose="00000400000000000000" pitchFamily="2" charset="0"/>
              </a:rPr>
              <a:t>With oversampling (75%): F1 score 0.5618</a:t>
            </a:r>
          </a:p>
        </p:txBody>
      </p:sp>
      <p:sp>
        <p:nvSpPr>
          <p:cNvPr id="17" name="TextBox 12">
            <a:extLst>
              <a:ext uri="{FF2B5EF4-FFF2-40B4-BE49-F238E27FC236}">
                <a16:creationId xmlns:a16="http://schemas.microsoft.com/office/drawing/2014/main" id="{4154145C-847B-4D06-5F1D-6BC3957E3FA1}"/>
              </a:ext>
            </a:extLst>
          </p:cNvPr>
          <p:cNvSpPr txBox="1"/>
          <p:nvPr/>
        </p:nvSpPr>
        <p:spPr>
          <a:xfrm>
            <a:off x="9142538" y="7734300"/>
            <a:ext cx="7642009" cy="307777"/>
          </a:xfrm>
          <a:prstGeom prst="rect">
            <a:avLst/>
          </a:prstGeom>
        </p:spPr>
        <p:txBody>
          <a:bodyPr lIns="0" tIns="0" rIns="0" bIns="0" rtlCol="0" anchor="t">
            <a:spAutoFit/>
          </a:bodyPr>
          <a:lstStyle/>
          <a:p>
            <a:pPr rtl="0"/>
            <a:r>
              <a:rPr lang="en-US" sz="2000" dirty="0">
                <a:effectLst/>
                <a:latin typeface="Poppins Light" panose="00000400000000000000" pitchFamily="2" charset="0"/>
                <a:cs typeface="Poppins Light" panose="00000400000000000000" pitchFamily="2" charset="0"/>
              </a:rPr>
              <a:t>After </a:t>
            </a:r>
            <a:r>
              <a:rPr lang="en-US" sz="2000" dirty="0" err="1">
                <a:effectLst/>
                <a:latin typeface="Poppins Light" panose="00000400000000000000" pitchFamily="2" charset="0"/>
                <a:cs typeface="Poppins Light" panose="00000400000000000000" pitchFamily="2" charset="0"/>
              </a:rPr>
              <a:t>Optuna</a:t>
            </a:r>
            <a:r>
              <a:rPr lang="en-US" sz="2000" dirty="0">
                <a:effectLst/>
                <a:latin typeface="Poppins Light" panose="00000400000000000000" pitchFamily="2" charset="0"/>
                <a:cs typeface="Poppins Light" panose="00000400000000000000" pitchFamily="2" charset="0"/>
              </a:rPr>
              <a:t> optimization: F1 score 0.6104</a:t>
            </a:r>
          </a:p>
        </p:txBody>
      </p:sp>
      <p:pic>
        <p:nvPicPr>
          <p:cNvPr id="21" name="תמונה 20">
            <a:extLst>
              <a:ext uri="{FF2B5EF4-FFF2-40B4-BE49-F238E27FC236}">
                <a16:creationId xmlns:a16="http://schemas.microsoft.com/office/drawing/2014/main" id="{682C3AFF-160F-1D83-594E-B7C6FA81DE2F}"/>
              </a:ext>
            </a:extLst>
          </p:cNvPr>
          <p:cNvPicPr>
            <a:picLocks noChangeAspect="1"/>
          </p:cNvPicPr>
          <p:nvPr/>
        </p:nvPicPr>
        <p:blipFill>
          <a:blip r:embed="rId2"/>
          <a:stretch>
            <a:fillRect/>
          </a:stretch>
        </p:blipFill>
        <p:spPr>
          <a:xfrm>
            <a:off x="9142538" y="4381500"/>
            <a:ext cx="8696546" cy="325381"/>
          </a:xfrm>
          <a:prstGeom prst="rect">
            <a:avLst/>
          </a:prstGeom>
          <a:effectLst>
            <a:softEdge rad="31750"/>
          </a:effectLst>
        </p:spPr>
      </p:pic>
      <p:pic>
        <p:nvPicPr>
          <p:cNvPr id="22" name="תמונה 21">
            <a:extLst>
              <a:ext uri="{FF2B5EF4-FFF2-40B4-BE49-F238E27FC236}">
                <a16:creationId xmlns:a16="http://schemas.microsoft.com/office/drawing/2014/main" id="{6055016E-0A78-DFAB-C6D7-8580A4453936}"/>
              </a:ext>
            </a:extLst>
          </p:cNvPr>
          <p:cNvPicPr>
            <a:picLocks noChangeAspect="1"/>
          </p:cNvPicPr>
          <p:nvPr/>
        </p:nvPicPr>
        <p:blipFill>
          <a:blip r:embed="rId2"/>
          <a:stretch>
            <a:fillRect/>
          </a:stretch>
        </p:blipFill>
        <p:spPr>
          <a:xfrm>
            <a:off x="9142538" y="6362700"/>
            <a:ext cx="8696520" cy="325380"/>
          </a:xfrm>
          <a:prstGeom prst="rect">
            <a:avLst/>
          </a:prstGeom>
          <a:effectLst>
            <a:softEdge rad="31750"/>
          </a:effectLst>
        </p:spPr>
      </p:pic>
      <p:pic>
        <p:nvPicPr>
          <p:cNvPr id="29" name="תמונה 28">
            <a:extLst>
              <a:ext uri="{FF2B5EF4-FFF2-40B4-BE49-F238E27FC236}">
                <a16:creationId xmlns:a16="http://schemas.microsoft.com/office/drawing/2014/main" id="{4F18BFA8-4433-0FE4-39C9-99310B25B743}"/>
              </a:ext>
            </a:extLst>
          </p:cNvPr>
          <p:cNvPicPr>
            <a:picLocks noChangeAspect="1"/>
          </p:cNvPicPr>
          <p:nvPr/>
        </p:nvPicPr>
        <p:blipFill>
          <a:blip r:embed="rId3"/>
          <a:stretch>
            <a:fillRect/>
          </a:stretch>
        </p:blipFill>
        <p:spPr>
          <a:xfrm>
            <a:off x="9142538" y="4686300"/>
            <a:ext cx="8696546" cy="602145"/>
          </a:xfrm>
          <a:prstGeom prst="rect">
            <a:avLst/>
          </a:prstGeom>
          <a:effectLst>
            <a:softEdge rad="31750"/>
          </a:effectLst>
        </p:spPr>
      </p:pic>
      <p:pic>
        <p:nvPicPr>
          <p:cNvPr id="37" name="תמונה 36">
            <a:extLst>
              <a:ext uri="{FF2B5EF4-FFF2-40B4-BE49-F238E27FC236}">
                <a16:creationId xmlns:a16="http://schemas.microsoft.com/office/drawing/2014/main" id="{E89B9D75-21B7-AAD6-2BBC-53F304388FC7}"/>
              </a:ext>
            </a:extLst>
          </p:cNvPr>
          <p:cNvPicPr>
            <a:picLocks noChangeAspect="1"/>
          </p:cNvPicPr>
          <p:nvPr/>
        </p:nvPicPr>
        <p:blipFill>
          <a:blip r:embed="rId4"/>
          <a:stretch>
            <a:fillRect/>
          </a:stretch>
        </p:blipFill>
        <p:spPr>
          <a:xfrm>
            <a:off x="9142538" y="8201141"/>
            <a:ext cx="8694343" cy="1073521"/>
          </a:xfrm>
          <a:prstGeom prst="rect">
            <a:avLst/>
          </a:prstGeom>
          <a:effectLst>
            <a:softEdge rad="31750"/>
          </a:effectLst>
        </p:spPr>
      </p:pic>
      <p:pic>
        <p:nvPicPr>
          <p:cNvPr id="39" name="תמונה 38">
            <a:extLst>
              <a:ext uri="{FF2B5EF4-FFF2-40B4-BE49-F238E27FC236}">
                <a16:creationId xmlns:a16="http://schemas.microsoft.com/office/drawing/2014/main" id="{EBCE25DB-082F-AB35-AD6C-0A987599958F}"/>
              </a:ext>
            </a:extLst>
          </p:cNvPr>
          <p:cNvPicPr>
            <a:picLocks noChangeAspect="1"/>
          </p:cNvPicPr>
          <p:nvPr/>
        </p:nvPicPr>
        <p:blipFill>
          <a:blip r:embed="rId5"/>
          <a:stretch>
            <a:fillRect/>
          </a:stretch>
        </p:blipFill>
        <p:spPr>
          <a:xfrm>
            <a:off x="9144715" y="6667500"/>
            <a:ext cx="8694343" cy="580936"/>
          </a:xfrm>
          <a:prstGeom prst="rect">
            <a:avLst/>
          </a:prstGeom>
          <a:effectLst>
            <a:softEdge rad="31750"/>
          </a:effectLst>
        </p:spPr>
      </p:pic>
      <p:sp>
        <p:nvSpPr>
          <p:cNvPr id="2" name="TextBox 7">
            <a:extLst>
              <a:ext uri="{FF2B5EF4-FFF2-40B4-BE49-F238E27FC236}">
                <a16:creationId xmlns:a16="http://schemas.microsoft.com/office/drawing/2014/main" id="{32917FDB-C9D3-C9CE-9518-70E5691C278A}"/>
              </a:ext>
            </a:extLst>
          </p:cNvPr>
          <p:cNvSpPr txBox="1"/>
          <p:nvPr/>
        </p:nvSpPr>
        <p:spPr>
          <a:xfrm>
            <a:off x="789637" y="1960176"/>
            <a:ext cx="6906564" cy="6771084"/>
          </a:xfrm>
          <a:prstGeom prst="rect">
            <a:avLst/>
          </a:prstGeom>
        </p:spPr>
        <p:txBody>
          <a:bodyPr wrap="square" lIns="0" tIns="0" rIns="0" bIns="0" rtlCol="0" anchor="t">
            <a:spAutoFit/>
          </a:bodyPr>
          <a:lstStyle/>
          <a:p>
            <a:pPr algn="l"/>
            <a:r>
              <a:rPr lang="en-US" sz="2000" b="1" dirty="0">
                <a:solidFill>
                  <a:schemeClr val="tx1">
                    <a:lumMod val="75000"/>
                    <a:lumOff val="25000"/>
                  </a:schemeClr>
                </a:solidFill>
                <a:latin typeface="Poppins Light" panose="00000400000000000000" pitchFamily="2" charset="0"/>
                <a:cs typeface="Poppins Light" panose="00000400000000000000" pitchFamily="2" charset="0"/>
              </a:rPr>
              <a:t>Evaluation Metric: </a:t>
            </a:r>
          </a:p>
          <a:p>
            <a:pPr marL="342900" indent="-342900" algn="l">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F1 Score Balances precision and recall.</a:t>
            </a:r>
          </a:p>
          <a:p>
            <a:pPr marL="342900" indent="-342900" algn="l">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Suitable for imbalanced datasets (14% high-quality wines).</a:t>
            </a:r>
          </a:p>
          <a:p>
            <a:pPr marL="342900" indent="-342900" algn="l">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Chosen over F-beta due to observed bias in predictions.</a:t>
            </a:r>
          </a:p>
          <a:p>
            <a:pPr marL="342900" indent="-342900" algn="l">
              <a:buFont typeface="Arial" panose="020B0604020202020204" pitchFamily="34" charset="0"/>
              <a:buChar char="•"/>
            </a:pPr>
            <a:endParaRPr lang="en-US" sz="2000" b="0" i="0" dirty="0">
              <a:effectLst/>
              <a:latin typeface="Poppins Light" panose="00000400000000000000" pitchFamily="2" charset="0"/>
              <a:cs typeface="Poppins Light" panose="00000400000000000000" pitchFamily="2" charset="0"/>
            </a:endParaRPr>
          </a:p>
          <a:p>
            <a:pPr algn="l"/>
            <a:r>
              <a:rPr lang="en-US" sz="2000" b="1" dirty="0">
                <a:solidFill>
                  <a:schemeClr val="tx1">
                    <a:lumMod val="75000"/>
                    <a:lumOff val="25000"/>
                  </a:schemeClr>
                </a:solidFill>
                <a:latin typeface="Poppins Light" panose="00000400000000000000" pitchFamily="2" charset="0"/>
                <a:cs typeface="Poppins Light" panose="00000400000000000000" pitchFamily="2" charset="0"/>
              </a:rPr>
              <a:t>Imbalanced Data Handling</a:t>
            </a:r>
          </a:p>
          <a:p>
            <a:pPr marL="342900" indent="-342900">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Compared strategies: None, under-sampling, oversampling, oversampling_75.</a:t>
            </a:r>
          </a:p>
          <a:p>
            <a:pPr marL="342900" indent="-342900">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OverSampling_75 consistently outperformed other strategies.</a:t>
            </a:r>
          </a:p>
          <a:p>
            <a:pPr marL="342900" indent="-342900">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Transformed data showed higher F1 scores with oversampling.</a:t>
            </a:r>
          </a:p>
          <a:p>
            <a:pPr marL="342900" indent="-342900" algn="l">
              <a:buFont typeface="Arial" panose="020B0604020202020204" pitchFamily="34" charset="0"/>
              <a:buChar char="•"/>
            </a:pPr>
            <a:endParaRPr lang="en-US" sz="2000" b="0" i="0" dirty="0">
              <a:effectLst/>
              <a:latin typeface="Poppins Light" panose="00000400000000000000" pitchFamily="2" charset="0"/>
              <a:cs typeface="Poppins Light" panose="00000400000000000000" pitchFamily="2" charset="0"/>
            </a:endParaRPr>
          </a:p>
          <a:p>
            <a:r>
              <a:rPr lang="en-US" sz="2000" b="1" dirty="0">
                <a:solidFill>
                  <a:schemeClr val="tx1">
                    <a:lumMod val="75000"/>
                    <a:lumOff val="25000"/>
                  </a:schemeClr>
                </a:solidFill>
                <a:latin typeface="Poppins Light" panose="00000400000000000000" pitchFamily="2" charset="0"/>
                <a:cs typeface="Poppins Light" panose="00000400000000000000" pitchFamily="2" charset="0"/>
              </a:rPr>
              <a:t>Model Optimization</a:t>
            </a:r>
          </a:p>
          <a:p>
            <a:pPr marL="342900" indent="-342900">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Created pipeline with feature transformation and optimized oversampling.</a:t>
            </a:r>
          </a:p>
          <a:p>
            <a:pPr marL="342900" indent="-342900">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Used </a:t>
            </a:r>
            <a:r>
              <a:rPr lang="en-US" sz="2000" dirty="0" err="1">
                <a:solidFill>
                  <a:schemeClr val="tx1">
                    <a:lumMod val="75000"/>
                    <a:lumOff val="25000"/>
                  </a:schemeClr>
                </a:solidFill>
                <a:latin typeface="Poppins Light" panose="00000400000000000000" pitchFamily="2" charset="0"/>
                <a:cs typeface="Poppins Light" panose="00000400000000000000" pitchFamily="2" charset="0"/>
              </a:rPr>
              <a:t>Optuna</a:t>
            </a:r>
            <a:r>
              <a:rPr lang="en-US" sz="2000" dirty="0">
                <a:solidFill>
                  <a:schemeClr val="tx1">
                    <a:lumMod val="75000"/>
                    <a:lumOff val="25000"/>
                  </a:schemeClr>
                </a:solidFill>
                <a:latin typeface="Poppins Light" panose="00000400000000000000" pitchFamily="2" charset="0"/>
                <a:cs typeface="Poppins Light" panose="00000400000000000000" pitchFamily="2" charset="0"/>
              </a:rPr>
              <a:t> for hyperparameter tuning.</a:t>
            </a:r>
          </a:p>
          <a:p>
            <a:pPr marL="342900" indent="-342900">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Optimized Logistic Regression parameters and SMOTE </a:t>
            </a:r>
            <a:r>
              <a:rPr lang="en-US" sz="2000" dirty="0" err="1">
                <a:solidFill>
                  <a:schemeClr val="tx1">
                    <a:lumMod val="75000"/>
                    <a:lumOff val="25000"/>
                  </a:schemeClr>
                </a:solidFill>
                <a:latin typeface="Poppins Light" panose="00000400000000000000" pitchFamily="2" charset="0"/>
                <a:cs typeface="Poppins Light" panose="00000400000000000000" pitchFamily="2" charset="0"/>
              </a:rPr>
              <a:t>sampling_strategy</a:t>
            </a:r>
            <a:r>
              <a:rPr lang="en-US" sz="2000" dirty="0">
                <a:solidFill>
                  <a:schemeClr val="tx1">
                    <a:lumMod val="75000"/>
                    <a:lumOff val="25000"/>
                  </a:schemeClr>
                </a:solidFill>
                <a:latin typeface="Poppins Light" panose="00000400000000000000" pitchFamily="2" charset="0"/>
                <a:cs typeface="Poppins Light" panose="00000400000000000000" pitchFamily="2" charset="0"/>
              </a:rPr>
              <a:t>.</a:t>
            </a:r>
          </a:p>
          <a:p>
            <a:pPr marL="342900" indent="-342900">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Achieved F1 score of 0.61 after 150 optimization trials.</a:t>
            </a:r>
          </a:p>
        </p:txBody>
      </p:sp>
      <p:sp>
        <p:nvSpPr>
          <p:cNvPr id="5" name="TextBox 4">
            <a:extLst>
              <a:ext uri="{FF2B5EF4-FFF2-40B4-BE49-F238E27FC236}">
                <a16:creationId xmlns:a16="http://schemas.microsoft.com/office/drawing/2014/main" id="{60B10313-F03D-0AA5-998B-5A0018AC88D6}"/>
              </a:ext>
            </a:extLst>
          </p:cNvPr>
          <p:cNvSpPr txBox="1"/>
          <p:nvPr/>
        </p:nvSpPr>
        <p:spPr>
          <a:xfrm>
            <a:off x="780925" y="419100"/>
            <a:ext cx="4977640" cy="972895"/>
          </a:xfrm>
          <a:prstGeom prst="rect">
            <a:avLst/>
          </a:prstGeom>
        </p:spPr>
        <p:txBody>
          <a:bodyPr wrap="square" lIns="0" tIns="0" rIns="0" bIns="0" rtlCol="0" anchor="t">
            <a:spAutoFit/>
          </a:bodyPr>
          <a:lstStyle/>
          <a:p>
            <a:pPr marL="0" lvl="0" indent="0" algn="l">
              <a:lnSpc>
                <a:spcPts val="8400"/>
              </a:lnSpc>
              <a:spcBef>
                <a:spcPct val="0"/>
              </a:spcBef>
            </a:pPr>
            <a:r>
              <a:rPr lang="en-US" sz="4000" b="1" dirty="0">
                <a:solidFill>
                  <a:schemeClr val="tx1">
                    <a:lumMod val="75000"/>
                    <a:lumOff val="25000"/>
                  </a:schemeClr>
                </a:solidFill>
                <a:latin typeface="Segoe UI" panose="020B0502040204020203" pitchFamily="34" charset="0"/>
                <a:cs typeface="Segoe UI" panose="020B0502040204020203" pitchFamily="34" charset="0"/>
              </a:rPr>
              <a:t>Methodology</a:t>
            </a:r>
            <a:endParaRPr lang="en-US" sz="4000" b="1" u="none" dirty="0">
              <a:solidFill>
                <a:srgbClr val="373737"/>
              </a:solidFill>
              <a:latin typeface="Poppins Light" panose="00000400000000000000" pitchFamily="2" charset="0"/>
              <a:ea typeface="DM Sans Bold"/>
              <a:cs typeface="Poppins Light" panose="00000400000000000000" pitchFamily="2" charset="0"/>
              <a:sym typeface="DM Sans Bold"/>
            </a:endParaRPr>
          </a:p>
        </p:txBody>
      </p:sp>
      <p:sp>
        <p:nvSpPr>
          <p:cNvPr id="6" name="TextBox 9">
            <a:extLst>
              <a:ext uri="{FF2B5EF4-FFF2-40B4-BE49-F238E27FC236}">
                <a16:creationId xmlns:a16="http://schemas.microsoft.com/office/drawing/2014/main" id="{76042339-EBDE-11CE-9E01-E6FFD80E725E}"/>
              </a:ext>
            </a:extLst>
          </p:cNvPr>
          <p:cNvSpPr txBox="1"/>
          <p:nvPr/>
        </p:nvSpPr>
        <p:spPr>
          <a:xfrm>
            <a:off x="9403843" y="696750"/>
            <a:ext cx="7642010" cy="912429"/>
          </a:xfrm>
          <a:prstGeom prst="rect">
            <a:avLst/>
          </a:prstGeom>
        </p:spPr>
        <p:txBody>
          <a:bodyPr lIns="0" tIns="0" rIns="0" bIns="0" rtlCol="0" anchor="t">
            <a:spAutoFit/>
          </a:bodyPr>
          <a:lstStyle/>
          <a:p>
            <a:pPr>
              <a:lnSpc>
                <a:spcPts val="8400"/>
              </a:lnSpc>
              <a:spcBef>
                <a:spcPct val="0"/>
              </a:spcBef>
            </a:pPr>
            <a:r>
              <a:rPr lang="en-US" sz="3600" b="1" dirty="0">
                <a:solidFill>
                  <a:schemeClr val="tx1">
                    <a:lumMod val="75000"/>
                    <a:lumOff val="25000"/>
                  </a:schemeClr>
                </a:solidFill>
                <a:latin typeface="Segoe UI" panose="020B0502040204020203" pitchFamily="34" charset="0"/>
                <a:cs typeface="Segoe UI" panose="020B0502040204020203" pitchFamily="34" charset="0"/>
              </a:rPr>
              <a:t>Model Performance Progression</a:t>
            </a:r>
            <a:endParaRPr lang="en-US" sz="3600" b="1" dirty="0">
              <a:solidFill>
                <a:schemeClr val="tx1">
                  <a:lumMod val="75000"/>
                  <a:lumOff val="25000"/>
                </a:schemeClr>
              </a:solidFill>
              <a:latin typeface="Segoe UI" panose="020B0502040204020203" pitchFamily="34" charset="0"/>
              <a:cs typeface="Segoe UI" panose="020B0502040204020203" pitchFamily="34" charset="0"/>
              <a:sym typeface="DM Sans Bold"/>
            </a:endParaRPr>
          </a:p>
        </p:txBody>
      </p:sp>
      <p:pic>
        <p:nvPicPr>
          <p:cNvPr id="18" name="Picture 17">
            <a:extLst>
              <a:ext uri="{FF2B5EF4-FFF2-40B4-BE49-F238E27FC236}">
                <a16:creationId xmlns:a16="http://schemas.microsoft.com/office/drawing/2014/main" id="{BEB4EB23-BF0D-7AC0-136D-C386B09AEE37}"/>
              </a:ext>
            </a:extLst>
          </p:cNvPr>
          <p:cNvPicPr>
            <a:picLocks noChangeAspect="1"/>
          </p:cNvPicPr>
          <p:nvPr/>
        </p:nvPicPr>
        <p:blipFill>
          <a:blip r:embed="rId6"/>
          <a:stretch>
            <a:fillRect/>
          </a:stretch>
        </p:blipFill>
        <p:spPr>
          <a:xfrm>
            <a:off x="9144000" y="2483520"/>
            <a:ext cx="8705816" cy="9013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3" name="Group 3"/>
          <p:cNvGrpSpPr/>
          <p:nvPr/>
        </p:nvGrpSpPr>
        <p:grpSpPr>
          <a:xfrm>
            <a:off x="775169" y="496011"/>
            <a:ext cx="7642010" cy="4912335"/>
            <a:chOff x="-742901" y="-1863703"/>
            <a:chExt cx="10189346" cy="974969"/>
          </a:xfrm>
        </p:grpSpPr>
        <p:sp>
          <p:nvSpPr>
            <p:cNvPr id="4" name="TextBox 4"/>
            <p:cNvSpPr txBox="1"/>
            <p:nvPr/>
          </p:nvSpPr>
          <p:spPr>
            <a:xfrm>
              <a:off x="-742901" y="-1863703"/>
              <a:ext cx="10189346" cy="244342"/>
            </a:xfrm>
            <a:prstGeom prst="rect">
              <a:avLst/>
            </a:prstGeom>
          </p:spPr>
          <p:txBody>
            <a:bodyPr lIns="0" tIns="0" rIns="0" bIns="0" rtlCol="0" anchor="t">
              <a:spAutoFit/>
            </a:bodyPr>
            <a:lstStyle/>
            <a:p>
              <a:pPr marL="0" lvl="0" indent="0" algn="l">
                <a:spcBef>
                  <a:spcPct val="0"/>
                </a:spcBef>
              </a:pPr>
              <a:r>
                <a:rPr lang="en-US" sz="4000" b="1" dirty="0">
                  <a:solidFill>
                    <a:schemeClr val="tx1">
                      <a:lumMod val="75000"/>
                      <a:lumOff val="25000"/>
                    </a:schemeClr>
                  </a:solidFill>
                  <a:latin typeface="Segoe UI" panose="020B0502040204020203" pitchFamily="34" charset="0"/>
                  <a:cs typeface="Segoe UI" panose="020B0502040204020203" pitchFamily="34" charset="0"/>
                </a:rPr>
                <a:t>Cross Validation &amp; Model Performance Analysis</a:t>
              </a:r>
              <a:endParaRPr lang="en-US" sz="4000" b="1" dirty="0">
                <a:solidFill>
                  <a:schemeClr val="tx1">
                    <a:lumMod val="75000"/>
                    <a:lumOff val="25000"/>
                  </a:schemeClr>
                </a:solidFill>
                <a:latin typeface="Segoe UI" panose="020B0502040204020203" pitchFamily="34" charset="0"/>
                <a:cs typeface="Segoe UI" panose="020B0502040204020203" pitchFamily="34" charset="0"/>
                <a:sym typeface="DM Sans Bold"/>
              </a:endParaRPr>
            </a:p>
          </p:txBody>
        </p:sp>
        <p:sp>
          <p:nvSpPr>
            <p:cNvPr id="6" name="TextBox 6"/>
            <p:cNvSpPr txBox="1"/>
            <p:nvPr/>
          </p:nvSpPr>
          <p:spPr>
            <a:xfrm>
              <a:off x="-742901" y="-1553039"/>
              <a:ext cx="10189346" cy="664305"/>
            </a:xfrm>
            <a:prstGeom prst="rect">
              <a:avLst/>
            </a:prstGeom>
          </p:spPr>
          <p:txBody>
            <a:bodyPr lIns="0" tIns="0" rIns="0" bIns="0" rtlCol="0" anchor="t">
              <a:spAutoFit/>
            </a:bodyPr>
            <a:lstStyle/>
            <a:p>
              <a:pPr>
                <a:lnSpc>
                  <a:spcPts val="3120"/>
                </a:lnSpc>
              </a:pPr>
              <a:r>
                <a:rPr lang="en-US" sz="2800" b="1" dirty="0">
                  <a:solidFill>
                    <a:schemeClr val="tx1">
                      <a:lumMod val="75000"/>
                      <a:lumOff val="25000"/>
                    </a:schemeClr>
                  </a:solidFill>
                  <a:latin typeface="Poppins Light" panose="00000400000000000000" pitchFamily="2" charset="0"/>
                  <a:cs typeface="Poppins Light" panose="00000400000000000000" pitchFamily="2" charset="0"/>
                </a:rPr>
                <a:t>Cross Validation Results:</a:t>
              </a:r>
            </a:p>
            <a:p>
              <a:pPr algn="l">
                <a:lnSpc>
                  <a:spcPts val="3120"/>
                </a:lnSpc>
              </a:pPr>
              <a:endParaRPr lang="en-US" sz="2000" dirty="0">
                <a:solidFill>
                  <a:schemeClr val="tx1">
                    <a:lumMod val="75000"/>
                    <a:lumOff val="25000"/>
                  </a:schemeClr>
                </a:solidFill>
                <a:latin typeface="Poppins Light" panose="00000400000000000000" pitchFamily="2" charset="0"/>
                <a:cs typeface="Poppins Light" panose="00000400000000000000" pitchFamily="2" charset="0"/>
                <a:sym typeface="DM Sans Bold"/>
              </a:endParaRPr>
            </a:p>
            <a:p>
              <a:pPr algn="l">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  40-fold cross-validation on training data</a:t>
              </a:r>
            </a:p>
            <a:p>
              <a:pPr algn="l">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  Mean F1 score: 0.521</a:t>
              </a:r>
            </a:p>
            <a:p>
              <a:pPr algn="l">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  High standard deviation: 0.214</a:t>
              </a:r>
            </a:p>
            <a:p>
              <a:pPr algn="l">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  Used </a:t>
              </a:r>
              <a:r>
                <a:rPr lang="en-US" sz="2000" dirty="0" err="1">
                  <a:solidFill>
                    <a:schemeClr val="tx1">
                      <a:lumMod val="75000"/>
                      <a:lumOff val="25000"/>
                    </a:schemeClr>
                  </a:solidFill>
                  <a:latin typeface="Poppins Light" panose="00000400000000000000" pitchFamily="2" charset="0"/>
                  <a:cs typeface="Poppins Light" panose="00000400000000000000" pitchFamily="2" charset="0"/>
                </a:rPr>
                <a:t>StratifiedKFold</a:t>
              </a:r>
              <a:r>
                <a:rPr lang="en-US" sz="2000" dirty="0">
                  <a:solidFill>
                    <a:schemeClr val="tx1">
                      <a:lumMod val="75000"/>
                      <a:lumOff val="25000"/>
                    </a:schemeClr>
                  </a:solidFill>
                  <a:latin typeface="Poppins Light" panose="00000400000000000000" pitchFamily="2" charset="0"/>
                  <a:cs typeface="Poppins Light" panose="00000400000000000000" pitchFamily="2" charset="0"/>
                </a:rPr>
                <a:t> for balanced class distribution</a:t>
              </a:r>
            </a:p>
            <a:p>
              <a:pPr algn="l">
                <a:buFont typeface="Arial" panose="020B0604020202020204" pitchFamily="34" charset="0"/>
                <a:buChar char="•"/>
              </a:pPr>
              <a:endParaRPr lang="en-US" sz="2000" dirty="0">
                <a:solidFill>
                  <a:schemeClr val="tx1">
                    <a:lumMod val="75000"/>
                    <a:lumOff val="25000"/>
                  </a:schemeClr>
                </a:solidFill>
                <a:latin typeface="Poppins Light" panose="00000400000000000000" pitchFamily="2" charset="0"/>
                <a:cs typeface="Poppins Light" panose="00000400000000000000" pitchFamily="2" charset="0"/>
              </a:endParaRPr>
            </a:p>
            <a:p>
              <a:pPr algn="l"/>
              <a:r>
                <a:rPr lang="en-US" sz="2000" b="1" dirty="0">
                  <a:solidFill>
                    <a:schemeClr val="tx1">
                      <a:lumMod val="75000"/>
                      <a:lumOff val="25000"/>
                    </a:schemeClr>
                  </a:solidFill>
                  <a:latin typeface="Poppins Light" panose="00000400000000000000" pitchFamily="2" charset="0"/>
                  <a:cs typeface="Poppins Light" panose="00000400000000000000" pitchFamily="2" charset="0"/>
                </a:rPr>
                <a:t>Key Insight: </a:t>
              </a:r>
              <a:r>
                <a:rPr lang="en-US" sz="2000" dirty="0">
                  <a:solidFill>
                    <a:schemeClr val="tx1">
                      <a:lumMod val="75000"/>
                      <a:lumOff val="25000"/>
                    </a:schemeClr>
                  </a:solidFill>
                  <a:latin typeface="Poppins Light" panose="00000400000000000000" pitchFamily="2" charset="0"/>
                  <a:cs typeface="Poppins Light" panose="00000400000000000000" pitchFamily="2" charset="0"/>
                </a:rPr>
                <a:t>High variability in model performance across folds, indicating sensitivity to data subsets.</a:t>
              </a:r>
            </a:p>
            <a:p>
              <a:pPr algn="l">
                <a:lnSpc>
                  <a:spcPts val="3120"/>
                </a:lnSpc>
              </a:pPr>
              <a:endParaRPr lang="en-US" sz="2600" b="1" spc="-52" dirty="0">
                <a:solidFill>
                  <a:srgbClr val="373737"/>
                </a:solidFill>
                <a:latin typeface="DM Sans Bold"/>
                <a:ea typeface="DM Sans Bold"/>
                <a:cs typeface="DM Sans Bold"/>
                <a:sym typeface="DM Sans Bold"/>
              </a:endParaRPr>
            </a:p>
          </p:txBody>
        </p:sp>
      </p:grpSp>
      <p:sp>
        <p:nvSpPr>
          <p:cNvPr id="12" name="TextBox 12"/>
          <p:cNvSpPr txBox="1"/>
          <p:nvPr/>
        </p:nvSpPr>
        <p:spPr>
          <a:xfrm>
            <a:off x="775169" y="5696790"/>
            <a:ext cx="7642010" cy="3347070"/>
          </a:xfrm>
          <a:prstGeom prst="rect">
            <a:avLst/>
          </a:prstGeom>
        </p:spPr>
        <p:txBody>
          <a:bodyPr lIns="0" tIns="0" rIns="0" bIns="0" rtlCol="0" anchor="t">
            <a:spAutoFit/>
          </a:bodyPr>
          <a:lstStyle/>
          <a:p>
            <a:pPr algn="l">
              <a:lnSpc>
                <a:spcPts val="3079"/>
              </a:lnSpc>
            </a:pPr>
            <a:endParaRPr lang="en-US" sz="2800" b="1" dirty="0">
              <a:latin typeface="Poppins Light" panose="00000400000000000000" pitchFamily="2" charset="0"/>
              <a:cs typeface="Poppins Light" panose="00000400000000000000" pitchFamily="2" charset="0"/>
            </a:endParaRPr>
          </a:p>
          <a:p>
            <a:pPr>
              <a:lnSpc>
                <a:spcPts val="3120"/>
              </a:lnSpc>
            </a:pPr>
            <a:r>
              <a:rPr lang="en-US" sz="2800" b="1" dirty="0">
                <a:solidFill>
                  <a:schemeClr val="tx1">
                    <a:lumMod val="75000"/>
                    <a:lumOff val="25000"/>
                  </a:schemeClr>
                </a:solidFill>
                <a:latin typeface="Poppins Light" panose="00000400000000000000" pitchFamily="2" charset="0"/>
                <a:cs typeface="Poppins Light" panose="00000400000000000000" pitchFamily="2" charset="0"/>
              </a:rPr>
              <a:t>Model Performance by Quality Scores:</a:t>
            </a:r>
          </a:p>
          <a:p>
            <a:pPr algn="l">
              <a:lnSpc>
                <a:spcPts val="3079"/>
              </a:lnSpc>
            </a:pPr>
            <a:endParaRPr lang="en-US" sz="2000" dirty="0">
              <a:solidFill>
                <a:schemeClr val="tx1">
                  <a:lumMod val="75000"/>
                  <a:lumOff val="25000"/>
                </a:schemeClr>
              </a:solidFill>
              <a:latin typeface="Poppins Light" panose="00000400000000000000" pitchFamily="2" charset="0"/>
              <a:cs typeface="Poppins Light" panose="00000400000000000000" pitchFamily="2" charset="0"/>
            </a:endParaRPr>
          </a:p>
          <a:p>
            <a:pPr lvl="1" indent="-342900">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Reliable with extreme scores (3-5 and 8).</a:t>
            </a:r>
          </a:p>
          <a:p>
            <a:pPr lvl="1" indent="-342900">
              <a:buFont typeface="Arial" panose="020B0604020202020204" pitchFamily="34" charset="0"/>
              <a:buChar char="•"/>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Challenges with mid-range scores (6-7), misclassifying 36 quality 6 instances as high (18.8%) and 18 quality 7 instances as low (30.5%). </a:t>
            </a:r>
          </a:p>
          <a:p>
            <a:pPr indent="-342900">
              <a:buFont typeface="Arial" panose="020B0604020202020204" pitchFamily="34" charset="0"/>
              <a:buChar char="•"/>
            </a:pPr>
            <a:endParaRPr lang="en-US" sz="2000" dirty="0">
              <a:solidFill>
                <a:schemeClr val="tx1">
                  <a:lumMod val="75000"/>
                  <a:lumOff val="25000"/>
                </a:schemeClr>
              </a:solidFill>
              <a:latin typeface="Poppins Light" panose="00000400000000000000" pitchFamily="2" charset="0"/>
              <a:cs typeface="Poppins Light" panose="00000400000000000000" pitchFamily="2" charset="0"/>
            </a:endParaRPr>
          </a:p>
          <a:p>
            <a:r>
              <a:rPr lang="en-US" sz="2000" b="1" dirty="0">
                <a:solidFill>
                  <a:schemeClr val="tx1">
                    <a:lumMod val="75000"/>
                    <a:lumOff val="25000"/>
                  </a:schemeClr>
                </a:solidFill>
                <a:latin typeface="Poppins Light" panose="00000400000000000000" pitchFamily="2" charset="0"/>
                <a:cs typeface="Poppins Light" panose="00000400000000000000" pitchFamily="2" charset="0"/>
              </a:rPr>
              <a:t>Key Insight: </a:t>
            </a:r>
            <a:r>
              <a:rPr lang="en-US" sz="2000" dirty="0">
                <a:solidFill>
                  <a:schemeClr val="tx1">
                    <a:lumMod val="75000"/>
                    <a:lumOff val="25000"/>
                  </a:schemeClr>
                </a:solidFill>
                <a:latin typeface="Poppins Light" panose="00000400000000000000" pitchFamily="2" charset="0"/>
                <a:cs typeface="Poppins Light" panose="00000400000000000000" pitchFamily="2" charset="0"/>
              </a:rPr>
              <a:t>The model has difficulty with borderline cases, especially in distinguishing between quality levels 6 and 7.</a:t>
            </a:r>
            <a:endParaRPr lang="en-US" sz="2000" dirty="0">
              <a:solidFill>
                <a:schemeClr val="tx1">
                  <a:lumMod val="75000"/>
                  <a:lumOff val="25000"/>
                </a:schemeClr>
              </a:solidFill>
              <a:latin typeface="Poppins Light" panose="00000400000000000000" pitchFamily="2" charset="0"/>
              <a:cs typeface="Poppins Light" panose="00000400000000000000" pitchFamily="2" charset="0"/>
              <a:sym typeface="Poppins Light"/>
            </a:endParaRPr>
          </a:p>
        </p:txBody>
      </p:sp>
      <p:pic>
        <p:nvPicPr>
          <p:cNvPr id="14" name="תמונה 13">
            <a:extLst>
              <a:ext uri="{FF2B5EF4-FFF2-40B4-BE49-F238E27FC236}">
                <a16:creationId xmlns:a16="http://schemas.microsoft.com/office/drawing/2014/main" id="{7770F83E-1604-97DE-6991-318FD7F0C0A7}"/>
              </a:ext>
            </a:extLst>
          </p:cNvPr>
          <p:cNvPicPr>
            <a:picLocks noChangeAspect="1"/>
          </p:cNvPicPr>
          <p:nvPr/>
        </p:nvPicPr>
        <p:blipFill>
          <a:blip r:embed="rId2"/>
          <a:stretch>
            <a:fillRect/>
          </a:stretch>
        </p:blipFill>
        <p:spPr>
          <a:xfrm>
            <a:off x="9448800" y="862237"/>
            <a:ext cx="7848600" cy="4396999"/>
          </a:xfrm>
          <a:prstGeom prst="rect">
            <a:avLst/>
          </a:prstGeom>
          <a:effectLst>
            <a:softEdge rad="31750"/>
          </a:effectLst>
        </p:spPr>
      </p:pic>
      <p:pic>
        <p:nvPicPr>
          <p:cNvPr id="5" name="Picture 4">
            <a:extLst>
              <a:ext uri="{FF2B5EF4-FFF2-40B4-BE49-F238E27FC236}">
                <a16:creationId xmlns:a16="http://schemas.microsoft.com/office/drawing/2014/main" id="{4839B8C0-B2F5-DD55-D8A3-65E6A6A39702}"/>
              </a:ext>
            </a:extLst>
          </p:cNvPr>
          <p:cNvPicPr>
            <a:picLocks noChangeAspect="1"/>
          </p:cNvPicPr>
          <p:nvPr/>
        </p:nvPicPr>
        <p:blipFill>
          <a:blip r:embed="rId3"/>
          <a:stretch>
            <a:fillRect/>
          </a:stretch>
        </p:blipFill>
        <p:spPr>
          <a:xfrm>
            <a:off x="8741488" y="5981700"/>
            <a:ext cx="9263224" cy="36568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
          <a:extLst>
            <a:ext uri="{FF2B5EF4-FFF2-40B4-BE49-F238E27FC236}">
              <a16:creationId xmlns:a16="http://schemas.microsoft.com/office/drawing/2014/main" id="{98288B8E-836B-035C-3D4A-7AA353B808C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60A9DA41-2591-E223-F050-FF41AE2D91DA}"/>
              </a:ext>
            </a:extLst>
          </p:cNvPr>
          <p:cNvSpPr txBox="1"/>
          <p:nvPr/>
        </p:nvSpPr>
        <p:spPr>
          <a:xfrm>
            <a:off x="685799" y="439972"/>
            <a:ext cx="16230600" cy="615553"/>
          </a:xfrm>
          <a:prstGeom prst="rect">
            <a:avLst/>
          </a:prstGeom>
        </p:spPr>
        <p:txBody>
          <a:bodyPr lIns="0" tIns="0" rIns="0" bIns="0" rtlCol="0" anchor="t">
            <a:spAutoFit/>
          </a:bodyPr>
          <a:lstStyle/>
          <a:p>
            <a:pPr algn="l"/>
            <a:r>
              <a:rPr lang="en-US" sz="4000" b="1" dirty="0" err="1">
                <a:solidFill>
                  <a:schemeClr val="bg1">
                    <a:lumMod val="95000"/>
                  </a:schemeClr>
                </a:solidFill>
                <a:latin typeface="Segoe UI" panose="020B0502040204020203" pitchFamily="34" charset="0"/>
                <a:cs typeface="Segoe UI" panose="020B0502040204020203" pitchFamily="34" charset="0"/>
              </a:rPr>
              <a:t>Multy</a:t>
            </a:r>
            <a:r>
              <a:rPr lang="en-US" sz="4000" b="1" dirty="0">
                <a:solidFill>
                  <a:schemeClr val="bg1">
                    <a:lumMod val="95000"/>
                  </a:schemeClr>
                </a:solidFill>
                <a:latin typeface="Segoe UI" panose="020B0502040204020203" pitchFamily="34" charset="0"/>
                <a:cs typeface="Segoe UI" panose="020B0502040204020203" pitchFamily="34" charset="0"/>
              </a:rPr>
              <a:t> Classifier Optimization &amp; Cross Validation</a:t>
            </a:r>
          </a:p>
        </p:txBody>
      </p:sp>
      <p:pic>
        <p:nvPicPr>
          <p:cNvPr id="17" name="תמונה 16">
            <a:extLst>
              <a:ext uri="{FF2B5EF4-FFF2-40B4-BE49-F238E27FC236}">
                <a16:creationId xmlns:a16="http://schemas.microsoft.com/office/drawing/2014/main" id="{D08B30B9-A17F-FB11-1F98-3C02D5CD2344}"/>
              </a:ext>
            </a:extLst>
          </p:cNvPr>
          <p:cNvPicPr>
            <a:picLocks noChangeAspect="1"/>
          </p:cNvPicPr>
          <p:nvPr/>
        </p:nvPicPr>
        <p:blipFill>
          <a:blip r:embed="rId2"/>
          <a:stretch>
            <a:fillRect/>
          </a:stretch>
        </p:blipFill>
        <p:spPr>
          <a:xfrm>
            <a:off x="9601201" y="5419827"/>
            <a:ext cx="8097648" cy="4554927"/>
          </a:xfrm>
          <a:prstGeom prst="rect">
            <a:avLst/>
          </a:prstGeom>
          <a:effectLst>
            <a:softEdge rad="31750"/>
          </a:effectLst>
        </p:spPr>
      </p:pic>
      <p:sp>
        <p:nvSpPr>
          <p:cNvPr id="6" name="TextBox 6">
            <a:extLst>
              <a:ext uri="{FF2B5EF4-FFF2-40B4-BE49-F238E27FC236}">
                <a16:creationId xmlns:a16="http://schemas.microsoft.com/office/drawing/2014/main" id="{04FC0BA6-FAD0-71ED-7446-445BEE5D038C}"/>
              </a:ext>
            </a:extLst>
          </p:cNvPr>
          <p:cNvSpPr txBox="1"/>
          <p:nvPr/>
        </p:nvSpPr>
        <p:spPr>
          <a:xfrm>
            <a:off x="685799" y="1370993"/>
            <a:ext cx="13639801" cy="677108"/>
          </a:xfrm>
          <a:prstGeom prst="rect">
            <a:avLst/>
          </a:prstGeom>
        </p:spPr>
        <p:txBody>
          <a:bodyPr wrap="square" lIns="0" tIns="0" rIns="0" bIns="0" rtlCol="0" anchor="t">
            <a:spAutoFit/>
          </a:bodyPr>
          <a:lstStyle/>
          <a:p>
            <a:pPr algn="l"/>
            <a:r>
              <a:rPr lang="en-US" sz="2200" dirty="0">
                <a:solidFill>
                  <a:schemeClr val="bg1">
                    <a:lumMod val="95000"/>
                  </a:schemeClr>
                </a:solidFill>
                <a:latin typeface="Poppins Light" panose="00000400000000000000" pitchFamily="2" charset="0"/>
                <a:cs typeface="Poppins Light" panose="00000400000000000000" pitchFamily="2" charset="0"/>
              </a:rPr>
              <a:t>To improve our model, we optimized six classifiers—Logistic Regression, Random Forest, KNN, Gradient Boosting, </a:t>
            </a:r>
            <a:r>
              <a:rPr lang="en-US" sz="2200" dirty="0" err="1">
                <a:solidFill>
                  <a:schemeClr val="bg1">
                    <a:lumMod val="95000"/>
                  </a:schemeClr>
                </a:solidFill>
                <a:latin typeface="Poppins Light" panose="00000400000000000000" pitchFamily="2" charset="0"/>
                <a:cs typeface="Poppins Light" panose="00000400000000000000" pitchFamily="2" charset="0"/>
              </a:rPr>
              <a:t>LightGBM</a:t>
            </a:r>
            <a:r>
              <a:rPr lang="en-US" sz="2200" dirty="0">
                <a:solidFill>
                  <a:schemeClr val="bg1">
                    <a:lumMod val="95000"/>
                  </a:schemeClr>
                </a:solidFill>
                <a:latin typeface="Poppins Light" panose="00000400000000000000" pitchFamily="2" charset="0"/>
                <a:cs typeface="Poppins Light" panose="00000400000000000000" pitchFamily="2" charset="0"/>
              </a:rPr>
              <a:t>, and </a:t>
            </a:r>
            <a:r>
              <a:rPr lang="en-US" sz="2200" dirty="0" err="1">
                <a:solidFill>
                  <a:schemeClr val="bg1">
                    <a:lumMod val="95000"/>
                  </a:schemeClr>
                </a:solidFill>
                <a:latin typeface="Poppins Light" panose="00000400000000000000" pitchFamily="2" charset="0"/>
                <a:cs typeface="Poppins Light" panose="00000400000000000000" pitchFamily="2" charset="0"/>
              </a:rPr>
              <a:t>XGBoost</a:t>
            </a:r>
            <a:r>
              <a:rPr lang="en-US" sz="2200" dirty="0">
                <a:solidFill>
                  <a:schemeClr val="bg1">
                    <a:lumMod val="95000"/>
                  </a:schemeClr>
                </a:solidFill>
                <a:latin typeface="Poppins Light" panose="00000400000000000000" pitchFamily="2" charset="0"/>
                <a:cs typeface="Poppins Light" panose="00000400000000000000" pitchFamily="2" charset="0"/>
              </a:rPr>
              <a:t>—using </a:t>
            </a:r>
            <a:r>
              <a:rPr lang="en-US" sz="2200" dirty="0" err="1">
                <a:solidFill>
                  <a:schemeClr val="bg1">
                    <a:lumMod val="95000"/>
                  </a:schemeClr>
                </a:solidFill>
                <a:latin typeface="Poppins Light" panose="00000400000000000000" pitchFamily="2" charset="0"/>
                <a:cs typeface="Poppins Light" panose="00000400000000000000" pitchFamily="2" charset="0"/>
              </a:rPr>
              <a:t>Optuna</a:t>
            </a:r>
            <a:r>
              <a:rPr lang="en-US" sz="2200" dirty="0">
                <a:solidFill>
                  <a:schemeClr val="bg1">
                    <a:lumMod val="95000"/>
                  </a:schemeClr>
                </a:solidFill>
                <a:latin typeface="Poppins Light" panose="00000400000000000000" pitchFamily="2" charset="0"/>
                <a:cs typeface="Poppins Light" panose="00000400000000000000" pitchFamily="2" charset="0"/>
              </a:rPr>
              <a:t> to maximize the F1 score across 100 trials.</a:t>
            </a:r>
          </a:p>
        </p:txBody>
      </p:sp>
      <p:sp>
        <p:nvSpPr>
          <p:cNvPr id="8" name="TextBox 6">
            <a:extLst>
              <a:ext uri="{FF2B5EF4-FFF2-40B4-BE49-F238E27FC236}">
                <a16:creationId xmlns:a16="http://schemas.microsoft.com/office/drawing/2014/main" id="{F27A63C4-00C6-C95A-8674-7114AC86414D}"/>
              </a:ext>
            </a:extLst>
          </p:cNvPr>
          <p:cNvSpPr txBox="1"/>
          <p:nvPr/>
        </p:nvSpPr>
        <p:spPr>
          <a:xfrm>
            <a:off x="685799" y="2621220"/>
            <a:ext cx="7848601" cy="2369880"/>
          </a:xfrm>
          <a:prstGeom prst="rect">
            <a:avLst/>
          </a:prstGeom>
        </p:spPr>
        <p:txBody>
          <a:bodyPr wrap="square" lIns="0" tIns="0" rIns="0" bIns="0" rtlCol="0" anchor="t">
            <a:spAutoFit/>
          </a:bodyPr>
          <a:lstStyle/>
          <a:p>
            <a:r>
              <a:rPr lang="en-US" sz="2200" b="1" dirty="0" err="1">
                <a:solidFill>
                  <a:schemeClr val="bg1">
                    <a:lumMod val="95000"/>
                  </a:schemeClr>
                </a:solidFill>
                <a:latin typeface="Poppins Light" panose="00000400000000000000" pitchFamily="2" charset="0"/>
                <a:cs typeface="Poppins Light" panose="00000400000000000000" pitchFamily="2" charset="0"/>
              </a:rPr>
              <a:t>LightGBM</a:t>
            </a:r>
            <a:r>
              <a:rPr lang="en-US" sz="2200" dirty="0">
                <a:solidFill>
                  <a:schemeClr val="bg1">
                    <a:lumMod val="95000"/>
                  </a:schemeClr>
                </a:solidFill>
                <a:latin typeface="Poppins Light" panose="00000400000000000000" pitchFamily="2" charset="0"/>
                <a:cs typeface="Poppins Light" panose="00000400000000000000" pitchFamily="2" charset="0"/>
              </a:rPr>
              <a:t> stood out with the highest F1 score (0.633) and accuracy (0.908), proving to be the most effective model for this dataset.</a:t>
            </a:r>
          </a:p>
          <a:p>
            <a:pPr algn="l"/>
            <a:r>
              <a:rPr lang="en-US" sz="2200" dirty="0">
                <a:solidFill>
                  <a:schemeClr val="bg1">
                    <a:lumMod val="95000"/>
                  </a:schemeClr>
                </a:solidFill>
                <a:latin typeface="Poppins Light" panose="00000400000000000000" pitchFamily="2" charset="0"/>
                <a:cs typeface="Poppins Light" panose="00000400000000000000" pitchFamily="2" charset="0"/>
              </a:rPr>
              <a:t>While many models achieved perfect training scores, they struggled with generalization, highlighting a risk of overfitting. Further tuning is necessary to enhance performance on unseen data.</a:t>
            </a:r>
          </a:p>
        </p:txBody>
      </p:sp>
      <p:pic>
        <p:nvPicPr>
          <p:cNvPr id="10" name="Picture 9">
            <a:extLst>
              <a:ext uri="{FF2B5EF4-FFF2-40B4-BE49-F238E27FC236}">
                <a16:creationId xmlns:a16="http://schemas.microsoft.com/office/drawing/2014/main" id="{779A19F3-E1D1-724B-88D6-A558E36343CA}"/>
              </a:ext>
            </a:extLst>
          </p:cNvPr>
          <p:cNvPicPr>
            <a:picLocks noChangeAspect="1"/>
          </p:cNvPicPr>
          <p:nvPr/>
        </p:nvPicPr>
        <p:blipFill>
          <a:blip r:embed="rId3"/>
          <a:stretch>
            <a:fillRect/>
          </a:stretch>
        </p:blipFill>
        <p:spPr>
          <a:xfrm>
            <a:off x="685800" y="5419829"/>
            <a:ext cx="7162800" cy="4554926"/>
          </a:xfrm>
          <a:prstGeom prst="rect">
            <a:avLst/>
          </a:prstGeom>
        </p:spPr>
      </p:pic>
      <p:sp>
        <p:nvSpPr>
          <p:cNvPr id="3" name="AutoShape 12">
            <a:extLst>
              <a:ext uri="{FF2B5EF4-FFF2-40B4-BE49-F238E27FC236}">
                <a16:creationId xmlns:a16="http://schemas.microsoft.com/office/drawing/2014/main" id="{AF2369F8-0235-C1B6-EEC4-51CD4F548260}"/>
              </a:ext>
            </a:extLst>
          </p:cNvPr>
          <p:cNvSpPr/>
          <p:nvPr/>
        </p:nvSpPr>
        <p:spPr>
          <a:xfrm rot="16200000" flipV="1">
            <a:off x="5186008" y="6169161"/>
            <a:ext cx="7611184" cy="0"/>
          </a:xfrm>
          <a:prstGeom prst="line">
            <a:avLst/>
          </a:prstGeom>
          <a:ln w="9525" cap="rnd">
            <a:solidFill>
              <a:srgbClr val="FFFFFF"/>
            </a:solidFill>
            <a:prstDash val="solid"/>
            <a:headEnd type="none" w="sm" len="sm"/>
            <a:tailEnd type="none" w="sm" len="sm"/>
          </a:ln>
        </p:spPr>
      </p:sp>
      <p:sp>
        <p:nvSpPr>
          <p:cNvPr id="4" name="TextBox 6">
            <a:extLst>
              <a:ext uri="{FF2B5EF4-FFF2-40B4-BE49-F238E27FC236}">
                <a16:creationId xmlns:a16="http://schemas.microsoft.com/office/drawing/2014/main" id="{12C882B0-55A0-FE1E-9EDA-CEECA5583466}"/>
              </a:ext>
            </a:extLst>
          </p:cNvPr>
          <p:cNvSpPr txBox="1"/>
          <p:nvPr/>
        </p:nvSpPr>
        <p:spPr>
          <a:xfrm>
            <a:off x="9601201" y="2621220"/>
            <a:ext cx="7848601" cy="2031325"/>
          </a:xfrm>
          <a:prstGeom prst="rect">
            <a:avLst/>
          </a:prstGeom>
        </p:spPr>
        <p:txBody>
          <a:bodyPr wrap="square" lIns="0" tIns="0" rIns="0" bIns="0" rtlCol="0" anchor="t">
            <a:spAutoFit/>
          </a:bodyPr>
          <a:lstStyle/>
          <a:p>
            <a:r>
              <a:rPr lang="en-US" sz="2200" dirty="0">
                <a:solidFill>
                  <a:schemeClr val="bg1">
                    <a:lumMod val="95000"/>
                  </a:schemeClr>
                </a:solidFill>
                <a:latin typeface="Poppins Light" panose="00000400000000000000" pitchFamily="2" charset="0"/>
                <a:cs typeface="Poppins Light" panose="00000400000000000000" pitchFamily="2" charset="0"/>
              </a:rPr>
              <a:t>In our cross-validation analysis, we performed a 40-fold test on these six models to evaluate their performance and stability. The mean F1 scores showed varying levels of performance. </a:t>
            </a:r>
            <a:r>
              <a:rPr lang="en-US" sz="2200" dirty="0" err="1">
                <a:solidFill>
                  <a:schemeClr val="bg1">
                    <a:lumMod val="95000"/>
                  </a:schemeClr>
                </a:solidFill>
                <a:latin typeface="Poppins Light" panose="00000400000000000000" pitchFamily="2" charset="0"/>
                <a:cs typeface="Poppins Light" panose="00000400000000000000" pitchFamily="2" charset="0"/>
              </a:rPr>
              <a:t>XGBoost</a:t>
            </a:r>
            <a:r>
              <a:rPr lang="en-US" sz="2200" dirty="0">
                <a:solidFill>
                  <a:schemeClr val="bg1">
                    <a:lumMod val="95000"/>
                  </a:schemeClr>
                </a:solidFill>
                <a:latin typeface="Poppins Light" panose="00000400000000000000" pitchFamily="2" charset="0"/>
                <a:cs typeface="Poppins Light" panose="00000400000000000000" pitchFamily="2" charset="0"/>
              </a:rPr>
              <a:t> and Gradient Boosting were the top performers, but all models could benefit from further tuning for improved stability and performance.</a:t>
            </a:r>
          </a:p>
        </p:txBody>
      </p:sp>
      <p:sp>
        <p:nvSpPr>
          <p:cNvPr id="5" name="AutoShape 13">
            <a:extLst>
              <a:ext uri="{FF2B5EF4-FFF2-40B4-BE49-F238E27FC236}">
                <a16:creationId xmlns:a16="http://schemas.microsoft.com/office/drawing/2014/main" id="{FA70DC82-7B7E-89A7-6185-F0AC7293E345}"/>
              </a:ext>
            </a:extLst>
          </p:cNvPr>
          <p:cNvSpPr/>
          <p:nvPr/>
        </p:nvSpPr>
        <p:spPr>
          <a:xfrm>
            <a:off x="0" y="2247900"/>
            <a:ext cx="18288000" cy="0"/>
          </a:xfrm>
          <a:prstGeom prst="line">
            <a:avLst/>
          </a:prstGeom>
          <a:ln w="9525" cap="flat">
            <a:solidFill>
              <a:srgbClr val="FFFFFF"/>
            </a:solidFill>
            <a:prstDash val="solid"/>
            <a:headEnd type="none" w="sm" len="sm"/>
            <a:tailEnd type="none" w="sm" len="sm"/>
          </a:ln>
        </p:spPr>
      </p:sp>
    </p:spTree>
    <p:extLst>
      <p:ext uri="{BB962C8B-B14F-4D97-AF65-F5344CB8AC3E}">
        <p14:creationId xmlns:p14="http://schemas.microsoft.com/office/powerpoint/2010/main" val="138502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a:extLst>
            <a:ext uri="{FF2B5EF4-FFF2-40B4-BE49-F238E27FC236}">
              <a16:creationId xmlns:a16="http://schemas.microsoft.com/office/drawing/2014/main" id="{D0923EDB-7BDE-BC5D-DBD4-A76637B95A04}"/>
            </a:ext>
          </a:extLst>
        </p:cNvPr>
        <p:cNvGrpSpPr/>
        <p:nvPr/>
      </p:nvGrpSpPr>
      <p:grpSpPr>
        <a:xfrm>
          <a:off x="0" y="0"/>
          <a:ext cx="0" cy="0"/>
          <a:chOff x="0" y="0"/>
          <a:chExt cx="0" cy="0"/>
        </a:xfrm>
      </p:grpSpPr>
      <p:sp>
        <p:nvSpPr>
          <p:cNvPr id="2" name="TextBox 4">
            <a:extLst>
              <a:ext uri="{FF2B5EF4-FFF2-40B4-BE49-F238E27FC236}">
                <a16:creationId xmlns:a16="http://schemas.microsoft.com/office/drawing/2014/main" id="{4EBF30C8-4353-A20B-B222-D5995B394E59}"/>
              </a:ext>
            </a:extLst>
          </p:cNvPr>
          <p:cNvSpPr txBox="1"/>
          <p:nvPr/>
        </p:nvSpPr>
        <p:spPr>
          <a:xfrm>
            <a:off x="762000" y="500808"/>
            <a:ext cx="7642010" cy="615553"/>
          </a:xfrm>
          <a:prstGeom prst="rect">
            <a:avLst/>
          </a:prstGeom>
        </p:spPr>
        <p:txBody>
          <a:bodyPr lIns="0" tIns="0" rIns="0" bIns="0" rtlCol="0" anchor="t">
            <a:spAutoFit/>
          </a:bodyPr>
          <a:lstStyle/>
          <a:p>
            <a:pPr marL="0" lvl="0" indent="0" algn="l">
              <a:spcBef>
                <a:spcPct val="0"/>
              </a:spcBef>
            </a:pPr>
            <a:r>
              <a:rPr lang="en-US" sz="4000" b="1" dirty="0">
                <a:solidFill>
                  <a:schemeClr val="tx1">
                    <a:lumMod val="75000"/>
                    <a:lumOff val="25000"/>
                  </a:schemeClr>
                </a:solidFill>
                <a:latin typeface="Segoe UI" panose="020B0502040204020203" pitchFamily="34" charset="0"/>
                <a:cs typeface="Segoe UI" panose="020B0502040204020203" pitchFamily="34" charset="0"/>
                <a:sym typeface="DM Sans Bold"/>
              </a:rPr>
              <a:t>Ensemble</a:t>
            </a:r>
          </a:p>
        </p:txBody>
      </p:sp>
      <p:sp>
        <p:nvSpPr>
          <p:cNvPr id="7" name="TextBox 6">
            <a:extLst>
              <a:ext uri="{FF2B5EF4-FFF2-40B4-BE49-F238E27FC236}">
                <a16:creationId xmlns:a16="http://schemas.microsoft.com/office/drawing/2014/main" id="{60C44BE9-F730-6F6C-8F7D-0E86D8632470}"/>
              </a:ext>
            </a:extLst>
          </p:cNvPr>
          <p:cNvSpPr txBox="1"/>
          <p:nvPr/>
        </p:nvSpPr>
        <p:spPr>
          <a:xfrm>
            <a:off x="761999" y="1333500"/>
            <a:ext cx="7548099" cy="6333144"/>
          </a:xfrm>
          <a:prstGeom prst="rect">
            <a:avLst/>
          </a:prstGeom>
        </p:spPr>
        <p:txBody>
          <a:bodyPr wrap="square" lIns="0" tIns="0" rIns="0" bIns="0" rtlCol="0" anchor="t">
            <a:spAutoFit/>
          </a:bodyPr>
          <a:lstStyle/>
          <a:p>
            <a:pPr>
              <a:lnSpc>
                <a:spcPts val="3120"/>
              </a:lnSpc>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In this part of our analysis, we conducted an </a:t>
            </a:r>
            <a:r>
              <a:rPr lang="en-US" sz="2000" b="1" dirty="0">
                <a:solidFill>
                  <a:schemeClr val="tx1">
                    <a:lumMod val="75000"/>
                    <a:lumOff val="25000"/>
                  </a:schemeClr>
                </a:solidFill>
                <a:latin typeface="Poppins Light" panose="00000400000000000000" pitchFamily="2" charset="0"/>
                <a:cs typeface="Poppins Light" panose="00000400000000000000" pitchFamily="2" charset="0"/>
              </a:rPr>
              <a:t>ensemble analysis by combining the six optimized models</a:t>
            </a:r>
            <a:r>
              <a:rPr lang="en-US" sz="2000" dirty="0">
                <a:solidFill>
                  <a:schemeClr val="tx1">
                    <a:lumMod val="75000"/>
                    <a:lumOff val="25000"/>
                  </a:schemeClr>
                </a:solidFill>
                <a:latin typeface="Poppins Light" panose="00000400000000000000" pitchFamily="2" charset="0"/>
                <a:cs typeface="Poppins Light" panose="00000400000000000000" pitchFamily="2" charset="0"/>
              </a:rPr>
              <a:t> using a hard voting method. This technique predicts the final class based on the majority vote from all individual models.</a:t>
            </a:r>
          </a:p>
          <a:p>
            <a:pPr>
              <a:lnSpc>
                <a:spcPts val="3120"/>
              </a:lnSpc>
            </a:pPr>
            <a:endParaRPr lang="en-US" sz="2000" dirty="0">
              <a:solidFill>
                <a:schemeClr val="tx1">
                  <a:lumMod val="75000"/>
                  <a:lumOff val="25000"/>
                </a:schemeClr>
              </a:solidFill>
              <a:latin typeface="Poppins Light" panose="00000400000000000000" pitchFamily="2" charset="0"/>
              <a:cs typeface="Poppins Light" panose="00000400000000000000" pitchFamily="2" charset="0"/>
              <a:sym typeface="DM Sans Bold"/>
            </a:endParaRPr>
          </a:p>
          <a:p>
            <a:pPr>
              <a:lnSpc>
                <a:spcPts val="3120"/>
              </a:lnSpc>
            </a:pPr>
            <a:r>
              <a:rPr lang="en-US" sz="2000" dirty="0">
                <a:solidFill>
                  <a:schemeClr val="tx1">
                    <a:lumMod val="75000"/>
                    <a:lumOff val="25000"/>
                  </a:schemeClr>
                </a:solidFill>
                <a:latin typeface="Poppins Light" panose="00000400000000000000" pitchFamily="2" charset="0"/>
                <a:cs typeface="Poppins Light" panose="00000400000000000000" pitchFamily="2" charset="0"/>
                <a:sym typeface="DM Sans Bold"/>
              </a:rPr>
              <a:t>Next, </a:t>
            </a:r>
            <a:r>
              <a:rPr lang="en-US" sz="2000" b="1" dirty="0">
                <a:solidFill>
                  <a:schemeClr val="tx1">
                    <a:lumMod val="75000"/>
                    <a:lumOff val="25000"/>
                  </a:schemeClr>
                </a:solidFill>
                <a:latin typeface="Poppins Light" panose="00000400000000000000" pitchFamily="2" charset="0"/>
                <a:cs typeface="Poppins Light" panose="00000400000000000000" pitchFamily="2" charset="0"/>
                <a:sym typeface="DM Sans Bold"/>
              </a:rPr>
              <a:t>we narrowed the models down to three </a:t>
            </a:r>
            <a:r>
              <a:rPr lang="en-US" sz="2000" dirty="0">
                <a:solidFill>
                  <a:schemeClr val="tx1">
                    <a:lumMod val="75000"/>
                    <a:lumOff val="25000"/>
                  </a:schemeClr>
                </a:solidFill>
                <a:latin typeface="Poppins Light" panose="00000400000000000000" pitchFamily="2" charset="0"/>
                <a:cs typeface="Poppins Light" panose="00000400000000000000" pitchFamily="2" charset="0"/>
                <a:sym typeface="DM Sans Bold"/>
              </a:rPr>
              <a:t>and identified the optimal combination of classifiers to maximize the F1 score</a:t>
            </a:r>
            <a:r>
              <a:rPr lang="en-US" sz="2000" b="1" dirty="0">
                <a:solidFill>
                  <a:schemeClr val="tx1">
                    <a:lumMod val="75000"/>
                    <a:lumOff val="25000"/>
                  </a:schemeClr>
                </a:solidFill>
                <a:latin typeface="Poppins Light" panose="00000400000000000000" pitchFamily="2" charset="0"/>
                <a:cs typeface="Poppins Light" panose="00000400000000000000" pitchFamily="2" charset="0"/>
                <a:sym typeface="DM Sans Bold"/>
              </a:rPr>
              <a:t>. The best combination included Logistic Regression, K-Nearest Neighbors, and </a:t>
            </a:r>
            <a:r>
              <a:rPr lang="en-US" sz="2000" b="1" dirty="0" err="1">
                <a:solidFill>
                  <a:schemeClr val="tx1">
                    <a:lumMod val="75000"/>
                    <a:lumOff val="25000"/>
                  </a:schemeClr>
                </a:solidFill>
                <a:latin typeface="Poppins Light" panose="00000400000000000000" pitchFamily="2" charset="0"/>
                <a:cs typeface="Poppins Light" panose="00000400000000000000" pitchFamily="2" charset="0"/>
                <a:sym typeface="DM Sans Bold"/>
              </a:rPr>
              <a:t>LightGBM</a:t>
            </a:r>
            <a:r>
              <a:rPr lang="en-US" sz="2000" b="1" dirty="0">
                <a:solidFill>
                  <a:schemeClr val="tx1">
                    <a:lumMod val="75000"/>
                    <a:lumOff val="25000"/>
                  </a:schemeClr>
                </a:solidFill>
                <a:latin typeface="Poppins Light" panose="00000400000000000000" pitchFamily="2" charset="0"/>
                <a:cs typeface="Poppins Light" panose="00000400000000000000" pitchFamily="2" charset="0"/>
                <a:sym typeface="DM Sans Bold"/>
              </a:rPr>
              <a:t>. </a:t>
            </a:r>
            <a:r>
              <a:rPr lang="en-US" sz="2000" dirty="0">
                <a:solidFill>
                  <a:schemeClr val="tx1">
                    <a:lumMod val="75000"/>
                    <a:lumOff val="25000"/>
                  </a:schemeClr>
                </a:solidFill>
                <a:latin typeface="Poppins Light" panose="00000400000000000000" pitchFamily="2" charset="0"/>
                <a:cs typeface="Poppins Light" panose="00000400000000000000" pitchFamily="2" charset="0"/>
                <a:sym typeface="DM Sans Bold"/>
              </a:rPr>
              <a:t>This new ensemble model achieved a </a:t>
            </a:r>
            <a:r>
              <a:rPr lang="en-US" sz="2000" b="1" dirty="0">
                <a:solidFill>
                  <a:schemeClr val="tx1">
                    <a:lumMod val="75000"/>
                    <a:lumOff val="25000"/>
                  </a:schemeClr>
                </a:solidFill>
                <a:latin typeface="Poppins Light" panose="00000400000000000000" pitchFamily="2" charset="0"/>
                <a:cs typeface="Poppins Light" panose="00000400000000000000" pitchFamily="2" charset="0"/>
                <a:sym typeface="DM Sans Bold"/>
              </a:rPr>
              <a:t>significantly higher F1 score of 0.681 on the test data, </a:t>
            </a:r>
            <a:r>
              <a:rPr lang="en-US" sz="2000" dirty="0">
                <a:solidFill>
                  <a:schemeClr val="tx1">
                    <a:lumMod val="75000"/>
                    <a:lumOff val="25000"/>
                  </a:schemeClr>
                </a:solidFill>
                <a:latin typeface="Poppins Light" panose="00000400000000000000" pitchFamily="2" charset="0"/>
                <a:cs typeface="Poppins Light" panose="00000400000000000000" pitchFamily="2" charset="0"/>
                <a:sym typeface="DM Sans Bold"/>
              </a:rPr>
              <a:t>and</a:t>
            </a:r>
            <a:r>
              <a:rPr lang="en-US" sz="2000" b="1" dirty="0">
                <a:solidFill>
                  <a:schemeClr val="tx1">
                    <a:lumMod val="75000"/>
                    <a:lumOff val="25000"/>
                  </a:schemeClr>
                </a:solidFill>
                <a:latin typeface="Poppins Light" panose="00000400000000000000" pitchFamily="2" charset="0"/>
                <a:cs typeface="Poppins Light" panose="00000400000000000000" pitchFamily="2" charset="0"/>
                <a:sym typeface="DM Sans Bold"/>
              </a:rPr>
              <a:t> an accuracy of 0.908 </a:t>
            </a:r>
            <a:r>
              <a:rPr lang="en-US" sz="2000" dirty="0">
                <a:solidFill>
                  <a:schemeClr val="tx1">
                    <a:lumMod val="75000"/>
                    <a:lumOff val="25000"/>
                  </a:schemeClr>
                </a:solidFill>
                <a:latin typeface="Poppins Light" panose="00000400000000000000" pitchFamily="2" charset="0"/>
                <a:cs typeface="Poppins Light" panose="00000400000000000000" pitchFamily="2" charset="0"/>
                <a:sym typeface="DM Sans Bold"/>
              </a:rPr>
              <a:t>indicating a more balanced and effective performance. The confusion matrix revealed 389 True Negatives, </a:t>
            </a:r>
            <a:r>
              <a:rPr lang="en-US" sz="2000" b="1" dirty="0">
                <a:solidFill>
                  <a:schemeClr val="tx1">
                    <a:lumMod val="75000"/>
                    <a:lumOff val="25000"/>
                  </a:schemeClr>
                </a:solidFill>
                <a:latin typeface="Poppins Light" panose="00000400000000000000" pitchFamily="2" charset="0"/>
                <a:cs typeface="Poppins Light" panose="00000400000000000000" pitchFamily="2" charset="0"/>
                <a:sym typeface="DM Sans Bold"/>
              </a:rPr>
              <a:t>26 False Positives</a:t>
            </a:r>
            <a:r>
              <a:rPr lang="en-US" sz="2000" dirty="0">
                <a:solidFill>
                  <a:schemeClr val="tx1">
                    <a:lumMod val="75000"/>
                    <a:lumOff val="25000"/>
                  </a:schemeClr>
                </a:solidFill>
                <a:latin typeface="Poppins Light" panose="00000400000000000000" pitchFamily="2" charset="0"/>
                <a:cs typeface="Poppins Light" panose="00000400000000000000" pitchFamily="2" charset="0"/>
                <a:sym typeface="DM Sans Bold"/>
              </a:rPr>
              <a:t>, 18 False Negatives, and </a:t>
            </a:r>
            <a:r>
              <a:rPr lang="en-US" sz="2000" b="1" dirty="0">
                <a:solidFill>
                  <a:schemeClr val="tx1">
                    <a:lumMod val="75000"/>
                    <a:lumOff val="25000"/>
                  </a:schemeClr>
                </a:solidFill>
                <a:latin typeface="Poppins Light" panose="00000400000000000000" pitchFamily="2" charset="0"/>
                <a:cs typeface="Poppins Light" panose="00000400000000000000" pitchFamily="2" charset="0"/>
                <a:sym typeface="DM Sans Bold"/>
              </a:rPr>
              <a:t>47 True Positives</a:t>
            </a:r>
            <a:r>
              <a:rPr lang="en-US" sz="2000" dirty="0">
                <a:solidFill>
                  <a:schemeClr val="tx1">
                    <a:lumMod val="75000"/>
                    <a:lumOff val="25000"/>
                  </a:schemeClr>
                </a:solidFill>
                <a:latin typeface="Poppins Light" panose="00000400000000000000" pitchFamily="2" charset="0"/>
                <a:cs typeface="Poppins Light" panose="00000400000000000000" pitchFamily="2" charset="0"/>
                <a:sym typeface="DM Sans Bold"/>
              </a:rPr>
              <a:t>. Overall, this optimized combination resulted in a more robust model with enhanced performance on unseen data.</a:t>
            </a:r>
          </a:p>
        </p:txBody>
      </p:sp>
      <p:pic>
        <p:nvPicPr>
          <p:cNvPr id="8" name="תמונה 24">
            <a:extLst>
              <a:ext uri="{FF2B5EF4-FFF2-40B4-BE49-F238E27FC236}">
                <a16:creationId xmlns:a16="http://schemas.microsoft.com/office/drawing/2014/main" id="{B739A306-124C-99B7-0184-E37DEA71BE32}"/>
              </a:ext>
            </a:extLst>
          </p:cNvPr>
          <p:cNvPicPr>
            <a:picLocks noChangeAspect="1"/>
          </p:cNvPicPr>
          <p:nvPr/>
        </p:nvPicPr>
        <p:blipFill>
          <a:blip r:embed="rId2"/>
          <a:srcRect l="10707" t="-1111" r="6306" b="-740"/>
          <a:stretch/>
        </p:blipFill>
        <p:spPr>
          <a:xfrm>
            <a:off x="13979441" y="1333501"/>
            <a:ext cx="4308559" cy="9000762"/>
          </a:xfrm>
          <a:prstGeom prst="rect">
            <a:avLst/>
          </a:prstGeom>
        </p:spPr>
      </p:pic>
      <p:pic>
        <p:nvPicPr>
          <p:cNvPr id="9" name="Picture 8">
            <a:extLst>
              <a:ext uri="{FF2B5EF4-FFF2-40B4-BE49-F238E27FC236}">
                <a16:creationId xmlns:a16="http://schemas.microsoft.com/office/drawing/2014/main" id="{612CB143-B11E-EEC6-9D55-EFB21F6AEC94}"/>
              </a:ext>
            </a:extLst>
          </p:cNvPr>
          <p:cNvPicPr>
            <a:picLocks noChangeAspect="1"/>
          </p:cNvPicPr>
          <p:nvPr/>
        </p:nvPicPr>
        <p:blipFill>
          <a:blip r:embed="rId3"/>
          <a:stretch>
            <a:fillRect/>
          </a:stretch>
        </p:blipFill>
        <p:spPr>
          <a:xfrm>
            <a:off x="682861" y="7924443"/>
            <a:ext cx="13033139" cy="1867257"/>
          </a:xfrm>
          <a:prstGeom prst="rect">
            <a:avLst/>
          </a:prstGeom>
        </p:spPr>
      </p:pic>
      <p:sp>
        <p:nvSpPr>
          <p:cNvPr id="10" name="AutoShape 18">
            <a:extLst>
              <a:ext uri="{FF2B5EF4-FFF2-40B4-BE49-F238E27FC236}">
                <a16:creationId xmlns:a16="http://schemas.microsoft.com/office/drawing/2014/main" id="{CA9E0F61-7F18-78D0-675E-6F9781DA1CA1}"/>
              </a:ext>
            </a:extLst>
          </p:cNvPr>
          <p:cNvSpPr/>
          <p:nvPr/>
        </p:nvSpPr>
        <p:spPr>
          <a:xfrm rot="16200000">
            <a:off x="5706810" y="4370343"/>
            <a:ext cx="5943600" cy="22313"/>
          </a:xfrm>
          <a:prstGeom prst="line">
            <a:avLst/>
          </a:prstGeom>
          <a:ln w="9525" cap="rnd">
            <a:solidFill>
              <a:srgbClr val="373737"/>
            </a:solidFill>
            <a:prstDash val="solid"/>
            <a:headEnd type="none" w="sm" len="sm"/>
            <a:tailEnd type="none" w="sm" len="sm"/>
          </a:ln>
        </p:spPr>
      </p:sp>
      <p:sp>
        <p:nvSpPr>
          <p:cNvPr id="11" name="TextBox 10">
            <a:extLst>
              <a:ext uri="{FF2B5EF4-FFF2-40B4-BE49-F238E27FC236}">
                <a16:creationId xmlns:a16="http://schemas.microsoft.com/office/drawing/2014/main" id="{9229A288-471F-7719-40CA-A130E326F236}"/>
              </a:ext>
            </a:extLst>
          </p:cNvPr>
          <p:cNvSpPr txBox="1"/>
          <p:nvPr/>
        </p:nvSpPr>
        <p:spPr>
          <a:xfrm>
            <a:off x="9156375" y="1409699"/>
            <a:ext cx="4308559" cy="5140510"/>
          </a:xfrm>
          <a:prstGeom prst="rect">
            <a:avLst/>
          </a:prstGeom>
        </p:spPr>
        <p:txBody>
          <a:bodyPr wrap="square" lIns="0" tIns="0" rIns="0" bIns="0" rtlCol="0" anchor="t">
            <a:spAutoFit/>
          </a:bodyPr>
          <a:lstStyle/>
          <a:p>
            <a:pPr>
              <a:lnSpc>
                <a:spcPts val="3120"/>
              </a:lnSpc>
            </a:pPr>
            <a:r>
              <a:rPr lang="en-US" sz="2000" b="1" dirty="0">
                <a:solidFill>
                  <a:schemeClr val="tx1">
                    <a:lumMod val="75000"/>
                    <a:lumOff val="25000"/>
                  </a:schemeClr>
                </a:solidFill>
                <a:latin typeface="Poppins Light" panose="00000400000000000000" pitchFamily="2" charset="0"/>
                <a:cs typeface="Poppins Light" panose="00000400000000000000" pitchFamily="2" charset="0"/>
                <a:sym typeface="Poppins Light"/>
              </a:rPr>
              <a:t>Overfitting</a:t>
            </a:r>
          </a:p>
          <a:p>
            <a:pPr>
              <a:lnSpc>
                <a:spcPts val="3120"/>
              </a:lnSpc>
            </a:pPr>
            <a:endParaRPr lang="en-US" sz="2000" dirty="0">
              <a:solidFill>
                <a:schemeClr val="tx1">
                  <a:lumMod val="75000"/>
                  <a:lumOff val="25000"/>
                </a:schemeClr>
              </a:solidFill>
              <a:latin typeface="Poppins Light" panose="00000400000000000000" pitchFamily="2" charset="0"/>
              <a:cs typeface="Poppins Light" panose="00000400000000000000" pitchFamily="2" charset="0"/>
            </a:endParaRPr>
          </a:p>
          <a:p>
            <a:pPr>
              <a:lnSpc>
                <a:spcPts val="3120"/>
              </a:lnSpc>
            </a:pPr>
            <a:r>
              <a:rPr lang="en-US" sz="2000" dirty="0">
                <a:solidFill>
                  <a:schemeClr val="tx1">
                    <a:lumMod val="75000"/>
                    <a:lumOff val="25000"/>
                  </a:schemeClr>
                </a:solidFill>
                <a:latin typeface="Poppins Light" panose="00000400000000000000" pitchFamily="2" charset="0"/>
                <a:cs typeface="Poppins Light" panose="00000400000000000000" pitchFamily="2" charset="0"/>
              </a:rPr>
              <a:t>In both cases, the ensemble model achieved perfect performance metrics on the training data; however, the metrics were lower on the test data, suggesting potential overfitting and reduced generalization. This highlights the necessity for further tuning to address overfitting and improve generalization on unseen data.</a:t>
            </a:r>
          </a:p>
        </p:txBody>
      </p:sp>
    </p:spTree>
    <p:extLst>
      <p:ext uri="{BB962C8B-B14F-4D97-AF65-F5344CB8AC3E}">
        <p14:creationId xmlns:p14="http://schemas.microsoft.com/office/powerpoint/2010/main" val="2645820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1172</Words>
  <Application>Microsoft Office PowerPoint</Application>
  <PresentationFormat>Custom</PresentationFormat>
  <Paragraphs>137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Segoe UI</vt:lpstr>
      <vt:lpstr>Wingdings</vt:lpstr>
      <vt:lpstr>Poppins Light</vt:lpstr>
      <vt:lpstr>Arial</vt:lpstr>
      <vt:lpstr>DM Sans Bold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Red Simple and Professional Investor Financial Update Finance Presentation</dc:title>
  <dc:creator>PC Owner</dc:creator>
  <cp:lastModifiedBy>Rami Benhamo</cp:lastModifiedBy>
  <cp:revision>27</cp:revision>
  <dcterms:created xsi:type="dcterms:W3CDTF">2006-08-16T00:00:00Z</dcterms:created>
  <dcterms:modified xsi:type="dcterms:W3CDTF">2024-11-13T20:22:34Z</dcterms:modified>
  <dc:identifier>DAGWNT2PRmU</dc:identifier>
</cp:coreProperties>
</file>