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92" r:id="rId5"/>
    <p:sldId id="263" r:id="rId6"/>
    <p:sldId id="266" r:id="rId7"/>
    <p:sldId id="293" r:id="rId8"/>
    <p:sldId id="258" r:id="rId9"/>
    <p:sldId id="259" r:id="rId10"/>
    <p:sldId id="261" r:id="rId11"/>
    <p:sldId id="260" r:id="rId12"/>
    <p:sldId id="290" r:id="rId13"/>
    <p:sldId id="289" r:id="rId14"/>
    <p:sldId id="288" r:id="rId15"/>
    <p:sldId id="287" r:id="rId16"/>
    <p:sldId id="291" r:id="rId17"/>
    <p:sldId id="294" r:id="rId18"/>
    <p:sldId id="295" r:id="rId19"/>
    <p:sldId id="269" r:id="rId20"/>
    <p:sldId id="270" r:id="rId21"/>
    <p:sldId id="264"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1765"/>
    <a:srgbClr val="263711"/>
    <a:srgbClr val="0299B9"/>
    <a:srgbClr val="6D54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D7B3-003A-44D0-9948-116203D5B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A4DD73-BB5D-4FE8-8F74-DD57EB986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B9DF7A-E9ED-48AE-8EFE-51D6EB52378F}"/>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5" name="Footer Placeholder 4">
            <a:extLst>
              <a:ext uri="{FF2B5EF4-FFF2-40B4-BE49-F238E27FC236}">
                <a16:creationId xmlns:a16="http://schemas.microsoft.com/office/drawing/2014/main" id="{5344BFF9-33E0-40D3-A769-5DEE0013E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0B11B-025C-40B7-B03F-6F11F9EA8DCD}"/>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276902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57BA-29C9-4E57-84B3-EFC5D3D189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5CE724-6F9E-4729-B2AA-AA6AD7BE73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8F1CF9-8D06-419E-AEAA-90983C417D0B}"/>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5" name="Footer Placeholder 4">
            <a:extLst>
              <a:ext uri="{FF2B5EF4-FFF2-40B4-BE49-F238E27FC236}">
                <a16:creationId xmlns:a16="http://schemas.microsoft.com/office/drawing/2014/main" id="{70731183-5D48-4A2C-B43B-1C415EE16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1F4EE-5352-4F57-A06B-CC46AC43E683}"/>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274511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E2050-A966-4026-8DB9-ACF625205D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5ED33-08EA-4556-9008-195ABBCFA4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51A47-9E7B-46A8-ABC4-4B046FFAFCCF}"/>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5" name="Footer Placeholder 4">
            <a:extLst>
              <a:ext uri="{FF2B5EF4-FFF2-40B4-BE49-F238E27FC236}">
                <a16:creationId xmlns:a16="http://schemas.microsoft.com/office/drawing/2014/main" id="{65CC6343-ACEE-49E3-BCF5-8F83F6740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4A0FF-D70F-4D81-AB31-495BE9B94EC9}"/>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372928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175A-20C5-4485-BD8D-15CB05849F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0BA37E-F335-441B-A207-5E8583C8C1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E159E-94FA-40BA-8322-E606F432C587}"/>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5" name="Footer Placeholder 4">
            <a:extLst>
              <a:ext uri="{FF2B5EF4-FFF2-40B4-BE49-F238E27FC236}">
                <a16:creationId xmlns:a16="http://schemas.microsoft.com/office/drawing/2014/main" id="{488C6778-89F4-4E26-854B-EE299C547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5534B-CF0D-4E75-9EC4-5F21C79B990A}"/>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195994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8F5E-C4FB-4497-BF98-FFC898ACD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64752C-A8DA-41EB-B3FF-E6A3AA868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032E04-00F6-4788-A5D4-D94D3E516DDA}"/>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5" name="Footer Placeholder 4">
            <a:extLst>
              <a:ext uri="{FF2B5EF4-FFF2-40B4-BE49-F238E27FC236}">
                <a16:creationId xmlns:a16="http://schemas.microsoft.com/office/drawing/2014/main" id="{B1349D28-FB72-4C19-9270-6C2051487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33E073-8705-4F68-97C9-A26F92CEACDA}"/>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42858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B6FE-DDDC-49C7-95AD-8C512AF6D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4C880F-9A92-4C5D-9FB6-AD148767FC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A20A71-2156-48AE-B41C-F214E5C203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92817C-70E2-4457-85F4-8BEC313505FC}"/>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6" name="Footer Placeholder 5">
            <a:extLst>
              <a:ext uri="{FF2B5EF4-FFF2-40B4-BE49-F238E27FC236}">
                <a16:creationId xmlns:a16="http://schemas.microsoft.com/office/drawing/2014/main" id="{FC7C85BC-706C-461C-9EC0-95CA334C2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EEDDB-FCC6-4378-8383-045A33CEB045}"/>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249075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1261-343F-4C05-BFE6-3B36E0AE24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63D794-D957-4E7E-B2BC-D00567A43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E04147-9B7A-4E92-A94F-DC9C85EB0C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5D69D4-0C5F-4FBF-B7F1-EEC542EE6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258E00-3AFA-4A8F-BC0C-C9C2D01983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E4B8AE-3B57-404A-9F6C-E47D6167FB0E}"/>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8" name="Footer Placeholder 7">
            <a:extLst>
              <a:ext uri="{FF2B5EF4-FFF2-40B4-BE49-F238E27FC236}">
                <a16:creationId xmlns:a16="http://schemas.microsoft.com/office/drawing/2014/main" id="{04E8E1D1-8D2A-46A6-BE20-3900765A76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C7F6EA-B181-4165-9B91-CF2270087545}"/>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33320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0562-087C-4998-97A1-56FE5A1927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99B2-435B-4DB8-9178-5CA21386C22B}"/>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4" name="Footer Placeholder 3">
            <a:extLst>
              <a:ext uri="{FF2B5EF4-FFF2-40B4-BE49-F238E27FC236}">
                <a16:creationId xmlns:a16="http://schemas.microsoft.com/office/drawing/2014/main" id="{016271C0-A38A-4F34-968A-8FD849C198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C6D3AA-532D-421C-8F51-A365080653E3}"/>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189707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3C215-9AD2-4D5E-8785-62282604D43A}"/>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3" name="Footer Placeholder 2">
            <a:extLst>
              <a:ext uri="{FF2B5EF4-FFF2-40B4-BE49-F238E27FC236}">
                <a16:creationId xmlns:a16="http://schemas.microsoft.com/office/drawing/2014/main" id="{27178178-655A-4FE7-9E53-4017EE348C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E7B6E-44FF-43DE-86F2-E6437853E7DB}"/>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87587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A60B-56B1-456D-9093-32451EC0E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3F3B12-8187-4737-A248-F34DBD64A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3E0552-783A-4138-A2A2-EEBE2F0A3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4F3A13-C4C7-4941-A89F-628DD9EED805}"/>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6" name="Footer Placeholder 5">
            <a:extLst>
              <a:ext uri="{FF2B5EF4-FFF2-40B4-BE49-F238E27FC236}">
                <a16:creationId xmlns:a16="http://schemas.microsoft.com/office/drawing/2014/main" id="{EDCB3FF3-784C-40C8-9E7D-157525DE77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3FAC47-A0B1-49E5-8E5E-530B70E5ED02}"/>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220175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1A8C-0D28-4F51-B1E4-7314B2A57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4DAF75-9C6A-492C-9B2D-BBA8FA588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47E92C-C5EC-4372-956D-2DDFBEE20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C28DF0-D889-419B-A3CA-AC5FF1B168A6}"/>
              </a:ext>
            </a:extLst>
          </p:cNvPr>
          <p:cNvSpPr>
            <a:spLocks noGrp="1"/>
          </p:cNvSpPr>
          <p:nvPr>
            <p:ph type="dt" sz="half" idx="10"/>
          </p:nvPr>
        </p:nvSpPr>
        <p:spPr/>
        <p:txBody>
          <a:bodyPr/>
          <a:lstStyle/>
          <a:p>
            <a:fld id="{3FB5C128-0048-4C95-A85F-6D97DD9ABCF4}" type="datetimeFigureOut">
              <a:rPr lang="en-IN" smtClean="0"/>
              <a:t>02-06-2022</a:t>
            </a:fld>
            <a:endParaRPr lang="en-IN"/>
          </a:p>
        </p:txBody>
      </p:sp>
      <p:sp>
        <p:nvSpPr>
          <p:cNvPr id="6" name="Footer Placeholder 5">
            <a:extLst>
              <a:ext uri="{FF2B5EF4-FFF2-40B4-BE49-F238E27FC236}">
                <a16:creationId xmlns:a16="http://schemas.microsoft.com/office/drawing/2014/main" id="{55761785-55A5-44D4-A050-B59EA5790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A85B5-AFBC-4457-92D3-C1C500BD34EF}"/>
              </a:ext>
            </a:extLst>
          </p:cNvPr>
          <p:cNvSpPr>
            <a:spLocks noGrp="1"/>
          </p:cNvSpPr>
          <p:nvPr>
            <p:ph type="sldNum" sz="quarter" idx="12"/>
          </p:nvPr>
        </p:nvSpPr>
        <p:spPr/>
        <p:txBody>
          <a:bodyPr/>
          <a:lstStyle/>
          <a:p>
            <a:fld id="{A884F9B2-792C-46B1-B845-1DDA83D7FA78}" type="slidenum">
              <a:rPr lang="en-IN" smtClean="0"/>
              <a:t>‹#›</a:t>
            </a:fld>
            <a:endParaRPr lang="en-IN"/>
          </a:p>
        </p:txBody>
      </p:sp>
    </p:spTree>
    <p:extLst>
      <p:ext uri="{BB962C8B-B14F-4D97-AF65-F5344CB8AC3E}">
        <p14:creationId xmlns:p14="http://schemas.microsoft.com/office/powerpoint/2010/main" val="188962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7AF1F-BCA1-4FF4-A22D-6A8E9C1EC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43BCAC-CBD3-4FFC-86BE-03A54763B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F1279-7511-445F-822B-02610D050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5C128-0048-4C95-A85F-6D97DD9ABCF4}" type="datetimeFigureOut">
              <a:rPr lang="en-IN" smtClean="0"/>
              <a:t>02-06-2022</a:t>
            </a:fld>
            <a:endParaRPr lang="en-IN"/>
          </a:p>
        </p:txBody>
      </p:sp>
      <p:sp>
        <p:nvSpPr>
          <p:cNvPr id="5" name="Footer Placeholder 4">
            <a:extLst>
              <a:ext uri="{FF2B5EF4-FFF2-40B4-BE49-F238E27FC236}">
                <a16:creationId xmlns:a16="http://schemas.microsoft.com/office/drawing/2014/main" id="{5AC1136F-F9B6-4728-8C64-14175C0BB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D4FD50-9999-4FBD-84DF-3E080D38E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9B2-792C-46B1-B845-1DDA83D7FA78}" type="slidenum">
              <a:rPr lang="en-IN" smtClean="0"/>
              <a:t>‹#›</a:t>
            </a:fld>
            <a:endParaRPr lang="en-IN"/>
          </a:p>
        </p:txBody>
      </p:sp>
    </p:spTree>
    <p:extLst>
      <p:ext uri="{BB962C8B-B14F-4D97-AF65-F5344CB8AC3E}">
        <p14:creationId xmlns:p14="http://schemas.microsoft.com/office/powerpoint/2010/main" val="3526813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AA0E0-E869-435D-A455-901D4444478C}"/>
              </a:ext>
            </a:extLst>
          </p:cNvPr>
          <p:cNvPicPr>
            <a:picLocks noChangeAspect="1"/>
          </p:cNvPicPr>
          <p:nvPr/>
        </p:nvPicPr>
        <p:blipFill rotWithShape="1">
          <a:blip r:embed="rId2">
            <a:extLst>
              <a:ext uri="{28A0092B-C50C-407E-A947-70E740481C1C}">
                <a14:useLocalDpi xmlns:a14="http://schemas.microsoft.com/office/drawing/2010/main" val="0"/>
              </a:ext>
            </a:extLst>
          </a:blip>
          <a:srcRect t="14449"/>
          <a:stretch/>
        </p:blipFill>
        <p:spPr>
          <a:xfrm>
            <a:off x="20" y="10"/>
            <a:ext cx="12191980" cy="6857990"/>
          </a:xfrm>
          <a:prstGeom prst="rect">
            <a:avLst/>
          </a:prstGeom>
        </p:spPr>
      </p:pic>
      <p:sp>
        <p:nvSpPr>
          <p:cNvPr id="21" name="Freeform: Shape 20">
            <a:extLst>
              <a:ext uri="{FF2B5EF4-FFF2-40B4-BE49-F238E27FC236}">
                <a16:creationId xmlns:a16="http://schemas.microsoft.com/office/drawing/2014/main" id="{DD15B4CD-C8E6-4F59-8378-7B6C4D16F990}"/>
              </a:ext>
            </a:extLst>
          </p:cNvPr>
          <p:cNvSpPr/>
          <p:nvPr/>
        </p:nvSpPr>
        <p:spPr>
          <a:xfrm>
            <a:off x="0" y="-10"/>
            <a:ext cx="9801726" cy="6858000"/>
          </a:xfrm>
          <a:custGeom>
            <a:avLst/>
            <a:gdLst>
              <a:gd name="connsiteX0" fmla="*/ 0 w 9801726"/>
              <a:gd name="connsiteY0" fmla="*/ 0 h 6858000"/>
              <a:gd name="connsiteX1" fmla="*/ 1718487 w 9801726"/>
              <a:gd name="connsiteY1" fmla="*/ 0 h 6858000"/>
              <a:gd name="connsiteX2" fmla="*/ 9801726 w 9801726"/>
              <a:gd name="connsiteY2" fmla="*/ 3981460 h 6858000"/>
              <a:gd name="connsiteX3" fmla="*/ 3961717 w 9801726"/>
              <a:gd name="connsiteY3" fmla="*/ 6858000 h 6858000"/>
              <a:gd name="connsiteX4" fmla="*/ 0 w 98017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1726" h="6858000">
                <a:moveTo>
                  <a:pt x="0" y="0"/>
                </a:moveTo>
                <a:lnTo>
                  <a:pt x="1718487" y="0"/>
                </a:lnTo>
                <a:lnTo>
                  <a:pt x="9801726" y="3981460"/>
                </a:lnTo>
                <a:lnTo>
                  <a:pt x="3961717" y="6858000"/>
                </a:lnTo>
                <a:lnTo>
                  <a:pt x="0" y="6858000"/>
                </a:lnTo>
                <a:close/>
              </a:path>
            </a:pathLst>
          </a:custGeom>
          <a:gradFill flip="none" rotWithShape="1">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7D9567A6-6A8E-4BE2-A921-C53B87F9A18F}"/>
              </a:ext>
            </a:extLst>
          </p:cNvPr>
          <p:cNvSpPr/>
          <p:nvPr/>
        </p:nvSpPr>
        <p:spPr>
          <a:xfrm>
            <a:off x="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ame 21">
            <a:extLst>
              <a:ext uri="{FF2B5EF4-FFF2-40B4-BE49-F238E27FC236}">
                <a16:creationId xmlns:a16="http://schemas.microsoft.com/office/drawing/2014/main" id="{3BEA189B-2FF7-4C6A-99D8-4C0AAED2B777}"/>
              </a:ext>
            </a:extLst>
          </p:cNvPr>
          <p:cNvSpPr/>
          <p:nvPr/>
        </p:nvSpPr>
        <p:spPr>
          <a:xfrm rot="2700000">
            <a:off x="11227226" y="345960"/>
            <a:ext cx="504000" cy="504000"/>
          </a:xfrm>
          <a:prstGeom prst="frame">
            <a:avLst>
              <a:gd name="adj1" fmla="val 25000"/>
            </a:avLst>
          </a:prstGeom>
          <a:gradFill>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8" name="Straight Connector 27">
            <a:extLst>
              <a:ext uri="{FF2B5EF4-FFF2-40B4-BE49-F238E27FC236}">
                <a16:creationId xmlns:a16="http://schemas.microsoft.com/office/drawing/2014/main" id="{B4797F75-88DC-49B4-B531-FA1156B567E1}"/>
              </a:ext>
            </a:extLst>
          </p:cNvPr>
          <p:cNvCxnSpPr>
            <a:cxnSpLocks/>
          </p:cNvCxnSpPr>
          <p:nvPr/>
        </p:nvCxnSpPr>
        <p:spPr>
          <a:xfrm rot="120000">
            <a:off x="368968" y="7379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88C848-D555-4E5F-8C9A-4B38071C38BE}"/>
              </a:ext>
            </a:extLst>
          </p:cNvPr>
          <p:cNvCxnSpPr>
            <a:cxnSpLocks/>
          </p:cNvCxnSpPr>
          <p:nvPr/>
        </p:nvCxnSpPr>
        <p:spPr>
          <a:xfrm rot="120000">
            <a:off x="521368" y="8903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1CDACAC-16D2-4940-A361-8324B33AE208}"/>
              </a:ext>
            </a:extLst>
          </p:cNvPr>
          <p:cNvSpPr txBox="1"/>
          <p:nvPr/>
        </p:nvSpPr>
        <p:spPr>
          <a:xfrm>
            <a:off x="154745" y="2640885"/>
            <a:ext cx="6883183" cy="2123658"/>
          </a:xfrm>
          <a:prstGeom prst="rect">
            <a:avLst/>
          </a:prstGeom>
          <a:noFill/>
        </p:spPr>
        <p:txBody>
          <a:bodyPr wrap="square" rtlCol="0">
            <a:spAutoFit/>
          </a:bodyPr>
          <a:lstStyle/>
          <a:p>
            <a:r>
              <a:rPr lang="en-IN" sz="4400" dirty="0">
                <a:solidFill>
                  <a:schemeClr val="tx1">
                    <a:lumMod val="65000"/>
                    <a:lumOff val="35000"/>
                  </a:schemeClr>
                </a:solidFill>
                <a:latin typeface="Montserrat Light" panose="00000400000000000000" pitchFamily="2" charset="0"/>
              </a:rPr>
              <a:t>EN DÜŞÜK BOZULMAYA SAHİP  YENİ BİR LSB VERİ GİZLEME  ŞEMASI</a:t>
            </a:r>
          </a:p>
        </p:txBody>
      </p:sp>
      <p:sp>
        <p:nvSpPr>
          <p:cNvPr id="2" name="Dikdörtgen 1">
            <a:extLst>
              <a:ext uri="{FF2B5EF4-FFF2-40B4-BE49-F238E27FC236}">
                <a16:creationId xmlns:a16="http://schemas.microsoft.com/office/drawing/2014/main" id="{1BBE0DAC-9F44-4AE2-A3F2-CDF9E9D1A6C1}"/>
              </a:ext>
            </a:extLst>
          </p:cNvPr>
          <p:cNvSpPr/>
          <p:nvPr/>
        </p:nvSpPr>
        <p:spPr>
          <a:xfrm>
            <a:off x="154745" y="5410696"/>
            <a:ext cx="4999329" cy="1015663"/>
          </a:xfrm>
          <a:prstGeom prst="rect">
            <a:avLst/>
          </a:prstGeom>
          <a:noFill/>
        </p:spPr>
        <p:txBody>
          <a:bodyPr wrap="square" lIns="91440" tIns="45720" rIns="91440" bIns="45720">
            <a:spAutoFit/>
          </a:bodyPr>
          <a:lstStyle/>
          <a:p>
            <a:r>
              <a:rPr lang="tr-TR" sz="2000" dirty="0">
                <a:ln w="0"/>
              </a:rPr>
              <a:t>160205061- Seda ÜLGER</a:t>
            </a:r>
          </a:p>
          <a:p>
            <a:r>
              <a:rPr lang="fi-FI" sz="2000" dirty="0">
                <a:ln w="0"/>
              </a:rPr>
              <a:t>150205025- Mustafa Furkan</a:t>
            </a:r>
            <a:r>
              <a:rPr lang="tr-TR" sz="2000" dirty="0">
                <a:ln w="0"/>
              </a:rPr>
              <a:t> </a:t>
            </a:r>
            <a:r>
              <a:rPr lang="fi-FI" sz="2000" dirty="0">
                <a:ln w="0"/>
              </a:rPr>
              <a:t>KAHRAMAN</a:t>
            </a:r>
          </a:p>
          <a:p>
            <a:r>
              <a:rPr lang="fi-FI" sz="2000" dirty="0">
                <a:ln w="0"/>
              </a:rPr>
              <a:t>170255063- Rami KOCO</a:t>
            </a:r>
            <a:endParaRPr lang="tr-TR" sz="2000" cap="none" spc="0" dirty="0">
              <a:ln w="0"/>
              <a:solidFill>
                <a:schemeClr val="tx1"/>
              </a:solidFill>
            </a:endParaRPr>
          </a:p>
        </p:txBody>
      </p:sp>
    </p:spTree>
    <p:extLst>
      <p:ext uri="{BB962C8B-B14F-4D97-AF65-F5344CB8AC3E}">
        <p14:creationId xmlns:p14="http://schemas.microsoft.com/office/powerpoint/2010/main" val="60095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AA0E0-E869-435D-A455-901D4444478C}"/>
              </a:ext>
            </a:extLst>
          </p:cNvPr>
          <p:cNvPicPr>
            <a:picLocks noChangeAspect="1"/>
          </p:cNvPicPr>
          <p:nvPr/>
        </p:nvPicPr>
        <p:blipFill rotWithShape="1">
          <a:blip r:embed="rId2">
            <a:extLst>
              <a:ext uri="{28A0092B-C50C-407E-A947-70E740481C1C}">
                <a14:useLocalDpi xmlns:a14="http://schemas.microsoft.com/office/drawing/2010/main" val="0"/>
              </a:ext>
            </a:extLst>
          </a:blip>
          <a:srcRect t="14449"/>
          <a:stretch/>
        </p:blipFill>
        <p:spPr>
          <a:xfrm>
            <a:off x="20" y="10"/>
            <a:ext cx="12191980" cy="6857990"/>
          </a:xfrm>
          <a:prstGeom prst="rect">
            <a:avLst/>
          </a:prstGeom>
        </p:spPr>
      </p:pic>
      <p:sp>
        <p:nvSpPr>
          <p:cNvPr id="21" name="Freeform: Shape 20">
            <a:extLst>
              <a:ext uri="{FF2B5EF4-FFF2-40B4-BE49-F238E27FC236}">
                <a16:creationId xmlns:a16="http://schemas.microsoft.com/office/drawing/2014/main" id="{DD15B4CD-C8E6-4F59-8378-7B6C4D16F990}"/>
              </a:ext>
            </a:extLst>
          </p:cNvPr>
          <p:cNvSpPr/>
          <p:nvPr/>
        </p:nvSpPr>
        <p:spPr>
          <a:xfrm>
            <a:off x="0" y="-10"/>
            <a:ext cx="9801726" cy="6858000"/>
          </a:xfrm>
          <a:custGeom>
            <a:avLst/>
            <a:gdLst>
              <a:gd name="connsiteX0" fmla="*/ 0 w 9801726"/>
              <a:gd name="connsiteY0" fmla="*/ 0 h 6858000"/>
              <a:gd name="connsiteX1" fmla="*/ 1718487 w 9801726"/>
              <a:gd name="connsiteY1" fmla="*/ 0 h 6858000"/>
              <a:gd name="connsiteX2" fmla="*/ 9801726 w 9801726"/>
              <a:gd name="connsiteY2" fmla="*/ 3981460 h 6858000"/>
              <a:gd name="connsiteX3" fmla="*/ 3961717 w 9801726"/>
              <a:gd name="connsiteY3" fmla="*/ 6858000 h 6858000"/>
              <a:gd name="connsiteX4" fmla="*/ 0 w 98017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1726" h="6858000">
                <a:moveTo>
                  <a:pt x="0" y="0"/>
                </a:moveTo>
                <a:lnTo>
                  <a:pt x="1718487" y="0"/>
                </a:lnTo>
                <a:lnTo>
                  <a:pt x="9801726" y="3981460"/>
                </a:lnTo>
                <a:lnTo>
                  <a:pt x="3961717" y="6858000"/>
                </a:lnTo>
                <a:lnTo>
                  <a:pt x="0" y="6858000"/>
                </a:lnTo>
                <a:close/>
              </a:path>
            </a:pathLst>
          </a:custGeom>
          <a:gradFill flip="none" rotWithShape="1">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7D9567A6-6A8E-4BE2-A921-C53B87F9A18F}"/>
              </a:ext>
            </a:extLst>
          </p:cNvPr>
          <p:cNvSpPr/>
          <p:nvPr/>
        </p:nvSpPr>
        <p:spPr>
          <a:xfrm>
            <a:off x="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B4797F75-88DC-49B4-B531-FA1156B567E1}"/>
              </a:ext>
            </a:extLst>
          </p:cNvPr>
          <p:cNvCxnSpPr>
            <a:cxnSpLocks/>
          </p:cNvCxnSpPr>
          <p:nvPr/>
        </p:nvCxnSpPr>
        <p:spPr>
          <a:xfrm rot="120000">
            <a:off x="368968" y="7379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88C848-D555-4E5F-8C9A-4B38071C38BE}"/>
              </a:ext>
            </a:extLst>
          </p:cNvPr>
          <p:cNvCxnSpPr>
            <a:cxnSpLocks/>
          </p:cNvCxnSpPr>
          <p:nvPr/>
        </p:nvCxnSpPr>
        <p:spPr>
          <a:xfrm rot="120000">
            <a:off x="521368" y="8903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Dikdörtgen 12">
            <a:extLst>
              <a:ext uri="{FF2B5EF4-FFF2-40B4-BE49-F238E27FC236}">
                <a16:creationId xmlns:a16="http://schemas.microsoft.com/office/drawing/2014/main" id="{F86FD100-896C-4D89-AE64-9339EC566C83}"/>
              </a:ext>
            </a:extLst>
          </p:cNvPr>
          <p:cNvSpPr/>
          <p:nvPr/>
        </p:nvSpPr>
        <p:spPr>
          <a:xfrm>
            <a:off x="395186" y="1089161"/>
            <a:ext cx="11374101" cy="89255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Yani  18(10)+2 n ve 18(10)-2 n ile sırasıyla 34 olan diğer iki </a:t>
            </a:r>
            <a:r>
              <a:rPr lang="tr-TR" sz="2600" dirty="0" err="1"/>
              <a:t>stego</a:t>
            </a:r>
            <a:r>
              <a:rPr lang="tr-TR" sz="2600" dirty="0"/>
              <a:t> piksel  değerini elde etmek için aynı işlemler yapılır.  [(34 </a:t>
            </a:r>
            <a:r>
              <a:rPr lang="tr-TR" sz="2600" dirty="0" err="1"/>
              <a:t>mod</a:t>
            </a:r>
            <a:r>
              <a:rPr lang="tr-TR" sz="2600" dirty="0"/>
              <a:t> 24= 2) ve  2(10)(2 </a:t>
            </a:r>
            <a:r>
              <a:rPr lang="tr-TR" sz="2600" dirty="0" err="1"/>
              <a:t>mod</a:t>
            </a:r>
            <a:r>
              <a:rPr lang="tr-TR" sz="2600" dirty="0"/>
              <a:t> 24= 2)]</a:t>
            </a:r>
          </a:p>
        </p:txBody>
      </p:sp>
      <p:sp>
        <p:nvSpPr>
          <p:cNvPr id="15" name="Dikdörtgen 14">
            <a:extLst>
              <a:ext uri="{FF2B5EF4-FFF2-40B4-BE49-F238E27FC236}">
                <a16:creationId xmlns:a16="http://schemas.microsoft.com/office/drawing/2014/main" id="{52E89759-AA7E-40A4-A311-E6CC2AED2C9F}"/>
              </a:ext>
            </a:extLst>
          </p:cNvPr>
          <p:cNvSpPr/>
          <p:nvPr/>
        </p:nvSpPr>
        <p:spPr>
          <a:xfrm>
            <a:off x="395187" y="2582790"/>
            <a:ext cx="11374101" cy="89255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Buna göre sonuçta 18 olan üç </a:t>
            </a:r>
            <a:r>
              <a:rPr lang="tr-TR" sz="2600" dirty="0" err="1"/>
              <a:t>stego</a:t>
            </a:r>
            <a:r>
              <a:rPr lang="tr-TR" sz="2600" dirty="0"/>
              <a:t> piksel adayımız olur. </a:t>
            </a:r>
          </a:p>
          <a:p>
            <a:r>
              <a:rPr lang="tr-TR" sz="2600" dirty="0"/>
              <a:t>Üç  aday arasından (34-28=6) en az bozulmaya sahip olan seçilir.</a:t>
            </a:r>
          </a:p>
        </p:txBody>
      </p:sp>
      <p:sp>
        <p:nvSpPr>
          <p:cNvPr id="16" name="Dikdörtgen 15">
            <a:extLst>
              <a:ext uri="{FF2B5EF4-FFF2-40B4-BE49-F238E27FC236}">
                <a16:creationId xmlns:a16="http://schemas.microsoft.com/office/drawing/2014/main" id="{1312C658-36BC-4683-8D49-6ABA6C263019}"/>
              </a:ext>
            </a:extLst>
          </p:cNvPr>
          <p:cNvSpPr/>
          <p:nvPr/>
        </p:nvSpPr>
        <p:spPr>
          <a:xfrm>
            <a:off x="395187" y="3838693"/>
            <a:ext cx="11401606" cy="2092881"/>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Ancak, basit LSB şeması kullanılırsa 18(10) tek  seçenek, mesafesi de (yani piksel bozulması) 10 olur.</a:t>
            </a:r>
          </a:p>
          <a:p>
            <a:pPr marL="457200" indent="-457200">
              <a:buFont typeface="Wingdings" panose="05000000000000000000" pitchFamily="2" charset="2"/>
              <a:buChar char="Ø"/>
            </a:pPr>
            <a:r>
              <a:rPr lang="tr-TR" sz="2600" dirty="0"/>
              <a:t>Optimal LSB şemasının, basit LSB şeması bozulmasını</a:t>
            </a:r>
          </a:p>
          <a:p>
            <a:pPr marL="457200" indent="-457200">
              <a:buFont typeface="Wingdings" panose="05000000000000000000" pitchFamily="2" charset="2"/>
              <a:buChar char="Ø"/>
            </a:pPr>
            <a:r>
              <a:rPr lang="tr-TR" sz="2600" dirty="0"/>
              <a:t>büyük ölçüde azalttığı bu işlemler ile gözlenebilir.</a:t>
            </a:r>
          </a:p>
          <a:p>
            <a:pPr marL="457200" indent="-457200">
              <a:buFont typeface="Wingdings" panose="05000000000000000000" pitchFamily="2" charset="2"/>
              <a:buChar char="Ø"/>
            </a:pPr>
            <a:endParaRPr lang="tr-TR" sz="2600" dirty="0"/>
          </a:p>
        </p:txBody>
      </p:sp>
    </p:spTree>
    <p:extLst>
      <p:ext uri="{BB962C8B-B14F-4D97-AF65-F5344CB8AC3E}">
        <p14:creationId xmlns:p14="http://schemas.microsoft.com/office/powerpoint/2010/main" val="47335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AA0E0-E869-435D-A455-901D4444478C}"/>
              </a:ext>
            </a:extLst>
          </p:cNvPr>
          <p:cNvPicPr>
            <a:picLocks noChangeAspect="1"/>
          </p:cNvPicPr>
          <p:nvPr/>
        </p:nvPicPr>
        <p:blipFill rotWithShape="1">
          <a:blip r:embed="rId2">
            <a:extLst>
              <a:ext uri="{28A0092B-C50C-407E-A947-70E740481C1C}">
                <a14:useLocalDpi xmlns:a14="http://schemas.microsoft.com/office/drawing/2010/main" val="0"/>
              </a:ext>
            </a:extLst>
          </a:blip>
          <a:srcRect t="14449"/>
          <a:stretch/>
        </p:blipFill>
        <p:spPr>
          <a:xfrm>
            <a:off x="20" y="10"/>
            <a:ext cx="12191980" cy="6857990"/>
          </a:xfrm>
          <a:prstGeom prst="rect">
            <a:avLst/>
          </a:prstGeom>
        </p:spPr>
      </p:pic>
      <p:sp>
        <p:nvSpPr>
          <p:cNvPr id="21" name="Freeform: Shape 20">
            <a:extLst>
              <a:ext uri="{FF2B5EF4-FFF2-40B4-BE49-F238E27FC236}">
                <a16:creationId xmlns:a16="http://schemas.microsoft.com/office/drawing/2014/main" id="{DD15B4CD-C8E6-4F59-8378-7B6C4D16F990}"/>
              </a:ext>
            </a:extLst>
          </p:cNvPr>
          <p:cNvSpPr/>
          <p:nvPr/>
        </p:nvSpPr>
        <p:spPr>
          <a:xfrm>
            <a:off x="0" y="-10"/>
            <a:ext cx="9801726" cy="6858000"/>
          </a:xfrm>
          <a:custGeom>
            <a:avLst/>
            <a:gdLst>
              <a:gd name="connsiteX0" fmla="*/ 0 w 9801726"/>
              <a:gd name="connsiteY0" fmla="*/ 0 h 6858000"/>
              <a:gd name="connsiteX1" fmla="*/ 1718487 w 9801726"/>
              <a:gd name="connsiteY1" fmla="*/ 0 h 6858000"/>
              <a:gd name="connsiteX2" fmla="*/ 9801726 w 9801726"/>
              <a:gd name="connsiteY2" fmla="*/ 3981460 h 6858000"/>
              <a:gd name="connsiteX3" fmla="*/ 3961717 w 9801726"/>
              <a:gd name="connsiteY3" fmla="*/ 6858000 h 6858000"/>
              <a:gd name="connsiteX4" fmla="*/ 0 w 98017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1726" h="6858000">
                <a:moveTo>
                  <a:pt x="0" y="0"/>
                </a:moveTo>
                <a:lnTo>
                  <a:pt x="1718487" y="0"/>
                </a:lnTo>
                <a:lnTo>
                  <a:pt x="9801726" y="3981460"/>
                </a:lnTo>
                <a:lnTo>
                  <a:pt x="3961717" y="6858000"/>
                </a:lnTo>
                <a:lnTo>
                  <a:pt x="0" y="6858000"/>
                </a:lnTo>
                <a:close/>
              </a:path>
            </a:pathLst>
          </a:custGeom>
          <a:gradFill flip="none" rotWithShape="1">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7D9567A6-6A8E-4BE2-A921-C53B87F9A18F}"/>
              </a:ext>
            </a:extLst>
          </p:cNvPr>
          <p:cNvSpPr/>
          <p:nvPr/>
        </p:nvSpPr>
        <p:spPr>
          <a:xfrm>
            <a:off x="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B4797F75-88DC-49B4-B531-FA1156B567E1}"/>
              </a:ext>
            </a:extLst>
          </p:cNvPr>
          <p:cNvCxnSpPr>
            <a:cxnSpLocks/>
          </p:cNvCxnSpPr>
          <p:nvPr/>
        </p:nvCxnSpPr>
        <p:spPr>
          <a:xfrm rot="120000">
            <a:off x="368968" y="7379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88C848-D555-4E5F-8C9A-4B38071C38BE}"/>
              </a:ext>
            </a:extLst>
          </p:cNvPr>
          <p:cNvCxnSpPr>
            <a:cxnSpLocks/>
          </p:cNvCxnSpPr>
          <p:nvPr/>
        </p:nvCxnSpPr>
        <p:spPr>
          <a:xfrm rot="120000">
            <a:off x="521368" y="8903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Dikdörtgen 11">
            <a:extLst>
              <a:ext uri="{FF2B5EF4-FFF2-40B4-BE49-F238E27FC236}">
                <a16:creationId xmlns:a16="http://schemas.microsoft.com/office/drawing/2014/main" id="{A36AEBE8-5945-4812-A2CE-82654C421179}"/>
              </a:ext>
            </a:extLst>
          </p:cNvPr>
          <p:cNvSpPr/>
          <p:nvPr/>
        </p:nvSpPr>
        <p:spPr>
          <a:xfrm>
            <a:off x="5729371" y="2070579"/>
            <a:ext cx="5977904" cy="2893100"/>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Yan taraftaki tabloyu incelediğimizde, optimal  LSB yönteminin, her pikselin gömme kapasitesinde  n=1 bit hariç, basit LSB yönteminde bozulma  yaşanabileceği ve bunu da 2-3 </a:t>
            </a:r>
            <a:r>
              <a:rPr lang="tr-TR" sz="2600" dirty="0" err="1"/>
              <a:t>db</a:t>
            </a:r>
            <a:r>
              <a:rPr lang="tr-TR" sz="2600" dirty="0"/>
              <a:t> PSNR ile  azaltabileceğini görmekteyiz.</a:t>
            </a:r>
          </a:p>
          <a:p>
            <a:pPr marL="457200" indent="-457200">
              <a:buFont typeface="Wingdings" panose="05000000000000000000" pitchFamily="2" charset="2"/>
              <a:buChar char="Ø"/>
            </a:pPr>
            <a:endParaRPr lang="tr-TR" sz="2600" dirty="0"/>
          </a:p>
        </p:txBody>
      </p:sp>
      <p:sp>
        <p:nvSpPr>
          <p:cNvPr id="13" name="object 4">
            <a:extLst>
              <a:ext uri="{FF2B5EF4-FFF2-40B4-BE49-F238E27FC236}">
                <a16:creationId xmlns:a16="http://schemas.microsoft.com/office/drawing/2014/main" id="{A9E14BF9-E1DF-46EB-99EF-0D505A75E111}"/>
              </a:ext>
            </a:extLst>
          </p:cNvPr>
          <p:cNvSpPr/>
          <p:nvPr/>
        </p:nvSpPr>
        <p:spPr>
          <a:xfrm>
            <a:off x="70771" y="2070579"/>
            <a:ext cx="5447152" cy="356907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0210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AA0E0-E869-435D-A455-901D4444478C}"/>
              </a:ext>
            </a:extLst>
          </p:cNvPr>
          <p:cNvPicPr>
            <a:picLocks noChangeAspect="1"/>
          </p:cNvPicPr>
          <p:nvPr/>
        </p:nvPicPr>
        <p:blipFill rotWithShape="1">
          <a:blip r:embed="rId2">
            <a:extLst>
              <a:ext uri="{28A0092B-C50C-407E-A947-70E740481C1C}">
                <a14:useLocalDpi xmlns:a14="http://schemas.microsoft.com/office/drawing/2010/main" val="0"/>
              </a:ext>
            </a:extLst>
          </a:blip>
          <a:srcRect t="14449"/>
          <a:stretch/>
        </p:blipFill>
        <p:spPr>
          <a:xfrm>
            <a:off x="20" y="0"/>
            <a:ext cx="12191980" cy="6857990"/>
          </a:xfrm>
          <a:prstGeom prst="rect">
            <a:avLst/>
          </a:prstGeom>
        </p:spPr>
      </p:pic>
      <p:sp>
        <p:nvSpPr>
          <p:cNvPr id="12" name="Dikdörtgen 11">
            <a:extLst>
              <a:ext uri="{FF2B5EF4-FFF2-40B4-BE49-F238E27FC236}">
                <a16:creationId xmlns:a16="http://schemas.microsoft.com/office/drawing/2014/main" id="{D747F5A5-3FCE-462E-B73C-BBC98040DA5C}"/>
              </a:ext>
            </a:extLst>
          </p:cNvPr>
          <p:cNvSpPr/>
          <p:nvPr/>
        </p:nvSpPr>
        <p:spPr>
          <a:xfrm>
            <a:off x="706165" y="4190570"/>
            <a:ext cx="10779667" cy="249299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Eşleştirilmiş Revize Yöntemi ile LSB , iki pikseli ikili  bir işleve dayalı bir gömme birimi olarak gruplandırır.</a:t>
            </a:r>
          </a:p>
          <a:p>
            <a:pPr marL="457200" indent="-457200">
              <a:buFont typeface="Wingdings" panose="05000000000000000000" pitchFamily="2" charset="2"/>
              <a:buChar char="q"/>
            </a:pPr>
            <a:endParaRPr lang="tr-TR" sz="2600" dirty="0"/>
          </a:p>
          <a:p>
            <a:pPr marL="457200" indent="-457200">
              <a:buFont typeface="Wingdings" panose="05000000000000000000" pitchFamily="2" charset="2"/>
              <a:buChar char="q"/>
            </a:pPr>
            <a:r>
              <a:rPr lang="tr-TR" sz="2600" dirty="0"/>
              <a:t>Bu işlemin konsepti, gri seviyeli bir görüntüyü örtüşmeyen piksel çiftlerine bölmek ve ardından her piksel çiftine  iki bit gömmek için ikili bir işlev kullanmaktır.</a:t>
            </a:r>
          </a:p>
        </p:txBody>
      </p:sp>
      <p:sp>
        <p:nvSpPr>
          <p:cNvPr id="13" name="Dikdörtgen 12">
            <a:extLst>
              <a:ext uri="{FF2B5EF4-FFF2-40B4-BE49-F238E27FC236}">
                <a16:creationId xmlns:a16="http://schemas.microsoft.com/office/drawing/2014/main" id="{5C64664C-69C7-4DD7-B77D-5C91018866E9}"/>
              </a:ext>
            </a:extLst>
          </p:cNvPr>
          <p:cNvSpPr/>
          <p:nvPr/>
        </p:nvSpPr>
        <p:spPr>
          <a:xfrm>
            <a:off x="706165" y="1859339"/>
            <a:ext cx="10779667" cy="20928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Basit LSB şeması veya optimal LSB şeması,  bir gömme birimi gömme işleminde yalnızca bir pikselden oluşur. </a:t>
            </a:r>
          </a:p>
          <a:p>
            <a:pPr marL="457200" indent="-457200">
              <a:buFont typeface="Wingdings" panose="05000000000000000000" pitchFamily="2" charset="2"/>
              <a:buChar char="q"/>
            </a:pPr>
            <a:endParaRPr lang="tr-TR" sz="2600" dirty="0"/>
          </a:p>
          <a:p>
            <a:pPr marL="457200" indent="-457200">
              <a:buFont typeface="Wingdings" panose="05000000000000000000" pitchFamily="2" charset="2"/>
              <a:buChar char="q"/>
            </a:pPr>
            <a:r>
              <a:rPr lang="tr-TR" sz="2600" dirty="0"/>
              <a:t>Yani, bir bit gizli mesajın  bir biti sırayla bir piksele gizlenir ve bu nedenle, piksel  başına sadece bir bit gizli mesaj gizleyebiliriz.</a:t>
            </a:r>
          </a:p>
        </p:txBody>
      </p:sp>
      <p:sp>
        <p:nvSpPr>
          <p:cNvPr id="14" name="Akış Çizelgesi: Öteki İşlem 13">
            <a:extLst>
              <a:ext uri="{FF2B5EF4-FFF2-40B4-BE49-F238E27FC236}">
                <a16:creationId xmlns:a16="http://schemas.microsoft.com/office/drawing/2014/main" id="{9034AF5C-51C4-4877-8860-B7552896FAE5}"/>
              </a:ext>
            </a:extLst>
          </p:cNvPr>
          <p:cNvSpPr/>
          <p:nvPr/>
        </p:nvSpPr>
        <p:spPr>
          <a:xfrm>
            <a:off x="0" y="359782"/>
            <a:ext cx="5328700" cy="144628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TextBox 22">
            <a:extLst>
              <a:ext uri="{FF2B5EF4-FFF2-40B4-BE49-F238E27FC236}">
                <a16:creationId xmlns:a16="http://schemas.microsoft.com/office/drawing/2014/main" id="{A4A83BBE-E7E9-4BC7-A49D-0290DF83E76F}"/>
              </a:ext>
            </a:extLst>
          </p:cNvPr>
          <p:cNvSpPr txBox="1"/>
          <p:nvPr/>
        </p:nvSpPr>
        <p:spPr>
          <a:xfrm>
            <a:off x="171769" y="359782"/>
            <a:ext cx="5328699" cy="1446550"/>
          </a:xfrm>
          <a:prstGeom prst="rect">
            <a:avLst/>
          </a:prstGeom>
          <a:noFill/>
        </p:spPr>
        <p:txBody>
          <a:bodyPr wrap="square" rtlCol="0">
            <a:spAutoFit/>
          </a:bodyPr>
          <a:lstStyle/>
          <a:p>
            <a:r>
              <a:rPr lang="en-IN" sz="4400" b="1" dirty="0" err="1">
                <a:solidFill>
                  <a:schemeClr val="bg1"/>
                </a:solidFill>
                <a:latin typeface="Montserrat Light" panose="00000400000000000000" pitchFamily="2" charset="0"/>
              </a:rPr>
              <a:t>Eşleştirilmiş</a:t>
            </a:r>
            <a:r>
              <a:rPr lang="en-IN" sz="4400" b="1" dirty="0">
                <a:solidFill>
                  <a:schemeClr val="bg1"/>
                </a:solidFill>
                <a:latin typeface="Montserrat Light" panose="00000400000000000000" pitchFamily="2" charset="0"/>
              </a:rPr>
              <a:t> </a:t>
            </a:r>
            <a:r>
              <a:rPr lang="en-IN" sz="4400" b="1" dirty="0" err="1">
                <a:solidFill>
                  <a:schemeClr val="bg1"/>
                </a:solidFill>
                <a:latin typeface="Montserrat Light" panose="00000400000000000000" pitchFamily="2" charset="0"/>
              </a:rPr>
              <a:t>Revize</a:t>
            </a:r>
            <a:r>
              <a:rPr lang="en-IN" sz="4400" b="1" dirty="0">
                <a:solidFill>
                  <a:schemeClr val="bg1"/>
                </a:solidFill>
                <a:latin typeface="Montserrat Light" panose="00000400000000000000" pitchFamily="2" charset="0"/>
              </a:rPr>
              <a:t> </a:t>
            </a:r>
            <a:r>
              <a:rPr lang="en-IN" sz="4400" b="1" dirty="0" err="1">
                <a:solidFill>
                  <a:schemeClr val="bg1"/>
                </a:solidFill>
                <a:latin typeface="Montserrat Light" panose="00000400000000000000" pitchFamily="2" charset="0"/>
              </a:rPr>
              <a:t>Yöntemi</a:t>
            </a:r>
            <a:r>
              <a:rPr lang="en-IN" sz="4400" b="1" dirty="0">
                <a:solidFill>
                  <a:schemeClr val="bg1"/>
                </a:solidFill>
                <a:latin typeface="Montserrat Light" panose="00000400000000000000" pitchFamily="2" charset="0"/>
              </a:rPr>
              <a:t> </a:t>
            </a:r>
            <a:r>
              <a:rPr lang="en-IN" sz="4400" b="1" dirty="0" err="1">
                <a:solidFill>
                  <a:schemeClr val="bg1"/>
                </a:solidFill>
                <a:latin typeface="Montserrat Light" panose="00000400000000000000" pitchFamily="2" charset="0"/>
              </a:rPr>
              <a:t>ile</a:t>
            </a:r>
            <a:r>
              <a:rPr lang="en-IN" sz="4400" b="1" dirty="0">
                <a:solidFill>
                  <a:schemeClr val="bg1"/>
                </a:solidFill>
                <a:latin typeface="Montserrat Light" panose="00000400000000000000" pitchFamily="2" charset="0"/>
              </a:rPr>
              <a:t> LSB</a:t>
            </a:r>
          </a:p>
        </p:txBody>
      </p:sp>
    </p:spTree>
    <p:extLst>
      <p:ext uri="{BB962C8B-B14F-4D97-AF65-F5344CB8AC3E}">
        <p14:creationId xmlns:p14="http://schemas.microsoft.com/office/powerpoint/2010/main" val="12217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Dikdörtgen 3">
            <a:extLst>
              <a:ext uri="{FF2B5EF4-FFF2-40B4-BE49-F238E27FC236}">
                <a16:creationId xmlns:a16="http://schemas.microsoft.com/office/drawing/2014/main" id="{15470E86-2923-4263-9B3F-58F70ADC12A9}"/>
              </a:ext>
            </a:extLst>
          </p:cNvPr>
          <p:cNvSpPr/>
          <p:nvPr/>
        </p:nvSpPr>
        <p:spPr>
          <a:xfrm>
            <a:off x="1997612" y="490342"/>
            <a:ext cx="9566031" cy="5877315"/>
          </a:xfrm>
          <a:prstGeom prst="rect">
            <a:avLst/>
          </a:prstGeom>
          <a:pattFill prst="horzBrick">
            <a:fgClr>
              <a:schemeClr val="accent4">
                <a:lumMod val="20000"/>
                <a:lumOff val="80000"/>
              </a:schemeClr>
            </a:fgClr>
            <a:bgClr>
              <a:schemeClr val="bg1"/>
            </a:bgClr>
          </a:pattFill>
        </p:spPr>
        <p:txBody>
          <a:bodyPr wrap="square">
            <a:spAutoFit/>
          </a:bodyPr>
          <a:lstStyle/>
          <a:p>
            <a:pPr marL="12700" marR="178435">
              <a:lnSpc>
                <a:spcPct val="130000"/>
              </a:lnSpc>
              <a:spcBef>
                <a:spcPts val="95"/>
              </a:spcBef>
            </a:pPr>
            <a:r>
              <a:rPr lang="tr-TR" sz="2400" dirty="0">
                <a:latin typeface="Times New Roman"/>
                <a:cs typeface="Times New Roman"/>
              </a:rPr>
              <a:t>Bu </a:t>
            </a:r>
            <a:r>
              <a:rPr lang="tr-TR" sz="2400" spc="-5" dirty="0">
                <a:latin typeface="Times New Roman"/>
                <a:cs typeface="Times New Roman"/>
              </a:rPr>
              <a:t>şemanın </a:t>
            </a:r>
            <a:r>
              <a:rPr lang="tr-TR" sz="2400" dirty="0">
                <a:latin typeface="Times New Roman"/>
                <a:cs typeface="Times New Roman"/>
              </a:rPr>
              <a:t>genel </a:t>
            </a:r>
            <a:r>
              <a:rPr lang="tr-TR" sz="2400" spc="-5" dirty="0">
                <a:latin typeface="Times New Roman"/>
                <a:cs typeface="Times New Roman"/>
              </a:rPr>
              <a:t>mantığı </a:t>
            </a:r>
            <a:r>
              <a:rPr lang="tr-TR" sz="2400" dirty="0">
                <a:latin typeface="Times New Roman"/>
                <a:cs typeface="Times New Roman"/>
              </a:rPr>
              <a:t>, </a:t>
            </a:r>
            <a:r>
              <a:rPr lang="tr-TR" sz="2400" spc="-5" dirty="0">
                <a:latin typeface="Times New Roman"/>
                <a:cs typeface="Times New Roman"/>
              </a:rPr>
              <a:t>yalnızca </a:t>
            </a:r>
            <a:r>
              <a:rPr lang="tr-TR" sz="2400" dirty="0">
                <a:latin typeface="Times New Roman"/>
                <a:cs typeface="Times New Roman"/>
              </a:rPr>
              <a:t>+1 veya -1  pikselini </a:t>
            </a:r>
            <a:r>
              <a:rPr lang="tr-TR" sz="2400" spc="-5" dirty="0">
                <a:latin typeface="Times New Roman"/>
                <a:cs typeface="Times New Roman"/>
              </a:rPr>
              <a:t>değiştirerek </a:t>
            </a:r>
            <a:r>
              <a:rPr lang="tr-TR" sz="2400" dirty="0">
                <a:latin typeface="Times New Roman"/>
                <a:cs typeface="Times New Roman"/>
              </a:rPr>
              <a:t>iki </a:t>
            </a:r>
            <a:r>
              <a:rPr lang="tr-TR" sz="2400" spc="-5" dirty="0">
                <a:latin typeface="Times New Roman"/>
                <a:cs typeface="Times New Roman"/>
              </a:rPr>
              <a:t>biti </a:t>
            </a:r>
            <a:r>
              <a:rPr lang="tr-TR" sz="2400" dirty="0">
                <a:latin typeface="Times New Roman"/>
                <a:cs typeface="Times New Roman"/>
              </a:rPr>
              <a:t>bir piksel çiftinde  </a:t>
            </a:r>
            <a:r>
              <a:rPr lang="tr-TR" sz="2400" spc="-10" dirty="0">
                <a:latin typeface="Times New Roman"/>
                <a:cs typeface="Times New Roman"/>
              </a:rPr>
              <a:t>gizleyebilir. </a:t>
            </a:r>
          </a:p>
          <a:p>
            <a:pPr marL="12700" marR="178435">
              <a:lnSpc>
                <a:spcPct val="130000"/>
              </a:lnSpc>
              <a:spcBef>
                <a:spcPts val="95"/>
              </a:spcBef>
            </a:pPr>
            <a:r>
              <a:rPr lang="tr-TR" sz="2400" spc="-5" dirty="0">
                <a:latin typeface="Times New Roman"/>
                <a:cs typeface="Times New Roman"/>
              </a:rPr>
              <a:t>Geleneksel </a:t>
            </a:r>
            <a:r>
              <a:rPr lang="tr-TR" sz="2400" dirty="0">
                <a:latin typeface="Times New Roman"/>
                <a:cs typeface="Times New Roman"/>
              </a:rPr>
              <a:t>veri </a:t>
            </a:r>
            <a:r>
              <a:rPr lang="tr-TR" sz="2400" spc="-10" dirty="0">
                <a:latin typeface="Times New Roman"/>
                <a:cs typeface="Times New Roman"/>
              </a:rPr>
              <a:t>gömme </a:t>
            </a:r>
            <a:r>
              <a:rPr lang="tr-TR" sz="2400" spc="-5" dirty="0">
                <a:latin typeface="Times New Roman"/>
                <a:cs typeface="Times New Roman"/>
              </a:rPr>
              <a:t>işleminde, </a:t>
            </a:r>
            <a:r>
              <a:rPr lang="tr-TR" sz="2400" dirty="0">
                <a:latin typeface="Times New Roman"/>
                <a:cs typeface="Times New Roman"/>
              </a:rPr>
              <a:t>veri  </a:t>
            </a:r>
            <a:r>
              <a:rPr lang="tr-TR" sz="2400" spc="-5" dirty="0">
                <a:latin typeface="Times New Roman"/>
                <a:cs typeface="Times New Roman"/>
              </a:rPr>
              <a:t>gizledikten </a:t>
            </a:r>
            <a:r>
              <a:rPr lang="tr-TR" sz="2400" dirty="0">
                <a:latin typeface="Times New Roman"/>
                <a:cs typeface="Times New Roman"/>
              </a:rPr>
              <a:t>sonra en </a:t>
            </a:r>
            <a:r>
              <a:rPr lang="tr-TR" sz="2400" spc="-5" dirty="0">
                <a:latin typeface="Times New Roman"/>
                <a:cs typeface="Times New Roman"/>
              </a:rPr>
              <a:t>fazla </a:t>
            </a:r>
            <a:r>
              <a:rPr lang="tr-TR" sz="2400" dirty="0">
                <a:latin typeface="Times New Roman"/>
                <a:cs typeface="Times New Roman"/>
              </a:rPr>
              <a:t>bir piksele bir bit</a:t>
            </a:r>
            <a:r>
              <a:rPr lang="tr-TR" sz="2400" spc="-105" dirty="0">
                <a:latin typeface="Times New Roman"/>
                <a:cs typeface="Times New Roman"/>
              </a:rPr>
              <a:t> </a:t>
            </a:r>
            <a:r>
              <a:rPr lang="tr-TR" sz="2400" spc="-5" dirty="0">
                <a:latin typeface="Times New Roman"/>
                <a:cs typeface="Times New Roman"/>
              </a:rPr>
              <a:t>ekleyebilir  </a:t>
            </a:r>
            <a:r>
              <a:rPr lang="tr-TR" sz="2400" dirty="0">
                <a:latin typeface="Times New Roman"/>
                <a:cs typeface="Times New Roman"/>
              </a:rPr>
              <a:t>veya bir </a:t>
            </a:r>
            <a:r>
              <a:rPr lang="tr-TR" sz="2400" spc="-5" dirty="0">
                <a:latin typeface="Times New Roman"/>
                <a:cs typeface="Times New Roman"/>
              </a:rPr>
              <a:t>piksel </a:t>
            </a:r>
            <a:r>
              <a:rPr lang="tr-TR" sz="2400" dirty="0">
                <a:latin typeface="Times New Roman"/>
                <a:cs typeface="Times New Roman"/>
              </a:rPr>
              <a:t>çiftinin bir </a:t>
            </a:r>
            <a:r>
              <a:rPr lang="tr-TR" sz="2400" spc="-5" dirty="0">
                <a:latin typeface="Times New Roman"/>
                <a:cs typeface="Times New Roman"/>
              </a:rPr>
              <a:t>pikselinden </a:t>
            </a:r>
            <a:r>
              <a:rPr lang="tr-TR" sz="2400" dirty="0">
                <a:latin typeface="Times New Roman"/>
                <a:cs typeface="Times New Roman"/>
              </a:rPr>
              <a:t>bir bit  </a:t>
            </a:r>
            <a:r>
              <a:rPr lang="tr-TR" sz="2400" spc="-5" dirty="0">
                <a:latin typeface="Times New Roman"/>
                <a:cs typeface="Times New Roman"/>
              </a:rPr>
              <a:t>çıkarabiliriz. </a:t>
            </a:r>
          </a:p>
          <a:p>
            <a:pPr marL="12700" marR="178435">
              <a:lnSpc>
                <a:spcPct val="130000"/>
              </a:lnSpc>
              <a:spcBef>
                <a:spcPts val="95"/>
              </a:spcBef>
            </a:pPr>
            <a:r>
              <a:rPr lang="tr-TR" sz="2400" dirty="0">
                <a:latin typeface="Times New Roman"/>
                <a:cs typeface="Times New Roman"/>
              </a:rPr>
              <a:t>Bu nedenle birden fazla </a:t>
            </a:r>
            <a:r>
              <a:rPr lang="tr-TR" sz="2400" spc="-5" dirty="0">
                <a:latin typeface="Times New Roman"/>
                <a:cs typeface="Times New Roman"/>
              </a:rPr>
              <a:t>pikseli  değiştirmek </a:t>
            </a:r>
            <a:r>
              <a:rPr lang="tr-TR" sz="2400" dirty="0">
                <a:latin typeface="Times New Roman"/>
                <a:cs typeface="Times New Roman"/>
              </a:rPr>
              <a:t>neredeyse </a:t>
            </a:r>
            <a:r>
              <a:rPr lang="tr-TR" sz="2400" spc="-15" dirty="0">
                <a:latin typeface="Times New Roman"/>
                <a:cs typeface="Times New Roman"/>
              </a:rPr>
              <a:t>imkansızdır.</a:t>
            </a:r>
            <a:r>
              <a:rPr lang="tr-TR" sz="2400" spc="-95" dirty="0">
                <a:latin typeface="Times New Roman"/>
                <a:cs typeface="Times New Roman"/>
              </a:rPr>
              <a:t> </a:t>
            </a:r>
          </a:p>
          <a:p>
            <a:pPr marL="12700" marR="178435">
              <a:lnSpc>
                <a:spcPct val="130000"/>
              </a:lnSpc>
              <a:spcBef>
                <a:spcPts val="95"/>
              </a:spcBef>
            </a:pPr>
            <a:r>
              <a:rPr lang="tr-TR" sz="2400" dirty="0">
                <a:latin typeface="Times New Roman"/>
                <a:cs typeface="Times New Roman"/>
              </a:rPr>
              <a:t>Piksel değişikliği olasılığı azaldığından, </a:t>
            </a:r>
            <a:r>
              <a:rPr lang="tr-TR" sz="2400" spc="-5" dirty="0">
                <a:latin typeface="Times New Roman"/>
                <a:cs typeface="Times New Roman"/>
              </a:rPr>
              <a:t>piksel</a:t>
            </a:r>
            <a:r>
              <a:rPr lang="tr-TR" sz="2400" spc="-165" dirty="0">
                <a:latin typeface="Times New Roman"/>
                <a:cs typeface="Times New Roman"/>
              </a:rPr>
              <a:t> </a:t>
            </a:r>
            <a:r>
              <a:rPr lang="tr-TR" sz="2400" dirty="0">
                <a:latin typeface="Times New Roman"/>
                <a:cs typeface="Times New Roman"/>
              </a:rPr>
              <a:t>başına beklenen değişiklik </a:t>
            </a:r>
            <a:r>
              <a:rPr lang="tr-TR" sz="2400" spc="-5" dirty="0">
                <a:latin typeface="Times New Roman"/>
                <a:cs typeface="Times New Roman"/>
              </a:rPr>
              <a:t>sayısı </a:t>
            </a:r>
            <a:r>
              <a:rPr lang="tr-TR" sz="2400" dirty="0">
                <a:latin typeface="Times New Roman"/>
                <a:cs typeface="Times New Roman"/>
              </a:rPr>
              <a:t>da 0,5'ten</a:t>
            </a:r>
            <a:r>
              <a:rPr lang="tr-TR" sz="2400" spc="-120" dirty="0">
                <a:latin typeface="Times New Roman"/>
                <a:cs typeface="Times New Roman"/>
              </a:rPr>
              <a:t> </a:t>
            </a:r>
            <a:r>
              <a:rPr lang="tr-TR" sz="2400" dirty="0">
                <a:latin typeface="Times New Roman"/>
                <a:cs typeface="Times New Roman"/>
              </a:rPr>
              <a:t>0,375’e </a:t>
            </a:r>
            <a:r>
              <a:rPr lang="tr-TR" sz="2400" spc="-15" dirty="0">
                <a:latin typeface="Times New Roman"/>
                <a:cs typeface="Times New Roman"/>
              </a:rPr>
              <a:t>düşürülmüştür. </a:t>
            </a:r>
          </a:p>
          <a:p>
            <a:pPr marL="12700" marR="178435">
              <a:lnSpc>
                <a:spcPct val="130000"/>
              </a:lnSpc>
              <a:spcBef>
                <a:spcPts val="95"/>
              </a:spcBef>
            </a:pPr>
            <a:r>
              <a:rPr lang="tr-TR" sz="2400" dirty="0">
                <a:latin typeface="Times New Roman"/>
                <a:cs typeface="Times New Roman"/>
              </a:rPr>
              <a:t>Bu sonuç, veriler gizlendikten sonra  görsel bozulmanın korunabileceğini </a:t>
            </a:r>
            <a:r>
              <a:rPr lang="tr-TR" sz="2400" spc="-10" dirty="0">
                <a:latin typeface="Times New Roman"/>
                <a:cs typeface="Times New Roman"/>
              </a:rPr>
              <a:t>göstermektedir.  </a:t>
            </a:r>
          </a:p>
          <a:p>
            <a:pPr marL="12700" marR="178435">
              <a:lnSpc>
                <a:spcPct val="130000"/>
              </a:lnSpc>
              <a:spcBef>
                <a:spcPts val="95"/>
              </a:spcBef>
            </a:pPr>
            <a:r>
              <a:rPr lang="tr-TR" sz="2400" spc="-5" dirty="0">
                <a:latin typeface="Times New Roman"/>
                <a:cs typeface="Times New Roman"/>
              </a:rPr>
              <a:t>Eşleştirilmiş Revize Yöntemi ile </a:t>
            </a:r>
            <a:r>
              <a:rPr lang="tr-TR" sz="2400" dirty="0">
                <a:latin typeface="Times New Roman"/>
                <a:cs typeface="Times New Roman"/>
              </a:rPr>
              <a:t>LSB </a:t>
            </a:r>
            <a:r>
              <a:rPr lang="tr-TR" sz="2400" spc="-5" dirty="0">
                <a:latin typeface="Times New Roman"/>
                <a:cs typeface="Times New Roman"/>
              </a:rPr>
              <a:t>şemasının</a:t>
            </a:r>
            <a:r>
              <a:rPr lang="tr-TR" sz="2400" spc="-95" dirty="0">
                <a:latin typeface="Times New Roman"/>
                <a:cs typeface="Times New Roman"/>
              </a:rPr>
              <a:t> </a:t>
            </a:r>
            <a:r>
              <a:rPr lang="tr-TR" sz="2400" spc="-10" dirty="0">
                <a:latin typeface="Times New Roman"/>
                <a:cs typeface="Times New Roman"/>
              </a:rPr>
              <a:t>gömme  </a:t>
            </a:r>
            <a:r>
              <a:rPr lang="tr-TR" sz="2400" spc="-5" dirty="0">
                <a:latin typeface="Times New Roman"/>
                <a:cs typeface="Times New Roman"/>
              </a:rPr>
              <a:t>algoritmasını</a:t>
            </a:r>
            <a:r>
              <a:rPr lang="tr-TR" sz="2400" spc="-40" dirty="0">
                <a:latin typeface="Times New Roman"/>
                <a:cs typeface="Times New Roman"/>
              </a:rPr>
              <a:t> </a:t>
            </a:r>
            <a:r>
              <a:rPr lang="tr-TR" sz="2400" spc="-5" dirty="0">
                <a:latin typeface="Times New Roman"/>
                <a:cs typeface="Times New Roman"/>
              </a:rPr>
              <a:t>inceleyelim </a:t>
            </a:r>
            <a:r>
              <a:rPr lang="tr-TR" sz="2400" dirty="0"/>
              <a:t>.</a:t>
            </a:r>
          </a:p>
        </p:txBody>
      </p:sp>
      <p:sp>
        <p:nvSpPr>
          <p:cNvPr id="3" name="Ok: Köşeli Çift Ayraç 2">
            <a:extLst>
              <a:ext uri="{FF2B5EF4-FFF2-40B4-BE49-F238E27FC236}">
                <a16:creationId xmlns:a16="http://schemas.microsoft.com/office/drawing/2014/main" id="{CE6DE020-BBAB-4304-8EB1-0D203FB5D1A6}"/>
              </a:ext>
            </a:extLst>
          </p:cNvPr>
          <p:cNvSpPr/>
          <p:nvPr/>
        </p:nvSpPr>
        <p:spPr>
          <a:xfrm>
            <a:off x="876886" y="1392700"/>
            <a:ext cx="984738" cy="1041009"/>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6" name="Ok: Köşeli Çift Ayraç 5">
            <a:extLst>
              <a:ext uri="{FF2B5EF4-FFF2-40B4-BE49-F238E27FC236}">
                <a16:creationId xmlns:a16="http://schemas.microsoft.com/office/drawing/2014/main" id="{A47B3570-1CDD-4434-8D02-2FB12FDCBF69}"/>
              </a:ext>
            </a:extLst>
          </p:cNvPr>
          <p:cNvSpPr/>
          <p:nvPr/>
        </p:nvSpPr>
        <p:spPr>
          <a:xfrm>
            <a:off x="14069" y="1392700"/>
            <a:ext cx="984738" cy="1041009"/>
          </a:xfrm>
          <a:prstGeom prst="chevr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315977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1385666" y="1101312"/>
            <a:ext cx="10002129" cy="3600986"/>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Wingdings" panose="05000000000000000000" pitchFamily="2" charset="2"/>
              <a:buChar char="q"/>
            </a:pPr>
            <a:r>
              <a:rPr lang="tr-TR" sz="2700" b="1" dirty="0">
                <a:solidFill>
                  <a:schemeClr val="bg1"/>
                </a:solidFill>
              </a:rPr>
              <a:t> mi ve mi+1(sırasıyla gizli mesajın iki biti) tanımlanır</a:t>
            </a:r>
          </a:p>
          <a:p>
            <a:pPr marL="342900" indent="-342900">
              <a:buFont typeface="Wingdings" panose="05000000000000000000" pitchFamily="2" charset="2"/>
              <a:buChar char="q"/>
            </a:pPr>
            <a:r>
              <a:rPr lang="tr-TR" sz="2700" b="1" dirty="0">
                <a:solidFill>
                  <a:schemeClr val="bg1"/>
                </a:solidFill>
              </a:rPr>
              <a:t> </a:t>
            </a:r>
            <a:r>
              <a:rPr lang="tr-TR" sz="2700" b="1" dirty="0" err="1">
                <a:solidFill>
                  <a:schemeClr val="bg1"/>
                </a:solidFill>
              </a:rPr>
              <a:t>yi</a:t>
            </a:r>
            <a:r>
              <a:rPr lang="tr-TR" sz="2700" b="1" dirty="0">
                <a:solidFill>
                  <a:schemeClr val="bg1"/>
                </a:solidFill>
              </a:rPr>
              <a:t> ve yi+1 sırasıyla kapak piksel çiftleridir.</a:t>
            </a:r>
          </a:p>
          <a:p>
            <a:pPr marL="342900" indent="-342900">
              <a:buFont typeface="Wingdings" panose="05000000000000000000" pitchFamily="2" charset="2"/>
              <a:buChar char="q"/>
            </a:pPr>
            <a:r>
              <a:rPr lang="tr-TR" sz="2700" b="1" dirty="0">
                <a:solidFill>
                  <a:schemeClr val="bg1"/>
                </a:solidFill>
              </a:rPr>
              <a:t> bit mi LSB ile gizlenir</a:t>
            </a:r>
          </a:p>
          <a:p>
            <a:pPr marL="342900" indent="-342900">
              <a:buFont typeface="Wingdings" panose="05000000000000000000" pitchFamily="2" charset="2"/>
              <a:buChar char="q"/>
            </a:pPr>
            <a:r>
              <a:rPr lang="tr-TR" sz="2700" b="1" dirty="0">
                <a:solidFill>
                  <a:schemeClr val="bg1"/>
                </a:solidFill>
              </a:rPr>
              <a:t> </a:t>
            </a:r>
            <a:r>
              <a:rPr lang="tr-TR" sz="2700" b="1" dirty="0" err="1">
                <a:solidFill>
                  <a:schemeClr val="bg1"/>
                </a:solidFill>
              </a:rPr>
              <a:t>stego</a:t>
            </a:r>
            <a:r>
              <a:rPr lang="tr-TR" sz="2700" b="1" dirty="0">
                <a:solidFill>
                  <a:schemeClr val="bg1"/>
                </a:solidFill>
              </a:rPr>
              <a:t> piksel </a:t>
            </a:r>
            <a:r>
              <a:rPr lang="tr-TR" sz="2700" b="1" dirty="0" err="1">
                <a:solidFill>
                  <a:schemeClr val="bg1"/>
                </a:solidFill>
              </a:rPr>
              <a:t>yi</a:t>
            </a:r>
            <a:r>
              <a:rPr lang="tr-TR" sz="2700" b="1" dirty="0">
                <a:solidFill>
                  <a:schemeClr val="bg1"/>
                </a:solidFill>
              </a:rPr>
              <a:t> düzlemi ve mi+1 biti gizlenir</a:t>
            </a:r>
          </a:p>
          <a:p>
            <a:pPr marL="342900" indent="-342900">
              <a:buFont typeface="Wingdings" panose="05000000000000000000" pitchFamily="2" charset="2"/>
              <a:buChar char="q"/>
            </a:pPr>
            <a:r>
              <a:rPr lang="tr-TR" sz="2700" b="1" dirty="0">
                <a:solidFill>
                  <a:schemeClr val="bg1"/>
                </a:solidFill>
              </a:rPr>
              <a:t> </a:t>
            </a:r>
            <a:r>
              <a:rPr lang="tr-TR" sz="2700" b="1" dirty="0" err="1">
                <a:solidFill>
                  <a:schemeClr val="bg1"/>
                </a:solidFill>
              </a:rPr>
              <a:t>yi</a:t>
            </a:r>
            <a:r>
              <a:rPr lang="tr-TR" sz="2700" b="1" dirty="0">
                <a:solidFill>
                  <a:schemeClr val="bg1"/>
                </a:solidFill>
              </a:rPr>
              <a:t> ve yi+1 piksel çiftinin fonksiyonuna dönüştürülür.</a:t>
            </a:r>
          </a:p>
          <a:p>
            <a:pPr marL="342900" indent="-342900">
              <a:buFont typeface="Wingdings" panose="05000000000000000000" pitchFamily="2" charset="2"/>
              <a:buChar char="q"/>
            </a:pPr>
            <a:r>
              <a:rPr lang="tr-TR" sz="2700" b="1" dirty="0">
                <a:solidFill>
                  <a:schemeClr val="bg1"/>
                </a:solidFill>
              </a:rPr>
              <a:t> ikili fonksiyonun denklemi aşağıda verilmiştir.</a:t>
            </a:r>
          </a:p>
          <a:p>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p:txBody>
      </p:sp>
      <p:sp>
        <p:nvSpPr>
          <p:cNvPr id="4" name="object 3">
            <a:extLst>
              <a:ext uri="{FF2B5EF4-FFF2-40B4-BE49-F238E27FC236}">
                <a16:creationId xmlns:a16="http://schemas.microsoft.com/office/drawing/2014/main" id="{3843D6AC-43B6-4295-B853-38CB2F29337F}"/>
              </a:ext>
            </a:extLst>
          </p:cNvPr>
          <p:cNvSpPr/>
          <p:nvPr/>
        </p:nvSpPr>
        <p:spPr>
          <a:xfrm>
            <a:off x="2616590" y="4047240"/>
            <a:ext cx="5373859" cy="170944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2726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1010529" y="502219"/>
            <a:ext cx="9962271" cy="1184940"/>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r>
              <a:rPr lang="tr-TR" sz="2700" b="1" dirty="0">
                <a:solidFill>
                  <a:schemeClr val="bg1"/>
                </a:solidFill>
              </a:rPr>
              <a:t>Eşleştirilmiş Revize Yöntemi ile LSB için bir örnek yapalım :</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p:txBody>
      </p:sp>
      <p:sp>
        <p:nvSpPr>
          <p:cNvPr id="4" name="Dikdörtgen 3">
            <a:extLst>
              <a:ext uri="{FF2B5EF4-FFF2-40B4-BE49-F238E27FC236}">
                <a16:creationId xmlns:a16="http://schemas.microsoft.com/office/drawing/2014/main" id="{C18779B7-EE40-4EE2-8847-41361C81680F}"/>
              </a:ext>
            </a:extLst>
          </p:cNvPr>
          <p:cNvSpPr/>
          <p:nvPr/>
        </p:nvSpPr>
        <p:spPr>
          <a:xfrm>
            <a:off x="1012876" y="1326395"/>
            <a:ext cx="10168595" cy="4893647"/>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400" dirty="0">
                <a:solidFill>
                  <a:schemeClr val="bg1"/>
                </a:solidFill>
              </a:rPr>
              <a:t>Orijinal piksel çiftinin ondalık değerlerinin 100(10) ve 51(10) ve ikili tabandaki değerleri sırasıyla 01100100(2) ve 00110011(2) olarak  belirleyelim.</a:t>
            </a:r>
          </a:p>
          <a:p>
            <a:pPr marL="342900" indent="-342900">
              <a:buFont typeface="Arial" panose="020B0604020202020204" pitchFamily="34" charset="0"/>
              <a:buChar char="•"/>
            </a:pPr>
            <a:r>
              <a:rPr lang="tr-TR" sz="2400" dirty="0">
                <a:solidFill>
                  <a:schemeClr val="bg1"/>
                </a:solidFill>
              </a:rPr>
              <a:t>Ardından mi = 0 mi+1 = 0 değerlerini varsayım olarak belirleyelim.</a:t>
            </a:r>
          </a:p>
          <a:p>
            <a:pPr marL="342900" indent="-342900">
              <a:buFont typeface="Arial" panose="020B0604020202020204" pitchFamily="34" charset="0"/>
              <a:buChar char="•"/>
            </a:pPr>
            <a:r>
              <a:rPr lang="tr-TR" sz="2400" dirty="0">
                <a:solidFill>
                  <a:schemeClr val="bg1"/>
                </a:solidFill>
              </a:rPr>
              <a:t>mi = 0, mi+1 = 0 değerini 100(10) ve 51(10) piksel değerinin içine  gizleyelim.</a:t>
            </a:r>
          </a:p>
          <a:p>
            <a:pPr marL="342900" indent="-342900">
              <a:buFont typeface="Arial" panose="020B0604020202020204" pitchFamily="34" charset="0"/>
              <a:buChar char="•"/>
            </a:pPr>
            <a:r>
              <a:rPr lang="tr-TR" sz="2400" dirty="0">
                <a:solidFill>
                  <a:schemeClr val="bg1"/>
                </a:solidFill>
              </a:rPr>
              <a:t>51değerini, 50 yada 52'ye nasıl değiştirirsek değiştirelim, 100'ün değişmediğini görüyoruz.</a:t>
            </a:r>
          </a:p>
          <a:p>
            <a:pPr marL="342900" indent="-342900">
              <a:buFont typeface="Arial" panose="020B0604020202020204" pitchFamily="34" charset="0"/>
              <a:buChar char="•"/>
            </a:pPr>
            <a:r>
              <a:rPr lang="tr-TR" sz="2400" dirty="0">
                <a:solidFill>
                  <a:schemeClr val="bg1"/>
                </a:solidFill>
              </a:rPr>
              <a:t>mi = 0 ve mi+1 = 1 değerini verdiğimiz durumda iki piksel değerinde  değişiklik yapmamıza gerek yoktur.</a:t>
            </a:r>
          </a:p>
          <a:p>
            <a:pPr marL="342900" indent="-342900">
              <a:buFont typeface="Arial" panose="020B0604020202020204" pitchFamily="34" charset="0"/>
              <a:buChar char="•"/>
            </a:pPr>
            <a:r>
              <a:rPr lang="tr-TR" sz="2400" dirty="0">
                <a:solidFill>
                  <a:schemeClr val="bg1"/>
                </a:solidFill>
              </a:rPr>
              <a:t>Eğer mi = 1 , mi+1 = 0 olursa 100 değerini 99’a çevirmemiz gerekiyor  ve 51 sayısını değiştirmemize gerek yoktur.</a:t>
            </a:r>
          </a:p>
          <a:p>
            <a:pPr marL="342900" indent="-342900">
              <a:buFont typeface="Arial" panose="020B0604020202020204" pitchFamily="34" charset="0"/>
              <a:buChar char="•"/>
            </a:pPr>
            <a:r>
              <a:rPr lang="tr-TR" sz="2400" dirty="0">
                <a:solidFill>
                  <a:schemeClr val="bg1"/>
                </a:solidFill>
              </a:rPr>
              <a:t>Son olarak mi = 1 ve mi+1 = 1 değerini aldığımızda 100 sayısı 101  olarak değişir ve 51 sayısında değişim olmaz.</a:t>
            </a:r>
          </a:p>
          <a:p>
            <a:pPr marL="342900" indent="-342900">
              <a:buFont typeface="Arial" panose="020B0604020202020204" pitchFamily="34" charset="0"/>
              <a:buChar char="•"/>
            </a:pPr>
            <a:endParaRPr lang="tr-TR" sz="2400" dirty="0">
              <a:solidFill>
                <a:schemeClr val="bg1"/>
              </a:solidFill>
            </a:endParaRPr>
          </a:p>
        </p:txBody>
      </p:sp>
    </p:spTree>
    <p:extLst>
      <p:ext uri="{BB962C8B-B14F-4D97-AF65-F5344CB8AC3E}">
        <p14:creationId xmlns:p14="http://schemas.microsoft.com/office/powerpoint/2010/main" val="3892699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AA0E0-E869-435D-A455-901D4444478C}"/>
              </a:ext>
            </a:extLst>
          </p:cNvPr>
          <p:cNvPicPr>
            <a:picLocks noChangeAspect="1"/>
          </p:cNvPicPr>
          <p:nvPr/>
        </p:nvPicPr>
        <p:blipFill rotWithShape="1">
          <a:blip r:embed="rId2">
            <a:extLst>
              <a:ext uri="{28A0092B-C50C-407E-A947-70E740481C1C}">
                <a14:useLocalDpi xmlns:a14="http://schemas.microsoft.com/office/drawing/2010/main" val="0"/>
              </a:ext>
            </a:extLst>
          </a:blip>
          <a:srcRect t="14449"/>
          <a:stretch/>
        </p:blipFill>
        <p:spPr>
          <a:xfrm>
            <a:off x="20" y="0"/>
            <a:ext cx="12191980" cy="6857990"/>
          </a:xfrm>
          <a:prstGeom prst="rect">
            <a:avLst/>
          </a:prstGeom>
        </p:spPr>
      </p:pic>
      <p:sp>
        <p:nvSpPr>
          <p:cNvPr id="3" name="object 3">
            <a:extLst>
              <a:ext uri="{FF2B5EF4-FFF2-40B4-BE49-F238E27FC236}">
                <a16:creationId xmlns:a16="http://schemas.microsoft.com/office/drawing/2014/main" id="{E40686A1-387D-4D87-B3D7-8D3C613B60C4}"/>
              </a:ext>
            </a:extLst>
          </p:cNvPr>
          <p:cNvSpPr/>
          <p:nvPr/>
        </p:nvSpPr>
        <p:spPr>
          <a:xfrm>
            <a:off x="126610" y="132939"/>
            <a:ext cx="4107766" cy="2525854"/>
          </a:xfrm>
          <a:prstGeom prst="rect">
            <a:avLst/>
          </a:prstGeom>
          <a:blipFill>
            <a:blip r:embed="rId3" cstate="print"/>
            <a:stretch>
              <a:fillRect/>
            </a:stretch>
          </a:blipFill>
        </p:spPr>
        <p:txBody>
          <a:bodyPr wrap="square" lIns="0" tIns="0" rIns="0" bIns="0" rtlCol="0"/>
          <a:lstStyle/>
          <a:p>
            <a:endParaRPr/>
          </a:p>
        </p:txBody>
      </p:sp>
      <p:sp>
        <p:nvSpPr>
          <p:cNvPr id="4" name="object 4">
            <a:extLst>
              <a:ext uri="{FF2B5EF4-FFF2-40B4-BE49-F238E27FC236}">
                <a16:creationId xmlns:a16="http://schemas.microsoft.com/office/drawing/2014/main" id="{5B36CCD3-DE65-47F2-87DD-0541F51A3730}"/>
              </a:ext>
            </a:extLst>
          </p:cNvPr>
          <p:cNvSpPr/>
          <p:nvPr/>
        </p:nvSpPr>
        <p:spPr>
          <a:xfrm>
            <a:off x="203982" y="3130924"/>
            <a:ext cx="3953022" cy="2525854"/>
          </a:xfrm>
          <a:prstGeom prst="rect">
            <a:avLst/>
          </a:prstGeom>
          <a:blipFill>
            <a:blip r:embed="rId4" cstate="print"/>
            <a:stretch>
              <a:fillRect/>
            </a:stretch>
          </a:blipFill>
        </p:spPr>
        <p:txBody>
          <a:bodyPr wrap="square" lIns="0" tIns="0" rIns="0" bIns="0" rtlCol="0"/>
          <a:lstStyle/>
          <a:p>
            <a:endParaRPr/>
          </a:p>
        </p:txBody>
      </p:sp>
      <p:sp>
        <p:nvSpPr>
          <p:cNvPr id="6" name="Dikdörtgen 5">
            <a:extLst>
              <a:ext uri="{FF2B5EF4-FFF2-40B4-BE49-F238E27FC236}">
                <a16:creationId xmlns:a16="http://schemas.microsoft.com/office/drawing/2014/main" id="{2F3BB134-165E-4E82-80D4-BA379B8EF2A4}"/>
              </a:ext>
            </a:extLst>
          </p:cNvPr>
          <p:cNvSpPr/>
          <p:nvPr/>
        </p:nvSpPr>
        <p:spPr>
          <a:xfrm>
            <a:off x="4524633" y="99022"/>
            <a:ext cx="7020730" cy="129266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Yandaki tabloda Eşleştirilmiş Revize Yöntemi ile </a:t>
            </a:r>
            <a:r>
              <a:rPr lang="tr-TR" sz="2600" dirty="0" err="1"/>
              <a:t>LSB’ye</a:t>
            </a:r>
            <a:r>
              <a:rPr lang="tr-TR" sz="2600" dirty="0"/>
              <a:t> göre bir  gömme birimi için tüm durumları göstermektedir.</a:t>
            </a:r>
          </a:p>
        </p:txBody>
      </p:sp>
      <p:sp>
        <p:nvSpPr>
          <p:cNvPr id="7" name="Dikdörtgen 6">
            <a:extLst>
              <a:ext uri="{FF2B5EF4-FFF2-40B4-BE49-F238E27FC236}">
                <a16:creationId xmlns:a16="http://schemas.microsoft.com/office/drawing/2014/main" id="{75DEDB5C-6F4B-4339-AF42-D243EFA1D5D3}"/>
              </a:ext>
            </a:extLst>
          </p:cNvPr>
          <p:cNvSpPr/>
          <p:nvPr/>
        </p:nvSpPr>
        <p:spPr>
          <a:xfrm>
            <a:off x="4524633" y="1739823"/>
            <a:ext cx="7020730" cy="8925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İki bit gizli mesaj taşıyan bir çiftin iki pikselini aynı anda değiştirme durumu yoktur.</a:t>
            </a:r>
          </a:p>
        </p:txBody>
      </p:sp>
      <p:sp>
        <p:nvSpPr>
          <p:cNvPr id="8" name="Dikdörtgen 7">
            <a:extLst>
              <a:ext uri="{FF2B5EF4-FFF2-40B4-BE49-F238E27FC236}">
                <a16:creationId xmlns:a16="http://schemas.microsoft.com/office/drawing/2014/main" id="{900034BB-4ED5-4971-A3B9-1A21E5075AF7}"/>
              </a:ext>
            </a:extLst>
          </p:cNvPr>
          <p:cNvSpPr/>
          <p:nvPr/>
        </p:nvSpPr>
        <p:spPr>
          <a:xfrm>
            <a:off x="4524633" y="2854967"/>
            <a:ext cx="7020730" cy="1292662"/>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Değiştirilmesi gereken bir piksel çiftinin olasılığı 3/4 ve korunan  orijinal piksel çiftinin olasılığı 1/4'tür.</a:t>
            </a:r>
          </a:p>
        </p:txBody>
      </p:sp>
      <p:sp>
        <p:nvSpPr>
          <p:cNvPr id="9" name="Dikdörtgen 8">
            <a:extLst>
              <a:ext uri="{FF2B5EF4-FFF2-40B4-BE49-F238E27FC236}">
                <a16:creationId xmlns:a16="http://schemas.microsoft.com/office/drawing/2014/main" id="{B96FBFFB-577F-47B6-AA79-94EF4864FE95}"/>
              </a:ext>
            </a:extLst>
          </p:cNvPr>
          <p:cNvSpPr/>
          <p:nvPr/>
        </p:nvSpPr>
        <p:spPr>
          <a:xfrm>
            <a:off x="4500253" y="4266280"/>
            <a:ext cx="7020730" cy="169277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Yeniden ziyaret edilen LSB eşleştirmesi tarafından üretilen bir  piksel çiftinin piksel başına modifikasyonunun (ENMPP) beklenen  sayısı (1/4) × 0 + (3/4) × 1 = (3/4). </a:t>
            </a:r>
          </a:p>
        </p:txBody>
      </p:sp>
    </p:spTree>
    <p:extLst>
      <p:ext uri="{BB962C8B-B14F-4D97-AF65-F5344CB8AC3E}">
        <p14:creationId xmlns:p14="http://schemas.microsoft.com/office/powerpoint/2010/main" val="244748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AA0E0-E869-435D-A455-901D4444478C}"/>
              </a:ext>
            </a:extLst>
          </p:cNvPr>
          <p:cNvPicPr>
            <a:picLocks noChangeAspect="1"/>
          </p:cNvPicPr>
          <p:nvPr/>
        </p:nvPicPr>
        <p:blipFill rotWithShape="1">
          <a:blip r:embed="rId2">
            <a:extLst>
              <a:ext uri="{28A0092B-C50C-407E-A947-70E740481C1C}">
                <a14:useLocalDpi xmlns:a14="http://schemas.microsoft.com/office/drawing/2010/main" val="0"/>
              </a:ext>
            </a:extLst>
          </a:blip>
          <a:srcRect t="14449"/>
          <a:stretch/>
        </p:blipFill>
        <p:spPr>
          <a:xfrm>
            <a:off x="20" y="0"/>
            <a:ext cx="12191980" cy="6857990"/>
          </a:xfrm>
          <a:prstGeom prst="rect">
            <a:avLst/>
          </a:prstGeom>
        </p:spPr>
      </p:pic>
      <p:sp>
        <p:nvSpPr>
          <p:cNvPr id="3" name="object 3">
            <a:extLst>
              <a:ext uri="{FF2B5EF4-FFF2-40B4-BE49-F238E27FC236}">
                <a16:creationId xmlns:a16="http://schemas.microsoft.com/office/drawing/2014/main" id="{E40686A1-387D-4D87-B3D7-8D3C613B60C4}"/>
              </a:ext>
            </a:extLst>
          </p:cNvPr>
          <p:cNvSpPr/>
          <p:nvPr/>
        </p:nvSpPr>
        <p:spPr>
          <a:xfrm>
            <a:off x="126610" y="132939"/>
            <a:ext cx="4107766" cy="2525854"/>
          </a:xfrm>
          <a:prstGeom prst="rect">
            <a:avLst/>
          </a:prstGeom>
          <a:blipFill>
            <a:blip r:embed="rId3" cstate="print"/>
            <a:stretch>
              <a:fillRect/>
            </a:stretch>
          </a:blipFill>
        </p:spPr>
        <p:txBody>
          <a:bodyPr wrap="square" lIns="0" tIns="0" rIns="0" bIns="0" rtlCol="0"/>
          <a:lstStyle/>
          <a:p>
            <a:endParaRPr/>
          </a:p>
        </p:txBody>
      </p:sp>
      <p:sp>
        <p:nvSpPr>
          <p:cNvPr id="4" name="object 4">
            <a:extLst>
              <a:ext uri="{FF2B5EF4-FFF2-40B4-BE49-F238E27FC236}">
                <a16:creationId xmlns:a16="http://schemas.microsoft.com/office/drawing/2014/main" id="{5B36CCD3-DE65-47F2-87DD-0541F51A3730}"/>
              </a:ext>
            </a:extLst>
          </p:cNvPr>
          <p:cNvSpPr/>
          <p:nvPr/>
        </p:nvSpPr>
        <p:spPr>
          <a:xfrm>
            <a:off x="203982" y="3130924"/>
            <a:ext cx="3953022" cy="2525854"/>
          </a:xfrm>
          <a:prstGeom prst="rect">
            <a:avLst/>
          </a:prstGeom>
          <a:blipFill>
            <a:blip r:embed="rId4" cstate="print"/>
            <a:stretch>
              <a:fillRect/>
            </a:stretch>
          </a:blipFill>
        </p:spPr>
        <p:txBody>
          <a:bodyPr wrap="square" lIns="0" tIns="0" rIns="0" bIns="0" rtlCol="0"/>
          <a:lstStyle/>
          <a:p>
            <a:endParaRPr/>
          </a:p>
        </p:txBody>
      </p:sp>
      <p:sp>
        <p:nvSpPr>
          <p:cNvPr id="6" name="Dikdörtgen 5">
            <a:extLst>
              <a:ext uri="{FF2B5EF4-FFF2-40B4-BE49-F238E27FC236}">
                <a16:creationId xmlns:a16="http://schemas.microsoft.com/office/drawing/2014/main" id="{2F3BB134-165E-4E82-80D4-BA379B8EF2A4}"/>
              </a:ext>
            </a:extLst>
          </p:cNvPr>
          <p:cNvSpPr/>
          <p:nvPr/>
        </p:nvSpPr>
        <p:spPr>
          <a:xfrm>
            <a:off x="4524633" y="99022"/>
            <a:ext cx="7020730" cy="89255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Ortalama olarak (3/4)/2 = 0.375  ile her pikselin </a:t>
            </a:r>
            <a:r>
              <a:rPr lang="tr-TR" sz="2600" dirty="0" err="1"/>
              <a:t>ENMPP'sini</a:t>
            </a:r>
            <a:r>
              <a:rPr lang="tr-TR" sz="2600" dirty="0"/>
              <a:t> daha da hesaplayabiliriz.</a:t>
            </a:r>
          </a:p>
        </p:txBody>
      </p:sp>
      <p:sp>
        <p:nvSpPr>
          <p:cNvPr id="7" name="Dikdörtgen 6">
            <a:extLst>
              <a:ext uri="{FF2B5EF4-FFF2-40B4-BE49-F238E27FC236}">
                <a16:creationId xmlns:a16="http://schemas.microsoft.com/office/drawing/2014/main" id="{75DEDB5C-6F4B-4339-AF42-D243EFA1D5D3}"/>
              </a:ext>
            </a:extLst>
          </p:cNvPr>
          <p:cNvSpPr/>
          <p:nvPr/>
        </p:nvSpPr>
        <p:spPr>
          <a:xfrm>
            <a:off x="4524633" y="1739823"/>
            <a:ext cx="7020730" cy="129266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Sonuç olarak Eşleştirilmiş Revize Yöntemi ile LSB şemasının,  ENMPP açısından basit ve en uygun LSB şemasının performansını  artırır.</a:t>
            </a:r>
          </a:p>
        </p:txBody>
      </p:sp>
      <p:sp>
        <p:nvSpPr>
          <p:cNvPr id="8" name="Dikdörtgen 7">
            <a:extLst>
              <a:ext uri="{FF2B5EF4-FFF2-40B4-BE49-F238E27FC236}">
                <a16:creationId xmlns:a16="http://schemas.microsoft.com/office/drawing/2014/main" id="{900034BB-4ED5-4971-A3B9-1A21E5075AF7}"/>
              </a:ext>
            </a:extLst>
          </p:cNvPr>
          <p:cNvSpPr/>
          <p:nvPr/>
        </p:nvSpPr>
        <p:spPr>
          <a:xfrm>
            <a:off x="4524633" y="3547465"/>
            <a:ext cx="7020730" cy="1692771"/>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indent="-457200">
              <a:buFont typeface="Wingdings" panose="05000000000000000000" pitchFamily="2" charset="2"/>
              <a:buChar char="q"/>
            </a:pPr>
            <a:r>
              <a:rPr lang="tr-TR" sz="2600" dirty="0"/>
              <a:t>Yandaki tabloda da görüldüğü gibi Eşleştirilmiş Revize Yöntemi ile  </a:t>
            </a:r>
            <a:r>
              <a:rPr lang="tr-TR" sz="2600" dirty="0" err="1"/>
              <a:t>LSB’nin</a:t>
            </a:r>
            <a:r>
              <a:rPr lang="tr-TR" sz="2600" dirty="0"/>
              <a:t> </a:t>
            </a:r>
            <a:r>
              <a:rPr lang="tr-TR" sz="2600" dirty="0" err="1"/>
              <a:t>PSNR’si</a:t>
            </a:r>
            <a:r>
              <a:rPr lang="tr-TR" sz="2600" dirty="0"/>
              <a:t> optimal ve basit LSB yönteminden daha iyi bir  durumdadır.</a:t>
            </a:r>
          </a:p>
        </p:txBody>
      </p:sp>
    </p:spTree>
    <p:extLst>
      <p:ext uri="{BB962C8B-B14F-4D97-AF65-F5344CB8AC3E}">
        <p14:creationId xmlns:p14="http://schemas.microsoft.com/office/powerpoint/2010/main" val="260173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CAA4765-8301-45FD-983F-E31D40C22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724"/>
            <a:ext cx="12192000" cy="6917447"/>
          </a:xfrm>
          <a:prstGeom prst="rect">
            <a:avLst/>
          </a:prstGeom>
        </p:spPr>
      </p:pic>
      <p:sp>
        <p:nvSpPr>
          <p:cNvPr id="5" name="Dikdörtgen 4">
            <a:extLst>
              <a:ext uri="{FF2B5EF4-FFF2-40B4-BE49-F238E27FC236}">
                <a16:creationId xmlns:a16="http://schemas.microsoft.com/office/drawing/2014/main" id="{11549FDA-553A-46F6-9724-2796900790EF}"/>
              </a:ext>
            </a:extLst>
          </p:cNvPr>
          <p:cNvSpPr/>
          <p:nvPr/>
        </p:nvSpPr>
        <p:spPr>
          <a:xfrm>
            <a:off x="5106941" y="139610"/>
            <a:ext cx="6710290" cy="1323439"/>
          </a:xfrm>
          <a:prstGeom prst="rect">
            <a:avLst/>
          </a:prstGeom>
          <a:solidFill>
            <a:schemeClr val="accent2">
              <a:lumMod val="20000"/>
              <a:lumOff val="80000"/>
            </a:schemeClr>
          </a:solidFill>
        </p:spPr>
        <p:txBody>
          <a:bodyPr wrap="square">
            <a:spAutoFit/>
          </a:bodyPr>
          <a:lstStyle/>
          <a:p>
            <a:pPr marL="285750" indent="-285750">
              <a:buFont typeface="Wingdings" panose="05000000000000000000" pitchFamily="2" charset="2"/>
              <a:buChar char="§"/>
            </a:pPr>
            <a:r>
              <a:rPr lang="tr-TR" sz="2000" dirty="0"/>
              <a:t>Makalenin bu kısmında üç pikseli bir piksel çifti yerine bir gömme  birimi olarak gruplayarak Eşleştirilmiş Revize Yöntemi ile </a:t>
            </a:r>
            <a:r>
              <a:rPr lang="tr-TR" sz="2000" dirty="0" err="1"/>
              <a:t>LSB’nin</a:t>
            </a:r>
            <a:r>
              <a:rPr lang="tr-TR" sz="2000" dirty="0"/>
              <a:t>  performansını iyileştirmek için yeni bir algoritmayı önermektedir.</a:t>
            </a:r>
          </a:p>
        </p:txBody>
      </p:sp>
      <p:sp>
        <p:nvSpPr>
          <p:cNvPr id="6" name="Dikdörtgen 5">
            <a:extLst>
              <a:ext uri="{FF2B5EF4-FFF2-40B4-BE49-F238E27FC236}">
                <a16:creationId xmlns:a16="http://schemas.microsoft.com/office/drawing/2014/main" id="{F18C865C-73D0-4C5B-BD05-4D99FD5EC624}"/>
              </a:ext>
            </a:extLst>
          </p:cNvPr>
          <p:cNvSpPr/>
          <p:nvPr/>
        </p:nvSpPr>
        <p:spPr>
          <a:xfrm>
            <a:off x="5106943" y="1595906"/>
            <a:ext cx="6710288" cy="707886"/>
          </a:xfrm>
          <a:prstGeom prst="rect">
            <a:avLst/>
          </a:prstGeom>
          <a:solidFill>
            <a:srgbClr val="00B0F0"/>
          </a:solidFill>
        </p:spPr>
        <p:txBody>
          <a:bodyPr wrap="square">
            <a:spAutoFit/>
          </a:bodyPr>
          <a:lstStyle/>
          <a:p>
            <a:pPr marL="285750" indent="-285750">
              <a:buFont typeface="Wingdings" panose="05000000000000000000" pitchFamily="2" charset="2"/>
              <a:buChar char="§"/>
            </a:pPr>
            <a:r>
              <a:rPr lang="tr-TR" sz="2000" dirty="0"/>
              <a:t>Gizli bir mesajın durumunu kaydederken ikinci en az anlamlı biti  kontrol etmek için +1 veya-1 operatörünü kullanırız.</a:t>
            </a:r>
          </a:p>
        </p:txBody>
      </p:sp>
      <p:sp>
        <p:nvSpPr>
          <p:cNvPr id="7" name="Dikdörtgen 6">
            <a:extLst>
              <a:ext uri="{FF2B5EF4-FFF2-40B4-BE49-F238E27FC236}">
                <a16:creationId xmlns:a16="http://schemas.microsoft.com/office/drawing/2014/main" id="{A21B77B4-17DF-41F3-8096-1DCA36C87A31}"/>
              </a:ext>
            </a:extLst>
          </p:cNvPr>
          <p:cNvSpPr/>
          <p:nvPr/>
        </p:nvSpPr>
        <p:spPr>
          <a:xfrm>
            <a:off x="5106941" y="2436649"/>
            <a:ext cx="6710289" cy="1323439"/>
          </a:xfrm>
          <a:prstGeom prst="rect">
            <a:avLst/>
          </a:prstGeom>
          <a:solidFill>
            <a:schemeClr val="accent6">
              <a:lumMod val="60000"/>
              <a:lumOff val="40000"/>
            </a:schemeClr>
          </a:solidFill>
        </p:spPr>
        <p:txBody>
          <a:bodyPr wrap="square">
            <a:spAutoFit/>
          </a:bodyPr>
          <a:lstStyle/>
          <a:p>
            <a:pPr marL="285750" indent="-285750">
              <a:buFont typeface="Wingdings" panose="05000000000000000000" pitchFamily="2" charset="2"/>
              <a:buChar char="§"/>
            </a:pPr>
            <a:r>
              <a:rPr lang="tr-TR" sz="2000" dirty="0"/>
              <a:t>Gömme ünitesinden üç orijinal bit elde etmek için XOR işlemi ile  altı en az anlamlı bit birleştirilir. En fazla bir pikselin +1 veya -1 ile  değiştirilebilmesini sağlamak için yeni bir gömme algoritması  sunulmaktadır.</a:t>
            </a:r>
          </a:p>
        </p:txBody>
      </p:sp>
      <p:sp>
        <p:nvSpPr>
          <p:cNvPr id="8" name="Dikdörtgen 7">
            <a:extLst>
              <a:ext uri="{FF2B5EF4-FFF2-40B4-BE49-F238E27FC236}">
                <a16:creationId xmlns:a16="http://schemas.microsoft.com/office/drawing/2014/main" id="{215D3127-DDC2-4A84-84A4-CA458CE86706}"/>
              </a:ext>
            </a:extLst>
          </p:cNvPr>
          <p:cNvSpPr/>
          <p:nvPr/>
        </p:nvSpPr>
        <p:spPr>
          <a:xfrm>
            <a:off x="5106941" y="3823634"/>
            <a:ext cx="6710287" cy="1015663"/>
          </a:xfrm>
          <a:prstGeom prst="rect">
            <a:avLst/>
          </a:prstGeom>
          <a:solidFill>
            <a:srgbClr val="7030A0"/>
          </a:solidFill>
        </p:spPr>
        <p:txBody>
          <a:bodyPr wrap="square">
            <a:spAutoFit/>
          </a:bodyPr>
          <a:lstStyle/>
          <a:p>
            <a:pPr marL="285750" indent="-285750">
              <a:buFont typeface="Wingdings" panose="05000000000000000000" pitchFamily="2" charset="2"/>
              <a:buChar char="§"/>
            </a:pPr>
            <a:r>
              <a:rPr lang="tr-TR" sz="2000" dirty="0"/>
              <a:t>Yani, gizlenecek verileri gizlemeden önceki ve sonraki piksel  değerinin maksimum değişimi +1 veya -1 piksel fark değeri ile  sınırlıdır.</a:t>
            </a:r>
          </a:p>
        </p:txBody>
      </p:sp>
      <p:sp>
        <p:nvSpPr>
          <p:cNvPr id="9" name="Dikdörtgen 8">
            <a:extLst>
              <a:ext uri="{FF2B5EF4-FFF2-40B4-BE49-F238E27FC236}">
                <a16:creationId xmlns:a16="http://schemas.microsoft.com/office/drawing/2014/main" id="{DDE5D26E-A8BF-466C-9600-CBD49518A248}"/>
              </a:ext>
            </a:extLst>
          </p:cNvPr>
          <p:cNvSpPr/>
          <p:nvPr/>
        </p:nvSpPr>
        <p:spPr>
          <a:xfrm>
            <a:off x="5106941" y="4902843"/>
            <a:ext cx="6710287" cy="1323439"/>
          </a:xfrm>
          <a:prstGeom prst="rect">
            <a:avLst/>
          </a:prstGeom>
          <a:solidFill>
            <a:schemeClr val="accent2">
              <a:lumMod val="75000"/>
            </a:schemeClr>
          </a:solidFill>
        </p:spPr>
        <p:txBody>
          <a:bodyPr wrap="square">
            <a:spAutoFit/>
          </a:bodyPr>
          <a:lstStyle/>
          <a:p>
            <a:pPr marL="285750" indent="-285750">
              <a:buFont typeface="Wingdings" panose="05000000000000000000" pitchFamily="2" charset="2"/>
              <a:buChar char="§"/>
            </a:pPr>
            <a:r>
              <a:rPr lang="tr-TR" sz="2000" dirty="0"/>
              <a:t>Önerilen şema ile aynı zamanda üç pikselden oluşan bir gömme  birimini göstermek için bit modifikasyonunun kullanılmasının kalite  bozulması açısından en iyi optimal kombinasyon olduğu da ortaya  çıkarılmıştır.</a:t>
            </a:r>
          </a:p>
        </p:txBody>
      </p:sp>
      <p:sp>
        <p:nvSpPr>
          <p:cNvPr id="10" name="Rectángulo 8">
            <a:extLst>
              <a:ext uri="{FF2B5EF4-FFF2-40B4-BE49-F238E27FC236}">
                <a16:creationId xmlns:a16="http://schemas.microsoft.com/office/drawing/2014/main" id="{CDBA27E0-FC20-4BE9-B112-753D070C1696}"/>
              </a:ext>
            </a:extLst>
          </p:cNvPr>
          <p:cNvSpPr/>
          <p:nvPr/>
        </p:nvSpPr>
        <p:spPr>
          <a:xfrm>
            <a:off x="0" y="0"/>
            <a:ext cx="4895555" cy="2644726"/>
          </a:xfrm>
          <a:custGeom>
            <a:avLst/>
            <a:gdLst>
              <a:gd name="connsiteX0" fmla="*/ 0 w 24377650"/>
              <a:gd name="connsiteY0" fmla="*/ 0 h 13716000"/>
              <a:gd name="connsiteX1" fmla="*/ 24377650 w 24377650"/>
              <a:gd name="connsiteY1" fmla="*/ 0 h 13716000"/>
              <a:gd name="connsiteX2" fmla="*/ 24377650 w 24377650"/>
              <a:gd name="connsiteY2" fmla="*/ 13716000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7650" h="13716000">
                <a:moveTo>
                  <a:pt x="0" y="0"/>
                </a:moveTo>
                <a:lnTo>
                  <a:pt x="24377650" y="0"/>
                </a:lnTo>
                <a:cubicBezTo>
                  <a:pt x="20505865" y="4250724"/>
                  <a:pt x="14780570" y="1062682"/>
                  <a:pt x="12317456" y="6672649"/>
                </a:cubicBezTo>
                <a:cubicBezTo>
                  <a:pt x="8829475" y="12653320"/>
                  <a:pt x="4155246" y="9910118"/>
                  <a:pt x="0" y="13716000"/>
                </a:cubicBezTo>
                <a:lnTo>
                  <a:pt x="0" y="0"/>
                </a:lnTo>
                <a:close/>
              </a:path>
            </a:pathLst>
          </a:custGeom>
          <a:solidFill>
            <a:srgbClr val="92D050"/>
          </a:solidFill>
          <a:ln>
            <a:solidFill>
              <a:srgbClr val="029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2">
            <a:extLst>
              <a:ext uri="{FF2B5EF4-FFF2-40B4-BE49-F238E27FC236}">
                <a16:creationId xmlns:a16="http://schemas.microsoft.com/office/drawing/2014/main" id="{54B480DB-AA86-4A87-8C98-7B72EA1A411A}"/>
              </a:ext>
            </a:extLst>
          </p:cNvPr>
          <p:cNvSpPr txBox="1"/>
          <p:nvPr/>
        </p:nvSpPr>
        <p:spPr>
          <a:xfrm>
            <a:off x="498661" y="524257"/>
            <a:ext cx="3898232" cy="769441"/>
          </a:xfrm>
          <a:prstGeom prst="rect">
            <a:avLst/>
          </a:prstGeom>
          <a:blipFill>
            <a:blip r:embed="rId3"/>
            <a:tile tx="0" ty="0" sx="100000" sy="100000" flip="none" algn="tl"/>
          </a:blipFill>
        </p:spPr>
        <p:txBody>
          <a:bodyPr wrap="square" rtlCol="0">
            <a:spAutoFit/>
          </a:bodyPr>
          <a:lstStyle/>
          <a:p>
            <a:r>
              <a:rPr lang="en-IN" sz="4400" b="1" dirty="0" err="1">
                <a:solidFill>
                  <a:schemeClr val="tx1">
                    <a:lumMod val="65000"/>
                    <a:lumOff val="35000"/>
                  </a:schemeClr>
                </a:solidFill>
                <a:latin typeface="Montserrat Light" panose="00000400000000000000" pitchFamily="2" charset="0"/>
              </a:rPr>
              <a:t>Önerilen</a:t>
            </a:r>
            <a:r>
              <a:rPr lang="en-IN" sz="4400" b="1" dirty="0">
                <a:solidFill>
                  <a:schemeClr val="tx1">
                    <a:lumMod val="65000"/>
                    <a:lumOff val="35000"/>
                  </a:schemeClr>
                </a:solidFill>
                <a:latin typeface="Montserrat Light" panose="00000400000000000000" pitchFamily="2" charset="0"/>
              </a:rPr>
              <a:t>  </a:t>
            </a:r>
            <a:r>
              <a:rPr lang="en-IN" sz="4400" b="1" dirty="0" err="1">
                <a:solidFill>
                  <a:schemeClr val="tx1">
                    <a:lumMod val="65000"/>
                    <a:lumOff val="35000"/>
                  </a:schemeClr>
                </a:solidFill>
                <a:latin typeface="Montserrat Light" panose="00000400000000000000" pitchFamily="2" charset="0"/>
              </a:rPr>
              <a:t>Şema</a:t>
            </a:r>
            <a:endParaRPr lang="en-IN" sz="4400" b="1" dirty="0">
              <a:solidFill>
                <a:schemeClr val="tx1">
                  <a:lumMod val="65000"/>
                  <a:lumOff val="35000"/>
                </a:schemeClr>
              </a:solidFill>
              <a:latin typeface="Montserrat Light" panose="00000400000000000000" pitchFamily="2" charset="0"/>
            </a:endParaRPr>
          </a:p>
        </p:txBody>
      </p:sp>
    </p:spTree>
    <p:extLst>
      <p:ext uri="{BB962C8B-B14F-4D97-AF65-F5344CB8AC3E}">
        <p14:creationId xmlns:p14="http://schemas.microsoft.com/office/powerpoint/2010/main" val="29312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Dikdörtgen 4">
            <a:extLst>
              <a:ext uri="{FF2B5EF4-FFF2-40B4-BE49-F238E27FC236}">
                <a16:creationId xmlns:a16="http://schemas.microsoft.com/office/drawing/2014/main" id="{8ED48D2F-8F30-4B4C-8A97-F53B0B9BD86F}"/>
              </a:ext>
            </a:extLst>
          </p:cNvPr>
          <p:cNvSpPr/>
          <p:nvPr/>
        </p:nvSpPr>
        <p:spPr>
          <a:xfrm>
            <a:off x="1434904" y="443567"/>
            <a:ext cx="8792309" cy="5970865"/>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r>
              <a:rPr lang="tr-TR" sz="3300" b="1" dirty="0">
                <a:solidFill>
                  <a:schemeClr val="bg1"/>
                </a:solidFill>
              </a:rPr>
              <a:t>Şemanın genel olarak mantığını açıklamamız gerekirse</a:t>
            </a:r>
          </a:p>
          <a:p>
            <a:endParaRPr lang="tr-TR" sz="3300" b="1" dirty="0">
              <a:solidFill>
                <a:schemeClr val="bg1"/>
              </a:solidFill>
            </a:endParaRPr>
          </a:p>
          <a:p>
            <a:pPr marL="342900" indent="-342900">
              <a:buFont typeface="Wingdings" panose="05000000000000000000" pitchFamily="2" charset="2"/>
              <a:buChar char="q"/>
            </a:pPr>
            <a:r>
              <a:rPr lang="tr-TR" sz="2500" dirty="0">
                <a:solidFill>
                  <a:schemeClr val="bg1"/>
                </a:solidFill>
              </a:rPr>
              <a:t>Üç pikseli pi, pi+1, pi+2 tanımlarız ve bu pikselleri bir gömme biriminde gruplarız.</a:t>
            </a:r>
          </a:p>
          <a:p>
            <a:pPr marL="342900" indent="-342900">
              <a:buFont typeface="Wingdings" panose="05000000000000000000" pitchFamily="2" charset="2"/>
              <a:buChar char="q"/>
            </a:pPr>
            <a:r>
              <a:rPr lang="tr-TR" sz="2500" dirty="0">
                <a:solidFill>
                  <a:schemeClr val="bg1"/>
                </a:solidFill>
              </a:rPr>
              <a:t>Daha sona üç bit gizli veri seçeriz ve bunları pi, pi+1, pi+2 içine  gizleriz. </a:t>
            </a:r>
          </a:p>
          <a:p>
            <a:pPr marL="342900" indent="-342900">
              <a:buFont typeface="Wingdings" panose="05000000000000000000" pitchFamily="2" charset="2"/>
              <a:buChar char="q"/>
            </a:pPr>
            <a:r>
              <a:rPr lang="tr-TR" sz="2500" dirty="0">
                <a:solidFill>
                  <a:schemeClr val="bg1"/>
                </a:solidFill>
              </a:rPr>
              <a:t>Gömme algoritmalarını aşağıda kısaca açıkladık.</a:t>
            </a:r>
          </a:p>
          <a:p>
            <a:endParaRPr lang="tr-TR" sz="2500" dirty="0">
              <a:solidFill>
                <a:schemeClr val="bg1"/>
              </a:solidFill>
            </a:endParaRPr>
          </a:p>
          <a:p>
            <a:r>
              <a:rPr lang="tr-TR" sz="3300" b="1" dirty="0">
                <a:solidFill>
                  <a:schemeClr val="bg1"/>
                </a:solidFill>
              </a:rPr>
              <a:t>ADIM 1</a:t>
            </a:r>
            <a:endParaRPr lang="tr-TR" sz="2500" dirty="0">
              <a:solidFill>
                <a:schemeClr val="bg1"/>
              </a:solidFill>
            </a:endParaRPr>
          </a:p>
          <a:p>
            <a:r>
              <a:rPr lang="tr-TR" sz="2500" dirty="0">
                <a:solidFill>
                  <a:schemeClr val="bg1"/>
                </a:solidFill>
              </a:rPr>
              <a:t>  pi, pi+1, pi+2 ondalık değerlerini </a:t>
            </a:r>
            <a:r>
              <a:rPr lang="tr-TR" sz="2500" dirty="0" err="1">
                <a:solidFill>
                  <a:schemeClr val="bg1"/>
                </a:solidFill>
              </a:rPr>
              <a:t>binary</a:t>
            </a:r>
            <a:r>
              <a:rPr lang="tr-TR" sz="2500" dirty="0">
                <a:solidFill>
                  <a:schemeClr val="bg1"/>
                </a:solidFill>
              </a:rPr>
              <a:t> değere dönüştürürüz</a:t>
            </a:r>
          </a:p>
          <a:p>
            <a:pPr marL="342900" indent="-342900">
              <a:buFont typeface="Arial" panose="020B0604020202020204" pitchFamily="34" charset="0"/>
              <a:buChar char="•"/>
            </a:pPr>
            <a:r>
              <a:rPr lang="tr-TR" sz="2500" dirty="0">
                <a:solidFill>
                  <a:schemeClr val="bg1"/>
                </a:solidFill>
              </a:rPr>
              <a:t> pi(10) = a8 a7 a6 a5 a4 a3 a2a1(2),</a:t>
            </a:r>
          </a:p>
          <a:p>
            <a:pPr marL="342900" indent="-342900">
              <a:buFont typeface="Arial" panose="020B0604020202020204" pitchFamily="34" charset="0"/>
              <a:buChar char="•"/>
            </a:pPr>
            <a:r>
              <a:rPr lang="tr-TR" sz="2500" dirty="0">
                <a:solidFill>
                  <a:schemeClr val="bg1"/>
                </a:solidFill>
              </a:rPr>
              <a:t> pi+1(10) = b8 b7 b6 b5 b4 b3 b2 b1(2)</a:t>
            </a:r>
          </a:p>
          <a:p>
            <a:pPr marL="342900" indent="-342900">
              <a:buFont typeface="Arial" panose="020B0604020202020204" pitchFamily="34" charset="0"/>
              <a:buChar char="•"/>
            </a:pPr>
            <a:r>
              <a:rPr lang="tr-TR" sz="2500" dirty="0">
                <a:solidFill>
                  <a:schemeClr val="bg1"/>
                </a:solidFill>
              </a:rPr>
              <a:t> pi+2(10) = c8c7 c6 c5 c4 c3 c2 c1(2),</a:t>
            </a:r>
          </a:p>
        </p:txBody>
      </p:sp>
    </p:spTree>
    <p:extLst>
      <p:ext uri="{BB962C8B-B14F-4D97-AF65-F5344CB8AC3E}">
        <p14:creationId xmlns:p14="http://schemas.microsoft.com/office/powerpoint/2010/main" val="12867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ángulo 8">
            <a:extLst>
              <a:ext uri="{FF2B5EF4-FFF2-40B4-BE49-F238E27FC236}">
                <a16:creationId xmlns:a16="http://schemas.microsoft.com/office/drawing/2014/main" id="{CB2278A5-6C04-4250-B22C-B1F725576C28}"/>
              </a:ext>
            </a:extLst>
          </p:cNvPr>
          <p:cNvSpPr/>
          <p:nvPr/>
        </p:nvSpPr>
        <p:spPr>
          <a:xfrm>
            <a:off x="-11991" y="0"/>
            <a:ext cx="6918793" cy="3305908"/>
          </a:xfrm>
          <a:custGeom>
            <a:avLst/>
            <a:gdLst>
              <a:gd name="connsiteX0" fmla="*/ 0 w 24377650"/>
              <a:gd name="connsiteY0" fmla="*/ 0 h 13716000"/>
              <a:gd name="connsiteX1" fmla="*/ 24377650 w 24377650"/>
              <a:gd name="connsiteY1" fmla="*/ 0 h 13716000"/>
              <a:gd name="connsiteX2" fmla="*/ 24377650 w 24377650"/>
              <a:gd name="connsiteY2" fmla="*/ 13716000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7650" h="13716000">
                <a:moveTo>
                  <a:pt x="0" y="0"/>
                </a:moveTo>
                <a:lnTo>
                  <a:pt x="24377650" y="0"/>
                </a:lnTo>
                <a:cubicBezTo>
                  <a:pt x="20505865" y="4250724"/>
                  <a:pt x="14780570" y="1062682"/>
                  <a:pt x="12317456" y="6672649"/>
                </a:cubicBezTo>
                <a:cubicBezTo>
                  <a:pt x="8829475" y="12653320"/>
                  <a:pt x="4155246" y="9910118"/>
                  <a:pt x="0" y="13716000"/>
                </a:cubicBezTo>
                <a:lnTo>
                  <a:pt x="0" y="0"/>
                </a:lnTo>
                <a:close/>
              </a:path>
            </a:pathLst>
          </a:custGeom>
          <a:solidFill>
            <a:srgbClr val="92D050"/>
          </a:solidFill>
          <a:ln>
            <a:solidFill>
              <a:srgbClr val="029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ikdörtgen 55">
            <a:extLst>
              <a:ext uri="{FF2B5EF4-FFF2-40B4-BE49-F238E27FC236}">
                <a16:creationId xmlns:a16="http://schemas.microsoft.com/office/drawing/2014/main" id="{843450DD-C3DE-4BF6-81EF-DDEA9C56EC5F}"/>
              </a:ext>
            </a:extLst>
          </p:cNvPr>
          <p:cNvSpPr/>
          <p:nvPr/>
        </p:nvSpPr>
        <p:spPr>
          <a:xfrm>
            <a:off x="4944824" y="1011229"/>
            <a:ext cx="6918794" cy="5293757"/>
          </a:xfrm>
          <a:prstGeom prst="rect">
            <a:avLst/>
          </a:prstGeom>
          <a:pattFill prst="horzBrick">
            <a:fgClr>
              <a:schemeClr val="accent4">
                <a:lumMod val="20000"/>
                <a:lumOff val="80000"/>
              </a:schemeClr>
            </a:fgClr>
            <a:bgClr>
              <a:schemeClr val="bg1"/>
            </a:bgClr>
          </a:pattFill>
        </p:spPr>
        <p:txBody>
          <a:bodyPr wrap="square">
            <a:spAutoFit/>
          </a:bodyPr>
          <a:lstStyle/>
          <a:p>
            <a:r>
              <a:rPr lang="tr-TR" sz="2600" dirty="0"/>
              <a:t>Teknolojinin hızla gelişmesiyle, artan ihtiyaçlar, internetin erişilebilirliğinin  kolaylığı, verilerin dijitalleştirilmesine ve internet üzerinden iletişimi normal hale  getirmiştir. Bu sebeple bilgilerin güvenliği de önem kazanmıştır.</a:t>
            </a:r>
          </a:p>
          <a:p>
            <a:endParaRPr lang="tr-TR" sz="2600" dirty="0"/>
          </a:p>
          <a:p>
            <a:r>
              <a:rPr lang="tr-TR" sz="2600" dirty="0"/>
              <a:t>Veri gizleme / </a:t>
            </a:r>
            <a:r>
              <a:rPr lang="tr-TR" sz="2600" dirty="0" err="1"/>
              <a:t>steganografi</a:t>
            </a:r>
            <a:r>
              <a:rPr lang="tr-TR" sz="2600" dirty="0"/>
              <a:t> yöntemi, bahsettiğimiz düz metinlerin  şifreleneceği, bir koruma tekniği kullanılır. Bu yöntemle bir görüntü kullanılarak,  gizli bir mesajı gizleme durumu söz konusudur. İletişim bu şekilde yürütülür ve  tamamen tespit edilmesi çok mümkün değildir.</a:t>
            </a:r>
          </a:p>
          <a:p>
            <a:endParaRPr lang="tr-TR" sz="2600" dirty="0"/>
          </a:p>
        </p:txBody>
      </p:sp>
      <p:grpSp>
        <p:nvGrpSpPr>
          <p:cNvPr id="57" name="Grupo 10">
            <a:extLst>
              <a:ext uri="{FF2B5EF4-FFF2-40B4-BE49-F238E27FC236}">
                <a16:creationId xmlns:a16="http://schemas.microsoft.com/office/drawing/2014/main" id="{C1C61E4C-50E2-4F23-A04D-F97CD893DF14}"/>
              </a:ext>
            </a:extLst>
          </p:cNvPr>
          <p:cNvGrpSpPr/>
          <p:nvPr/>
        </p:nvGrpSpPr>
        <p:grpSpPr>
          <a:xfrm rot="288649">
            <a:off x="239148" y="3213227"/>
            <a:ext cx="3924888" cy="2947181"/>
            <a:chOff x="855298" y="2421399"/>
            <a:chExt cx="767176" cy="684028"/>
          </a:xfrm>
          <a:blipFill dpi="0" rotWithShape="1">
            <a:blip r:embed="rId2"/>
            <a:srcRect/>
            <a:tile tx="0" ty="0" sx="100000" sy="100000" flip="none" algn="tl"/>
          </a:blipFill>
        </p:grpSpPr>
        <p:sp>
          <p:nvSpPr>
            <p:cNvPr id="58" name="Google Shape;1014;p46">
              <a:extLst>
                <a:ext uri="{FF2B5EF4-FFF2-40B4-BE49-F238E27FC236}">
                  <a16:creationId xmlns:a16="http://schemas.microsoft.com/office/drawing/2014/main" id="{36C8992E-C186-4849-8EBB-8AF60BE5FCB7}"/>
                </a:ext>
              </a:extLst>
            </p:cNvPr>
            <p:cNvSpPr/>
            <p:nvPr/>
          </p:nvSpPr>
          <p:spPr>
            <a:xfrm>
              <a:off x="1212548" y="2426660"/>
              <a:ext cx="361763" cy="544547"/>
            </a:xfrm>
            <a:custGeom>
              <a:avLst/>
              <a:gdLst/>
              <a:ahLst/>
              <a:cxnLst/>
              <a:rect l="l" t="t" r="r" b="b"/>
              <a:pathLst>
                <a:path w="3617625" h="5445470" extrusionOk="0">
                  <a:moveTo>
                    <a:pt x="0" y="0"/>
                  </a:moveTo>
                  <a:lnTo>
                    <a:pt x="3617625" y="5445470"/>
                  </a:lnTo>
                  <a:lnTo>
                    <a:pt x="909" y="3357146"/>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59" name="Google Shape;1015;p46">
              <a:extLst>
                <a:ext uri="{FF2B5EF4-FFF2-40B4-BE49-F238E27FC236}">
                  <a16:creationId xmlns:a16="http://schemas.microsoft.com/office/drawing/2014/main" id="{D6ACEE0C-3728-4D78-8582-44A6724B12B6}"/>
                </a:ext>
              </a:extLst>
            </p:cNvPr>
            <p:cNvSpPr/>
            <p:nvPr/>
          </p:nvSpPr>
          <p:spPr>
            <a:xfrm>
              <a:off x="1171554" y="2423768"/>
              <a:ext cx="390451" cy="586039"/>
            </a:xfrm>
            <a:custGeom>
              <a:avLst/>
              <a:gdLst/>
              <a:ahLst/>
              <a:cxnLst/>
              <a:rect l="l" t="t" r="r" b="b"/>
              <a:pathLst>
                <a:path w="3904510" h="5860389" extrusionOk="0">
                  <a:moveTo>
                    <a:pt x="3865046" y="5854663"/>
                  </a:moveTo>
                  <a:cubicBezTo>
                    <a:pt x="3902341" y="5876492"/>
                    <a:pt x="3918715" y="5831924"/>
                    <a:pt x="3889606" y="5788266"/>
                  </a:cubicBezTo>
                  <a:lnTo>
                    <a:pt x="63675" y="29910"/>
                  </a:lnTo>
                  <a:cubicBezTo>
                    <a:pt x="38205" y="-9200"/>
                    <a:pt x="0" y="-10110"/>
                    <a:pt x="0" y="28091"/>
                  </a:cubicBezTo>
                  <a:lnTo>
                    <a:pt x="910" y="3577152"/>
                  </a:lnTo>
                  <a:cubicBezTo>
                    <a:pt x="910" y="3602619"/>
                    <a:pt x="18193" y="3632634"/>
                    <a:pt x="40024" y="3645368"/>
                  </a:cubicBezTo>
                  <a:lnTo>
                    <a:pt x="3865046" y="5854663"/>
                  </a:lnTo>
                  <a:close/>
                  <a:moveTo>
                    <a:pt x="566704" y="1668918"/>
                  </a:moveTo>
                  <a:cubicBezTo>
                    <a:pt x="566704" y="1630717"/>
                    <a:pt x="604908" y="1631626"/>
                    <a:pt x="630378" y="1670737"/>
                  </a:cubicBezTo>
                  <a:lnTo>
                    <a:pt x="2307748" y="4192007"/>
                  </a:lnTo>
                  <a:cubicBezTo>
                    <a:pt x="2336857" y="4235666"/>
                    <a:pt x="2320483" y="4280234"/>
                    <a:pt x="2283188" y="4258404"/>
                  </a:cubicBezTo>
                  <a:lnTo>
                    <a:pt x="606728" y="3289735"/>
                  </a:lnTo>
                  <a:cubicBezTo>
                    <a:pt x="584896" y="3277001"/>
                    <a:pt x="567613" y="3246986"/>
                    <a:pt x="567613" y="3221518"/>
                  </a:cubicBezTo>
                  <a:lnTo>
                    <a:pt x="566704" y="1668918"/>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0" name="Google Shape;1016;p46">
              <a:extLst>
                <a:ext uri="{FF2B5EF4-FFF2-40B4-BE49-F238E27FC236}">
                  <a16:creationId xmlns:a16="http://schemas.microsoft.com/office/drawing/2014/main" id="{CBE00FA3-B390-450C-9ACC-69E9A5A1964A}"/>
                </a:ext>
              </a:extLst>
            </p:cNvPr>
            <p:cNvSpPr/>
            <p:nvPr/>
          </p:nvSpPr>
          <p:spPr>
            <a:xfrm>
              <a:off x="1351766" y="2438542"/>
              <a:ext cx="270708" cy="297422"/>
            </a:xfrm>
            <a:custGeom>
              <a:avLst/>
              <a:gdLst/>
              <a:ahLst/>
              <a:cxnLst/>
              <a:rect l="l" t="t" r="r" b="b"/>
              <a:pathLst>
                <a:path w="2707078" h="2974225" extrusionOk="0">
                  <a:moveTo>
                    <a:pt x="0" y="0"/>
                  </a:moveTo>
                  <a:lnTo>
                    <a:pt x="2707079" y="1563515"/>
                  </a:lnTo>
                  <a:lnTo>
                    <a:pt x="2707079" y="2974226"/>
                  </a:lnTo>
                  <a:lnTo>
                    <a:pt x="239234" y="1548053"/>
                  </a:lnTo>
                  <a:lnTo>
                    <a:pt x="909" y="1626274"/>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1" name="Google Shape;1017;p46">
              <a:extLst>
                <a:ext uri="{FF2B5EF4-FFF2-40B4-BE49-F238E27FC236}">
                  <a16:creationId xmlns:a16="http://schemas.microsoft.com/office/drawing/2014/main" id="{A5B89C20-4A81-45FF-AE01-4A08D1534C9B}"/>
                </a:ext>
              </a:extLst>
            </p:cNvPr>
            <p:cNvSpPr/>
            <p:nvPr/>
          </p:nvSpPr>
          <p:spPr>
            <a:xfrm>
              <a:off x="1375891" y="2485721"/>
              <a:ext cx="30746" cy="45722"/>
            </a:xfrm>
            <a:custGeom>
              <a:avLst/>
              <a:gdLst/>
              <a:ahLst/>
              <a:cxnLst/>
              <a:rect l="l" t="t" r="r" b="b"/>
              <a:pathLst>
                <a:path w="307457" h="457219" extrusionOk="0">
                  <a:moveTo>
                    <a:pt x="307457" y="317291"/>
                  </a:moveTo>
                  <a:cubicBezTo>
                    <a:pt x="307457" y="433713"/>
                    <a:pt x="238325" y="488286"/>
                    <a:pt x="153729" y="439170"/>
                  </a:cubicBezTo>
                  <a:cubicBezTo>
                    <a:pt x="69133" y="390055"/>
                    <a:pt x="0" y="256351"/>
                    <a:pt x="0" y="139929"/>
                  </a:cubicBezTo>
                  <a:cubicBezTo>
                    <a:pt x="0" y="23506"/>
                    <a:pt x="69133" y="-31067"/>
                    <a:pt x="153729" y="18049"/>
                  </a:cubicBezTo>
                  <a:cubicBezTo>
                    <a:pt x="239234" y="67165"/>
                    <a:pt x="307457" y="200868"/>
                    <a:pt x="307457" y="317291"/>
                  </a:cubicBez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2" name="Google Shape;1018;p46">
              <a:extLst>
                <a:ext uri="{FF2B5EF4-FFF2-40B4-BE49-F238E27FC236}">
                  <a16:creationId xmlns:a16="http://schemas.microsoft.com/office/drawing/2014/main" id="{81285F47-9B05-4E53-AA4C-F97C5DC3F1A4}"/>
                </a:ext>
              </a:extLst>
            </p:cNvPr>
            <p:cNvSpPr/>
            <p:nvPr/>
          </p:nvSpPr>
          <p:spPr>
            <a:xfrm>
              <a:off x="1421149" y="2512826"/>
              <a:ext cx="59308" cy="46660"/>
            </a:xfrm>
            <a:custGeom>
              <a:avLst/>
              <a:gdLst/>
              <a:ahLst/>
              <a:cxnLst/>
              <a:rect l="l" t="t" r="r" b="b"/>
              <a:pathLst>
                <a:path w="593083" h="466598" extrusionOk="0">
                  <a:moveTo>
                    <a:pt x="0" y="0"/>
                  </a:moveTo>
                  <a:lnTo>
                    <a:pt x="593083" y="342900"/>
                  </a:lnTo>
                  <a:lnTo>
                    <a:pt x="593083" y="466599"/>
                  </a:lnTo>
                  <a:lnTo>
                    <a:pt x="0" y="123699"/>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3" name="Google Shape;1019;p46">
              <a:extLst>
                <a:ext uri="{FF2B5EF4-FFF2-40B4-BE49-F238E27FC236}">
                  <a16:creationId xmlns:a16="http://schemas.microsoft.com/office/drawing/2014/main" id="{37A05836-2B3E-4F58-A768-3B9F67A26C74}"/>
                </a:ext>
              </a:extLst>
            </p:cNvPr>
            <p:cNvSpPr/>
            <p:nvPr/>
          </p:nvSpPr>
          <p:spPr>
            <a:xfrm>
              <a:off x="1421149" y="2537588"/>
              <a:ext cx="177106" cy="114694"/>
            </a:xfrm>
            <a:custGeom>
              <a:avLst/>
              <a:gdLst/>
              <a:ahLst/>
              <a:cxnLst/>
              <a:rect l="l" t="t" r="r" b="b"/>
              <a:pathLst>
                <a:path w="1771062" h="1146941" extrusionOk="0">
                  <a:moveTo>
                    <a:pt x="0" y="0"/>
                  </a:moveTo>
                  <a:lnTo>
                    <a:pt x="1771063" y="1023243"/>
                  </a:lnTo>
                  <a:lnTo>
                    <a:pt x="1771063" y="1146941"/>
                  </a:lnTo>
                  <a:lnTo>
                    <a:pt x="0" y="123699"/>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4" name="Google Shape;1020;p46">
              <a:extLst>
                <a:ext uri="{FF2B5EF4-FFF2-40B4-BE49-F238E27FC236}">
                  <a16:creationId xmlns:a16="http://schemas.microsoft.com/office/drawing/2014/main" id="{BCB90A32-81E3-4F80-B7F4-BBC884DDDD35}"/>
                </a:ext>
              </a:extLst>
            </p:cNvPr>
            <p:cNvSpPr/>
            <p:nvPr/>
          </p:nvSpPr>
          <p:spPr>
            <a:xfrm>
              <a:off x="1421149" y="2562349"/>
              <a:ext cx="138538" cy="92410"/>
            </a:xfrm>
            <a:custGeom>
              <a:avLst/>
              <a:gdLst/>
              <a:ahLst/>
              <a:cxnLst/>
              <a:rect l="l" t="t" r="r" b="b"/>
              <a:pathLst>
                <a:path w="1385376" h="924101" extrusionOk="0">
                  <a:moveTo>
                    <a:pt x="0" y="0"/>
                  </a:moveTo>
                  <a:lnTo>
                    <a:pt x="1385377" y="800403"/>
                  </a:lnTo>
                  <a:lnTo>
                    <a:pt x="1385377" y="924102"/>
                  </a:lnTo>
                  <a:lnTo>
                    <a:pt x="0" y="123699"/>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5" name="Google Shape;1021;p46">
              <a:extLst>
                <a:ext uri="{FF2B5EF4-FFF2-40B4-BE49-F238E27FC236}">
                  <a16:creationId xmlns:a16="http://schemas.microsoft.com/office/drawing/2014/main" id="{6036F742-4EAA-47ED-9FD4-87A5371B775C}"/>
                </a:ext>
              </a:extLst>
            </p:cNvPr>
            <p:cNvSpPr/>
            <p:nvPr/>
          </p:nvSpPr>
          <p:spPr>
            <a:xfrm>
              <a:off x="855298" y="2629287"/>
              <a:ext cx="270708" cy="318979"/>
            </a:xfrm>
            <a:custGeom>
              <a:avLst/>
              <a:gdLst/>
              <a:ahLst/>
              <a:cxnLst/>
              <a:rect l="l" t="t" r="r" b="b"/>
              <a:pathLst>
                <a:path w="2707078" h="3189788" extrusionOk="0">
                  <a:moveTo>
                    <a:pt x="2706169" y="1563515"/>
                  </a:moveTo>
                  <a:lnTo>
                    <a:pt x="0" y="0"/>
                  </a:lnTo>
                  <a:lnTo>
                    <a:pt x="0" y="1410711"/>
                  </a:lnTo>
                  <a:lnTo>
                    <a:pt x="2467844" y="2835974"/>
                  </a:lnTo>
                  <a:lnTo>
                    <a:pt x="2707079" y="3189789"/>
                  </a:lnTo>
                  <a:lnTo>
                    <a:pt x="2706169" y="1563515"/>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6" name="Google Shape;1022;p46">
              <a:extLst>
                <a:ext uri="{FF2B5EF4-FFF2-40B4-BE49-F238E27FC236}">
                  <a16:creationId xmlns:a16="http://schemas.microsoft.com/office/drawing/2014/main" id="{B83B5BEA-C4BE-408A-BA6E-BDE7EA1A63B3}"/>
                </a:ext>
              </a:extLst>
            </p:cNvPr>
            <p:cNvSpPr/>
            <p:nvPr/>
          </p:nvSpPr>
          <p:spPr>
            <a:xfrm>
              <a:off x="1070338" y="2786719"/>
              <a:ext cx="30746" cy="45671"/>
            </a:xfrm>
            <a:custGeom>
              <a:avLst/>
              <a:gdLst/>
              <a:ahLst/>
              <a:cxnLst/>
              <a:rect l="l" t="t" r="r" b="b"/>
              <a:pathLst>
                <a:path w="307457" h="456710" extrusionOk="0">
                  <a:moveTo>
                    <a:pt x="0" y="139419"/>
                  </a:moveTo>
                  <a:cubicBezTo>
                    <a:pt x="0" y="255842"/>
                    <a:pt x="69132" y="389545"/>
                    <a:pt x="153729" y="438661"/>
                  </a:cubicBezTo>
                  <a:cubicBezTo>
                    <a:pt x="238325" y="487777"/>
                    <a:pt x="307457" y="433204"/>
                    <a:pt x="307457" y="316781"/>
                  </a:cubicBezTo>
                  <a:cubicBezTo>
                    <a:pt x="307457" y="200359"/>
                    <a:pt x="238325" y="66655"/>
                    <a:pt x="153729" y="17540"/>
                  </a:cubicBezTo>
                  <a:cubicBezTo>
                    <a:pt x="69132" y="-30666"/>
                    <a:pt x="0" y="23907"/>
                    <a:pt x="0" y="139419"/>
                  </a:cubicBez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7" name="Google Shape;1023;p46">
              <a:extLst>
                <a:ext uri="{FF2B5EF4-FFF2-40B4-BE49-F238E27FC236}">
                  <a16:creationId xmlns:a16="http://schemas.microsoft.com/office/drawing/2014/main" id="{DB1F2095-7856-4064-8408-64AA07A0666E}"/>
                </a:ext>
              </a:extLst>
            </p:cNvPr>
            <p:cNvSpPr/>
            <p:nvPr/>
          </p:nvSpPr>
          <p:spPr>
            <a:xfrm>
              <a:off x="996602" y="2745203"/>
              <a:ext cx="59308" cy="46660"/>
            </a:xfrm>
            <a:custGeom>
              <a:avLst/>
              <a:gdLst/>
              <a:ahLst/>
              <a:cxnLst/>
              <a:rect l="l" t="t" r="r" b="b"/>
              <a:pathLst>
                <a:path w="593083" h="466598" extrusionOk="0">
                  <a:moveTo>
                    <a:pt x="593083" y="342900"/>
                  </a:moveTo>
                  <a:lnTo>
                    <a:pt x="0" y="0"/>
                  </a:lnTo>
                  <a:lnTo>
                    <a:pt x="0" y="123699"/>
                  </a:lnTo>
                  <a:lnTo>
                    <a:pt x="593083" y="466599"/>
                  </a:lnTo>
                  <a:lnTo>
                    <a:pt x="593083" y="34290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8" name="Google Shape;1024;p46">
              <a:extLst>
                <a:ext uri="{FF2B5EF4-FFF2-40B4-BE49-F238E27FC236}">
                  <a16:creationId xmlns:a16="http://schemas.microsoft.com/office/drawing/2014/main" id="{D9A832E6-D233-4BB2-BE0C-1B44DE3699EB}"/>
                </a:ext>
              </a:extLst>
            </p:cNvPr>
            <p:cNvSpPr/>
            <p:nvPr/>
          </p:nvSpPr>
          <p:spPr>
            <a:xfrm>
              <a:off x="879151" y="2702030"/>
              <a:ext cx="177197" cy="114694"/>
            </a:xfrm>
            <a:custGeom>
              <a:avLst/>
              <a:gdLst/>
              <a:ahLst/>
              <a:cxnLst/>
              <a:rect l="l" t="t" r="r" b="b"/>
              <a:pathLst>
                <a:path w="1771972" h="1146941" extrusionOk="0">
                  <a:moveTo>
                    <a:pt x="1771972" y="1023243"/>
                  </a:moveTo>
                  <a:lnTo>
                    <a:pt x="0" y="0"/>
                  </a:lnTo>
                  <a:lnTo>
                    <a:pt x="0" y="123698"/>
                  </a:lnTo>
                  <a:lnTo>
                    <a:pt x="1771063" y="1146941"/>
                  </a:lnTo>
                  <a:lnTo>
                    <a:pt x="1771972" y="1023243"/>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9" name="Google Shape;1025;p46">
              <a:extLst>
                <a:ext uri="{FF2B5EF4-FFF2-40B4-BE49-F238E27FC236}">
                  <a16:creationId xmlns:a16="http://schemas.microsoft.com/office/drawing/2014/main" id="{99CF92AF-822E-4505-97C4-29993711D6D0}"/>
                </a:ext>
              </a:extLst>
            </p:cNvPr>
            <p:cNvSpPr/>
            <p:nvPr/>
          </p:nvSpPr>
          <p:spPr>
            <a:xfrm>
              <a:off x="917697" y="2749013"/>
              <a:ext cx="138538" cy="92410"/>
            </a:xfrm>
            <a:custGeom>
              <a:avLst/>
              <a:gdLst/>
              <a:ahLst/>
              <a:cxnLst/>
              <a:rect l="l" t="t" r="r" b="b"/>
              <a:pathLst>
                <a:path w="1385376" h="924101" extrusionOk="0">
                  <a:moveTo>
                    <a:pt x="1385377" y="800403"/>
                  </a:moveTo>
                  <a:lnTo>
                    <a:pt x="0" y="0"/>
                  </a:lnTo>
                  <a:lnTo>
                    <a:pt x="0" y="123699"/>
                  </a:lnTo>
                  <a:lnTo>
                    <a:pt x="1385377" y="924102"/>
                  </a:lnTo>
                  <a:lnTo>
                    <a:pt x="1385377" y="800403"/>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0" name="Google Shape;1026;p46">
              <a:extLst>
                <a:ext uri="{FF2B5EF4-FFF2-40B4-BE49-F238E27FC236}">
                  <a16:creationId xmlns:a16="http://schemas.microsoft.com/office/drawing/2014/main" id="{C7FF3315-FDFB-4D15-ACE4-49CE7CD85724}"/>
                </a:ext>
              </a:extLst>
            </p:cNvPr>
            <p:cNvSpPr/>
            <p:nvPr/>
          </p:nvSpPr>
          <p:spPr>
            <a:xfrm>
              <a:off x="1029162" y="2421399"/>
              <a:ext cx="113159" cy="310247"/>
            </a:xfrm>
            <a:custGeom>
              <a:avLst/>
              <a:gdLst/>
              <a:ahLst/>
              <a:cxnLst/>
              <a:rect l="l" t="t" r="r" b="b"/>
              <a:pathLst>
                <a:path w="1131587" h="3102471" extrusionOk="0">
                  <a:moveTo>
                    <a:pt x="0" y="0"/>
                  </a:moveTo>
                  <a:lnTo>
                    <a:pt x="1130678" y="653056"/>
                  </a:lnTo>
                  <a:lnTo>
                    <a:pt x="1131588" y="3102472"/>
                  </a:lnTo>
                  <a:lnTo>
                    <a:pt x="0" y="2449416"/>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1" name="Google Shape;1027;p46">
              <a:extLst>
                <a:ext uri="{FF2B5EF4-FFF2-40B4-BE49-F238E27FC236}">
                  <a16:creationId xmlns:a16="http://schemas.microsoft.com/office/drawing/2014/main" id="{D24F23FE-1490-4A4A-BEE2-EC90332776E1}"/>
                </a:ext>
              </a:extLst>
            </p:cNvPr>
            <p:cNvSpPr/>
            <p:nvPr/>
          </p:nvSpPr>
          <p:spPr>
            <a:xfrm>
              <a:off x="993881" y="2488428"/>
              <a:ext cx="88962" cy="80768"/>
            </a:xfrm>
            <a:custGeom>
              <a:avLst/>
              <a:gdLst/>
              <a:ahLst/>
              <a:cxnLst/>
              <a:rect l="l" t="t" r="r" b="b"/>
              <a:pathLst>
                <a:path w="889624" h="807679" extrusionOk="0">
                  <a:moveTo>
                    <a:pt x="0" y="0"/>
                  </a:moveTo>
                  <a:lnTo>
                    <a:pt x="889625" y="513895"/>
                  </a:lnTo>
                  <a:lnTo>
                    <a:pt x="889625" y="807680"/>
                  </a:lnTo>
                  <a:lnTo>
                    <a:pt x="0" y="293784"/>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2" name="Google Shape;1028;p46">
              <a:extLst>
                <a:ext uri="{FF2B5EF4-FFF2-40B4-BE49-F238E27FC236}">
                  <a16:creationId xmlns:a16="http://schemas.microsoft.com/office/drawing/2014/main" id="{3A9A39C6-F26D-44A8-8CBE-63EF4DEDDCA0}"/>
                </a:ext>
              </a:extLst>
            </p:cNvPr>
            <p:cNvSpPr/>
            <p:nvPr/>
          </p:nvSpPr>
          <p:spPr>
            <a:xfrm>
              <a:off x="1029162" y="2629378"/>
              <a:ext cx="113068" cy="101597"/>
            </a:xfrm>
            <a:custGeom>
              <a:avLst/>
              <a:gdLst/>
              <a:ahLst/>
              <a:cxnLst/>
              <a:rect l="l" t="t" r="r" b="b"/>
              <a:pathLst>
                <a:path w="1130678" h="1015966" extrusionOk="0">
                  <a:moveTo>
                    <a:pt x="0" y="0"/>
                  </a:moveTo>
                  <a:lnTo>
                    <a:pt x="1130678" y="653056"/>
                  </a:lnTo>
                  <a:lnTo>
                    <a:pt x="1130678" y="1015966"/>
                  </a:lnTo>
                  <a:lnTo>
                    <a:pt x="0" y="362910"/>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3" name="Google Shape;1029;p46">
              <a:extLst>
                <a:ext uri="{FF2B5EF4-FFF2-40B4-BE49-F238E27FC236}">
                  <a16:creationId xmlns:a16="http://schemas.microsoft.com/office/drawing/2014/main" id="{12BA574E-44F1-409D-BDD2-024B88BCEF68}"/>
                </a:ext>
              </a:extLst>
            </p:cNvPr>
            <p:cNvSpPr/>
            <p:nvPr/>
          </p:nvSpPr>
          <p:spPr>
            <a:xfrm>
              <a:off x="1043038" y="2465752"/>
              <a:ext cx="46391" cy="39111"/>
            </a:xfrm>
            <a:custGeom>
              <a:avLst/>
              <a:gdLst/>
              <a:ahLst/>
              <a:cxnLst/>
              <a:rect l="l" t="t" r="r" b="b"/>
              <a:pathLst>
                <a:path w="463914" h="391106" extrusionOk="0">
                  <a:moveTo>
                    <a:pt x="0" y="0"/>
                  </a:moveTo>
                  <a:lnTo>
                    <a:pt x="463915" y="267407"/>
                  </a:lnTo>
                  <a:lnTo>
                    <a:pt x="463915" y="391106"/>
                  </a:lnTo>
                  <a:lnTo>
                    <a:pt x="0" y="123699"/>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4" name="Google Shape;1030;p46">
              <a:extLst>
                <a:ext uri="{FF2B5EF4-FFF2-40B4-BE49-F238E27FC236}">
                  <a16:creationId xmlns:a16="http://schemas.microsoft.com/office/drawing/2014/main" id="{AD21A75D-A1F6-479E-AD0F-4E8AC0EAA373}"/>
                </a:ext>
              </a:extLst>
            </p:cNvPr>
            <p:cNvSpPr/>
            <p:nvPr/>
          </p:nvSpPr>
          <p:spPr>
            <a:xfrm>
              <a:off x="1043129" y="2490514"/>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5" name="Google Shape;1031;p46">
              <a:extLst>
                <a:ext uri="{FF2B5EF4-FFF2-40B4-BE49-F238E27FC236}">
                  <a16:creationId xmlns:a16="http://schemas.microsoft.com/office/drawing/2014/main" id="{EC5CFD0D-0BB5-4440-B23A-7546E583ABBD}"/>
                </a:ext>
              </a:extLst>
            </p:cNvPr>
            <p:cNvSpPr/>
            <p:nvPr/>
          </p:nvSpPr>
          <p:spPr>
            <a:xfrm>
              <a:off x="1043129" y="2597904"/>
              <a:ext cx="48120" cy="40202"/>
            </a:xfrm>
            <a:custGeom>
              <a:avLst/>
              <a:gdLst/>
              <a:ahLst/>
              <a:cxnLst/>
              <a:rect l="l" t="t" r="r" b="b"/>
              <a:pathLst>
                <a:path w="481197" h="402020" extrusionOk="0">
                  <a:moveTo>
                    <a:pt x="481198" y="278322"/>
                  </a:moveTo>
                  <a:lnTo>
                    <a:pt x="481198" y="402021"/>
                  </a:lnTo>
                  <a:lnTo>
                    <a:pt x="0" y="123699"/>
                  </a:lnTo>
                  <a:lnTo>
                    <a:pt x="0" y="0"/>
                  </a:lnTo>
                  <a:lnTo>
                    <a:pt x="481198" y="278322"/>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6" name="Google Shape;1032;p46">
              <a:extLst>
                <a:ext uri="{FF2B5EF4-FFF2-40B4-BE49-F238E27FC236}">
                  <a16:creationId xmlns:a16="http://schemas.microsoft.com/office/drawing/2014/main" id="{E8F5D34D-D493-49CC-AD08-DE910F6F65CB}"/>
                </a:ext>
              </a:extLst>
            </p:cNvPr>
            <p:cNvSpPr/>
            <p:nvPr/>
          </p:nvSpPr>
          <p:spPr>
            <a:xfrm>
              <a:off x="1154594" y="2795180"/>
              <a:ext cx="113159" cy="310247"/>
            </a:xfrm>
            <a:custGeom>
              <a:avLst/>
              <a:gdLst/>
              <a:ahLst/>
              <a:cxnLst/>
              <a:rect l="l" t="t" r="r" b="b"/>
              <a:pathLst>
                <a:path w="1131588" h="3102471" extrusionOk="0">
                  <a:moveTo>
                    <a:pt x="1130679" y="653056"/>
                  </a:moveTo>
                  <a:lnTo>
                    <a:pt x="0" y="0"/>
                  </a:lnTo>
                  <a:lnTo>
                    <a:pt x="910" y="2449416"/>
                  </a:lnTo>
                  <a:lnTo>
                    <a:pt x="1131588" y="3102472"/>
                  </a:lnTo>
                  <a:lnTo>
                    <a:pt x="1130679" y="653056"/>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7" name="Google Shape;1033;p46">
              <a:extLst>
                <a:ext uri="{FF2B5EF4-FFF2-40B4-BE49-F238E27FC236}">
                  <a16:creationId xmlns:a16="http://schemas.microsoft.com/office/drawing/2014/main" id="{483AFBC8-E7E7-4CBF-8B74-F73C60F9F25C}"/>
                </a:ext>
              </a:extLst>
            </p:cNvPr>
            <p:cNvSpPr/>
            <p:nvPr/>
          </p:nvSpPr>
          <p:spPr>
            <a:xfrm>
              <a:off x="1213909" y="2916811"/>
              <a:ext cx="88962" cy="80768"/>
            </a:xfrm>
            <a:custGeom>
              <a:avLst/>
              <a:gdLst/>
              <a:ahLst/>
              <a:cxnLst/>
              <a:rect l="l" t="t" r="r" b="b"/>
              <a:pathLst>
                <a:path w="889624" h="807679" extrusionOk="0">
                  <a:moveTo>
                    <a:pt x="889625" y="513895"/>
                  </a:moveTo>
                  <a:lnTo>
                    <a:pt x="0" y="0"/>
                  </a:lnTo>
                  <a:lnTo>
                    <a:pt x="0" y="293784"/>
                  </a:lnTo>
                  <a:lnTo>
                    <a:pt x="889625" y="807679"/>
                  </a:lnTo>
                  <a:lnTo>
                    <a:pt x="889625" y="513895"/>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8" name="Google Shape;1034;p46">
              <a:extLst>
                <a:ext uri="{FF2B5EF4-FFF2-40B4-BE49-F238E27FC236}">
                  <a16:creationId xmlns:a16="http://schemas.microsoft.com/office/drawing/2014/main" id="{653ED6DF-511A-4033-B490-D9D217134BEE}"/>
                </a:ext>
              </a:extLst>
            </p:cNvPr>
            <p:cNvSpPr/>
            <p:nvPr/>
          </p:nvSpPr>
          <p:spPr>
            <a:xfrm>
              <a:off x="1154685" y="3003159"/>
              <a:ext cx="113068" cy="101597"/>
            </a:xfrm>
            <a:custGeom>
              <a:avLst/>
              <a:gdLst/>
              <a:ahLst/>
              <a:cxnLst/>
              <a:rect l="l" t="t" r="r" b="b"/>
              <a:pathLst>
                <a:path w="1130678" h="1015966" extrusionOk="0">
                  <a:moveTo>
                    <a:pt x="1130679" y="653056"/>
                  </a:moveTo>
                  <a:lnTo>
                    <a:pt x="0" y="0"/>
                  </a:lnTo>
                  <a:lnTo>
                    <a:pt x="0" y="362910"/>
                  </a:lnTo>
                  <a:lnTo>
                    <a:pt x="1130679" y="1015966"/>
                  </a:lnTo>
                  <a:lnTo>
                    <a:pt x="1130679" y="653056"/>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9" name="Google Shape;1035;p46">
              <a:extLst>
                <a:ext uri="{FF2B5EF4-FFF2-40B4-BE49-F238E27FC236}">
                  <a16:creationId xmlns:a16="http://schemas.microsoft.com/office/drawing/2014/main" id="{DBB30AD0-A630-4A56-A4EA-A832420609D4}"/>
                </a:ext>
              </a:extLst>
            </p:cNvPr>
            <p:cNvSpPr/>
            <p:nvPr/>
          </p:nvSpPr>
          <p:spPr>
            <a:xfrm>
              <a:off x="1171645" y="2841347"/>
              <a:ext cx="46391" cy="39111"/>
            </a:xfrm>
            <a:custGeom>
              <a:avLst/>
              <a:gdLst/>
              <a:ahLst/>
              <a:cxnLst/>
              <a:rect l="l" t="t" r="r" b="b"/>
              <a:pathLst>
                <a:path w="463914" h="391106" extrusionOk="0">
                  <a:moveTo>
                    <a:pt x="0" y="0"/>
                  </a:moveTo>
                  <a:lnTo>
                    <a:pt x="463915" y="267408"/>
                  </a:lnTo>
                  <a:lnTo>
                    <a:pt x="463915" y="391106"/>
                  </a:lnTo>
                  <a:lnTo>
                    <a:pt x="0" y="123699"/>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0" name="Google Shape;1036;p46">
              <a:extLst>
                <a:ext uri="{FF2B5EF4-FFF2-40B4-BE49-F238E27FC236}">
                  <a16:creationId xmlns:a16="http://schemas.microsoft.com/office/drawing/2014/main" id="{ABA46700-EA86-4050-86C6-5BB6A0FE1DD4}"/>
                </a:ext>
              </a:extLst>
            </p:cNvPr>
            <p:cNvSpPr/>
            <p:nvPr/>
          </p:nvSpPr>
          <p:spPr>
            <a:xfrm>
              <a:off x="1171645" y="2866109"/>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1" name="Google Shape;1037;p46">
              <a:extLst>
                <a:ext uri="{FF2B5EF4-FFF2-40B4-BE49-F238E27FC236}">
                  <a16:creationId xmlns:a16="http://schemas.microsoft.com/office/drawing/2014/main" id="{B0D6810C-F501-4127-834D-B728C9FFE5AB}"/>
                </a:ext>
              </a:extLst>
            </p:cNvPr>
            <p:cNvSpPr/>
            <p:nvPr/>
          </p:nvSpPr>
          <p:spPr>
            <a:xfrm>
              <a:off x="1205474" y="2993091"/>
              <a:ext cx="48120" cy="40202"/>
            </a:xfrm>
            <a:custGeom>
              <a:avLst/>
              <a:gdLst/>
              <a:ahLst/>
              <a:cxnLst/>
              <a:rect l="l" t="t" r="r" b="b"/>
              <a:pathLst>
                <a:path w="481197" h="402020" extrusionOk="0">
                  <a:moveTo>
                    <a:pt x="0" y="0"/>
                  </a:moveTo>
                  <a:lnTo>
                    <a:pt x="0" y="123699"/>
                  </a:lnTo>
                  <a:lnTo>
                    <a:pt x="481198" y="402021"/>
                  </a:lnTo>
                  <a:lnTo>
                    <a:pt x="481198" y="278322"/>
                  </a:lnTo>
                  <a:lnTo>
                    <a:pt x="0" y="0"/>
                  </a:ln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2" name="Google Shape;1038;p46">
              <a:extLst>
                <a:ext uri="{FF2B5EF4-FFF2-40B4-BE49-F238E27FC236}">
                  <a16:creationId xmlns:a16="http://schemas.microsoft.com/office/drawing/2014/main" id="{51619BA4-07AE-4E65-98DF-EF03EFBBACFF}"/>
                </a:ext>
              </a:extLst>
            </p:cNvPr>
            <p:cNvSpPr/>
            <p:nvPr/>
          </p:nvSpPr>
          <p:spPr>
            <a:xfrm>
              <a:off x="1459513" y="2703561"/>
              <a:ext cx="76046" cy="103649"/>
            </a:xfrm>
            <a:custGeom>
              <a:avLst/>
              <a:gdLst/>
              <a:ahLst/>
              <a:cxnLst/>
              <a:rect l="l" t="t" r="r" b="b"/>
              <a:pathLst>
                <a:path w="760456" h="1036493" extrusionOk="0">
                  <a:moveTo>
                    <a:pt x="380228" y="13751"/>
                  </a:moveTo>
                  <a:cubicBezTo>
                    <a:pt x="434806" y="44675"/>
                    <a:pt x="478469" y="121078"/>
                    <a:pt x="478469" y="183836"/>
                  </a:cubicBezTo>
                  <a:lnTo>
                    <a:pt x="478469" y="461249"/>
                  </a:lnTo>
                  <a:lnTo>
                    <a:pt x="662215" y="566757"/>
                  </a:lnTo>
                  <a:cubicBezTo>
                    <a:pt x="716794" y="597681"/>
                    <a:pt x="760456" y="674083"/>
                    <a:pt x="760456" y="736842"/>
                  </a:cubicBezTo>
                  <a:cubicBezTo>
                    <a:pt x="760456" y="799601"/>
                    <a:pt x="716794" y="825069"/>
                    <a:pt x="662215" y="794144"/>
                  </a:cubicBezTo>
                  <a:lnTo>
                    <a:pt x="478469" y="688636"/>
                  </a:lnTo>
                  <a:lnTo>
                    <a:pt x="478469" y="966049"/>
                  </a:lnTo>
                  <a:cubicBezTo>
                    <a:pt x="478469" y="1028807"/>
                    <a:pt x="434806" y="1054275"/>
                    <a:pt x="380228" y="1023350"/>
                  </a:cubicBezTo>
                  <a:cubicBezTo>
                    <a:pt x="325650" y="992426"/>
                    <a:pt x="281987" y="916023"/>
                    <a:pt x="281987" y="853265"/>
                  </a:cubicBezTo>
                  <a:lnTo>
                    <a:pt x="281987" y="575852"/>
                  </a:lnTo>
                  <a:lnTo>
                    <a:pt x="98241" y="469435"/>
                  </a:lnTo>
                  <a:cubicBezTo>
                    <a:pt x="43662" y="438510"/>
                    <a:pt x="0" y="362108"/>
                    <a:pt x="0" y="298440"/>
                  </a:cubicBezTo>
                  <a:cubicBezTo>
                    <a:pt x="0" y="235681"/>
                    <a:pt x="43662" y="210213"/>
                    <a:pt x="98241" y="241138"/>
                  </a:cubicBezTo>
                  <a:lnTo>
                    <a:pt x="281987" y="346646"/>
                  </a:lnTo>
                  <a:lnTo>
                    <a:pt x="281987" y="69233"/>
                  </a:lnTo>
                  <a:cubicBezTo>
                    <a:pt x="281987" y="7384"/>
                    <a:pt x="325650" y="-18084"/>
                    <a:pt x="380228" y="13751"/>
                  </a:cubicBezTo>
                  <a:close/>
                </a:path>
              </a:pathLst>
            </a:custGeom>
            <a:grpFill/>
            <a:ln>
              <a:solidFill>
                <a:schemeClr val="accent1">
                  <a:lumMod val="50000"/>
                </a:schemeClr>
              </a:solid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90" name="Bulut 89">
            <a:extLst>
              <a:ext uri="{FF2B5EF4-FFF2-40B4-BE49-F238E27FC236}">
                <a16:creationId xmlns:a16="http://schemas.microsoft.com/office/drawing/2014/main" id="{ED7B6414-1A82-492F-BBF7-055A8EA9D004}"/>
              </a:ext>
            </a:extLst>
          </p:cNvPr>
          <p:cNvSpPr/>
          <p:nvPr/>
        </p:nvSpPr>
        <p:spPr>
          <a:xfrm>
            <a:off x="179266" y="200622"/>
            <a:ext cx="3070049" cy="2226598"/>
          </a:xfrm>
          <a:prstGeom prst="cloud">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84069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Dikdörtgen 4">
            <a:extLst>
              <a:ext uri="{FF2B5EF4-FFF2-40B4-BE49-F238E27FC236}">
                <a16:creationId xmlns:a16="http://schemas.microsoft.com/office/drawing/2014/main" id="{8ED48D2F-8F30-4B4C-8A97-F53B0B9BD86F}"/>
              </a:ext>
            </a:extLst>
          </p:cNvPr>
          <p:cNvSpPr/>
          <p:nvPr/>
        </p:nvSpPr>
        <p:spPr>
          <a:xfrm>
            <a:off x="4965896" y="689788"/>
            <a:ext cx="7118253" cy="547842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500" dirty="0">
                <a:solidFill>
                  <a:schemeClr val="bg1"/>
                </a:solidFill>
              </a:rPr>
              <a:t>a1, </a:t>
            </a:r>
            <a:r>
              <a:rPr lang="tr-TR" sz="2500" dirty="0" err="1">
                <a:solidFill>
                  <a:schemeClr val="bg1"/>
                </a:solidFill>
              </a:rPr>
              <a:t>pi‘nin</a:t>
            </a:r>
            <a:r>
              <a:rPr lang="tr-TR" sz="2500" dirty="0">
                <a:solidFill>
                  <a:schemeClr val="bg1"/>
                </a:solidFill>
              </a:rPr>
              <a:t> ilk en doğru biti olsun</a:t>
            </a:r>
          </a:p>
          <a:p>
            <a:pPr marL="342900" indent="-342900">
              <a:buFont typeface="Arial" panose="020B0604020202020204" pitchFamily="34" charset="0"/>
              <a:buChar char="•"/>
            </a:pPr>
            <a:r>
              <a:rPr lang="tr-TR" sz="2500" dirty="0">
                <a:solidFill>
                  <a:schemeClr val="bg1"/>
                </a:solidFill>
              </a:rPr>
              <a:t>a2 </a:t>
            </a:r>
            <a:r>
              <a:rPr lang="tr-TR" sz="2500" dirty="0" err="1">
                <a:solidFill>
                  <a:schemeClr val="bg1"/>
                </a:solidFill>
              </a:rPr>
              <a:t>pi‘nin</a:t>
            </a:r>
            <a:r>
              <a:rPr lang="tr-TR" sz="2500" dirty="0">
                <a:solidFill>
                  <a:schemeClr val="bg1"/>
                </a:solidFill>
              </a:rPr>
              <a:t> en doğru ikinci biti olsun</a:t>
            </a:r>
          </a:p>
          <a:p>
            <a:pPr marL="342900" indent="-342900">
              <a:buFont typeface="Arial" panose="020B0604020202020204" pitchFamily="34" charset="0"/>
              <a:buChar char="•"/>
            </a:pPr>
            <a:r>
              <a:rPr lang="tr-TR" sz="2500" dirty="0">
                <a:solidFill>
                  <a:schemeClr val="bg1"/>
                </a:solidFill>
              </a:rPr>
              <a:t>Aynı şekilde tanımladığımız pi+1 ve pi+2'nin ilk en sağ biti olarak  b1 ve c1</a:t>
            </a:r>
          </a:p>
          <a:p>
            <a:pPr marL="342900" indent="-342900">
              <a:buFont typeface="Arial" panose="020B0604020202020204" pitchFamily="34" charset="0"/>
              <a:buChar char="•"/>
            </a:pPr>
            <a:r>
              <a:rPr lang="tr-TR" sz="2500" dirty="0">
                <a:solidFill>
                  <a:schemeClr val="bg1"/>
                </a:solidFill>
              </a:rPr>
              <a:t>pi+1 ve pi+2'nin sağ biti b2 ve c2'yi en çok ikinci olarak tanımlayın</a:t>
            </a:r>
          </a:p>
          <a:p>
            <a:pPr marL="342900" indent="-342900">
              <a:buFont typeface="Arial" panose="020B0604020202020204" pitchFamily="34" charset="0"/>
              <a:buChar char="•"/>
            </a:pPr>
            <a:r>
              <a:rPr lang="tr-TR" sz="2500" dirty="0">
                <a:solidFill>
                  <a:schemeClr val="bg1"/>
                </a:solidFill>
              </a:rPr>
              <a:t>Birinci ve ikinci en sağ bitlerin varyasyonu üç pikseli +1 veya -1 ile  değiştirerek kontrol ederiz.</a:t>
            </a:r>
          </a:p>
          <a:p>
            <a:pPr marL="342900" indent="-342900">
              <a:buFont typeface="Arial" panose="020B0604020202020204" pitchFamily="34" charset="0"/>
              <a:buChar char="•"/>
            </a:pPr>
            <a:r>
              <a:rPr lang="tr-TR" sz="2500" dirty="0">
                <a:solidFill>
                  <a:schemeClr val="bg1"/>
                </a:solidFill>
              </a:rPr>
              <a:t>Örneğin, pi = 10(10) = a8 a7 a6 a5 a4 a3 a2 a1(2) = 00001010(2), a1 = 1 ile pi +1 veya pi -1.</a:t>
            </a:r>
          </a:p>
          <a:p>
            <a:pPr marL="342900" indent="-342900">
              <a:buFont typeface="Arial" panose="020B0604020202020204" pitchFamily="34" charset="0"/>
              <a:buChar char="•"/>
            </a:pPr>
            <a:r>
              <a:rPr lang="tr-TR" sz="2500" dirty="0">
                <a:solidFill>
                  <a:schemeClr val="bg1"/>
                </a:solidFill>
              </a:rPr>
              <a:t>Bu durumda eğer a2 0 ise, </a:t>
            </a:r>
            <a:r>
              <a:rPr lang="tr-TR" sz="2500" dirty="0" err="1">
                <a:solidFill>
                  <a:schemeClr val="bg1"/>
                </a:solidFill>
              </a:rPr>
              <a:t>pi'yi</a:t>
            </a:r>
            <a:r>
              <a:rPr lang="tr-TR" sz="2500" dirty="0">
                <a:solidFill>
                  <a:schemeClr val="bg1"/>
                </a:solidFill>
              </a:rPr>
              <a:t> sadece -1 ile değiştirebiliriz.</a:t>
            </a:r>
          </a:p>
          <a:p>
            <a:pPr marL="342900" indent="-342900">
              <a:buFont typeface="Arial" panose="020B0604020202020204" pitchFamily="34" charset="0"/>
              <a:buChar char="•"/>
            </a:pPr>
            <a:r>
              <a:rPr lang="tr-TR" sz="2500" dirty="0">
                <a:solidFill>
                  <a:schemeClr val="bg1"/>
                </a:solidFill>
              </a:rPr>
              <a:t>Şema için yeni plan, üç pikselden oluşan bir gruba XOR işlemi  uygulanarak sağlanır.</a:t>
            </a:r>
          </a:p>
        </p:txBody>
      </p:sp>
      <p:sp>
        <p:nvSpPr>
          <p:cNvPr id="3" name="Akış Çizelgesi: Kart 2">
            <a:extLst>
              <a:ext uri="{FF2B5EF4-FFF2-40B4-BE49-F238E27FC236}">
                <a16:creationId xmlns:a16="http://schemas.microsoft.com/office/drawing/2014/main" id="{490A9826-019C-4717-B48E-7EE6773A9833}"/>
              </a:ext>
            </a:extLst>
          </p:cNvPr>
          <p:cNvSpPr/>
          <p:nvPr/>
        </p:nvSpPr>
        <p:spPr>
          <a:xfrm>
            <a:off x="536918" y="689788"/>
            <a:ext cx="4321128" cy="5148305"/>
          </a:xfrm>
          <a:prstGeom prst="flowChartPunchedCard">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8673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7" name="Dikdörtgen 6">
            <a:extLst>
              <a:ext uri="{FF2B5EF4-FFF2-40B4-BE49-F238E27FC236}">
                <a16:creationId xmlns:a16="http://schemas.microsoft.com/office/drawing/2014/main" id="{4EA9B0B9-37FA-4CA5-955E-CC59B2F66AAD}"/>
              </a:ext>
            </a:extLst>
          </p:cNvPr>
          <p:cNvSpPr/>
          <p:nvPr/>
        </p:nvSpPr>
        <p:spPr>
          <a:xfrm>
            <a:off x="168812" y="713936"/>
            <a:ext cx="3601329" cy="5064369"/>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B6CF072F-91DA-4363-BD2A-33F45AC15728}"/>
              </a:ext>
            </a:extLst>
          </p:cNvPr>
          <p:cNvSpPr/>
          <p:nvPr/>
        </p:nvSpPr>
        <p:spPr>
          <a:xfrm>
            <a:off x="3938952" y="422501"/>
            <a:ext cx="7906045" cy="586314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500" dirty="0">
                <a:solidFill>
                  <a:schemeClr val="bg1"/>
                </a:solidFill>
              </a:rPr>
              <a:t>Ayrıca, A, B ve C bitlerini bir gömme biriminin orijinal özellik  değerleri olarak tanımladığımız için, önerilen gömme algoritmasını  uyguladıktan sonra veriler gizli anahtarın üç bitine  dönüştürülecektir.</a:t>
            </a:r>
          </a:p>
          <a:p>
            <a:pPr marL="342900" indent="-342900">
              <a:buFont typeface="Arial" panose="020B0604020202020204" pitchFamily="34" charset="0"/>
              <a:buChar char="•"/>
            </a:pPr>
            <a:r>
              <a:rPr lang="tr-TR" sz="2500" dirty="0">
                <a:solidFill>
                  <a:schemeClr val="bg1"/>
                </a:solidFill>
              </a:rPr>
              <a:t>Spesifik olarak, A, B ve C bitlerinin önemi, gizli bir mesajın durumunu üç ikili bit şeklinde gizlemek için kullanılacaktır.</a:t>
            </a:r>
          </a:p>
          <a:p>
            <a:pPr marL="342900" indent="-342900">
              <a:buFont typeface="Arial" panose="020B0604020202020204" pitchFamily="34" charset="0"/>
              <a:buChar char="•"/>
            </a:pPr>
            <a:endParaRPr lang="tr-TR" sz="2500" dirty="0">
              <a:solidFill>
                <a:schemeClr val="bg1"/>
              </a:solidFill>
            </a:endParaRPr>
          </a:p>
          <a:p>
            <a:pPr marL="342900" indent="-342900">
              <a:buFont typeface="Arial" panose="020B0604020202020204" pitchFamily="34" charset="0"/>
              <a:buChar char="•"/>
            </a:pPr>
            <a:r>
              <a:rPr lang="tr-TR" sz="2500" b="1" dirty="0">
                <a:solidFill>
                  <a:schemeClr val="bg1"/>
                </a:solidFill>
              </a:rPr>
              <a:t>ADIM 2</a:t>
            </a:r>
          </a:p>
          <a:p>
            <a:pPr marL="342900" indent="-342900">
              <a:buFont typeface="Arial" panose="020B0604020202020204" pitchFamily="34" charset="0"/>
              <a:buChar char="•"/>
            </a:pPr>
            <a:r>
              <a:rPr lang="tr-TR" sz="2500" dirty="0">
                <a:solidFill>
                  <a:schemeClr val="bg1"/>
                </a:solidFill>
              </a:rPr>
              <a:t>Algoritmanın 2. adımında, A, B ve C bitlerini oluşturma kuralı</a:t>
            </a:r>
          </a:p>
          <a:p>
            <a:pPr marL="342900" indent="-342900">
              <a:buFont typeface="Arial" panose="020B0604020202020204" pitchFamily="34" charset="0"/>
              <a:buChar char="•"/>
            </a:pPr>
            <a:r>
              <a:rPr lang="tr-TR" sz="2500" dirty="0">
                <a:solidFill>
                  <a:schemeClr val="bg1"/>
                </a:solidFill>
              </a:rPr>
              <a:t>ayrıntılı olarak açıklanmaktadır.</a:t>
            </a:r>
          </a:p>
          <a:p>
            <a:pPr marL="342900" indent="-342900">
              <a:buFont typeface="Arial" panose="020B0604020202020204" pitchFamily="34" charset="0"/>
              <a:buChar char="•"/>
            </a:pPr>
            <a:r>
              <a:rPr lang="tr-TR" sz="2500">
                <a:solidFill>
                  <a:schemeClr val="bg1"/>
                </a:solidFill>
              </a:rPr>
              <a:t>Denkleme </a:t>
            </a:r>
            <a:r>
              <a:rPr lang="tr-TR" sz="2500" dirty="0">
                <a:solidFill>
                  <a:schemeClr val="bg1"/>
                </a:solidFill>
              </a:rPr>
              <a:t>göre, en sağdaki altı anlamlı biti XOR yaparak A, B ve C  bitlerini hesaplarız.</a:t>
            </a:r>
          </a:p>
          <a:p>
            <a:pPr marL="342900" indent="-342900">
              <a:buFont typeface="Arial" panose="020B0604020202020204" pitchFamily="34" charset="0"/>
              <a:buChar char="•"/>
            </a:pPr>
            <a:endParaRPr lang="tr-TR" sz="2500" dirty="0">
              <a:solidFill>
                <a:schemeClr val="bg1"/>
              </a:solidFill>
            </a:endParaRPr>
          </a:p>
        </p:txBody>
      </p:sp>
      <p:sp>
        <p:nvSpPr>
          <p:cNvPr id="10" name="object 3">
            <a:extLst>
              <a:ext uri="{FF2B5EF4-FFF2-40B4-BE49-F238E27FC236}">
                <a16:creationId xmlns:a16="http://schemas.microsoft.com/office/drawing/2014/main" id="{2C22B803-DBFA-4565-8C73-F2ECC361E85F}"/>
              </a:ext>
            </a:extLst>
          </p:cNvPr>
          <p:cNvSpPr/>
          <p:nvPr/>
        </p:nvSpPr>
        <p:spPr>
          <a:xfrm>
            <a:off x="8392881" y="5688859"/>
            <a:ext cx="2354835" cy="101928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66827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145367" y="117295"/>
            <a:ext cx="12191999" cy="6186309"/>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Denklemde gösterildiği gibi, </a:t>
            </a:r>
            <a:r>
              <a:rPr lang="tr-TR" sz="2200" dirty="0" err="1">
                <a:solidFill>
                  <a:schemeClr val="bg1"/>
                </a:solidFill>
              </a:rPr>
              <a:t>pi'nin</a:t>
            </a:r>
            <a:r>
              <a:rPr lang="tr-TR" sz="2200" dirty="0">
                <a:solidFill>
                  <a:schemeClr val="bg1"/>
                </a:solidFill>
              </a:rPr>
              <a:t> en az anlamlı bitini a1 değiştirerek A ve C bitlerini aynı anda kontrol edebiliriz.</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Aynı şekilde, bit A, </a:t>
            </a:r>
            <a:r>
              <a:rPr lang="tr-TR" sz="2200" dirty="0" err="1">
                <a:solidFill>
                  <a:schemeClr val="bg1"/>
                </a:solidFill>
              </a:rPr>
              <a:t>pi'nin</a:t>
            </a:r>
            <a:r>
              <a:rPr lang="tr-TR" sz="2200" dirty="0">
                <a:solidFill>
                  <a:schemeClr val="bg1"/>
                </a:solidFill>
              </a:rPr>
              <a:t> ikinci en az anlamlı biti a2 değiştirilerek  kontrol edilebilir.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Spesifik olarak, piksel değeri pi tek bir sayı olduğunda, onu  yalnızca a1 bitini pi -1 ile değiştirerek kontrol etmemiz gerekir.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Piksel değeri pi bir çift sayı olduğunda, onu sadece a1 bitini pi +1  ile değiştirerek kontrol etmemiz gerekir.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Benzer şekilde, eğer pi piksel değeri çift bir sayı ise, bit a2'yi sadece pi +1 ile kontrol etmemiz gerekir.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Aksine, pi piksel değeri tek bir sayıysa, sadece bit a2'yi pi -1 ile  kontrol etmemiz gerekir.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p:txBody>
      </p:sp>
    </p:spTree>
    <p:extLst>
      <p:ext uri="{BB962C8B-B14F-4D97-AF65-F5344CB8AC3E}">
        <p14:creationId xmlns:p14="http://schemas.microsoft.com/office/powerpoint/2010/main" val="1456200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307144" y="166568"/>
            <a:ext cx="11577711" cy="612475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000" dirty="0">
                <a:solidFill>
                  <a:schemeClr val="bg1"/>
                </a:solidFill>
              </a:rPr>
              <a:t>Daha sonra, pi+1'in en az anlamlı b1 bitini değiştirerek A ve B  bitlerinin durumunu eşzamanlı olarak değiştirebiliriz.</a:t>
            </a:r>
          </a:p>
          <a:p>
            <a:pPr marL="342900" indent="-342900">
              <a:buFont typeface="Arial" panose="020B0604020202020204" pitchFamily="34" charset="0"/>
              <a:buChar char="•"/>
            </a:pPr>
            <a:endParaRPr lang="tr-TR" sz="2000" dirty="0">
              <a:solidFill>
                <a:schemeClr val="bg1"/>
              </a:solidFill>
            </a:endParaRPr>
          </a:p>
          <a:p>
            <a:pPr marL="342900" indent="-342900">
              <a:buFont typeface="Arial" panose="020B0604020202020204" pitchFamily="34" charset="0"/>
              <a:buChar char="•"/>
            </a:pPr>
            <a:r>
              <a:rPr lang="tr-TR" sz="2000" dirty="0">
                <a:solidFill>
                  <a:schemeClr val="bg1"/>
                </a:solidFill>
              </a:rPr>
              <a:t>Son olarak, B ve C bitleri, pi+2'nin en az anlamlı bit c1'i değiştirilerek aynı anda değiştirebiliriz.</a:t>
            </a:r>
          </a:p>
          <a:p>
            <a:pPr marL="342900" indent="-342900">
              <a:buFont typeface="Arial" panose="020B0604020202020204" pitchFamily="34" charset="0"/>
              <a:buChar char="•"/>
            </a:pPr>
            <a:endParaRPr lang="tr-TR" sz="2000" dirty="0">
              <a:solidFill>
                <a:schemeClr val="bg1"/>
              </a:solidFill>
            </a:endParaRPr>
          </a:p>
          <a:p>
            <a:pPr marL="342900" indent="-342900">
              <a:buFont typeface="Arial" panose="020B0604020202020204" pitchFamily="34" charset="0"/>
              <a:buChar char="•"/>
            </a:pPr>
            <a:r>
              <a:rPr lang="tr-TR" sz="2000" dirty="0">
                <a:solidFill>
                  <a:schemeClr val="bg1"/>
                </a:solidFill>
              </a:rPr>
              <a:t>Bit C, pi+2'nin ikinci en az anlamlı bit c2'si değiştirilerek  değiştirilebilir.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b="1" dirty="0">
                <a:solidFill>
                  <a:schemeClr val="bg1"/>
                </a:solidFill>
              </a:rPr>
              <a:t>ADIM 3</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000" dirty="0">
                <a:solidFill>
                  <a:schemeClr val="bg1"/>
                </a:solidFill>
              </a:rPr>
              <a:t>Çıkarılan orijinal özellik değeri bitleri A, B, C'yi m0, m1, m2 gizli  mesajının üç biti ile aynı olup olmadıklarını görmek için  karşılaştırırız.</a:t>
            </a:r>
          </a:p>
          <a:p>
            <a:pPr marL="342900" indent="-342900">
              <a:buFont typeface="Arial" panose="020B0604020202020204" pitchFamily="34" charset="0"/>
              <a:buChar char="•"/>
            </a:pPr>
            <a:r>
              <a:rPr lang="tr-TR" sz="2000" dirty="0">
                <a:solidFill>
                  <a:schemeClr val="bg1"/>
                </a:solidFill>
              </a:rPr>
              <a:t>(A,B,C)2 = (m0, m1, m2)2 koşulu sağlanırsa, veri gömme işleminde  pi, pi+1, pi+2 piksellerinin değiştirilmesi gereksizdir.</a:t>
            </a:r>
          </a:p>
          <a:p>
            <a:pPr marL="342900" indent="-342900">
              <a:buFont typeface="Arial" panose="020B0604020202020204" pitchFamily="34" charset="0"/>
              <a:buChar char="•"/>
            </a:pPr>
            <a:r>
              <a:rPr lang="tr-TR" sz="2000" dirty="0">
                <a:solidFill>
                  <a:schemeClr val="bg1"/>
                </a:solidFill>
              </a:rPr>
              <a:t>Aksi takdirde, (A,B,C)2 = (m0, m1, m2)2 koşulu sağlanana kadar  pi, pi+1 veya pi+2 piksellerini değiştirmeliyiz.</a:t>
            </a:r>
          </a:p>
          <a:p>
            <a:pPr marL="342900" indent="-342900">
              <a:buFont typeface="Arial" panose="020B0604020202020204" pitchFamily="34" charset="0"/>
              <a:buChar char="•"/>
            </a:pPr>
            <a:r>
              <a:rPr lang="tr-TR" sz="2000" dirty="0">
                <a:solidFill>
                  <a:schemeClr val="bg1"/>
                </a:solidFill>
              </a:rPr>
              <a:t>pi , pi+1, pi+2 piksellerinin varyasyonunun ±1 ile  sınırlandırılmasını sağlamak için modifikasyon  algoritmasını öneriyoruz</a:t>
            </a:r>
            <a:r>
              <a:rPr lang="tr-TR" sz="2200" dirty="0">
                <a:solidFill>
                  <a:schemeClr val="bg1"/>
                </a:solidFill>
              </a:rPr>
              <a:t>. </a:t>
            </a:r>
          </a:p>
          <a:p>
            <a:pPr marL="342900" indent="-342900">
              <a:buFont typeface="Arial" panose="020B0604020202020204" pitchFamily="34" charset="0"/>
              <a:buChar char="•"/>
            </a:pPr>
            <a:endParaRPr lang="tr-TR" sz="2200" dirty="0">
              <a:solidFill>
                <a:schemeClr val="bg1"/>
              </a:solidFill>
            </a:endParaRPr>
          </a:p>
          <a:p>
            <a:r>
              <a:rPr lang="tr-TR" sz="2200" b="1" dirty="0">
                <a:solidFill>
                  <a:schemeClr val="bg1"/>
                </a:solidFill>
              </a:rPr>
              <a:t>                            Sonraki sayfada , algoritma ayrıntılı olarak  verilmiştir.</a:t>
            </a:r>
          </a:p>
        </p:txBody>
      </p:sp>
    </p:spTree>
    <p:extLst>
      <p:ext uri="{BB962C8B-B14F-4D97-AF65-F5344CB8AC3E}">
        <p14:creationId xmlns:p14="http://schemas.microsoft.com/office/powerpoint/2010/main" val="1345364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object 2">
            <a:extLst>
              <a:ext uri="{FF2B5EF4-FFF2-40B4-BE49-F238E27FC236}">
                <a16:creationId xmlns:a16="http://schemas.microsoft.com/office/drawing/2014/main" id="{0C70FA10-B295-46D3-A240-F14D82070BBB}"/>
              </a:ext>
            </a:extLst>
          </p:cNvPr>
          <p:cNvSpPr/>
          <p:nvPr/>
        </p:nvSpPr>
        <p:spPr>
          <a:xfrm>
            <a:off x="7287064" y="167054"/>
            <a:ext cx="4764258" cy="6523892"/>
          </a:xfrm>
          <a:prstGeom prst="rect">
            <a:avLst/>
          </a:prstGeom>
          <a:blipFill>
            <a:blip r:embed="rId3" cstate="print"/>
            <a:stretch>
              <a:fillRect/>
            </a:stretch>
          </a:blipFill>
        </p:spPr>
        <p:txBody>
          <a:bodyPr wrap="square" lIns="0" tIns="0" rIns="0" bIns="0" rtlCol="0"/>
          <a:lstStyle/>
          <a:p>
            <a:endParaRPr/>
          </a:p>
        </p:txBody>
      </p:sp>
      <p:sp>
        <p:nvSpPr>
          <p:cNvPr id="5" name="Dikdörtgen 4">
            <a:extLst>
              <a:ext uri="{FF2B5EF4-FFF2-40B4-BE49-F238E27FC236}">
                <a16:creationId xmlns:a16="http://schemas.microsoft.com/office/drawing/2014/main" id="{8CE15E0E-5A2B-4CF8-9BED-A4CA1EAEE3B4}"/>
              </a:ext>
            </a:extLst>
          </p:cNvPr>
          <p:cNvSpPr/>
          <p:nvPr/>
        </p:nvSpPr>
        <p:spPr>
          <a:xfrm>
            <a:off x="140679" y="166568"/>
            <a:ext cx="6794694" cy="652486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Wingdings" panose="05000000000000000000" pitchFamily="2" charset="2"/>
              <a:buChar char="v"/>
            </a:pPr>
            <a:r>
              <a:rPr lang="tr-TR" sz="2200" dirty="0">
                <a:solidFill>
                  <a:schemeClr val="bg1"/>
                </a:solidFill>
              </a:rPr>
              <a:t>Algoritmaya göre m0, m1, m2 gizli verisinin üç bitinin sırasıyla pi, pi+1, pi+2 üç pikseline gömülmesi sağlanır.</a:t>
            </a:r>
          </a:p>
          <a:p>
            <a:pPr marL="342900" indent="-342900">
              <a:buFont typeface="Wingdings" panose="05000000000000000000" pitchFamily="2" charset="2"/>
              <a:buChar char="v"/>
            </a:pPr>
            <a:endParaRPr lang="tr-TR" sz="2200" dirty="0">
              <a:solidFill>
                <a:schemeClr val="bg1"/>
              </a:solidFill>
            </a:endParaRPr>
          </a:p>
          <a:p>
            <a:pPr marL="342900" indent="-342900">
              <a:buFont typeface="Wingdings" panose="05000000000000000000" pitchFamily="2" charset="2"/>
              <a:buChar char="v"/>
            </a:pPr>
            <a:r>
              <a:rPr lang="tr-TR" sz="2200" dirty="0" err="1">
                <a:solidFill>
                  <a:schemeClr val="bg1"/>
                </a:solidFill>
              </a:rPr>
              <a:t>Stego</a:t>
            </a:r>
            <a:r>
              <a:rPr lang="tr-TR" sz="2200" dirty="0">
                <a:solidFill>
                  <a:schemeClr val="bg1"/>
                </a:solidFill>
              </a:rPr>
              <a:t> görüntüsü alındıktan sonra, gizli mesaj, kapak görüntüsü  bilgisi olmadan denklem ile çıkarılabilir. </a:t>
            </a:r>
          </a:p>
          <a:p>
            <a:pPr marL="342900" indent="-342900">
              <a:buFont typeface="Arial" panose="020B0604020202020204" pitchFamily="34" charset="0"/>
              <a:buChar char="•"/>
            </a:pPr>
            <a:endParaRPr lang="tr-TR" sz="2200" dirty="0">
              <a:solidFill>
                <a:schemeClr val="bg1"/>
              </a:solidFill>
            </a:endParaRPr>
          </a:p>
          <a:p>
            <a:r>
              <a:rPr lang="tr-TR" sz="2200" dirty="0">
                <a:solidFill>
                  <a:schemeClr val="bg1"/>
                </a:solidFill>
              </a:rPr>
              <a:t>Örneğin, soldaki tabloda pi= 51, pi+1 = 99 ve pi+2 = 33 olduğunda,  elimizde a1 = 1, a2 = 1, b1 = 1, b2 = 1, c1 =1 ve c2 = 0 olur . Orijinal  özellik biti A’yı </a:t>
            </a:r>
          </a:p>
          <a:p>
            <a:r>
              <a:rPr lang="tr-TR" sz="2200" dirty="0">
                <a:solidFill>
                  <a:schemeClr val="bg1"/>
                </a:solidFill>
              </a:rPr>
              <a:t>A = a1 ⊕ a2 ⊕ b1 aracılığıyla denkleme dayanarak  hesaplanır ve bit A = 1 elde ederiz. </a:t>
            </a:r>
          </a:p>
          <a:p>
            <a:r>
              <a:rPr lang="tr-TR" sz="2200" dirty="0">
                <a:solidFill>
                  <a:schemeClr val="bg1"/>
                </a:solidFill>
              </a:rPr>
              <a:t>Sonra, biti de türetebiliriz.</a:t>
            </a:r>
          </a:p>
          <a:p>
            <a:r>
              <a:rPr lang="tr-TR" sz="2200" dirty="0">
                <a:solidFill>
                  <a:schemeClr val="bg1"/>
                </a:solidFill>
              </a:rPr>
              <a:t>B = 1  yoluyla B = b1 ⊕ b2 ⊕ c1 Son olarak, orijinal özellik biti C = 0  denklem ile hesaplanabilir.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p:txBody>
      </p:sp>
    </p:spTree>
    <p:extLst>
      <p:ext uri="{BB962C8B-B14F-4D97-AF65-F5344CB8AC3E}">
        <p14:creationId xmlns:p14="http://schemas.microsoft.com/office/powerpoint/2010/main" val="198938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1010529" y="502219"/>
            <a:ext cx="9962271" cy="2123658"/>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200" dirty="0">
                <a:solidFill>
                  <a:schemeClr val="bg1"/>
                </a:solidFill>
              </a:rPr>
              <a:t>Gizli verinin durumu m0m1m2 = 110(2) ise, m0 m1 m2 ABC =  110(2) sağlandığından pi , pi+1, pi+2 pikselleri arasında herhangi bir  pikseli değiştirmek gereksizdir.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p:txBody>
      </p:sp>
      <p:sp>
        <p:nvSpPr>
          <p:cNvPr id="5" name="object 4">
            <a:extLst>
              <a:ext uri="{FF2B5EF4-FFF2-40B4-BE49-F238E27FC236}">
                <a16:creationId xmlns:a16="http://schemas.microsoft.com/office/drawing/2014/main" id="{4FD8E105-9FCB-4B3B-8722-502200B1E266}"/>
              </a:ext>
            </a:extLst>
          </p:cNvPr>
          <p:cNvSpPr/>
          <p:nvPr/>
        </p:nvSpPr>
        <p:spPr>
          <a:xfrm>
            <a:off x="520504" y="2625877"/>
            <a:ext cx="6513342" cy="3112697"/>
          </a:xfrm>
          <a:prstGeom prst="rect">
            <a:avLst/>
          </a:prstGeom>
          <a:blipFill>
            <a:blip r:embed="rId3"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BF053960-4EEC-42AB-A8F6-D720DCED1524}"/>
              </a:ext>
            </a:extLst>
          </p:cNvPr>
          <p:cNvSpPr/>
          <p:nvPr/>
        </p:nvSpPr>
        <p:spPr>
          <a:xfrm>
            <a:off x="8228017" y="2825516"/>
            <a:ext cx="3656838" cy="1579319"/>
          </a:xfrm>
          <a:prstGeom prst="rect">
            <a:avLst/>
          </a:prstGeom>
          <a:blipFill>
            <a:blip r:embed="rId4"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4050685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1010529" y="502219"/>
            <a:ext cx="9962271" cy="1107996"/>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200" dirty="0">
                <a:solidFill>
                  <a:schemeClr val="bg1"/>
                </a:solidFill>
              </a:rPr>
              <a:t>Aksi takdirde, m0m1m2 = ABC sağlanana kadar bir veya iki pikseli +1 veya -1 ile değiştirmeliyiz. Tabloda , A, B ve C bitlerinin  m0m1m2 ile aynı olması için pikselleri değiştirmenin yedi örneğini  göstermedir </a:t>
            </a:r>
          </a:p>
        </p:txBody>
      </p:sp>
      <p:sp>
        <p:nvSpPr>
          <p:cNvPr id="7" name="object 3">
            <a:extLst>
              <a:ext uri="{FF2B5EF4-FFF2-40B4-BE49-F238E27FC236}">
                <a16:creationId xmlns:a16="http://schemas.microsoft.com/office/drawing/2014/main" id="{A99AEFE0-7479-44D8-BD4B-7162D361B8DA}"/>
              </a:ext>
            </a:extLst>
          </p:cNvPr>
          <p:cNvSpPr/>
          <p:nvPr/>
        </p:nvSpPr>
        <p:spPr>
          <a:xfrm>
            <a:off x="1589438" y="1893370"/>
            <a:ext cx="7864052" cy="3064122"/>
          </a:xfrm>
          <a:prstGeom prst="rect">
            <a:avLst/>
          </a:prstGeom>
          <a:blipFill>
            <a:blip r:embed="rId3" cstate="print"/>
            <a:stretch>
              <a:fillRect/>
            </a:stretch>
          </a:blipFill>
        </p:spPr>
        <p:txBody>
          <a:bodyPr wrap="square" lIns="0" tIns="0" rIns="0" bIns="0" rtlCol="0"/>
          <a:lstStyle/>
          <a:p>
            <a:endParaRPr/>
          </a:p>
        </p:txBody>
      </p:sp>
      <p:sp>
        <p:nvSpPr>
          <p:cNvPr id="3" name="Dikdörtgen 2">
            <a:extLst>
              <a:ext uri="{FF2B5EF4-FFF2-40B4-BE49-F238E27FC236}">
                <a16:creationId xmlns:a16="http://schemas.microsoft.com/office/drawing/2014/main" id="{7ED35CFD-EFD6-4C89-9D44-65E1E3FED635}"/>
              </a:ext>
            </a:extLst>
          </p:cNvPr>
          <p:cNvSpPr/>
          <p:nvPr/>
        </p:nvSpPr>
        <p:spPr>
          <a:xfrm>
            <a:off x="2686823" y="5247785"/>
            <a:ext cx="5162843" cy="1323439"/>
          </a:xfrm>
          <a:prstGeom prst="rect">
            <a:avLst/>
          </a:prstGeom>
        </p:spPr>
        <p:txBody>
          <a:bodyPr wrap="square">
            <a:spAutoFit/>
          </a:bodyPr>
          <a:lstStyle/>
          <a:p>
            <a:pPr marL="342900" indent="-342900">
              <a:buFont typeface="Arial" panose="020B0604020202020204" pitchFamily="34" charset="0"/>
              <a:buChar char="•"/>
            </a:pPr>
            <a:r>
              <a:rPr lang="tr-TR" sz="2000" dirty="0">
                <a:solidFill>
                  <a:schemeClr val="bg1"/>
                </a:solidFill>
              </a:rPr>
              <a:t>(Üç piksel pi , pi+1, pi+2'den oluşan bir gruba en fazla +1 veya −1 değiştirilerek üç bit m0, m1, m2'nin nasıl gömüleceğini  gösteren bir örnek)</a:t>
            </a:r>
          </a:p>
        </p:txBody>
      </p:sp>
    </p:spTree>
    <p:extLst>
      <p:ext uri="{BB962C8B-B14F-4D97-AF65-F5344CB8AC3E}">
        <p14:creationId xmlns:p14="http://schemas.microsoft.com/office/powerpoint/2010/main" val="14319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2836984" y="805608"/>
            <a:ext cx="9073660" cy="664797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400" dirty="0">
                <a:solidFill>
                  <a:schemeClr val="bg1"/>
                </a:solidFill>
              </a:rPr>
              <a:t>Örnek tablolarda da incelediğimiz gibi örtü  piksellerinin değişiklik varyasyonu, +1 veya -1 ile  sınırlandırılabilmekte, iki pikseli aynı anda değiştirirken  olasılığın sadece 1/8 olduğunu göstermekte.</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Gizli bir veriyi gizlemek içinse, bir pikselin +1 veya -1 değiştirme olasılığında en fazla 6/8 olmakta.</a:t>
            </a:r>
          </a:p>
          <a:p>
            <a:pPr marL="342900" indent="-342900">
              <a:buFont typeface="Arial" panose="020B0604020202020204" pitchFamily="34" charset="0"/>
              <a:buChar char="•"/>
            </a:pPr>
            <a:r>
              <a:rPr lang="tr-TR" sz="2400" dirty="0">
                <a:solidFill>
                  <a:schemeClr val="bg1"/>
                </a:solidFill>
              </a:rPr>
              <a:t>Bu sonuçlar dikkate alındığında, önerilen şema için,  veri gizlendikten sonra piksel bozulmasının iyi bir şekilde  korunmuş olduğunu gözlemekteyiz.</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Önerilen şema, bir piksel +1 veya -1 işlemini değiştirerek  durumu kaydedebilir ve ayrıca iki piksel aynı anda +1 veya -1 ile  değiştirilirken durum tekrar incelenebilir. Aynı şekilde, aynı anda üç  piksel değiştirildiğinde de bu durumu elde edebiliriz.</a:t>
            </a:r>
          </a:p>
          <a:p>
            <a:pPr marL="342900" indent="-342900">
              <a:buFont typeface="Arial" panose="020B0604020202020204" pitchFamily="34" charset="0"/>
              <a:buChar char="•"/>
            </a:pPr>
            <a:endParaRPr lang="tr-TR" dirty="0">
              <a:solidFill>
                <a:schemeClr val="bg1"/>
              </a:solidFill>
            </a:endParaRPr>
          </a:p>
          <a:p>
            <a:pPr marL="342900" indent="-342900">
              <a:buFont typeface="Arial" panose="020B0604020202020204" pitchFamily="34" charset="0"/>
              <a:buChar char="•"/>
            </a:pPr>
            <a:endParaRPr lang="tr-TR" dirty="0">
              <a:solidFill>
                <a:schemeClr val="bg1"/>
              </a:solidFill>
            </a:endParaRPr>
          </a:p>
          <a:p>
            <a:pPr marL="342900" indent="-342900">
              <a:buFont typeface="Arial" panose="020B0604020202020204" pitchFamily="34" charset="0"/>
              <a:buChar char="•"/>
            </a:pPr>
            <a:endParaRPr lang="tr-TR" dirty="0">
              <a:solidFill>
                <a:schemeClr val="bg1"/>
              </a:solidFill>
            </a:endParaRPr>
          </a:p>
          <a:p>
            <a:pPr marL="342900" indent="-342900">
              <a:buFont typeface="Arial" panose="020B0604020202020204" pitchFamily="34" charset="0"/>
              <a:buChar char="•"/>
            </a:pPr>
            <a:endParaRPr lang="tr-TR" dirty="0">
              <a:solidFill>
                <a:schemeClr val="bg1"/>
              </a:solidFill>
            </a:endParaRPr>
          </a:p>
          <a:p>
            <a:pPr marL="342900" indent="-342900">
              <a:buFont typeface="Arial" panose="020B0604020202020204" pitchFamily="34" charset="0"/>
              <a:buChar char="•"/>
            </a:pPr>
            <a:endParaRPr lang="tr-TR" dirty="0">
              <a:solidFill>
                <a:schemeClr val="bg1"/>
              </a:solidFill>
            </a:endParaRPr>
          </a:p>
        </p:txBody>
      </p:sp>
      <p:sp>
        <p:nvSpPr>
          <p:cNvPr id="3" name="Patlama: 14 Nokta 2">
            <a:extLst>
              <a:ext uri="{FF2B5EF4-FFF2-40B4-BE49-F238E27FC236}">
                <a16:creationId xmlns:a16="http://schemas.microsoft.com/office/drawing/2014/main" id="{F9B14B33-72BA-404F-92C0-BBF7D4F21CC6}"/>
              </a:ext>
            </a:extLst>
          </p:cNvPr>
          <p:cNvSpPr/>
          <p:nvPr/>
        </p:nvSpPr>
        <p:spPr>
          <a:xfrm rot="20081848">
            <a:off x="-38920" y="243427"/>
            <a:ext cx="3411879" cy="3480235"/>
          </a:xfrm>
          <a:prstGeom prst="irregularSeal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300" b="1" dirty="0"/>
              <a:t>ANALİZ</a:t>
            </a:r>
          </a:p>
        </p:txBody>
      </p:sp>
    </p:spTree>
    <p:extLst>
      <p:ext uri="{BB962C8B-B14F-4D97-AF65-F5344CB8AC3E}">
        <p14:creationId xmlns:p14="http://schemas.microsoft.com/office/powerpoint/2010/main" val="2265166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221566" y="-5417"/>
            <a:ext cx="11748868" cy="1954381"/>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3300" b="1"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p:txBody>
      </p:sp>
      <p:sp>
        <p:nvSpPr>
          <p:cNvPr id="3" name="Dikdörtgen 2">
            <a:extLst>
              <a:ext uri="{FF2B5EF4-FFF2-40B4-BE49-F238E27FC236}">
                <a16:creationId xmlns:a16="http://schemas.microsoft.com/office/drawing/2014/main" id="{90C6CE83-9C8F-4DE9-8E2C-3FF2F69F2895}"/>
              </a:ext>
            </a:extLst>
          </p:cNvPr>
          <p:cNvSpPr/>
          <p:nvPr/>
        </p:nvSpPr>
        <p:spPr>
          <a:xfrm>
            <a:off x="1788941" y="1166842"/>
            <a:ext cx="8614117" cy="4524315"/>
          </a:xfrm>
          <a:prstGeom prst="rect">
            <a:avLst/>
          </a:prstGeom>
        </p:spPr>
        <p:txBody>
          <a:bodyPr wrap="square">
            <a:spAutoFit/>
          </a:bodyPr>
          <a:lstStyle/>
          <a:p>
            <a:pPr marL="342900" indent="-342900">
              <a:buFont typeface="Arial" panose="020B0604020202020204" pitchFamily="34" charset="0"/>
              <a:buChar char="•"/>
            </a:pPr>
            <a:r>
              <a:rPr lang="tr-TR" sz="2400" dirty="0">
                <a:solidFill>
                  <a:schemeClr val="bg1"/>
                </a:solidFill>
              </a:rPr>
              <a:t>Bir kayıp olmaksızın, birden fazla piksel aynı anda  değiştirildiğinde çok sayıda durum elde edilebilir. Bununla birlikte,  gizli mesaj, gizleme işleminden sonra daha fazla görsel bozulmaya  neden olabilir.</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Bu nedenle, bir gömme birimi üçten fazla pikselden  oluştuğunda yalnızca bir pikseli veya iki pikseli aynı anda  değiştirerek durumu analiz edebiliriz.</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Ayrıca, önerilen şema üç pikseli bir gömme durumu için  grupladığında en uygun çözümü ve veri gizlendikten sonra görüntü  bozulmasını nasıl önleyebildiğini de göstermektedir.</a:t>
            </a:r>
          </a:p>
        </p:txBody>
      </p:sp>
    </p:spTree>
    <p:extLst>
      <p:ext uri="{BB962C8B-B14F-4D97-AF65-F5344CB8AC3E}">
        <p14:creationId xmlns:p14="http://schemas.microsoft.com/office/powerpoint/2010/main" val="580539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439743" y="1148744"/>
            <a:ext cx="7429610" cy="5324535"/>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000" dirty="0">
                <a:solidFill>
                  <a:schemeClr val="bg1"/>
                </a:solidFill>
              </a:rPr>
              <a:t>Önerilen LSB veri gizleme algoritmamızın  performansını değerlendirmek için bu deneyde, iki yüz  kapak görüntüsü alınır.</a:t>
            </a:r>
          </a:p>
          <a:p>
            <a:pPr marL="342900" indent="-342900">
              <a:buFont typeface="Arial" panose="020B0604020202020204" pitchFamily="34" charset="0"/>
              <a:buChar char="•"/>
            </a:pPr>
            <a:endParaRPr lang="tr-TR" sz="2000" dirty="0">
              <a:solidFill>
                <a:schemeClr val="bg1"/>
              </a:solidFill>
            </a:endParaRPr>
          </a:p>
          <a:p>
            <a:pPr marL="342900" indent="-342900">
              <a:buFont typeface="Arial" panose="020B0604020202020204" pitchFamily="34" charset="0"/>
              <a:buChar char="•"/>
            </a:pPr>
            <a:r>
              <a:rPr lang="tr-TR" sz="2000" dirty="0">
                <a:solidFill>
                  <a:schemeClr val="bg1"/>
                </a:solidFill>
              </a:rPr>
              <a:t>Burada, 512 × 512 piksel boyutunda üç tipik görüntü ile deneysel sonuçlar incelenecek :</a:t>
            </a:r>
          </a:p>
          <a:p>
            <a:pPr marL="342900" indent="-342900">
              <a:buFont typeface="Arial" panose="020B0604020202020204" pitchFamily="34" charset="0"/>
              <a:buChar char="•"/>
            </a:pPr>
            <a:endParaRPr lang="tr-TR" sz="2000" dirty="0">
              <a:solidFill>
                <a:schemeClr val="bg1"/>
              </a:solidFill>
            </a:endParaRPr>
          </a:p>
          <a:p>
            <a:pPr marL="342900" indent="-342900">
              <a:buFont typeface="Arial" panose="020B0604020202020204" pitchFamily="34" charset="0"/>
              <a:buChar char="•"/>
            </a:pPr>
            <a:r>
              <a:rPr lang="tr-TR" sz="2000" dirty="0">
                <a:solidFill>
                  <a:schemeClr val="bg1"/>
                </a:solidFill>
              </a:rPr>
              <a:t>Orta düzeyde görüntü karmaşıklığına sahip '</a:t>
            </a:r>
            <a:r>
              <a:rPr lang="tr-TR" sz="2000" dirty="0" err="1">
                <a:solidFill>
                  <a:schemeClr val="bg1"/>
                </a:solidFill>
              </a:rPr>
              <a:t>Lena</a:t>
            </a:r>
            <a:r>
              <a:rPr lang="tr-TR" sz="2000" dirty="0">
                <a:solidFill>
                  <a:schemeClr val="bg1"/>
                </a:solidFill>
              </a:rPr>
              <a:t>',  yüksek doku özelliğine sahip ‘</a:t>
            </a:r>
            <a:r>
              <a:rPr lang="tr-TR" sz="2000" dirty="0" err="1">
                <a:solidFill>
                  <a:schemeClr val="bg1"/>
                </a:solidFill>
              </a:rPr>
              <a:t>Baboon</a:t>
            </a:r>
            <a:r>
              <a:rPr lang="tr-TR" sz="2000" dirty="0">
                <a:solidFill>
                  <a:schemeClr val="bg1"/>
                </a:solidFill>
              </a:rPr>
              <a:t>' ve göreceğimiz  gibi daha yumuşak özelliklere sahip '</a:t>
            </a:r>
            <a:r>
              <a:rPr lang="tr-TR" sz="2000" dirty="0" err="1">
                <a:solidFill>
                  <a:schemeClr val="bg1"/>
                </a:solidFill>
              </a:rPr>
              <a:t>Jets</a:t>
            </a:r>
            <a:r>
              <a:rPr lang="tr-TR" sz="2000" dirty="0">
                <a:solidFill>
                  <a:schemeClr val="bg1"/>
                </a:solidFill>
              </a:rPr>
              <a:t>’.</a:t>
            </a:r>
          </a:p>
          <a:p>
            <a:pPr marL="342900" indent="-342900">
              <a:buFont typeface="Arial" panose="020B0604020202020204" pitchFamily="34" charset="0"/>
              <a:buChar char="•"/>
            </a:pPr>
            <a:endParaRPr lang="tr-TR" sz="2000" dirty="0">
              <a:solidFill>
                <a:schemeClr val="bg1"/>
              </a:solidFill>
            </a:endParaRPr>
          </a:p>
          <a:p>
            <a:pPr marL="342900" indent="-342900">
              <a:buFont typeface="Arial" panose="020B0604020202020204" pitchFamily="34" charset="0"/>
              <a:buChar char="•"/>
            </a:pPr>
            <a:r>
              <a:rPr lang="tr-TR" sz="2000" dirty="0">
                <a:solidFill>
                  <a:schemeClr val="bg1"/>
                </a:solidFill>
              </a:rPr>
              <a:t>Yanda da görüldüğü gibi, kalite bozulmasının  incelenmesi için, PSNR metriği kullanılmıştır. Eğer  PSNR değeri yüksek olursa, insan görsel duyarlılığı  için algılanamaz olduğu ifadesi söylenebilir.</a:t>
            </a:r>
          </a:p>
          <a:p>
            <a:pPr marL="342900" indent="-342900">
              <a:buFont typeface="Arial" panose="020B0604020202020204" pitchFamily="34" charset="0"/>
              <a:buChar char="•"/>
            </a:pPr>
            <a:endParaRPr lang="tr-TR" sz="2000" dirty="0">
              <a:solidFill>
                <a:schemeClr val="bg1"/>
              </a:solidFill>
            </a:endParaRPr>
          </a:p>
          <a:p>
            <a:pPr marL="342900" indent="-342900">
              <a:buFont typeface="Arial" panose="020B0604020202020204" pitchFamily="34" charset="0"/>
              <a:buChar char="•"/>
            </a:pPr>
            <a:r>
              <a:rPr lang="tr-TR" sz="2000" dirty="0">
                <a:solidFill>
                  <a:schemeClr val="bg1"/>
                </a:solidFill>
              </a:rPr>
              <a:t>Gizli veriler gizlendikten sonra daha fazla  bozulma olduğunda, bunun tersi olacağı ifadesine de  ulaşılabilir.</a:t>
            </a:r>
          </a:p>
          <a:p>
            <a:pPr marL="342900" indent="-342900">
              <a:buFont typeface="Arial" panose="020B0604020202020204" pitchFamily="34" charset="0"/>
              <a:buChar char="•"/>
            </a:pPr>
            <a:endParaRPr lang="tr-TR" sz="2000" dirty="0">
              <a:solidFill>
                <a:schemeClr val="bg1"/>
              </a:solidFill>
            </a:endParaRPr>
          </a:p>
        </p:txBody>
      </p:sp>
      <p:sp>
        <p:nvSpPr>
          <p:cNvPr id="4" name="object 2">
            <a:extLst>
              <a:ext uri="{FF2B5EF4-FFF2-40B4-BE49-F238E27FC236}">
                <a16:creationId xmlns:a16="http://schemas.microsoft.com/office/drawing/2014/main" id="{527D9B2E-E046-4216-9317-1793CC217677}"/>
              </a:ext>
            </a:extLst>
          </p:cNvPr>
          <p:cNvSpPr/>
          <p:nvPr/>
        </p:nvSpPr>
        <p:spPr>
          <a:xfrm>
            <a:off x="7976383" y="183581"/>
            <a:ext cx="4108586" cy="6428234"/>
          </a:xfrm>
          <a:prstGeom prst="rect">
            <a:avLst/>
          </a:prstGeom>
          <a:blipFill>
            <a:blip r:embed="rId3" cstate="print"/>
            <a:stretch>
              <a:fillRect/>
            </a:stretch>
          </a:blipFill>
        </p:spPr>
        <p:txBody>
          <a:bodyPr wrap="square" lIns="0" tIns="0" rIns="0" bIns="0" rtlCol="0"/>
          <a:lstStyle/>
          <a:p>
            <a:endParaRPr/>
          </a:p>
        </p:txBody>
      </p:sp>
      <p:sp>
        <p:nvSpPr>
          <p:cNvPr id="3" name="Dikdörtgen 2">
            <a:extLst>
              <a:ext uri="{FF2B5EF4-FFF2-40B4-BE49-F238E27FC236}">
                <a16:creationId xmlns:a16="http://schemas.microsoft.com/office/drawing/2014/main" id="{3B9967F8-056C-420C-BE83-FE7EA48B76E0}"/>
              </a:ext>
            </a:extLst>
          </p:cNvPr>
          <p:cNvSpPr/>
          <p:nvPr/>
        </p:nvSpPr>
        <p:spPr>
          <a:xfrm>
            <a:off x="256813" y="274290"/>
            <a:ext cx="5560433" cy="600164"/>
          </a:xfrm>
          <a:prstGeom prst="rect">
            <a:avLst/>
          </a:prstGeom>
        </p:spPr>
        <p:txBody>
          <a:bodyPr wrap="none">
            <a:spAutoFit/>
          </a:bodyPr>
          <a:lstStyle/>
          <a:p>
            <a:pPr marL="342900" indent="-342900">
              <a:buFont typeface="Arial" panose="020B0604020202020204" pitchFamily="34" charset="0"/>
              <a:buChar char="•"/>
            </a:pPr>
            <a:r>
              <a:rPr lang="tr-TR" sz="3300" b="1" dirty="0">
                <a:solidFill>
                  <a:schemeClr val="bg1"/>
                </a:solidFill>
              </a:rPr>
              <a:t>Deneyler ve  Karşılaştırmalar</a:t>
            </a:r>
          </a:p>
        </p:txBody>
      </p:sp>
    </p:spTree>
    <p:extLst>
      <p:ext uri="{BB962C8B-B14F-4D97-AF65-F5344CB8AC3E}">
        <p14:creationId xmlns:p14="http://schemas.microsoft.com/office/powerpoint/2010/main" val="422358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20">
            <a:extLst>
              <a:ext uri="{FF2B5EF4-FFF2-40B4-BE49-F238E27FC236}">
                <a16:creationId xmlns:a16="http://schemas.microsoft.com/office/drawing/2014/main" id="{3C1D2C27-407C-437A-AE3B-04B5C91A9086}"/>
              </a:ext>
            </a:extLst>
          </p:cNvPr>
          <p:cNvSpPr/>
          <p:nvPr/>
        </p:nvSpPr>
        <p:spPr>
          <a:xfrm>
            <a:off x="0" y="-20809"/>
            <a:ext cx="5049398" cy="6878809"/>
          </a:xfrm>
          <a:custGeom>
            <a:avLst/>
            <a:gdLst>
              <a:gd name="connsiteX0" fmla="*/ 0 w 9801726"/>
              <a:gd name="connsiteY0" fmla="*/ 0 h 6858000"/>
              <a:gd name="connsiteX1" fmla="*/ 1718487 w 9801726"/>
              <a:gd name="connsiteY1" fmla="*/ 0 h 6858000"/>
              <a:gd name="connsiteX2" fmla="*/ 9801726 w 9801726"/>
              <a:gd name="connsiteY2" fmla="*/ 3981460 h 6858000"/>
              <a:gd name="connsiteX3" fmla="*/ 3961717 w 9801726"/>
              <a:gd name="connsiteY3" fmla="*/ 6858000 h 6858000"/>
              <a:gd name="connsiteX4" fmla="*/ 0 w 98017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1726" h="6858000">
                <a:moveTo>
                  <a:pt x="0" y="0"/>
                </a:moveTo>
                <a:lnTo>
                  <a:pt x="1718487" y="0"/>
                </a:lnTo>
                <a:lnTo>
                  <a:pt x="9801726" y="3981460"/>
                </a:lnTo>
                <a:lnTo>
                  <a:pt x="3961717" y="6858000"/>
                </a:lnTo>
                <a:lnTo>
                  <a:pt x="0" y="6858000"/>
                </a:lnTo>
                <a:close/>
              </a:path>
            </a:pathLst>
          </a:custGeom>
          <a:gradFill flip="none" rotWithShape="1">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upo 60">
            <a:extLst>
              <a:ext uri="{FF2B5EF4-FFF2-40B4-BE49-F238E27FC236}">
                <a16:creationId xmlns:a16="http://schemas.microsoft.com/office/drawing/2014/main" id="{145F94B3-1FD2-460F-AE18-C487A4CF5F39}"/>
              </a:ext>
            </a:extLst>
          </p:cNvPr>
          <p:cNvGrpSpPr/>
          <p:nvPr/>
        </p:nvGrpSpPr>
        <p:grpSpPr>
          <a:xfrm>
            <a:off x="98474" y="1838525"/>
            <a:ext cx="3953021" cy="3858890"/>
            <a:chOff x="2522057" y="2360511"/>
            <a:chExt cx="554801" cy="683772"/>
          </a:xfrm>
          <a:blipFill dpi="0" rotWithShape="1">
            <a:blip r:embed="rId2">
              <a:extLst>
                <a:ext uri="{28A0092B-C50C-407E-A947-70E740481C1C}">
                  <a14:useLocalDpi xmlns:a14="http://schemas.microsoft.com/office/drawing/2010/main" val="0"/>
                </a:ext>
              </a:extLst>
            </a:blip>
            <a:srcRect/>
            <a:stretch>
              <a:fillRect/>
            </a:stretch>
          </a:blipFill>
        </p:grpSpPr>
        <p:sp>
          <p:nvSpPr>
            <p:cNvPr id="10" name="Google Shape;986;p46">
              <a:extLst>
                <a:ext uri="{FF2B5EF4-FFF2-40B4-BE49-F238E27FC236}">
                  <a16:creationId xmlns:a16="http://schemas.microsoft.com/office/drawing/2014/main" id="{A67A106C-CF48-4A1B-9396-DA7A0E49B794}"/>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 name="Google Shape;987;p46">
              <a:extLst>
                <a:ext uri="{FF2B5EF4-FFF2-40B4-BE49-F238E27FC236}">
                  <a16:creationId xmlns:a16="http://schemas.microsoft.com/office/drawing/2014/main" id="{9B1ECFCA-E802-4EA5-B406-2320CF225B7C}"/>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2" name="Google Shape;988;p46">
              <a:extLst>
                <a:ext uri="{FF2B5EF4-FFF2-40B4-BE49-F238E27FC236}">
                  <a16:creationId xmlns:a16="http://schemas.microsoft.com/office/drawing/2014/main" id="{A3DA9493-21B5-447B-9EBF-78ED8E5E32DE}"/>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 name="Google Shape;989;p46">
              <a:extLst>
                <a:ext uri="{FF2B5EF4-FFF2-40B4-BE49-F238E27FC236}">
                  <a16:creationId xmlns:a16="http://schemas.microsoft.com/office/drawing/2014/main" id="{5F8D0661-FD60-423F-A0DC-A3B3452870A4}"/>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4" name="Google Shape;990;p46">
              <a:extLst>
                <a:ext uri="{FF2B5EF4-FFF2-40B4-BE49-F238E27FC236}">
                  <a16:creationId xmlns:a16="http://schemas.microsoft.com/office/drawing/2014/main" id="{36CA4D3A-8F51-4781-A2C0-5224817547A2}"/>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 name="Google Shape;991;p46">
              <a:extLst>
                <a:ext uri="{FF2B5EF4-FFF2-40B4-BE49-F238E27FC236}">
                  <a16:creationId xmlns:a16="http://schemas.microsoft.com/office/drawing/2014/main" id="{A02168E0-301E-47B3-A070-89657C22649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6" name="Google Shape;992;p46">
              <a:extLst>
                <a:ext uri="{FF2B5EF4-FFF2-40B4-BE49-F238E27FC236}">
                  <a16:creationId xmlns:a16="http://schemas.microsoft.com/office/drawing/2014/main" id="{E851F270-BBB2-4439-B80D-EF2A560A8871}"/>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7" name="Google Shape;993;p46">
              <a:extLst>
                <a:ext uri="{FF2B5EF4-FFF2-40B4-BE49-F238E27FC236}">
                  <a16:creationId xmlns:a16="http://schemas.microsoft.com/office/drawing/2014/main" id="{3359C350-EE8E-489E-8F60-60BC4DFC951F}"/>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 name="Google Shape;994;p46">
              <a:extLst>
                <a:ext uri="{FF2B5EF4-FFF2-40B4-BE49-F238E27FC236}">
                  <a16:creationId xmlns:a16="http://schemas.microsoft.com/office/drawing/2014/main" id="{97A25ADA-B601-48C3-8352-8EDDC17EBA43}"/>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9" name="Google Shape;995;p46">
              <a:extLst>
                <a:ext uri="{FF2B5EF4-FFF2-40B4-BE49-F238E27FC236}">
                  <a16:creationId xmlns:a16="http://schemas.microsoft.com/office/drawing/2014/main" id="{12D6FB08-EDD1-4E4F-B183-6CDE94EF785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0" name="Google Shape;996;p46">
              <a:extLst>
                <a:ext uri="{FF2B5EF4-FFF2-40B4-BE49-F238E27FC236}">
                  <a16:creationId xmlns:a16="http://schemas.microsoft.com/office/drawing/2014/main" id="{653EF6A3-0E69-4A32-B9A5-D19CB8DF4F81}"/>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1" name="Google Shape;997;p46">
              <a:extLst>
                <a:ext uri="{FF2B5EF4-FFF2-40B4-BE49-F238E27FC236}">
                  <a16:creationId xmlns:a16="http://schemas.microsoft.com/office/drawing/2014/main" id="{33467D11-C610-45F4-BCE9-92B7A2752707}"/>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2" name="Google Shape;998;p46">
              <a:extLst>
                <a:ext uri="{FF2B5EF4-FFF2-40B4-BE49-F238E27FC236}">
                  <a16:creationId xmlns:a16="http://schemas.microsoft.com/office/drawing/2014/main" id="{F2E9CFEC-94D7-412B-9354-775E4B33A445}"/>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3" name="Google Shape;999;p46">
              <a:extLst>
                <a:ext uri="{FF2B5EF4-FFF2-40B4-BE49-F238E27FC236}">
                  <a16:creationId xmlns:a16="http://schemas.microsoft.com/office/drawing/2014/main" id="{480B7FE8-3CC6-4566-BA2F-B57631D867F4}"/>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4" name="Google Shape;1000;p46">
              <a:extLst>
                <a:ext uri="{FF2B5EF4-FFF2-40B4-BE49-F238E27FC236}">
                  <a16:creationId xmlns:a16="http://schemas.microsoft.com/office/drawing/2014/main" id="{C7325F3F-B226-4F1E-B125-9DD2F7B7F929}"/>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5" name="Google Shape;1001;p46">
              <a:extLst>
                <a:ext uri="{FF2B5EF4-FFF2-40B4-BE49-F238E27FC236}">
                  <a16:creationId xmlns:a16="http://schemas.microsoft.com/office/drawing/2014/main" id="{98AED907-0D8D-4151-98F2-B105984B88A5}"/>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 name="Google Shape;1002;p46">
              <a:extLst>
                <a:ext uri="{FF2B5EF4-FFF2-40B4-BE49-F238E27FC236}">
                  <a16:creationId xmlns:a16="http://schemas.microsoft.com/office/drawing/2014/main" id="{E85AAE03-884A-4934-8110-B30F4B887EE8}"/>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7" name="Google Shape;1003;p46">
              <a:extLst>
                <a:ext uri="{FF2B5EF4-FFF2-40B4-BE49-F238E27FC236}">
                  <a16:creationId xmlns:a16="http://schemas.microsoft.com/office/drawing/2014/main" id="{3523938B-69F5-4D20-9718-672C89D79F8E}"/>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8" name="Google Shape;1004;p46">
              <a:extLst>
                <a:ext uri="{FF2B5EF4-FFF2-40B4-BE49-F238E27FC236}">
                  <a16:creationId xmlns:a16="http://schemas.microsoft.com/office/drawing/2014/main" id="{DF8BE4F3-8FC7-46AD-9B67-621C663592F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9" name="Google Shape;1005;p46">
              <a:extLst>
                <a:ext uri="{FF2B5EF4-FFF2-40B4-BE49-F238E27FC236}">
                  <a16:creationId xmlns:a16="http://schemas.microsoft.com/office/drawing/2014/main" id="{79D92BDE-4B99-4629-B757-84F728282C1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0" name="Google Shape;1006;p46">
              <a:extLst>
                <a:ext uri="{FF2B5EF4-FFF2-40B4-BE49-F238E27FC236}">
                  <a16:creationId xmlns:a16="http://schemas.microsoft.com/office/drawing/2014/main" id="{8254E419-A1F6-445A-ACF9-2C3C6B28452C}"/>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1" name="Google Shape;1007;p46">
              <a:extLst>
                <a:ext uri="{FF2B5EF4-FFF2-40B4-BE49-F238E27FC236}">
                  <a16:creationId xmlns:a16="http://schemas.microsoft.com/office/drawing/2014/main" id="{3982969D-F6F5-4F8A-B3CC-DB20CD86ED5D}"/>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2" name="Google Shape;1008;p46">
              <a:extLst>
                <a:ext uri="{FF2B5EF4-FFF2-40B4-BE49-F238E27FC236}">
                  <a16:creationId xmlns:a16="http://schemas.microsoft.com/office/drawing/2014/main" id="{4371AA90-AAE0-4A97-AD29-DCB2CDAD2A13}"/>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3" name="Google Shape;1009;p46">
              <a:extLst>
                <a:ext uri="{FF2B5EF4-FFF2-40B4-BE49-F238E27FC236}">
                  <a16:creationId xmlns:a16="http://schemas.microsoft.com/office/drawing/2014/main" id="{F31ED2DA-F829-416A-881E-0388853E9391}"/>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4" name="Google Shape;1010;p46">
              <a:extLst>
                <a:ext uri="{FF2B5EF4-FFF2-40B4-BE49-F238E27FC236}">
                  <a16:creationId xmlns:a16="http://schemas.microsoft.com/office/drawing/2014/main" id="{7DA97C04-5283-4CF5-9D35-78A5410300E1}"/>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5" name="Google Shape;1011;p46">
              <a:extLst>
                <a:ext uri="{FF2B5EF4-FFF2-40B4-BE49-F238E27FC236}">
                  <a16:creationId xmlns:a16="http://schemas.microsoft.com/office/drawing/2014/main" id="{89F386D6-3A9F-4F88-8D91-05B27D19292D}"/>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6" name="Google Shape;1012;p46">
              <a:extLst>
                <a:ext uri="{FF2B5EF4-FFF2-40B4-BE49-F238E27FC236}">
                  <a16:creationId xmlns:a16="http://schemas.microsoft.com/office/drawing/2014/main" id="{FB210B30-AFC1-408F-B61E-A0C33AA61935}"/>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37" name="Dikdörtgen 36">
            <a:extLst>
              <a:ext uri="{FF2B5EF4-FFF2-40B4-BE49-F238E27FC236}">
                <a16:creationId xmlns:a16="http://schemas.microsoft.com/office/drawing/2014/main" id="{30B141E2-DFD2-4CCE-9074-959C997ACE57}"/>
              </a:ext>
            </a:extLst>
          </p:cNvPr>
          <p:cNvSpPr/>
          <p:nvPr/>
        </p:nvSpPr>
        <p:spPr>
          <a:xfrm>
            <a:off x="5183776" y="142193"/>
            <a:ext cx="6835808" cy="6494085"/>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En eski endişe mahkum Alice ve </a:t>
            </a:r>
            <a:r>
              <a:rPr lang="tr-TR" sz="2600" dirty="0" err="1"/>
              <a:t>Bob</a:t>
            </a:r>
            <a:r>
              <a:rPr lang="tr-TR" sz="2600" dirty="0"/>
              <a:t> arasında, gardiyan </a:t>
            </a:r>
            <a:r>
              <a:rPr lang="tr-TR" sz="2600" dirty="0" err="1"/>
              <a:t>Wendy’e</a:t>
            </a:r>
            <a:r>
              <a:rPr lang="tr-TR" sz="2600" dirty="0"/>
              <a:t>  yakalanmadan kaçış planı yapabilmeleri için, aralarındaki şifreli mesaj ile  başlamıştır.</a:t>
            </a:r>
          </a:p>
          <a:p>
            <a:pPr marL="457200" indent="-457200">
              <a:buFont typeface="Wingdings" panose="05000000000000000000" pitchFamily="2" charset="2"/>
              <a:buChar char="Ø"/>
            </a:pPr>
            <a:endParaRPr lang="tr-TR" sz="2600" dirty="0"/>
          </a:p>
          <a:p>
            <a:pPr marL="457200" indent="-457200">
              <a:buFont typeface="Wingdings" panose="05000000000000000000" pitchFamily="2" charset="2"/>
              <a:buChar char="Ø"/>
            </a:pPr>
            <a:r>
              <a:rPr lang="tr-TR" sz="2600" dirty="0"/>
              <a:t>Günümüze kadar, gizli mesajları iletebilmek için, resim, video, ses gibi  örüntü nesneler kullanılmıştır.</a:t>
            </a:r>
          </a:p>
          <a:p>
            <a:pPr marL="457200" indent="-457200">
              <a:buFont typeface="Wingdings" panose="05000000000000000000" pitchFamily="2" charset="2"/>
              <a:buChar char="Ø"/>
            </a:pPr>
            <a:endParaRPr lang="tr-TR" sz="2600" dirty="0"/>
          </a:p>
          <a:p>
            <a:pPr marL="457200" indent="-457200">
              <a:buFont typeface="Wingdings" panose="05000000000000000000" pitchFamily="2" charset="2"/>
              <a:buChar char="Ø"/>
            </a:pPr>
            <a:r>
              <a:rPr lang="tr-TR" sz="2600" dirty="0"/>
              <a:t>Veri gizleme için birçok yöntem ve algoritma bulunmaktadır. Temelde bir  veri gizleme şeması iki performans tekniği ile değerlendirilir.</a:t>
            </a:r>
          </a:p>
          <a:p>
            <a:pPr marL="457200" indent="-457200">
              <a:buFont typeface="Wingdings" panose="05000000000000000000" pitchFamily="2" charset="2"/>
              <a:buChar char="Ø"/>
            </a:pPr>
            <a:endParaRPr lang="tr-TR" sz="2600" dirty="0"/>
          </a:p>
          <a:p>
            <a:pPr marL="457200" indent="-457200">
              <a:buFont typeface="Wingdings" panose="05000000000000000000" pitchFamily="2" charset="2"/>
              <a:buChar char="Ø"/>
            </a:pPr>
            <a:r>
              <a:rPr lang="tr-TR" sz="2600" dirty="0"/>
              <a:t>Birincisi gizleme esnasında oluşan algısal bozulma, diğeri ise gömülebilir kapasitedir.</a:t>
            </a:r>
          </a:p>
        </p:txBody>
      </p:sp>
    </p:spTree>
    <p:extLst>
      <p:ext uri="{BB962C8B-B14F-4D97-AF65-F5344CB8AC3E}">
        <p14:creationId xmlns:p14="http://schemas.microsoft.com/office/powerpoint/2010/main" val="1595463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Dikdörtgen 5">
            <a:extLst>
              <a:ext uri="{FF2B5EF4-FFF2-40B4-BE49-F238E27FC236}">
                <a16:creationId xmlns:a16="http://schemas.microsoft.com/office/drawing/2014/main" id="{7BC057A0-6ECE-4B2D-9BE4-0A053BEF0A5D}"/>
              </a:ext>
            </a:extLst>
          </p:cNvPr>
          <p:cNvSpPr/>
          <p:nvPr/>
        </p:nvSpPr>
        <p:spPr>
          <a:xfrm>
            <a:off x="492370" y="1351508"/>
            <a:ext cx="11408898" cy="415498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400" dirty="0" err="1">
                <a:solidFill>
                  <a:schemeClr val="bg1"/>
                </a:solidFill>
              </a:rPr>
              <a:t>b,d,f</a:t>
            </a:r>
            <a:r>
              <a:rPr lang="tr-TR" sz="2400" dirty="0">
                <a:solidFill>
                  <a:schemeClr val="bg1"/>
                </a:solidFill>
              </a:rPr>
              <a:t> şekillerinde gördüğümüz üzere,  (512x512/3)x3=262143 bit gömme kapasitesi  olduğunu hesaplayabiliriz. Verilen PSNR  değerlerinde, önerilen şema ve sözde rastgele  sonuçlar 1000 kez çalıştırıldığında ortalama değerler  gözlenmektedir.</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Bu nedenle, PSNR değerleri, doğru olmakla  birlikte, önerilen şemanın beklenenden yüksek  performans gösterdiğini söylemektedir.</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Önerilen şema ile daha önceki algoritmaların  sonuçları karşılaştırılmıştır. Yeni şema performansı, tüm  LSB şemaları için en az bozulmaya sahip olduğunu  göstermektedir.</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endParaRPr lang="tr-TR" sz="2400" dirty="0">
              <a:solidFill>
                <a:schemeClr val="bg1"/>
              </a:solidFill>
            </a:endParaRPr>
          </a:p>
        </p:txBody>
      </p:sp>
    </p:spTree>
    <p:extLst>
      <p:ext uri="{BB962C8B-B14F-4D97-AF65-F5344CB8AC3E}">
        <p14:creationId xmlns:p14="http://schemas.microsoft.com/office/powerpoint/2010/main" val="1565684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492369" y="361544"/>
            <a:ext cx="11090031" cy="600164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Hesaplama karmaşıklığı toplam maliyeti  hesaplanırken, makalemizin, önceki kısımlarında yapılan  işlem ve yazılan algoritmalarda gözüktüğü üzere, sekiz  farklı adıma ihtiyaç olduğu sonucuna varılır.</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Bir pikselin ortalama maliyeti, O(n) = 2.66 olarak hesaplandığında, şema ile hesaplama  karmaşıklığının toplam maliyeti, mevcut şemalara da eşit  olduğu gözlenir.</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r>
              <a:rPr lang="tr-TR" sz="2400" dirty="0">
                <a:solidFill>
                  <a:schemeClr val="bg1"/>
                </a:solidFill>
              </a:rPr>
              <a:t>Böylece bu şema, tüm gizli veri gömme ve  çıkarma işlemlerinde doğrusal olarak kullanılabilir ifadesi  çıkarılabilir.</a:t>
            </a: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endParaRPr lang="tr-TR" sz="2400" dirty="0">
              <a:solidFill>
                <a:schemeClr val="bg1"/>
              </a:solidFill>
            </a:endParaRPr>
          </a:p>
          <a:p>
            <a:pPr marL="342900" indent="-342900">
              <a:buFont typeface="Arial" panose="020B0604020202020204" pitchFamily="34" charset="0"/>
              <a:buChar char="•"/>
            </a:pPr>
            <a:endParaRPr lang="tr-TR" sz="2400" dirty="0">
              <a:solidFill>
                <a:schemeClr val="bg1"/>
              </a:solidFill>
            </a:endParaRPr>
          </a:p>
        </p:txBody>
      </p:sp>
      <p:sp>
        <p:nvSpPr>
          <p:cNvPr id="4" name="object 2">
            <a:extLst>
              <a:ext uri="{FF2B5EF4-FFF2-40B4-BE49-F238E27FC236}">
                <a16:creationId xmlns:a16="http://schemas.microsoft.com/office/drawing/2014/main" id="{AFF8CB1C-EF9E-4825-A998-1DB48C7F665B}"/>
              </a:ext>
            </a:extLst>
          </p:cNvPr>
          <p:cNvSpPr/>
          <p:nvPr/>
        </p:nvSpPr>
        <p:spPr>
          <a:xfrm>
            <a:off x="5661541" y="3844699"/>
            <a:ext cx="6267861" cy="288003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57096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4406B74C-4215-4AD8-9FC5-5B3D4A9E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9" name="Dikdörtgen 8">
            <a:extLst>
              <a:ext uri="{FF2B5EF4-FFF2-40B4-BE49-F238E27FC236}">
                <a16:creationId xmlns:a16="http://schemas.microsoft.com/office/drawing/2014/main" id="{B6CF072F-91DA-4363-BD2A-33F45AC15728}"/>
              </a:ext>
            </a:extLst>
          </p:cNvPr>
          <p:cNvSpPr/>
          <p:nvPr/>
        </p:nvSpPr>
        <p:spPr>
          <a:xfrm>
            <a:off x="586155" y="1602019"/>
            <a:ext cx="11075961" cy="483209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a:spAutoFit/>
          </a:bodyPr>
          <a:lstStyle/>
          <a:p>
            <a:pPr marL="342900" indent="-342900">
              <a:buFont typeface="Arial" panose="020B0604020202020204" pitchFamily="34" charset="0"/>
              <a:buChar char="•"/>
            </a:pPr>
            <a:r>
              <a:rPr lang="tr-TR" sz="2200" dirty="0">
                <a:solidFill>
                  <a:schemeClr val="bg1"/>
                </a:solidFill>
              </a:rPr>
              <a:t>Bu yazı ile Eşleştirilmiş Revize Yöntemi ile üretilen  görüntü kalitesinin bozulmasını en aza indirecek, yeni bir şema  öne sürülmüştür.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Üç bit gizli mesaj verisini iletmek için üç pikselli bir gömme sisteminde gruplandırılır ve LSB Revize şemasında  kullanılan bir piksel çiftinin yerini alır. Her bir gömme birimi  için, orijinal halini tanıtmak amacıyla altı biti birleştirmek için,  bir pikselin en doğru iki biti çıkarılır. XOR işlemi kullanılarak,  üç bitlik ikili biçimde gizli veriler oluşturulur.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r>
              <a:rPr lang="tr-TR" sz="2200" dirty="0">
                <a:solidFill>
                  <a:schemeClr val="bg1"/>
                </a:solidFill>
              </a:rPr>
              <a:t>Bu şema ile piksel başına beklenen modifikasyon  sayısının iyileştirilebileceği gözlenmektedir. Üç pikselli bir  gömme biriminin, gömme etkisinden kaynaklanan toplam  görsel bozulmayı en aza indirebilen en optimal kombinasyon  olduğu da kanıtlanmıştır.</a:t>
            </a: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a:p>
            <a:pPr marL="342900" indent="-342900">
              <a:buFont typeface="Arial" panose="020B0604020202020204" pitchFamily="34" charset="0"/>
              <a:buChar char="•"/>
            </a:pPr>
            <a:endParaRPr lang="tr-TR" sz="2200" dirty="0">
              <a:solidFill>
                <a:schemeClr val="bg1"/>
              </a:solidFill>
            </a:endParaRPr>
          </a:p>
        </p:txBody>
      </p:sp>
      <p:sp>
        <p:nvSpPr>
          <p:cNvPr id="4" name="Ok: Köşeli Çift Ayraç 3">
            <a:extLst>
              <a:ext uri="{FF2B5EF4-FFF2-40B4-BE49-F238E27FC236}">
                <a16:creationId xmlns:a16="http://schemas.microsoft.com/office/drawing/2014/main" id="{709DD36C-F7F7-4B0E-A62F-30943896057B}"/>
              </a:ext>
            </a:extLst>
          </p:cNvPr>
          <p:cNvSpPr/>
          <p:nvPr/>
        </p:nvSpPr>
        <p:spPr>
          <a:xfrm>
            <a:off x="389207" y="189065"/>
            <a:ext cx="4506350" cy="1227605"/>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300" b="1" dirty="0">
                <a:solidFill>
                  <a:srgbClr val="FF0000"/>
                </a:solidFill>
              </a:rPr>
              <a:t>Sonuçlar</a:t>
            </a:r>
          </a:p>
        </p:txBody>
      </p:sp>
    </p:spTree>
    <p:extLst>
      <p:ext uri="{BB962C8B-B14F-4D97-AF65-F5344CB8AC3E}">
        <p14:creationId xmlns:p14="http://schemas.microsoft.com/office/powerpoint/2010/main" val="333771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20">
            <a:extLst>
              <a:ext uri="{FF2B5EF4-FFF2-40B4-BE49-F238E27FC236}">
                <a16:creationId xmlns:a16="http://schemas.microsoft.com/office/drawing/2014/main" id="{3C1D2C27-407C-437A-AE3B-04B5C91A9086}"/>
              </a:ext>
            </a:extLst>
          </p:cNvPr>
          <p:cNvSpPr/>
          <p:nvPr/>
        </p:nvSpPr>
        <p:spPr>
          <a:xfrm>
            <a:off x="0" y="-20809"/>
            <a:ext cx="5049398" cy="6878809"/>
          </a:xfrm>
          <a:custGeom>
            <a:avLst/>
            <a:gdLst>
              <a:gd name="connsiteX0" fmla="*/ 0 w 9801726"/>
              <a:gd name="connsiteY0" fmla="*/ 0 h 6858000"/>
              <a:gd name="connsiteX1" fmla="*/ 1718487 w 9801726"/>
              <a:gd name="connsiteY1" fmla="*/ 0 h 6858000"/>
              <a:gd name="connsiteX2" fmla="*/ 9801726 w 9801726"/>
              <a:gd name="connsiteY2" fmla="*/ 3981460 h 6858000"/>
              <a:gd name="connsiteX3" fmla="*/ 3961717 w 9801726"/>
              <a:gd name="connsiteY3" fmla="*/ 6858000 h 6858000"/>
              <a:gd name="connsiteX4" fmla="*/ 0 w 98017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1726" h="6858000">
                <a:moveTo>
                  <a:pt x="0" y="0"/>
                </a:moveTo>
                <a:lnTo>
                  <a:pt x="1718487" y="0"/>
                </a:lnTo>
                <a:lnTo>
                  <a:pt x="9801726" y="3981460"/>
                </a:lnTo>
                <a:lnTo>
                  <a:pt x="3961717" y="6858000"/>
                </a:lnTo>
                <a:lnTo>
                  <a:pt x="0" y="6858000"/>
                </a:lnTo>
                <a:close/>
              </a:path>
            </a:pathLst>
          </a:custGeom>
          <a:gradFill flip="none" rotWithShape="1">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Dikdörtgen 36">
            <a:extLst>
              <a:ext uri="{FF2B5EF4-FFF2-40B4-BE49-F238E27FC236}">
                <a16:creationId xmlns:a16="http://schemas.microsoft.com/office/drawing/2014/main" id="{30B141E2-DFD2-4CCE-9074-959C997ACE57}"/>
              </a:ext>
            </a:extLst>
          </p:cNvPr>
          <p:cNvSpPr/>
          <p:nvPr/>
        </p:nvSpPr>
        <p:spPr>
          <a:xfrm>
            <a:off x="5183776" y="142193"/>
            <a:ext cx="6835808" cy="6494085"/>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PSNR, yani tepe/sinyal/gürültü oranı işlenmiş olan görüntü ve videoların,  görsel bozulmasını değerlendirmek için kullanılmaktadır.</a:t>
            </a:r>
          </a:p>
          <a:p>
            <a:pPr marL="457200" indent="-457200">
              <a:buFont typeface="Wingdings" panose="05000000000000000000" pitchFamily="2" charset="2"/>
              <a:buChar char="Ø"/>
            </a:pPr>
            <a:endParaRPr lang="tr-TR" sz="2600" dirty="0"/>
          </a:p>
          <a:p>
            <a:pPr marL="457200" indent="-457200">
              <a:buFont typeface="Wingdings" panose="05000000000000000000" pitchFamily="2" charset="2"/>
              <a:buChar char="Ø"/>
            </a:pPr>
            <a:r>
              <a:rPr lang="tr-TR" sz="2600" dirty="0"/>
              <a:t>Gömülebilir kapasite işlenirken ise, herhangi bir gözle görülebilir bozulma olmadan, kapak görüntüsüne maksimum sığacak gizli mesaj miktarını gösterir.</a:t>
            </a:r>
          </a:p>
          <a:p>
            <a:pPr marL="457200" indent="-457200">
              <a:buFont typeface="Wingdings" panose="05000000000000000000" pitchFamily="2" charset="2"/>
              <a:buChar char="Ø"/>
            </a:pPr>
            <a:endParaRPr lang="tr-TR" sz="2600" dirty="0"/>
          </a:p>
          <a:p>
            <a:pPr marL="457200" indent="-457200">
              <a:buFont typeface="Wingdings" panose="05000000000000000000" pitchFamily="2" charset="2"/>
              <a:buChar char="Ø"/>
            </a:pPr>
            <a:r>
              <a:rPr lang="tr-TR" sz="2600" dirty="0"/>
              <a:t>En eski ve en ünlü veri gizleme tekniği LSB (</a:t>
            </a:r>
            <a:r>
              <a:rPr lang="tr-TR" sz="2600" dirty="0" err="1"/>
              <a:t>Least</a:t>
            </a:r>
            <a:r>
              <a:rPr lang="tr-TR" sz="2600" dirty="0"/>
              <a:t> </a:t>
            </a:r>
            <a:r>
              <a:rPr lang="tr-TR" sz="2600" dirty="0" err="1"/>
              <a:t>Signification</a:t>
            </a:r>
            <a:r>
              <a:rPr lang="tr-TR" sz="2600" dirty="0"/>
              <a:t> Bit)’</a:t>
            </a:r>
            <a:r>
              <a:rPr lang="tr-TR" sz="2600" dirty="0" err="1"/>
              <a:t>ler</a:t>
            </a:r>
            <a:r>
              <a:rPr lang="tr-TR" sz="2600" dirty="0"/>
              <a:t> yöntemidir.</a:t>
            </a:r>
          </a:p>
          <a:p>
            <a:pPr marL="457200" indent="-457200">
              <a:buFont typeface="Wingdings" panose="05000000000000000000" pitchFamily="2" charset="2"/>
              <a:buChar char="Ø"/>
            </a:pPr>
            <a:endParaRPr lang="tr-TR" sz="2600" dirty="0"/>
          </a:p>
          <a:p>
            <a:pPr marL="457200" indent="-457200">
              <a:buFont typeface="Wingdings" panose="05000000000000000000" pitchFamily="2" charset="2"/>
              <a:buChar char="Ø"/>
            </a:pPr>
            <a:r>
              <a:rPr lang="tr-TR" sz="2600" dirty="0"/>
              <a:t>Yani en az anlamlı, en az öneme sahip bit tekniği olarak geçmektedir.</a:t>
            </a:r>
          </a:p>
          <a:p>
            <a:pPr marL="457200" indent="-457200">
              <a:buFont typeface="Wingdings" panose="05000000000000000000" pitchFamily="2" charset="2"/>
              <a:buChar char="Ø"/>
            </a:pPr>
            <a:endParaRPr lang="tr-TR" sz="2600" dirty="0"/>
          </a:p>
        </p:txBody>
      </p:sp>
      <p:grpSp>
        <p:nvGrpSpPr>
          <p:cNvPr id="38" name="Grupo 57">
            <a:extLst>
              <a:ext uri="{FF2B5EF4-FFF2-40B4-BE49-F238E27FC236}">
                <a16:creationId xmlns:a16="http://schemas.microsoft.com/office/drawing/2014/main" id="{72E8442B-A5FF-40DB-801E-0BFE7870333F}"/>
              </a:ext>
            </a:extLst>
          </p:cNvPr>
          <p:cNvGrpSpPr/>
          <p:nvPr/>
        </p:nvGrpSpPr>
        <p:grpSpPr>
          <a:xfrm>
            <a:off x="250033" y="2425021"/>
            <a:ext cx="3046932" cy="3187987"/>
            <a:chOff x="5427606" y="1552655"/>
            <a:chExt cx="726137" cy="683768"/>
          </a:xfrm>
        </p:grpSpPr>
        <p:sp>
          <p:nvSpPr>
            <p:cNvPr id="39" name="Google Shape;851;p46">
              <a:extLst>
                <a:ext uri="{FF2B5EF4-FFF2-40B4-BE49-F238E27FC236}">
                  <a16:creationId xmlns:a16="http://schemas.microsoft.com/office/drawing/2014/main" id="{60C3BF24-3519-4AF9-8EC5-68F21F1EA75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852;p46">
              <a:extLst>
                <a:ext uri="{FF2B5EF4-FFF2-40B4-BE49-F238E27FC236}">
                  <a16:creationId xmlns:a16="http://schemas.microsoft.com/office/drawing/2014/main" id="{73F83D6F-4027-43AA-9614-9CCA49A118FF}"/>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853;p46">
              <a:extLst>
                <a:ext uri="{FF2B5EF4-FFF2-40B4-BE49-F238E27FC236}">
                  <a16:creationId xmlns:a16="http://schemas.microsoft.com/office/drawing/2014/main" id="{C6DF44C0-D448-4A1F-8C2F-14E34739F7C6}"/>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854;p46">
              <a:extLst>
                <a:ext uri="{FF2B5EF4-FFF2-40B4-BE49-F238E27FC236}">
                  <a16:creationId xmlns:a16="http://schemas.microsoft.com/office/drawing/2014/main" id="{303047AE-C11E-47ED-B93A-A2767B6E6B1D}"/>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855;p46">
              <a:extLst>
                <a:ext uri="{FF2B5EF4-FFF2-40B4-BE49-F238E27FC236}">
                  <a16:creationId xmlns:a16="http://schemas.microsoft.com/office/drawing/2014/main" id="{203E90DD-624E-45BC-8751-2DE4D3B67E09}"/>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856;p46">
              <a:extLst>
                <a:ext uri="{FF2B5EF4-FFF2-40B4-BE49-F238E27FC236}">
                  <a16:creationId xmlns:a16="http://schemas.microsoft.com/office/drawing/2014/main" id="{369E6DD2-C50D-4152-A98A-D849E275B0A9}"/>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857;p46">
              <a:extLst>
                <a:ext uri="{FF2B5EF4-FFF2-40B4-BE49-F238E27FC236}">
                  <a16:creationId xmlns:a16="http://schemas.microsoft.com/office/drawing/2014/main" id="{4F4FAEC5-B831-4B72-9E33-42ADF067D346}"/>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858;p46">
              <a:extLst>
                <a:ext uri="{FF2B5EF4-FFF2-40B4-BE49-F238E27FC236}">
                  <a16:creationId xmlns:a16="http://schemas.microsoft.com/office/drawing/2014/main" id="{FCF8F7FB-0B2D-4C1C-A2F7-6BF5A1DE2743}"/>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859;p46">
              <a:extLst>
                <a:ext uri="{FF2B5EF4-FFF2-40B4-BE49-F238E27FC236}">
                  <a16:creationId xmlns:a16="http://schemas.microsoft.com/office/drawing/2014/main" id="{6A3C32C8-1C2E-4D86-9D5F-3E313ABEC152}"/>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860;p46">
              <a:extLst>
                <a:ext uri="{FF2B5EF4-FFF2-40B4-BE49-F238E27FC236}">
                  <a16:creationId xmlns:a16="http://schemas.microsoft.com/office/drawing/2014/main" id="{DC6C9084-F462-4052-92F1-EC67272BC677}"/>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861;p46">
              <a:extLst>
                <a:ext uri="{FF2B5EF4-FFF2-40B4-BE49-F238E27FC236}">
                  <a16:creationId xmlns:a16="http://schemas.microsoft.com/office/drawing/2014/main" id="{6837C34C-ED84-4049-88D7-894A2B35B2A3}"/>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862;p46">
              <a:extLst>
                <a:ext uri="{FF2B5EF4-FFF2-40B4-BE49-F238E27FC236}">
                  <a16:creationId xmlns:a16="http://schemas.microsoft.com/office/drawing/2014/main" id="{0B1EEC4C-8CD0-477A-B58A-3442CBA05828}"/>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863;p46">
              <a:extLst>
                <a:ext uri="{FF2B5EF4-FFF2-40B4-BE49-F238E27FC236}">
                  <a16:creationId xmlns:a16="http://schemas.microsoft.com/office/drawing/2014/main" id="{C6793B3A-13E8-4A76-9DFE-BFB9EACBD5F0}"/>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864;p46">
              <a:extLst>
                <a:ext uri="{FF2B5EF4-FFF2-40B4-BE49-F238E27FC236}">
                  <a16:creationId xmlns:a16="http://schemas.microsoft.com/office/drawing/2014/main" id="{7423ADB1-8ABD-43E3-841A-EE26DBC2BDC3}"/>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865;p46">
              <a:extLst>
                <a:ext uri="{FF2B5EF4-FFF2-40B4-BE49-F238E27FC236}">
                  <a16:creationId xmlns:a16="http://schemas.microsoft.com/office/drawing/2014/main" id="{E1F59973-E93C-4063-BC59-69BB59DC013D}"/>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866;p46">
              <a:extLst>
                <a:ext uri="{FF2B5EF4-FFF2-40B4-BE49-F238E27FC236}">
                  <a16:creationId xmlns:a16="http://schemas.microsoft.com/office/drawing/2014/main" id="{227B10C1-E172-41C8-86AE-D64D5EBDB674}"/>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867;p46">
              <a:extLst>
                <a:ext uri="{FF2B5EF4-FFF2-40B4-BE49-F238E27FC236}">
                  <a16:creationId xmlns:a16="http://schemas.microsoft.com/office/drawing/2014/main" id="{B560E51D-174C-4393-8784-7A080315BA0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868;p46">
              <a:extLst>
                <a:ext uri="{FF2B5EF4-FFF2-40B4-BE49-F238E27FC236}">
                  <a16:creationId xmlns:a16="http://schemas.microsoft.com/office/drawing/2014/main" id="{2F245A39-077F-4835-BEDB-000D4268E6DB}"/>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869;p46">
              <a:extLst>
                <a:ext uri="{FF2B5EF4-FFF2-40B4-BE49-F238E27FC236}">
                  <a16:creationId xmlns:a16="http://schemas.microsoft.com/office/drawing/2014/main" id="{EC430E4A-B332-40D8-A57C-34AEB63CBA1E}"/>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870;p46">
              <a:extLst>
                <a:ext uri="{FF2B5EF4-FFF2-40B4-BE49-F238E27FC236}">
                  <a16:creationId xmlns:a16="http://schemas.microsoft.com/office/drawing/2014/main" id="{11DAAC63-048C-448D-A9AA-AD9CE18EC1E1}"/>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871;p46">
              <a:extLst>
                <a:ext uri="{FF2B5EF4-FFF2-40B4-BE49-F238E27FC236}">
                  <a16:creationId xmlns:a16="http://schemas.microsoft.com/office/drawing/2014/main" id="{5B00CD12-3B85-4814-987A-42D70AD7FC69}"/>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72;p46">
              <a:extLst>
                <a:ext uri="{FF2B5EF4-FFF2-40B4-BE49-F238E27FC236}">
                  <a16:creationId xmlns:a16="http://schemas.microsoft.com/office/drawing/2014/main" id="{E560EA20-7156-46F6-9A6A-25FAA135DA8F}"/>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73;p46">
              <a:extLst>
                <a:ext uri="{FF2B5EF4-FFF2-40B4-BE49-F238E27FC236}">
                  <a16:creationId xmlns:a16="http://schemas.microsoft.com/office/drawing/2014/main" id="{214FFF9C-4DCD-4D05-BA55-DFBFB7A41325}"/>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74;p46">
              <a:extLst>
                <a:ext uri="{FF2B5EF4-FFF2-40B4-BE49-F238E27FC236}">
                  <a16:creationId xmlns:a16="http://schemas.microsoft.com/office/drawing/2014/main" id="{19238816-A1E0-4CD2-A038-AA1559C5306A}"/>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75;p46">
              <a:extLst>
                <a:ext uri="{FF2B5EF4-FFF2-40B4-BE49-F238E27FC236}">
                  <a16:creationId xmlns:a16="http://schemas.microsoft.com/office/drawing/2014/main" id="{DCAD52D5-1421-4A05-B25C-0BEFC397A068}"/>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76;p46">
              <a:extLst>
                <a:ext uri="{FF2B5EF4-FFF2-40B4-BE49-F238E27FC236}">
                  <a16:creationId xmlns:a16="http://schemas.microsoft.com/office/drawing/2014/main" id="{02E96A6E-55FE-4457-8988-CB9DF95972EF}"/>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39996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8036">
              <a:srgbClr val="CFDBF0"/>
            </a:gs>
            <a:gs pos="13000">
              <a:schemeClr val="accent1">
                <a:lumMod val="5000"/>
                <a:lumOff val="95000"/>
                <a:alpha val="3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Freeform: Shape 13">
            <a:extLst>
              <a:ext uri="{FF2B5EF4-FFF2-40B4-BE49-F238E27FC236}">
                <a16:creationId xmlns:a16="http://schemas.microsoft.com/office/drawing/2014/main" id="{92410053-E403-4213-A5A6-3C2B4F52CD6E}"/>
              </a:ext>
            </a:extLst>
          </p:cNvPr>
          <p:cNvSpPr/>
          <p:nvPr/>
        </p:nvSpPr>
        <p:spPr>
          <a:xfrm>
            <a:off x="2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rgbClr val="7030A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p>
        </p:txBody>
      </p:sp>
      <p:sp>
        <p:nvSpPr>
          <p:cNvPr id="22" name="Dikdörtgen 21">
            <a:extLst>
              <a:ext uri="{FF2B5EF4-FFF2-40B4-BE49-F238E27FC236}">
                <a16:creationId xmlns:a16="http://schemas.microsoft.com/office/drawing/2014/main" id="{AD699A65-CDF5-42A7-AC59-F151D8DFDE21}"/>
              </a:ext>
            </a:extLst>
          </p:cNvPr>
          <p:cNvSpPr/>
          <p:nvPr/>
        </p:nvSpPr>
        <p:spPr>
          <a:xfrm>
            <a:off x="813573" y="3633262"/>
            <a:ext cx="10792271" cy="1569660"/>
          </a:xfrm>
          <a:prstGeom prst="rect">
            <a:avLst/>
          </a:prstGeom>
          <a:pattFill prst="horzBrick">
            <a:fgClr>
              <a:schemeClr val="accent4">
                <a:lumMod val="20000"/>
                <a:lumOff val="80000"/>
              </a:schemeClr>
            </a:fgClr>
            <a:bgClr>
              <a:schemeClr val="bg1"/>
            </a:bgClr>
          </a:pattFill>
        </p:spPr>
        <p:txBody>
          <a:bodyPr wrap="square">
            <a:spAutoFit/>
          </a:bodyPr>
          <a:lstStyle/>
          <a:p>
            <a:r>
              <a:rPr lang="tr-TR" sz="2400" dirty="0"/>
              <a:t>Yapılan çalışmalar tam olarak, beklentiyi sağlamadığı için, </a:t>
            </a:r>
            <a:r>
              <a:rPr lang="tr-TR" sz="2400" dirty="0" err="1"/>
              <a:t>Mielikainan</a:t>
            </a:r>
            <a:r>
              <a:rPr lang="tr-TR" sz="2400" dirty="0"/>
              <a:t> yeni bir  yöntem ortaya atmıştır. Bir iki fonksiyona dayalı gizli verinin iki bitini gizlemek için, bir  piksel çifti kullanılır. Böylece, az önce bahsettiğimiz kişilerde yaşanabilecek görsel bozulma,  daha aza indirilmiş olur.</a:t>
            </a:r>
          </a:p>
        </p:txBody>
      </p:sp>
      <p:sp>
        <p:nvSpPr>
          <p:cNvPr id="23" name="Dikdörtgen 22">
            <a:extLst>
              <a:ext uri="{FF2B5EF4-FFF2-40B4-BE49-F238E27FC236}">
                <a16:creationId xmlns:a16="http://schemas.microsoft.com/office/drawing/2014/main" id="{39C89A8D-2C57-4BDF-A767-2461F1BAB018}"/>
              </a:ext>
            </a:extLst>
          </p:cNvPr>
          <p:cNvSpPr/>
          <p:nvPr/>
        </p:nvSpPr>
        <p:spPr>
          <a:xfrm>
            <a:off x="799507" y="1895815"/>
            <a:ext cx="10771167" cy="1569660"/>
          </a:xfrm>
          <a:prstGeom prst="rect">
            <a:avLst/>
          </a:prstGeom>
          <a:pattFill prst="horzBrick">
            <a:fgClr>
              <a:schemeClr val="accent4">
                <a:lumMod val="20000"/>
                <a:lumOff val="80000"/>
              </a:schemeClr>
            </a:fgClr>
            <a:bgClr>
              <a:schemeClr val="bg1"/>
            </a:bgClr>
          </a:pattFill>
        </p:spPr>
        <p:txBody>
          <a:bodyPr wrap="square">
            <a:spAutoFit/>
          </a:bodyPr>
          <a:lstStyle/>
          <a:p>
            <a:r>
              <a:rPr lang="tr-TR" sz="2400" dirty="0"/>
              <a:t>Bu algoritma ile ilgili ilk çalışmaları </a:t>
            </a:r>
            <a:r>
              <a:rPr lang="tr-TR" sz="2400" dirty="0" err="1"/>
              <a:t>Wang</a:t>
            </a:r>
            <a:r>
              <a:rPr lang="tr-TR" sz="2400" dirty="0"/>
              <a:t> ve arkadaşları, karşıt bir görüş olarak değil  de, geliştirmeye yönelik çalışmaları da </a:t>
            </a:r>
            <a:r>
              <a:rPr lang="tr-TR" sz="2400" dirty="0" err="1"/>
              <a:t>Chang</a:t>
            </a:r>
            <a:r>
              <a:rPr lang="tr-TR" sz="2400" dirty="0"/>
              <a:t> ve diğerleri yapmıştır. LSB yöntemi için,  optimal düzeyde maliyet hesaplamaları ve görsel kalite çalışmaları için, iyileştirmelerde  bulunmuşlardır.</a:t>
            </a:r>
          </a:p>
        </p:txBody>
      </p:sp>
      <p:sp>
        <p:nvSpPr>
          <p:cNvPr id="24" name="Dikdörtgen 23">
            <a:extLst>
              <a:ext uri="{FF2B5EF4-FFF2-40B4-BE49-F238E27FC236}">
                <a16:creationId xmlns:a16="http://schemas.microsoft.com/office/drawing/2014/main" id="{8C3D9D1B-9CFC-49B8-9950-5C1D29109C5D}"/>
              </a:ext>
            </a:extLst>
          </p:cNvPr>
          <p:cNvSpPr/>
          <p:nvPr/>
        </p:nvSpPr>
        <p:spPr>
          <a:xfrm>
            <a:off x="764337" y="454749"/>
            <a:ext cx="10806337" cy="1200329"/>
          </a:xfrm>
          <a:prstGeom prst="rect">
            <a:avLst/>
          </a:prstGeom>
          <a:pattFill prst="horzBrick">
            <a:fgClr>
              <a:schemeClr val="accent4">
                <a:lumMod val="20000"/>
                <a:lumOff val="80000"/>
              </a:schemeClr>
            </a:fgClr>
            <a:bgClr>
              <a:schemeClr val="bg1"/>
            </a:bgClr>
          </a:pattFill>
        </p:spPr>
        <p:txBody>
          <a:bodyPr wrap="square">
            <a:spAutoFit/>
          </a:bodyPr>
          <a:lstStyle/>
          <a:p>
            <a:r>
              <a:rPr lang="tr-TR" sz="2400" dirty="0"/>
              <a:t>Uygulaması çok basit bir yöntemdir. Mesaj gizlenirken, insan duyarlılığına duyarlı  olmayan bir piksel için, en önemsiz bitler varyasyonu kullanılır. Teknik, diğer multimedya  nesneleri içinde rahatlıkla kullanılmaktadır.</a:t>
            </a:r>
          </a:p>
        </p:txBody>
      </p:sp>
      <p:sp>
        <p:nvSpPr>
          <p:cNvPr id="25" name="Dikdörtgen 24">
            <a:extLst>
              <a:ext uri="{FF2B5EF4-FFF2-40B4-BE49-F238E27FC236}">
                <a16:creationId xmlns:a16="http://schemas.microsoft.com/office/drawing/2014/main" id="{19DD2F7E-EBFC-4D73-A964-2B87280E8F6F}"/>
              </a:ext>
            </a:extLst>
          </p:cNvPr>
          <p:cNvSpPr/>
          <p:nvPr/>
        </p:nvSpPr>
        <p:spPr>
          <a:xfrm>
            <a:off x="813573" y="5370710"/>
            <a:ext cx="10792271" cy="1200329"/>
          </a:xfrm>
          <a:prstGeom prst="rect">
            <a:avLst/>
          </a:prstGeom>
          <a:pattFill prst="horzBrick">
            <a:fgClr>
              <a:schemeClr val="accent4">
                <a:lumMod val="20000"/>
                <a:lumOff val="80000"/>
              </a:schemeClr>
            </a:fgClr>
            <a:bgClr>
              <a:schemeClr val="bg1"/>
            </a:bgClr>
          </a:pattFill>
        </p:spPr>
        <p:txBody>
          <a:bodyPr wrap="square">
            <a:spAutoFit/>
          </a:bodyPr>
          <a:lstStyle/>
          <a:p>
            <a:r>
              <a:rPr lang="tr-TR" sz="2400" dirty="0"/>
              <a:t>İnceleyeceğimiz bu makalede, basit düzeydeki  bir LSB yöntemi, optimal düzeyde LSB yöntemi,  eşleştirme yeniden ziyaret yöntemi, matematiksel  alanda teorik analizler, bazı deneysel sonuçlar ve  LSB yerleştirme şemalarına yer verilecektir :</a:t>
            </a:r>
          </a:p>
        </p:txBody>
      </p:sp>
    </p:spTree>
    <p:extLst>
      <p:ext uri="{BB962C8B-B14F-4D97-AF65-F5344CB8AC3E}">
        <p14:creationId xmlns:p14="http://schemas.microsoft.com/office/powerpoint/2010/main" val="409033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8">
            <a:extLst>
              <a:ext uri="{FF2B5EF4-FFF2-40B4-BE49-F238E27FC236}">
                <a16:creationId xmlns:a16="http://schemas.microsoft.com/office/drawing/2014/main" id="{3739AFF6-F09B-4C83-A78E-2FCBECBD0EE4}"/>
              </a:ext>
            </a:extLst>
          </p:cNvPr>
          <p:cNvSpPr/>
          <p:nvPr/>
        </p:nvSpPr>
        <p:spPr>
          <a:xfrm>
            <a:off x="0" y="0"/>
            <a:ext cx="6918793" cy="3305908"/>
          </a:xfrm>
          <a:custGeom>
            <a:avLst/>
            <a:gdLst>
              <a:gd name="connsiteX0" fmla="*/ 0 w 24377650"/>
              <a:gd name="connsiteY0" fmla="*/ 0 h 13716000"/>
              <a:gd name="connsiteX1" fmla="*/ 24377650 w 24377650"/>
              <a:gd name="connsiteY1" fmla="*/ 0 h 13716000"/>
              <a:gd name="connsiteX2" fmla="*/ 24377650 w 24377650"/>
              <a:gd name="connsiteY2" fmla="*/ 13716000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7650" h="13716000">
                <a:moveTo>
                  <a:pt x="0" y="0"/>
                </a:moveTo>
                <a:lnTo>
                  <a:pt x="24377650" y="0"/>
                </a:lnTo>
                <a:cubicBezTo>
                  <a:pt x="20505865" y="4250724"/>
                  <a:pt x="14780570" y="1062682"/>
                  <a:pt x="12317456" y="6672649"/>
                </a:cubicBezTo>
                <a:cubicBezTo>
                  <a:pt x="8829475" y="12653320"/>
                  <a:pt x="4155246" y="9910118"/>
                  <a:pt x="0" y="13716000"/>
                </a:cubicBezTo>
                <a:lnTo>
                  <a:pt x="0" y="0"/>
                </a:lnTo>
                <a:close/>
              </a:path>
            </a:pathLst>
          </a:custGeom>
          <a:solidFill>
            <a:srgbClr val="0070C0"/>
          </a:solidFill>
          <a:ln>
            <a:solidFill>
              <a:srgbClr val="029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oogle Shape;288;p22">
            <a:extLst>
              <a:ext uri="{FF2B5EF4-FFF2-40B4-BE49-F238E27FC236}">
                <a16:creationId xmlns:a16="http://schemas.microsoft.com/office/drawing/2014/main" id="{353122F1-7506-4197-9B53-2640F0F7EB6B}"/>
              </a:ext>
            </a:extLst>
          </p:cNvPr>
          <p:cNvGrpSpPr/>
          <p:nvPr/>
        </p:nvGrpSpPr>
        <p:grpSpPr>
          <a:xfrm>
            <a:off x="753460" y="0"/>
            <a:ext cx="4036590" cy="3941676"/>
            <a:chOff x="855292" y="912203"/>
            <a:chExt cx="4036590" cy="3941676"/>
          </a:xfrm>
          <a:solidFill>
            <a:schemeClr val="bg1"/>
          </a:solidFill>
        </p:grpSpPr>
        <p:sp>
          <p:nvSpPr>
            <p:cNvPr id="16" name="Google Shape;289;p22">
              <a:extLst>
                <a:ext uri="{FF2B5EF4-FFF2-40B4-BE49-F238E27FC236}">
                  <a16:creationId xmlns:a16="http://schemas.microsoft.com/office/drawing/2014/main" id="{E2ACB5CD-FD37-4FD8-B446-AF1D45B0CE2D}"/>
                </a:ext>
              </a:extLst>
            </p:cNvPr>
            <p:cNvSpPr/>
            <p:nvPr/>
          </p:nvSpPr>
          <p:spPr>
            <a:xfrm rot="-6597333">
              <a:off x="2895551" y="4185127"/>
              <a:ext cx="586303" cy="586303"/>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90;p22">
              <a:extLst>
                <a:ext uri="{FF2B5EF4-FFF2-40B4-BE49-F238E27FC236}">
                  <a16:creationId xmlns:a16="http://schemas.microsoft.com/office/drawing/2014/main" id="{CB51ABAD-9398-4D99-A278-1E94C671FA63}"/>
                </a:ext>
              </a:extLst>
            </p:cNvPr>
            <p:cNvSpPr/>
            <p:nvPr/>
          </p:nvSpPr>
          <p:spPr>
            <a:xfrm rot="-6599386">
              <a:off x="917321" y="1642633"/>
              <a:ext cx="440541" cy="440541"/>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91;p22">
              <a:extLst>
                <a:ext uri="{FF2B5EF4-FFF2-40B4-BE49-F238E27FC236}">
                  <a16:creationId xmlns:a16="http://schemas.microsoft.com/office/drawing/2014/main" id="{E8EDA694-16FE-4DA3-9D52-8A4E2B8E6A97}"/>
                </a:ext>
              </a:extLst>
            </p:cNvPr>
            <p:cNvSpPr/>
            <p:nvPr/>
          </p:nvSpPr>
          <p:spPr>
            <a:xfrm rot="-6598839">
              <a:off x="1486366" y="2582084"/>
              <a:ext cx="1199287" cy="1199287"/>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92;p22">
              <a:extLst>
                <a:ext uri="{FF2B5EF4-FFF2-40B4-BE49-F238E27FC236}">
                  <a16:creationId xmlns:a16="http://schemas.microsoft.com/office/drawing/2014/main" id="{A51D29FE-CE66-47D7-AA80-23BC928A3835}"/>
                </a:ext>
              </a:extLst>
            </p:cNvPr>
            <p:cNvSpPr/>
            <p:nvPr/>
          </p:nvSpPr>
          <p:spPr>
            <a:xfrm rot="-6598620">
              <a:off x="2973641" y="1148863"/>
              <a:ext cx="1681581" cy="1681581"/>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93;p22">
              <a:extLst>
                <a:ext uri="{FF2B5EF4-FFF2-40B4-BE49-F238E27FC236}">
                  <a16:creationId xmlns:a16="http://schemas.microsoft.com/office/drawing/2014/main" id="{63869740-8F81-43E1-A6AD-2756344657B3}"/>
                </a:ext>
              </a:extLst>
            </p:cNvPr>
            <p:cNvSpPr/>
            <p:nvPr/>
          </p:nvSpPr>
          <p:spPr>
            <a:xfrm rot="-6597866">
              <a:off x="1260554" y="2443316"/>
              <a:ext cx="629106" cy="629106"/>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94;p22">
              <a:extLst>
                <a:ext uri="{FF2B5EF4-FFF2-40B4-BE49-F238E27FC236}">
                  <a16:creationId xmlns:a16="http://schemas.microsoft.com/office/drawing/2014/main" id="{6113DDC1-1206-4BD6-9958-A7CE2EB8BF83}"/>
                </a:ext>
              </a:extLst>
            </p:cNvPr>
            <p:cNvSpPr/>
            <p:nvPr/>
          </p:nvSpPr>
          <p:spPr>
            <a:xfrm rot="-6597701">
              <a:off x="1866350" y="1348918"/>
              <a:ext cx="274172" cy="274172"/>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Freeform: Shape 13">
            <a:extLst>
              <a:ext uri="{FF2B5EF4-FFF2-40B4-BE49-F238E27FC236}">
                <a16:creationId xmlns:a16="http://schemas.microsoft.com/office/drawing/2014/main" id="{5406ED65-49B5-4550-8BBC-6FD0B611676E}"/>
              </a:ext>
            </a:extLst>
          </p:cNvPr>
          <p:cNvSpPr/>
          <p:nvPr/>
        </p:nvSpPr>
        <p:spPr>
          <a:xfrm>
            <a:off x="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rgbClr val="7030A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Google Shape;297;p22">
            <a:extLst>
              <a:ext uri="{FF2B5EF4-FFF2-40B4-BE49-F238E27FC236}">
                <a16:creationId xmlns:a16="http://schemas.microsoft.com/office/drawing/2014/main" id="{0D7964E5-E9A4-4BD6-89FA-CEBFF55FE718}"/>
              </a:ext>
            </a:extLst>
          </p:cNvPr>
          <p:cNvSpPr/>
          <p:nvPr/>
        </p:nvSpPr>
        <p:spPr>
          <a:xfrm>
            <a:off x="146934" y="0"/>
            <a:ext cx="3233101" cy="2804210"/>
          </a:xfrm>
          <a:prstGeom prst="ellipse">
            <a:avLst/>
          </a:prstGeom>
          <a:solidFill>
            <a:schemeClr val="accent1"/>
          </a:solidFill>
          <a:ln>
            <a:noFill/>
          </a:ln>
          <a:effectLst>
            <a:outerShdw blurRad="228600" dist="50800" dir="5400000" algn="tl" rotWithShape="0">
              <a:schemeClr val="lt1">
                <a:alpha val="54900"/>
              </a:schemeClr>
            </a:outerShdw>
          </a:effectLst>
        </p:spPr>
        <p:txBody>
          <a:bodyPr spcFirstLastPara="1" wrap="square" lIns="91425" tIns="91425" rIns="91425" bIns="91425" anchor="ctr" anchorCtr="0">
            <a:noAutofit/>
          </a:bodyPr>
          <a:lstStyle/>
          <a:p>
            <a:pPr lvl="0"/>
            <a:r>
              <a:rPr lang="tr-TR" sz="3300" b="1" dirty="0">
                <a:solidFill>
                  <a:schemeClr val="dk1"/>
                </a:solidFill>
                <a:latin typeface="Barlow Light"/>
                <a:ea typeface="Barlow Light"/>
                <a:cs typeface="Barlow Light"/>
                <a:sym typeface="Barlow Light"/>
              </a:rPr>
              <a:t>Basit LSB  Yöntemi</a:t>
            </a:r>
            <a:endParaRPr sz="3300" b="1" dirty="0">
              <a:solidFill>
                <a:schemeClr val="dk1"/>
              </a:solidFill>
              <a:latin typeface="Barlow Light"/>
              <a:ea typeface="Barlow Light"/>
              <a:cs typeface="Barlow Light"/>
              <a:sym typeface="Barlow Light"/>
            </a:endParaRPr>
          </a:p>
        </p:txBody>
      </p:sp>
      <p:sp>
        <p:nvSpPr>
          <p:cNvPr id="26" name="Dikdörtgen 25">
            <a:extLst>
              <a:ext uri="{FF2B5EF4-FFF2-40B4-BE49-F238E27FC236}">
                <a16:creationId xmlns:a16="http://schemas.microsoft.com/office/drawing/2014/main" id="{6124820F-EAF4-4BD0-9C14-BEC58F3F1E36}"/>
              </a:ext>
            </a:extLst>
          </p:cNvPr>
          <p:cNvSpPr/>
          <p:nvPr/>
        </p:nvSpPr>
        <p:spPr>
          <a:xfrm>
            <a:off x="3525537" y="1568682"/>
            <a:ext cx="8370559" cy="1692771"/>
          </a:xfrm>
          <a:prstGeom prst="rect">
            <a:avLst/>
          </a:prstGeom>
          <a:pattFill prst="horzBrick">
            <a:fgClr>
              <a:schemeClr val="accent4">
                <a:lumMod val="20000"/>
                <a:lumOff val="80000"/>
              </a:schemeClr>
            </a:fgClr>
            <a:bgClr>
              <a:schemeClr val="bg1"/>
            </a:bgClr>
          </a:pattFill>
        </p:spPr>
        <p:txBody>
          <a:bodyPr wrap="square">
            <a:spAutoFit/>
          </a:bodyPr>
          <a:lstStyle/>
          <a:p>
            <a:r>
              <a:rPr lang="tr-TR" sz="2600" dirty="0"/>
              <a:t>Bu şemanın ilk uygulamaları, gri tonlamalı  örüntüler içindir. Daha kolay ve erişilebilir olduğu için,  basit bir gömme sürecinden geçmektedir. İsminin bu  şekilde anılma sebebi de bu olabilir.</a:t>
            </a:r>
          </a:p>
        </p:txBody>
      </p:sp>
      <p:sp>
        <p:nvSpPr>
          <p:cNvPr id="28" name="object 5">
            <a:extLst>
              <a:ext uri="{FF2B5EF4-FFF2-40B4-BE49-F238E27FC236}">
                <a16:creationId xmlns:a16="http://schemas.microsoft.com/office/drawing/2014/main" id="{029CEB21-52CC-4E61-98D3-974B117D7ED6}"/>
              </a:ext>
            </a:extLst>
          </p:cNvPr>
          <p:cNvSpPr/>
          <p:nvPr/>
        </p:nvSpPr>
        <p:spPr>
          <a:xfrm>
            <a:off x="9643981" y="90587"/>
            <a:ext cx="2461846" cy="1142414"/>
          </a:xfrm>
          <a:prstGeom prst="rect">
            <a:avLst/>
          </a:prstGeom>
          <a:blipFill>
            <a:blip r:embed="rId2" cstate="print"/>
            <a:stretch>
              <a:fillRect/>
            </a:stretch>
          </a:blipFill>
        </p:spPr>
        <p:txBody>
          <a:bodyPr wrap="square" lIns="0" tIns="0" rIns="0" bIns="0" rtlCol="0"/>
          <a:lstStyle/>
          <a:p>
            <a:endParaRPr/>
          </a:p>
        </p:txBody>
      </p:sp>
      <p:sp>
        <p:nvSpPr>
          <p:cNvPr id="29" name="Dikdörtgen 28">
            <a:extLst>
              <a:ext uri="{FF2B5EF4-FFF2-40B4-BE49-F238E27FC236}">
                <a16:creationId xmlns:a16="http://schemas.microsoft.com/office/drawing/2014/main" id="{791DF023-8704-43A8-B814-82DA646061DD}"/>
              </a:ext>
            </a:extLst>
          </p:cNvPr>
          <p:cNvSpPr/>
          <p:nvPr/>
        </p:nvSpPr>
        <p:spPr>
          <a:xfrm>
            <a:off x="1035759" y="3671791"/>
            <a:ext cx="10691223" cy="2492990"/>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q"/>
            </a:pPr>
            <a:r>
              <a:rPr lang="tr-TR" sz="2600" dirty="0"/>
              <a:t>Gri seviyeli piksel değeri, LSB düzlemini doğrudan değiştirme yoluyla etkiler, mesajlar da bu  şekilde kolaylıkla taşınabilir. İnsan görsel duyarlılığı  açısından görünmez olduğu için, verinin taşınmasını  mümkün kılar.</a:t>
            </a:r>
          </a:p>
          <a:p>
            <a:pPr marL="457200" indent="-457200">
              <a:buFont typeface="Wingdings" panose="05000000000000000000" pitchFamily="2" charset="2"/>
              <a:buChar char="q"/>
            </a:pPr>
            <a:endParaRPr lang="tr-TR" sz="2600" dirty="0"/>
          </a:p>
          <a:p>
            <a:pPr marL="457200" indent="-457200">
              <a:buFont typeface="Wingdings" panose="05000000000000000000" pitchFamily="2" charset="2"/>
              <a:buChar char="q"/>
            </a:pPr>
            <a:r>
              <a:rPr lang="tr-TR" sz="2600" dirty="0"/>
              <a:t>Gri tonlamalı bir pikselin ondalık  değerinin G(10), sekiz bitlik ikili dosyaya  dönüştürülmesi:  </a:t>
            </a:r>
            <a:r>
              <a:rPr lang="tr-TR" sz="2600" b="1" dirty="0">
                <a:solidFill>
                  <a:srgbClr val="C00000"/>
                </a:solidFill>
              </a:rPr>
              <a:t>G(10)= d8d7- d6d5d4d3d2d1 </a:t>
            </a:r>
            <a:r>
              <a:rPr lang="tr-TR" sz="2600" dirty="0"/>
              <a:t>ile yazılabilir.</a:t>
            </a:r>
          </a:p>
        </p:txBody>
      </p:sp>
    </p:spTree>
    <p:extLst>
      <p:ext uri="{BB962C8B-B14F-4D97-AF65-F5344CB8AC3E}">
        <p14:creationId xmlns:p14="http://schemas.microsoft.com/office/powerpoint/2010/main" val="173315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8">
            <a:extLst>
              <a:ext uri="{FF2B5EF4-FFF2-40B4-BE49-F238E27FC236}">
                <a16:creationId xmlns:a16="http://schemas.microsoft.com/office/drawing/2014/main" id="{3739AFF6-F09B-4C83-A78E-2FCBECBD0EE4}"/>
              </a:ext>
            </a:extLst>
          </p:cNvPr>
          <p:cNvSpPr/>
          <p:nvPr/>
        </p:nvSpPr>
        <p:spPr>
          <a:xfrm>
            <a:off x="0" y="0"/>
            <a:ext cx="6918793" cy="3305908"/>
          </a:xfrm>
          <a:custGeom>
            <a:avLst/>
            <a:gdLst>
              <a:gd name="connsiteX0" fmla="*/ 0 w 24377650"/>
              <a:gd name="connsiteY0" fmla="*/ 0 h 13716000"/>
              <a:gd name="connsiteX1" fmla="*/ 24377650 w 24377650"/>
              <a:gd name="connsiteY1" fmla="*/ 0 h 13716000"/>
              <a:gd name="connsiteX2" fmla="*/ 24377650 w 24377650"/>
              <a:gd name="connsiteY2" fmla="*/ 13716000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 name="connsiteX0" fmla="*/ 0 w 24377650"/>
              <a:gd name="connsiteY0" fmla="*/ 0 h 13716000"/>
              <a:gd name="connsiteX1" fmla="*/ 24377650 w 24377650"/>
              <a:gd name="connsiteY1" fmla="*/ 0 h 13716000"/>
              <a:gd name="connsiteX2" fmla="*/ 12317456 w 24377650"/>
              <a:gd name="connsiteY2" fmla="*/ 6672649 h 13716000"/>
              <a:gd name="connsiteX3" fmla="*/ 0 w 24377650"/>
              <a:gd name="connsiteY3" fmla="*/ 13716000 h 13716000"/>
              <a:gd name="connsiteX4" fmla="*/ 0 w 2437765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77650" h="13716000">
                <a:moveTo>
                  <a:pt x="0" y="0"/>
                </a:moveTo>
                <a:lnTo>
                  <a:pt x="24377650" y="0"/>
                </a:lnTo>
                <a:cubicBezTo>
                  <a:pt x="20505865" y="4250724"/>
                  <a:pt x="14780570" y="1062682"/>
                  <a:pt x="12317456" y="6672649"/>
                </a:cubicBezTo>
                <a:cubicBezTo>
                  <a:pt x="8829475" y="12653320"/>
                  <a:pt x="4155246" y="9910118"/>
                  <a:pt x="0" y="13716000"/>
                </a:cubicBezTo>
                <a:lnTo>
                  <a:pt x="0" y="0"/>
                </a:lnTo>
                <a:close/>
              </a:path>
            </a:pathLst>
          </a:custGeom>
          <a:solidFill>
            <a:srgbClr val="0070C0"/>
          </a:solidFill>
          <a:ln>
            <a:solidFill>
              <a:srgbClr val="0299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oogle Shape;288;p22">
            <a:extLst>
              <a:ext uri="{FF2B5EF4-FFF2-40B4-BE49-F238E27FC236}">
                <a16:creationId xmlns:a16="http://schemas.microsoft.com/office/drawing/2014/main" id="{353122F1-7506-4197-9B53-2640F0F7EB6B}"/>
              </a:ext>
            </a:extLst>
          </p:cNvPr>
          <p:cNvGrpSpPr/>
          <p:nvPr/>
        </p:nvGrpSpPr>
        <p:grpSpPr>
          <a:xfrm>
            <a:off x="753460" y="0"/>
            <a:ext cx="4036590" cy="3941676"/>
            <a:chOff x="855292" y="912203"/>
            <a:chExt cx="4036590" cy="3941676"/>
          </a:xfrm>
          <a:solidFill>
            <a:schemeClr val="bg1"/>
          </a:solidFill>
        </p:grpSpPr>
        <p:sp>
          <p:nvSpPr>
            <p:cNvPr id="16" name="Google Shape;289;p22">
              <a:extLst>
                <a:ext uri="{FF2B5EF4-FFF2-40B4-BE49-F238E27FC236}">
                  <a16:creationId xmlns:a16="http://schemas.microsoft.com/office/drawing/2014/main" id="{E2ACB5CD-FD37-4FD8-B446-AF1D45B0CE2D}"/>
                </a:ext>
              </a:extLst>
            </p:cNvPr>
            <p:cNvSpPr/>
            <p:nvPr/>
          </p:nvSpPr>
          <p:spPr>
            <a:xfrm rot="-6597333">
              <a:off x="2895551" y="4185127"/>
              <a:ext cx="586303" cy="586303"/>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90;p22">
              <a:extLst>
                <a:ext uri="{FF2B5EF4-FFF2-40B4-BE49-F238E27FC236}">
                  <a16:creationId xmlns:a16="http://schemas.microsoft.com/office/drawing/2014/main" id="{CB51ABAD-9398-4D99-A278-1E94C671FA63}"/>
                </a:ext>
              </a:extLst>
            </p:cNvPr>
            <p:cNvSpPr/>
            <p:nvPr/>
          </p:nvSpPr>
          <p:spPr>
            <a:xfrm rot="-6599386">
              <a:off x="917321" y="1642633"/>
              <a:ext cx="440541" cy="440541"/>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91;p22">
              <a:extLst>
                <a:ext uri="{FF2B5EF4-FFF2-40B4-BE49-F238E27FC236}">
                  <a16:creationId xmlns:a16="http://schemas.microsoft.com/office/drawing/2014/main" id="{E8EDA694-16FE-4DA3-9D52-8A4E2B8E6A97}"/>
                </a:ext>
              </a:extLst>
            </p:cNvPr>
            <p:cNvSpPr/>
            <p:nvPr/>
          </p:nvSpPr>
          <p:spPr>
            <a:xfrm rot="-6598839">
              <a:off x="1486366" y="2582084"/>
              <a:ext cx="1199287" cy="1199287"/>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92;p22">
              <a:extLst>
                <a:ext uri="{FF2B5EF4-FFF2-40B4-BE49-F238E27FC236}">
                  <a16:creationId xmlns:a16="http://schemas.microsoft.com/office/drawing/2014/main" id="{A51D29FE-CE66-47D7-AA80-23BC928A3835}"/>
                </a:ext>
              </a:extLst>
            </p:cNvPr>
            <p:cNvSpPr/>
            <p:nvPr/>
          </p:nvSpPr>
          <p:spPr>
            <a:xfrm rot="-6598620">
              <a:off x="2973641" y="1148863"/>
              <a:ext cx="1681581" cy="1681581"/>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93;p22">
              <a:extLst>
                <a:ext uri="{FF2B5EF4-FFF2-40B4-BE49-F238E27FC236}">
                  <a16:creationId xmlns:a16="http://schemas.microsoft.com/office/drawing/2014/main" id="{63869740-8F81-43E1-A6AD-2756344657B3}"/>
                </a:ext>
              </a:extLst>
            </p:cNvPr>
            <p:cNvSpPr/>
            <p:nvPr/>
          </p:nvSpPr>
          <p:spPr>
            <a:xfrm rot="-6597866">
              <a:off x="1260554" y="2443316"/>
              <a:ext cx="629106" cy="629106"/>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94;p22">
              <a:extLst>
                <a:ext uri="{FF2B5EF4-FFF2-40B4-BE49-F238E27FC236}">
                  <a16:creationId xmlns:a16="http://schemas.microsoft.com/office/drawing/2014/main" id="{6113DDC1-1206-4BD6-9958-A7CE2EB8BF83}"/>
                </a:ext>
              </a:extLst>
            </p:cNvPr>
            <p:cNvSpPr/>
            <p:nvPr/>
          </p:nvSpPr>
          <p:spPr>
            <a:xfrm rot="-6597701">
              <a:off x="1866350" y="1348918"/>
              <a:ext cx="274172" cy="274172"/>
            </a:xfrm>
            <a:prstGeom prst="ellipse">
              <a:avLst/>
            </a:pr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Freeform: Shape 13">
            <a:extLst>
              <a:ext uri="{FF2B5EF4-FFF2-40B4-BE49-F238E27FC236}">
                <a16:creationId xmlns:a16="http://schemas.microsoft.com/office/drawing/2014/main" id="{5406ED65-49B5-4550-8BBC-6FD0B611676E}"/>
              </a:ext>
            </a:extLst>
          </p:cNvPr>
          <p:cNvSpPr/>
          <p:nvPr/>
        </p:nvSpPr>
        <p:spPr>
          <a:xfrm>
            <a:off x="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rgbClr val="7030A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ikdörtgen 25">
            <a:extLst>
              <a:ext uri="{FF2B5EF4-FFF2-40B4-BE49-F238E27FC236}">
                <a16:creationId xmlns:a16="http://schemas.microsoft.com/office/drawing/2014/main" id="{6124820F-EAF4-4BD0-9C14-BEC58F3F1E36}"/>
              </a:ext>
            </a:extLst>
          </p:cNvPr>
          <p:cNvSpPr/>
          <p:nvPr/>
        </p:nvSpPr>
        <p:spPr>
          <a:xfrm>
            <a:off x="626850" y="632295"/>
            <a:ext cx="11255161" cy="1692771"/>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Bir örnek ile gösterecek olursak, G(10)= 28(10) ikili  değeri 00011100’dır. 0010 gibi dörtlük bir mesajı gömmek  istiyorsak, en doğru ve en az anlamlı 1100 bitlerini doğrudan  değiştirerek, pikselin orijinal ikili gösterimini 00010010 haline  getiririz. Bu haldeyken ondalık değer 18(10) olur.</a:t>
            </a:r>
          </a:p>
        </p:txBody>
      </p:sp>
      <p:sp>
        <p:nvSpPr>
          <p:cNvPr id="29" name="Dikdörtgen 28">
            <a:extLst>
              <a:ext uri="{FF2B5EF4-FFF2-40B4-BE49-F238E27FC236}">
                <a16:creationId xmlns:a16="http://schemas.microsoft.com/office/drawing/2014/main" id="{791DF023-8704-43A8-B814-82DA646061DD}"/>
              </a:ext>
            </a:extLst>
          </p:cNvPr>
          <p:cNvSpPr/>
          <p:nvPr/>
        </p:nvSpPr>
        <p:spPr>
          <a:xfrm>
            <a:off x="626850" y="2864937"/>
            <a:ext cx="11198898" cy="129266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Örneğe benzer şekilde, n bit gizli mesaj  gizleme durumunda, bir gizli mesajında n bitini  kaplayabilmek için, her pikselin en az anlamlı n bitini  kullanmak durumunda kalırız.</a:t>
            </a:r>
          </a:p>
        </p:txBody>
      </p:sp>
      <p:sp>
        <p:nvSpPr>
          <p:cNvPr id="23" name="Dikdörtgen 22">
            <a:extLst>
              <a:ext uri="{FF2B5EF4-FFF2-40B4-BE49-F238E27FC236}">
                <a16:creationId xmlns:a16="http://schemas.microsoft.com/office/drawing/2014/main" id="{45F9078E-FD7D-4E0F-9F91-E98B50C09108}"/>
              </a:ext>
            </a:extLst>
          </p:cNvPr>
          <p:cNvSpPr/>
          <p:nvPr/>
        </p:nvSpPr>
        <p:spPr>
          <a:xfrm>
            <a:off x="683111" y="4696559"/>
            <a:ext cx="11142637" cy="129266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Ayrıca, bir pikselin LSB düzlemine kaç bit  gizli mesaj gömülü olduğu bilgisine sahipsek, bir  pikselin en az önemli bilgilerini okuyarak, gömülü  gizli mesajı da çözümleyebiliriz.</a:t>
            </a:r>
          </a:p>
        </p:txBody>
      </p:sp>
    </p:spTree>
    <p:extLst>
      <p:ext uri="{BB962C8B-B14F-4D97-AF65-F5344CB8AC3E}">
        <p14:creationId xmlns:p14="http://schemas.microsoft.com/office/powerpoint/2010/main" val="288822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DD15B4CD-C8E6-4F59-8378-7B6C4D16F990}"/>
              </a:ext>
            </a:extLst>
          </p:cNvPr>
          <p:cNvSpPr/>
          <p:nvPr/>
        </p:nvSpPr>
        <p:spPr>
          <a:xfrm>
            <a:off x="0" y="-10"/>
            <a:ext cx="9801726" cy="6858000"/>
          </a:xfrm>
          <a:custGeom>
            <a:avLst/>
            <a:gdLst>
              <a:gd name="connsiteX0" fmla="*/ 0 w 9801726"/>
              <a:gd name="connsiteY0" fmla="*/ 0 h 6858000"/>
              <a:gd name="connsiteX1" fmla="*/ 1718487 w 9801726"/>
              <a:gd name="connsiteY1" fmla="*/ 0 h 6858000"/>
              <a:gd name="connsiteX2" fmla="*/ 9801726 w 9801726"/>
              <a:gd name="connsiteY2" fmla="*/ 3981460 h 6858000"/>
              <a:gd name="connsiteX3" fmla="*/ 3961717 w 9801726"/>
              <a:gd name="connsiteY3" fmla="*/ 6858000 h 6858000"/>
              <a:gd name="connsiteX4" fmla="*/ 0 w 98017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1726" h="6858000">
                <a:moveTo>
                  <a:pt x="0" y="0"/>
                </a:moveTo>
                <a:lnTo>
                  <a:pt x="1718487" y="0"/>
                </a:lnTo>
                <a:lnTo>
                  <a:pt x="9801726" y="3981460"/>
                </a:lnTo>
                <a:lnTo>
                  <a:pt x="3961717" y="6858000"/>
                </a:lnTo>
                <a:lnTo>
                  <a:pt x="0" y="6858000"/>
                </a:lnTo>
                <a:close/>
              </a:path>
            </a:pathLst>
          </a:custGeom>
          <a:gradFill flip="none" rotWithShape="1">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7D9567A6-6A8E-4BE2-A921-C53B87F9A18F}"/>
              </a:ext>
            </a:extLst>
          </p:cNvPr>
          <p:cNvSpPr/>
          <p:nvPr/>
        </p:nvSpPr>
        <p:spPr>
          <a:xfrm>
            <a:off x="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ame 21">
            <a:extLst>
              <a:ext uri="{FF2B5EF4-FFF2-40B4-BE49-F238E27FC236}">
                <a16:creationId xmlns:a16="http://schemas.microsoft.com/office/drawing/2014/main" id="{3BEA189B-2FF7-4C6A-99D8-4C0AAED2B777}"/>
              </a:ext>
            </a:extLst>
          </p:cNvPr>
          <p:cNvSpPr/>
          <p:nvPr/>
        </p:nvSpPr>
        <p:spPr>
          <a:xfrm rot="2700000">
            <a:off x="11227226" y="345960"/>
            <a:ext cx="504000" cy="504000"/>
          </a:xfrm>
          <a:prstGeom prst="frame">
            <a:avLst>
              <a:gd name="adj1" fmla="val 25000"/>
            </a:avLst>
          </a:prstGeom>
          <a:gradFill>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8" name="Straight Connector 27">
            <a:extLst>
              <a:ext uri="{FF2B5EF4-FFF2-40B4-BE49-F238E27FC236}">
                <a16:creationId xmlns:a16="http://schemas.microsoft.com/office/drawing/2014/main" id="{B4797F75-88DC-49B4-B531-FA1156B567E1}"/>
              </a:ext>
            </a:extLst>
          </p:cNvPr>
          <p:cNvCxnSpPr>
            <a:cxnSpLocks/>
          </p:cNvCxnSpPr>
          <p:nvPr/>
        </p:nvCxnSpPr>
        <p:spPr>
          <a:xfrm rot="120000">
            <a:off x="368968" y="7379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88C848-D555-4E5F-8C9A-4B38071C38BE}"/>
              </a:ext>
            </a:extLst>
          </p:cNvPr>
          <p:cNvCxnSpPr>
            <a:cxnSpLocks/>
          </p:cNvCxnSpPr>
          <p:nvPr/>
        </p:nvCxnSpPr>
        <p:spPr>
          <a:xfrm rot="120000">
            <a:off x="521368" y="8903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ángulo redondeado 120">
            <a:extLst>
              <a:ext uri="{FF2B5EF4-FFF2-40B4-BE49-F238E27FC236}">
                <a16:creationId xmlns:a16="http://schemas.microsoft.com/office/drawing/2014/main" id="{17D7EDE8-2C86-46D5-B355-128883D92261}"/>
              </a:ext>
            </a:extLst>
          </p:cNvPr>
          <p:cNvSpPr/>
          <p:nvPr/>
        </p:nvSpPr>
        <p:spPr>
          <a:xfrm>
            <a:off x="118963" y="2013219"/>
            <a:ext cx="2776636" cy="3595616"/>
          </a:xfrm>
          <a:prstGeom prst="roundRect">
            <a:avLst>
              <a:gd name="adj" fmla="val 24383"/>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400" b="1" dirty="0">
                <a:solidFill>
                  <a:schemeClr val="bg1"/>
                </a:solidFill>
                <a:latin typeface="Montserrat Light" panose="00000400000000000000" pitchFamily="2" charset="0"/>
              </a:rPr>
              <a:t>Optimal LSB  </a:t>
            </a:r>
            <a:r>
              <a:rPr lang="en-IN" sz="3400" b="1" dirty="0" err="1">
                <a:solidFill>
                  <a:schemeClr val="bg1"/>
                </a:solidFill>
                <a:latin typeface="Montserrat Light" panose="00000400000000000000" pitchFamily="2" charset="0"/>
              </a:rPr>
              <a:t>Yöntemi</a:t>
            </a:r>
            <a:endParaRPr lang="en-IN" sz="3400" b="1" dirty="0">
              <a:solidFill>
                <a:schemeClr val="bg1"/>
              </a:solidFill>
              <a:latin typeface="Montserrat Light" panose="00000400000000000000" pitchFamily="2" charset="0"/>
            </a:endParaRPr>
          </a:p>
        </p:txBody>
      </p:sp>
      <p:sp>
        <p:nvSpPr>
          <p:cNvPr id="13" name="Dikdörtgen 12">
            <a:extLst>
              <a:ext uri="{FF2B5EF4-FFF2-40B4-BE49-F238E27FC236}">
                <a16:creationId xmlns:a16="http://schemas.microsoft.com/office/drawing/2014/main" id="{6DFB094E-E0A9-4BD5-9D3D-3A3479140426}"/>
              </a:ext>
            </a:extLst>
          </p:cNvPr>
          <p:cNvSpPr/>
          <p:nvPr/>
        </p:nvSpPr>
        <p:spPr>
          <a:xfrm>
            <a:off x="4040790" y="530872"/>
            <a:ext cx="6861669" cy="129266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Basit LSB şemalarındaki bozulma miktarını  azaltabilmek için öne sürülen çalışmalardan bir tanesidir. </a:t>
            </a:r>
          </a:p>
        </p:txBody>
      </p:sp>
      <p:sp>
        <p:nvSpPr>
          <p:cNvPr id="20" name="Dikdörtgen 19">
            <a:extLst>
              <a:ext uri="{FF2B5EF4-FFF2-40B4-BE49-F238E27FC236}">
                <a16:creationId xmlns:a16="http://schemas.microsoft.com/office/drawing/2014/main" id="{79351122-F34F-4D51-B624-D1A56AB8B932}"/>
              </a:ext>
            </a:extLst>
          </p:cNvPr>
          <p:cNvSpPr/>
          <p:nvPr/>
        </p:nvSpPr>
        <p:spPr>
          <a:xfrm>
            <a:off x="4040790" y="2157128"/>
            <a:ext cx="6861668" cy="129266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Gizli mesajları bir görüntünün bir pikseline gömdüğümüz  durumlarda, basit LSB şeması yalnızca bir </a:t>
            </a:r>
            <a:r>
              <a:rPr lang="tr-TR" sz="2600" dirty="0" err="1"/>
              <a:t>stego</a:t>
            </a:r>
            <a:r>
              <a:rPr lang="tr-TR" sz="2600" dirty="0"/>
              <a:t> piksel  değeri üretmektedir. </a:t>
            </a:r>
          </a:p>
        </p:txBody>
      </p:sp>
      <p:sp>
        <p:nvSpPr>
          <p:cNvPr id="27" name="Dikdörtgen 26">
            <a:extLst>
              <a:ext uri="{FF2B5EF4-FFF2-40B4-BE49-F238E27FC236}">
                <a16:creationId xmlns:a16="http://schemas.microsoft.com/office/drawing/2014/main" id="{495C338B-20AA-4426-A9CF-6951E86B13D3}"/>
              </a:ext>
            </a:extLst>
          </p:cNvPr>
          <p:cNvSpPr/>
          <p:nvPr/>
        </p:nvSpPr>
        <p:spPr>
          <a:xfrm>
            <a:off x="4040791" y="3783384"/>
            <a:ext cx="6861667" cy="89255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Optimal LSB şeması ise, biri en az  bozulmaya sahip olan 3 adet </a:t>
            </a:r>
            <a:r>
              <a:rPr lang="tr-TR" sz="2600" dirty="0" err="1"/>
              <a:t>stego</a:t>
            </a:r>
            <a:r>
              <a:rPr lang="tr-TR" sz="2600" dirty="0"/>
              <a:t> piksel değeri üretir.</a:t>
            </a:r>
          </a:p>
        </p:txBody>
      </p:sp>
      <p:sp>
        <p:nvSpPr>
          <p:cNvPr id="30" name="Dikdörtgen 29">
            <a:extLst>
              <a:ext uri="{FF2B5EF4-FFF2-40B4-BE49-F238E27FC236}">
                <a16:creationId xmlns:a16="http://schemas.microsoft.com/office/drawing/2014/main" id="{13ACF4CB-FE23-4A1F-95CA-857719D14029}"/>
              </a:ext>
            </a:extLst>
          </p:cNvPr>
          <p:cNvSpPr/>
          <p:nvPr/>
        </p:nvSpPr>
        <p:spPr>
          <a:xfrm>
            <a:off x="4040792" y="5024021"/>
            <a:ext cx="6861666" cy="129266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Doğal olarak gizli mesajlar taşınırken, bu yol tercih  edilir. Çünkü bir </a:t>
            </a:r>
            <a:r>
              <a:rPr lang="tr-TR" sz="2600" dirty="0" err="1"/>
              <a:t>stego</a:t>
            </a:r>
            <a:r>
              <a:rPr lang="tr-TR" sz="2600" dirty="0"/>
              <a:t> görüntüsünün kalitesi önemli ölçüde  etkilemektedir.</a:t>
            </a:r>
          </a:p>
        </p:txBody>
      </p:sp>
    </p:spTree>
    <p:extLst>
      <p:ext uri="{BB962C8B-B14F-4D97-AF65-F5344CB8AC3E}">
        <p14:creationId xmlns:p14="http://schemas.microsoft.com/office/powerpoint/2010/main" val="82833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7AA0E0-E869-435D-A455-901D4444478C}"/>
              </a:ext>
            </a:extLst>
          </p:cNvPr>
          <p:cNvPicPr>
            <a:picLocks noChangeAspect="1"/>
          </p:cNvPicPr>
          <p:nvPr/>
        </p:nvPicPr>
        <p:blipFill rotWithShape="1">
          <a:blip r:embed="rId2">
            <a:extLst>
              <a:ext uri="{28A0092B-C50C-407E-A947-70E740481C1C}">
                <a14:useLocalDpi xmlns:a14="http://schemas.microsoft.com/office/drawing/2010/main" val="0"/>
              </a:ext>
            </a:extLst>
          </a:blip>
          <a:srcRect t="14449"/>
          <a:stretch/>
        </p:blipFill>
        <p:spPr>
          <a:xfrm>
            <a:off x="20" y="10"/>
            <a:ext cx="12191980" cy="6857990"/>
          </a:xfrm>
          <a:prstGeom prst="rect">
            <a:avLst/>
          </a:prstGeom>
        </p:spPr>
      </p:pic>
      <p:sp>
        <p:nvSpPr>
          <p:cNvPr id="21" name="Freeform: Shape 20">
            <a:extLst>
              <a:ext uri="{FF2B5EF4-FFF2-40B4-BE49-F238E27FC236}">
                <a16:creationId xmlns:a16="http://schemas.microsoft.com/office/drawing/2014/main" id="{DD15B4CD-C8E6-4F59-8378-7B6C4D16F990}"/>
              </a:ext>
            </a:extLst>
          </p:cNvPr>
          <p:cNvSpPr/>
          <p:nvPr/>
        </p:nvSpPr>
        <p:spPr>
          <a:xfrm>
            <a:off x="0" y="-10"/>
            <a:ext cx="9801726" cy="6858000"/>
          </a:xfrm>
          <a:custGeom>
            <a:avLst/>
            <a:gdLst>
              <a:gd name="connsiteX0" fmla="*/ 0 w 9801726"/>
              <a:gd name="connsiteY0" fmla="*/ 0 h 6858000"/>
              <a:gd name="connsiteX1" fmla="*/ 1718487 w 9801726"/>
              <a:gd name="connsiteY1" fmla="*/ 0 h 6858000"/>
              <a:gd name="connsiteX2" fmla="*/ 9801726 w 9801726"/>
              <a:gd name="connsiteY2" fmla="*/ 3981460 h 6858000"/>
              <a:gd name="connsiteX3" fmla="*/ 3961717 w 9801726"/>
              <a:gd name="connsiteY3" fmla="*/ 6858000 h 6858000"/>
              <a:gd name="connsiteX4" fmla="*/ 0 w 98017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1726" h="6858000">
                <a:moveTo>
                  <a:pt x="0" y="0"/>
                </a:moveTo>
                <a:lnTo>
                  <a:pt x="1718487" y="0"/>
                </a:lnTo>
                <a:lnTo>
                  <a:pt x="9801726" y="3981460"/>
                </a:lnTo>
                <a:lnTo>
                  <a:pt x="3961717" y="6858000"/>
                </a:lnTo>
                <a:lnTo>
                  <a:pt x="0" y="6858000"/>
                </a:lnTo>
                <a:close/>
              </a:path>
            </a:pathLst>
          </a:custGeom>
          <a:gradFill flip="none" rotWithShape="1">
            <a:gsLst>
              <a:gs pos="0">
                <a:srgbClr val="0299B9">
                  <a:lumMod val="58000"/>
                  <a:lumOff val="42000"/>
                  <a:alpha val="85000"/>
                </a:srgbClr>
              </a:gs>
              <a:gs pos="50000">
                <a:srgbClr val="6D5479">
                  <a:lumMod val="80000"/>
                  <a:lumOff val="20000"/>
                  <a:alpha val="85000"/>
                </a:srgbClr>
              </a:gs>
              <a:gs pos="100000">
                <a:srgbClr val="5C1765">
                  <a:lumMod val="75000"/>
                  <a:lumOff val="25000"/>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7D9567A6-6A8E-4BE2-A921-C53B87F9A18F}"/>
              </a:ext>
            </a:extLst>
          </p:cNvPr>
          <p:cNvSpPr/>
          <p:nvPr/>
        </p:nvSpPr>
        <p:spPr>
          <a:xfrm>
            <a:off x="0" y="0"/>
            <a:ext cx="12191980" cy="6858000"/>
          </a:xfrm>
          <a:custGeom>
            <a:avLst/>
            <a:gdLst>
              <a:gd name="connsiteX0" fmla="*/ 7748337 w 12191980"/>
              <a:gd name="connsiteY0" fmla="*/ 0 h 6858000"/>
              <a:gd name="connsiteX1" fmla="*/ 12191980 w 12191980"/>
              <a:gd name="connsiteY1" fmla="*/ 0 h 6858000"/>
              <a:gd name="connsiteX2" fmla="*/ 12191980 w 12191980"/>
              <a:gd name="connsiteY2" fmla="*/ 2203004 h 6858000"/>
              <a:gd name="connsiteX3" fmla="*/ 0 w 12191980"/>
              <a:gd name="connsiteY3" fmla="*/ 0 h 6858000"/>
              <a:gd name="connsiteX4" fmla="*/ 713666 w 12191980"/>
              <a:gd name="connsiteY4" fmla="*/ 0 h 6858000"/>
              <a:gd name="connsiteX5" fmla="*/ 8752182 w 12191980"/>
              <a:gd name="connsiteY5" fmla="*/ 3985217 h 6858000"/>
              <a:gd name="connsiteX6" fmla="*/ 2957538 w 12191980"/>
              <a:gd name="connsiteY6" fmla="*/ 6858000 h 6858000"/>
              <a:gd name="connsiteX7" fmla="*/ 0 w 1219198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80" h="6858000">
                <a:moveTo>
                  <a:pt x="7748337" y="0"/>
                </a:moveTo>
                <a:lnTo>
                  <a:pt x="12191980" y="0"/>
                </a:lnTo>
                <a:lnTo>
                  <a:pt x="12191980" y="2203004"/>
                </a:lnTo>
                <a:close/>
                <a:moveTo>
                  <a:pt x="0" y="0"/>
                </a:moveTo>
                <a:lnTo>
                  <a:pt x="713666" y="0"/>
                </a:lnTo>
                <a:lnTo>
                  <a:pt x="8752182" y="3985217"/>
                </a:lnTo>
                <a:lnTo>
                  <a:pt x="2957538" y="6858000"/>
                </a:lnTo>
                <a:lnTo>
                  <a:pt x="0" y="685800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B4797F75-88DC-49B4-B531-FA1156B567E1}"/>
              </a:ext>
            </a:extLst>
          </p:cNvPr>
          <p:cNvCxnSpPr>
            <a:cxnSpLocks/>
          </p:cNvCxnSpPr>
          <p:nvPr/>
        </p:nvCxnSpPr>
        <p:spPr>
          <a:xfrm rot="120000">
            <a:off x="368968" y="7379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488C848-D555-4E5F-8C9A-4B38071C38BE}"/>
              </a:ext>
            </a:extLst>
          </p:cNvPr>
          <p:cNvCxnSpPr>
            <a:cxnSpLocks/>
          </p:cNvCxnSpPr>
          <p:nvPr/>
        </p:nvCxnSpPr>
        <p:spPr>
          <a:xfrm rot="120000">
            <a:off x="521368" y="890336"/>
            <a:ext cx="4748463" cy="21827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Dikdörtgen 12">
            <a:extLst>
              <a:ext uri="{FF2B5EF4-FFF2-40B4-BE49-F238E27FC236}">
                <a16:creationId xmlns:a16="http://schemas.microsoft.com/office/drawing/2014/main" id="{8499DDE8-E886-4AE3-AB25-173060D73223}"/>
              </a:ext>
            </a:extLst>
          </p:cNvPr>
          <p:cNvSpPr/>
          <p:nvPr/>
        </p:nvSpPr>
        <p:spPr>
          <a:xfrm>
            <a:off x="675241" y="1248552"/>
            <a:ext cx="11374103" cy="89255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Orijinal piksel değeri G(10)= 28(10) olan, 4 bit gizli mesajı 0010(2) piksele gömmek istediğimizde, R = G(10)</a:t>
            </a:r>
            <a:r>
              <a:rPr lang="tr-TR" sz="2600" dirty="0" err="1"/>
              <a:t>mod</a:t>
            </a:r>
            <a:r>
              <a:rPr lang="tr-TR" sz="2600" dirty="0"/>
              <a:t> 2n hesaplama yöntemiyle, kalanı buluruz.</a:t>
            </a:r>
          </a:p>
        </p:txBody>
      </p:sp>
      <p:sp>
        <p:nvSpPr>
          <p:cNvPr id="15" name="Dikdörtgen 14">
            <a:extLst>
              <a:ext uri="{FF2B5EF4-FFF2-40B4-BE49-F238E27FC236}">
                <a16:creationId xmlns:a16="http://schemas.microsoft.com/office/drawing/2014/main" id="{4D4FDBDA-50DF-46F1-9B03-146205AC6746}"/>
              </a:ext>
            </a:extLst>
          </p:cNvPr>
          <p:cNvSpPr/>
          <p:nvPr/>
        </p:nvSpPr>
        <p:spPr>
          <a:xfrm>
            <a:off x="675243" y="4587531"/>
            <a:ext cx="11374101" cy="129266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Bu işlemlerden sonra, </a:t>
            </a:r>
            <a:r>
              <a:rPr lang="tr-TR" sz="2600" dirty="0" err="1"/>
              <a:t>stego</a:t>
            </a:r>
            <a:r>
              <a:rPr lang="tr-TR" sz="2600" dirty="0"/>
              <a:t> piksel değerini 18 elde ederiz. 18(10) = 00010010(2) kalan değerini, ondalık değerine eşit bir </a:t>
            </a:r>
            <a:r>
              <a:rPr lang="tr-TR" sz="2600" dirty="0" err="1"/>
              <a:t>mod</a:t>
            </a:r>
            <a:r>
              <a:rPr lang="tr-TR" sz="2600" dirty="0"/>
              <a:t>  alarak, </a:t>
            </a:r>
            <a:r>
              <a:rPr lang="tr-TR" sz="2600" dirty="0" err="1"/>
              <a:t>stego</a:t>
            </a:r>
            <a:r>
              <a:rPr lang="tr-TR" sz="2600" dirty="0"/>
              <a:t> piksel değeri için +2 ve -2 değerleri ile hesaplarız. </a:t>
            </a:r>
          </a:p>
        </p:txBody>
      </p:sp>
      <p:sp>
        <p:nvSpPr>
          <p:cNvPr id="16" name="Dikdörtgen 15">
            <a:extLst>
              <a:ext uri="{FF2B5EF4-FFF2-40B4-BE49-F238E27FC236}">
                <a16:creationId xmlns:a16="http://schemas.microsoft.com/office/drawing/2014/main" id="{75114796-BC25-4237-A6C1-2372B9A2DB0A}"/>
              </a:ext>
            </a:extLst>
          </p:cNvPr>
          <p:cNvSpPr/>
          <p:nvPr/>
        </p:nvSpPr>
        <p:spPr>
          <a:xfrm>
            <a:off x="675240" y="2767215"/>
            <a:ext cx="11374103" cy="1292662"/>
          </a:xfrm>
          <a:prstGeom prst="rect">
            <a:avLst/>
          </a:prstGeom>
          <a:pattFill prst="horzBrick">
            <a:fgClr>
              <a:schemeClr val="accent4">
                <a:lumMod val="20000"/>
                <a:lumOff val="80000"/>
              </a:schemeClr>
            </a:fgClr>
            <a:bgClr>
              <a:schemeClr val="bg1"/>
            </a:bgClr>
          </a:pattFill>
        </p:spPr>
        <p:txBody>
          <a:bodyPr wrap="square">
            <a:spAutoFit/>
          </a:bodyPr>
          <a:lstStyle/>
          <a:p>
            <a:pPr marL="457200" indent="-457200">
              <a:buFont typeface="Wingdings" panose="05000000000000000000" pitchFamily="2" charset="2"/>
              <a:buChar char="Ø"/>
            </a:pPr>
            <a:r>
              <a:rPr lang="tr-TR" sz="2600" dirty="0"/>
              <a:t>Bu  durumda R=12 ve gizli mesajımız 2’ye eşittir. Bu noktaya gelene  kadar gerekli ayarlamalar yapılır. Mesajlar, orijinal piksel değerinin  en sağdaki dört bitine doğru gömülür: 28(10)= 00011100(2) halini  alır.</a:t>
            </a:r>
          </a:p>
        </p:txBody>
      </p:sp>
    </p:spTree>
    <p:extLst>
      <p:ext uri="{BB962C8B-B14F-4D97-AF65-F5344CB8AC3E}">
        <p14:creationId xmlns:p14="http://schemas.microsoft.com/office/powerpoint/2010/main" val="2135311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3035</Words>
  <Application>Microsoft Office PowerPoint</Application>
  <PresentationFormat>Geniş ekran</PresentationFormat>
  <Paragraphs>207</Paragraphs>
  <Slides>32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32</vt:i4>
      </vt:variant>
    </vt:vector>
  </HeadingPairs>
  <TitlesOfParts>
    <vt:vector size="40" baseType="lpstr">
      <vt:lpstr>Arial</vt:lpstr>
      <vt:lpstr>Barlow Light</vt:lpstr>
      <vt:lpstr>Calibri</vt:lpstr>
      <vt:lpstr>Calibri Light</vt:lpstr>
      <vt:lpstr>Montserrat Light</vt:lpstr>
      <vt:lpstr>Times New Roman</vt:lpstr>
      <vt:lpstr>Wingdings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Seda Ülger</cp:lastModifiedBy>
  <cp:revision>94</cp:revision>
  <dcterms:created xsi:type="dcterms:W3CDTF">2018-03-17T12:19:01Z</dcterms:created>
  <dcterms:modified xsi:type="dcterms:W3CDTF">2022-06-02T18:54:18Z</dcterms:modified>
</cp:coreProperties>
</file>