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bold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4484590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44484590e3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4484590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44484590e3_1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4484590e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44484590e3_1_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4484590e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44484590e3_1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4484590e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44484590e3_1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484590e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44484590e3_1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484590e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44484590e3_1_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484590e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44484590e3_1_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484590e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44484590e3_1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proyecto-final-postgenius-mvjfveurexrejdbgo5k5vg.streamlit.app" TargetMode="External"/><Relationship Id="rId6" Type="http://schemas.openxmlformats.org/officeDocument/2006/relationships/hyperlink" Target="https://github.com/RamiMata/Proyecto-Final-PostGenius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amiMata/Proyecto-Final-PostGenius.git" TargetMode="External"/><Relationship Id="rId4" Type="http://schemas.openxmlformats.org/officeDocument/2006/relationships/hyperlink" Target="https://proyecto-final-postgenius-mvjfveurexrejdbgo5k5vg.streamlit.ap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383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" y="1560679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0" u="none" cap="none" strike="noStrike">
                <a:solidFill>
                  <a:srgbClr val="EEDDAC"/>
                </a:solidFill>
                <a:latin typeface="Arial"/>
                <a:ea typeface="Arial"/>
                <a:cs typeface="Arial"/>
                <a:sym typeface="Arial"/>
              </a:rPr>
              <a:t>POSTGENIUS</a:t>
            </a:r>
            <a:endParaRPr sz="10000"/>
          </a:p>
        </p:txBody>
      </p:sp>
      <p:sp>
        <p:nvSpPr>
          <p:cNvPr id="55" name="Google Shape;55;p13"/>
          <p:cNvSpPr/>
          <p:nvPr/>
        </p:nvSpPr>
        <p:spPr>
          <a:xfrm>
            <a:off x="3150931" y="3098178"/>
            <a:ext cx="1945853" cy="2050229"/>
          </a:xfrm>
          <a:custGeom>
            <a:rect b="b" l="l" r="r" t="t"/>
            <a:pathLst>
              <a:path extrusionOk="0" h="4100458" w="3891707">
                <a:moveTo>
                  <a:pt x="0" y="0"/>
                </a:moveTo>
                <a:lnTo>
                  <a:pt x="3891708" y="0"/>
                </a:lnTo>
                <a:lnTo>
                  <a:pt x="3891708" y="4100458"/>
                </a:lnTo>
                <a:lnTo>
                  <a:pt x="0" y="4100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4162624" y="66675"/>
            <a:ext cx="1144395" cy="1303024"/>
          </a:xfrm>
          <a:custGeom>
            <a:rect b="b" l="l" r="r" t="t"/>
            <a:pathLst>
              <a:path extrusionOk="0" h="4532257" w="4532257">
                <a:moveTo>
                  <a:pt x="0" y="0"/>
                </a:moveTo>
                <a:lnTo>
                  <a:pt x="4532257" y="0"/>
                </a:lnTo>
                <a:lnTo>
                  <a:pt x="4532257" y="4532258"/>
                </a:lnTo>
                <a:lnTo>
                  <a:pt x="0" y="4532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171300" y="4274877"/>
            <a:ext cx="3920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https://proyecto-final-postgenius-mvjfveurexrejdbgo5k5vg.streamlit.app/</a:t>
            </a:r>
            <a:endParaRPr sz="700"/>
          </a:p>
        </p:txBody>
      </p:sp>
      <p:sp>
        <p:nvSpPr>
          <p:cNvPr id="58" name="Google Shape;58;p13"/>
          <p:cNvSpPr txBox="1"/>
          <p:nvPr/>
        </p:nvSpPr>
        <p:spPr>
          <a:xfrm>
            <a:off x="249247" y="370599"/>
            <a:ext cx="2077583" cy="35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Ramiro Mata</a:t>
            </a:r>
            <a:endParaRPr sz="700"/>
          </a:p>
        </p:txBody>
      </p:sp>
      <p:sp>
        <p:nvSpPr>
          <p:cNvPr id="59" name="Google Shape;59;p13"/>
          <p:cNvSpPr txBox="1"/>
          <p:nvPr/>
        </p:nvSpPr>
        <p:spPr>
          <a:xfrm>
            <a:off x="249247" y="3044915"/>
            <a:ext cx="29016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Inteligencia Artificial: Prompt Engineering para programadores</a:t>
            </a:r>
            <a:endParaRPr sz="7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Comision: 71955</a:t>
            </a:r>
            <a:endParaRPr sz="700"/>
          </a:p>
        </p:txBody>
      </p:sp>
      <p:sp>
        <p:nvSpPr>
          <p:cNvPr id="60" name="Google Shape;60;p13"/>
          <p:cNvSpPr txBox="1"/>
          <p:nvPr/>
        </p:nvSpPr>
        <p:spPr>
          <a:xfrm>
            <a:off x="7066488" y="3473284"/>
            <a:ext cx="20775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Link a la app:</a:t>
            </a:r>
            <a:endParaRPr sz="700"/>
          </a:p>
        </p:txBody>
      </p:sp>
      <p:sp>
        <p:nvSpPr>
          <p:cNvPr id="61" name="Google Shape;61;p13"/>
          <p:cNvSpPr txBox="1"/>
          <p:nvPr/>
        </p:nvSpPr>
        <p:spPr>
          <a:xfrm>
            <a:off x="6518916" y="440246"/>
            <a:ext cx="2530090" cy="3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3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https://github.com/RamiMata/Proyecto-Final-PostGenius.git</a:t>
            </a:r>
            <a:endParaRPr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6271738" y="66675"/>
            <a:ext cx="2662126" cy="340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GitHub: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24A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03775" y="1261600"/>
            <a:ext cx="5548800" cy="3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El contenido en redes sociales se ha convertido en una herramienta clave para marcas, emprendedores y creadores digitales. Sin embargo, generar ideas creativas y relevantes puede ser un desafío constante.</a:t>
            </a:r>
            <a:endParaRPr sz="1000"/>
          </a:p>
          <a:p>
            <a:pPr indent="0" lvl="0" marL="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EAE6D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PostGenius es una aplicación basada en inteligencia artificial que ayuda a los creadores de contenido a generar ideas de publicaciones adaptadas a su nicho, plataforma y objetivo de marketing.</a:t>
            </a:r>
            <a:endParaRPr sz="1000"/>
          </a:p>
          <a:p>
            <a:pPr indent="0" lvl="0" marL="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EAE6D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Esta solución usa la API de OpenAI para generar ideas optimizadas según las mejores prácticas de contenido digital.</a:t>
            </a:r>
            <a:endParaRPr sz="1000"/>
          </a:p>
          <a:p>
            <a:pPr indent="0" lvl="0" marL="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EAE6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968383" y="1605109"/>
            <a:ext cx="3086719" cy="3252290"/>
          </a:xfrm>
          <a:custGeom>
            <a:rect b="b" l="l" r="r" t="t"/>
            <a:pathLst>
              <a:path extrusionOk="0" h="6504580" w="6173438">
                <a:moveTo>
                  <a:pt x="0" y="0"/>
                </a:moveTo>
                <a:lnTo>
                  <a:pt x="6173438" y="0"/>
                </a:lnTo>
                <a:lnTo>
                  <a:pt x="6173438" y="6504580"/>
                </a:lnTo>
                <a:lnTo>
                  <a:pt x="0" y="6504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" name="Google Shape;69;p14"/>
          <p:cNvSpPr txBox="1"/>
          <p:nvPr/>
        </p:nvSpPr>
        <p:spPr>
          <a:xfrm>
            <a:off x="303775" y="578200"/>
            <a:ext cx="6716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EEDDAC"/>
                </a:solidFill>
              </a:rPr>
              <a:t>INTRODUCCIÓN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9E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76900" y="1408700"/>
            <a:ext cx="77826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500">
                <a:solidFill>
                  <a:srgbClr val="D1383A"/>
                </a:solidFill>
              </a:rPr>
              <a:t>PROBLEMÁTICA</a:t>
            </a:r>
            <a:endParaRPr sz="7500"/>
          </a:p>
        </p:txBody>
      </p:sp>
      <p:grpSp>
        <p:nvGrpSpPr>
          <p:cNvPr id="75" name="Google Shape;75;p15"/>
          <p:cNvGrpSpPr/>
          <p:nvPr/>
        </p:nvGrpSpPr>
        <p:grpSpPr>
          <a:xfrm>
            <a:off x="5820776" y="2836966"/>
            <a:ext cx="1878251" cy="828473"/>
            <a:chOff x="0" y="-47625"/>
            <a:chExt cx="1144159" cy="504674"/>
          </a:xfrm>
        </p:grpSpPr>
        <p:sp>
          <p:nvSpPr>
            <p:cNvPr id="76" name="Google Shape;76;p15"/>
            <p:cNvSpPr/>
            <p:nvPr/>
          </p:nvSpPr>
          <p:spPr>
            <a:xfrm>
              <a:off x="0" y="0"/>
              <a:ext cx="1144159" cy="457049"/>
            </a:xfrm>
            <a:custGeom>
              <a:rect b="b" l="l" r="r" t="t"/>
              <a:pathLst>
                <a:path extrusionOk="0" h="457049" w="1144159">
                  <a:moveTo>
                    <a:pt x="0" y="0"/>
                  </a:moveTo>
                  <a:lnTo>
                    <a:pt x="1144159" y="0"/>
                  </a:lnTo>
                  <a:lnTo>
                    <a:pt x="1144159" y="457049"/>
                  </a:lnTo>
                  <a:lnTo>
                    <a:pt x="0" y="457049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77" name="Google Shape;77;p15"/>
            <p:cNvSpPr txBox="1"/>
            <p:nvPr/>
          </p:nvSpPr>
          <p:spPr>
            <a:xfrm>
              <a:off x="0" y="-47625"/>
              <a:ext cx="1144159" cy="504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461710" y="2836974"/>
            <a:ext cx="1878242" cy="828468"/>
            <a:chOff x="0" y="-47625"/>
            <a:chExt cx="1144159" cy="504674"/>
          </a:xfrm>
        </p:grpSpPr>
        <p:sp>
          <p:nvSpPr>
            <p:cNvPr id="79" name="Google Shape;79;p15"/>
            <p:cNvSpPr/>
            <p:nvPr/>
          </p:nvSpPr>
          <p:spPr>
            <a:xfrm>
              <a:off x="0" y="0"/>
              <a:ext cx="1144159" cy="457049"/>
            </a:xfrm>
            <a:custGeom>
              <a:rect b="b" l="l" r="r" t="t"/>
              <a:pathLst>
                <a:path extrusionOk="0" h="457049" w="1144159">
                  <a:moveTo>
                    <a:pt x="0" y="0"/>
                  </a:moveTo>
                  <a:lnTo>
                    <a:pt x="1144159" y="0"/>
                  </a:lnTo>
                  <a:lnTo>
                    <a:pt x="1144159" y="457049"/>
                  </a:lnTo>
                  <a:lnTo>
                    <a:pt x="0" y="457049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80" name="Google Shape;80;p15"/>
            <p:cNvSpPr txBox="1"/>
            <p:nvPr/>
          </p:nvSpPr>
          <p:spPr>
            <a:xfrm>
              <a:off x="0" y="-47625"/>
              <a:ext cx="1144159" cy="504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656659" y="2836974"/>
            <a:ext cx="1878242" cy="828468"/>
            <a:chOff x="0" y="-47625"/>
            <a:chExt cx="1144159" cy="504674"/>
          </a:xfrm>
        </p:grpSpPr>
        <p:sp>
          <p:nvSpPr>
            <p:cNvPr id="82" name="Google Shape;82;p15"/>
            <p:cNvSpPr/>
            <p:nvPr/>
          </p:nvSpPr>
          <p:spPr>
            <a:xfrm>
              <a:off x="0" y="0"/>
              <a:ext cx="1144159" cy="457049"/>
            </a:xfrm>
            <a:custGeom>
              <a:rect b="b" l="l" r="r" t="t"/>
              <a:pathLst>
                <a:path extrusionOk="0" h="457049" w="1144159">
                  <a:moveTo>
                    <a:pt x="0" y="0"/>
                  </a:moveTo>
                  <a:lnTo>
                    <a:pt x="1144159" y="0"/>
                  </a:lnTo>
                  <a:lnTo>
                    <a:pt x="1144159" y="457049"/>
                  </a:lnTo>
                  <a:lnTo>
                    <a:pt x="0" y="457049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83" name="Google Shape;83;p15"/>
            <p:cNvSpPr txBox="1"/>
            <p:nvPr/>
          </p:nvSpPr>
          <p:spPr>
            <a:xfrm>
              <a:off x="0" y="-47625"/>
              <a:ext cx="1144159" cy="504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1554897" y="3118778"/>
            <a:ext cx="169186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1B1B1B"/>
                </a:solidFill>
                <a:latin typeface="Montserrat"/>
                <a:ea typeface="Montserrat"/>
                <a:cs typeface="Montserrat"/>
                <a:sym typeface="Montserrat"/>
              </a:rPr>
              <a:t> FALTA DE INSPIRACIÓN</a:t>
            </a:r>
            <a:endParaRPr sz="700"/>
          </a:p>
        </p:txBody>
      </p:sp>
      <p:sp>
        <p:nvSpPr>
          <p:cNvPr id="85" name="Google Shape;85;p15"/>
          <p:cNvSpPr txBox="1"/>
          <p:nvPr/>
        </p:nvSpPr>
        <p:spPr>
          <a:xfrm>
            <a:off x="3749846" y="3204573"/>
            <a:ext cx="1692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1B1B1B"/>
                </a:solidFill>
                <a:latin typeface="Montserrat"/>
                <a:ea typeface="Montserrat"/>
                <a:cs typeface="Montserrat"/>
                <a:sym typeface="Montserrat"/>
              </a:rPr>
              <a:t> TIEMPO LIMITADO</a:t>
            </a:r>
            <a:endParaRPr sz="700"/>
          </a:p>
        </p:txBody>
      </p:sp>
      <p:sp>
        <p:nvSpPr>
          <p:cNvPr id="86" name="Google Shape;86;p15"/>
          <p:cNvSpPr txBox="1"/>
          <p:nvPr/>
        </p:nvSpPr>
        <p:spPr>
          <a:xfrm>
            <a:off x="5944776" y="2976416"/>
            <a:ext cx="1692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200" u="none" cap="none" strike="noStrike">
                <a:solidFill>
                  <a:srgbClr val="1B1B1B"/>
                </a:solidFill>
                <a:latin typeface="Montserrat"/>
                <a:ea typeface="Montserrat"/>
                <a:cs typeface="Montserrat"/>
                <a:sym typeface="Montserrat"/>
              </a:rPr>
              <a:t>OPTIMIZACIÓN PARA CADA PLATAFORMA</a:t>
            </a:r>
            <a:endParaRPr sz="700"/>
          </a:p>
        </p:txBody>
      </p:sp>
      <p:sp>
        <p:nvSpPr>
          <p:cNvPr id="87" name="Google Shape;87;p15"/>
          <p:cNvSpPr txBox="1"/>
          <p:nvPr/>
        </p:nvSpPr>
        <p:spPr>
          <a:xfrm>
            <a:off x="1401217" y="3707593"/>
            <a:ext cx="1938735" cy="1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Generar ideas nuevas constantemente es difícil.</a:t>
            </a:r>
            <a:endParaRPr sz="700"/>
          </a:p>
        </p:txBody>
      </p:sp>
      <p:sp>
        <p:nvSpPr>
          <p:cNvPr id="88" name="Google Shape;88;p15"/>
          <p:cNvSpPr/>
          <p:nvPr/>
        </p:nvSpPr>
        <p:spPr>
          <a:xfrm>
            <a:off x="67375" y="0"/>
            <a:ext cx="1208736" cy="1363568"/>
          </a:xfrm>
          <a:custGeom>
            <a:rect b="b" l="l" r="r" t="t"/>
            <a:pathLst>
              <a:path extrusionOk="0" h="4742846" w="4518639">
                <a:moveTo>
                  <a:pt x="0" y="0"/>
                </a:moveTo>
                <a:lnTo>
                  <a:pt x="4518639" y="0"/>
                </a:lnTo>
                <a:lnTo>
                  <a:pt x="4518639" y="4742846"/>
                </a:lnTo>
                <a:lnTo>
                  <a:pt x="0" y="4742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5"/>
          <p:cNvSpPr txBox="1"/>
          <p:nvPr/>
        </p:nvSpPr>
        <p:spPr>
          <a:xfrm>
            <a:off x="3656659" y="3707593"/>
            <a:ext cx="1878242" cy="1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Crear contenido requiere planificación y estrategia.</a:t>
            </a:r>
            <a:endParaRPr sz="700"/>
          </a:p>
        </p:txBody>
      </p:sp>
      <p:sp>
        <p:nvSpPr>
          <p:cNvPr id="90" name="Google Shape;90;p15"/>
          <p:cNvSpPr txBox="1"/>
          <p:nvPr/>
        </p:nvSpPr>
        <p:spPr>
          <a:xfrm>
            <a:off x="5821043" y="3707593"/>
            <a:ext cx="1877726" cy="1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No todas las ideas funcionan en todas las redes sociales.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383A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211700" y="27700"/>
            <a:ext cx="80178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6000" u="none" cap="none" strike="noStrike">
                <a:solidFill>
                  <a:srgbClr val="EAE6DB"/>
                </a:solidFill>
                <a:latin typeface="Arial"/>
                <a:ea typeface="Arial"/>
                <a:cs typeface="Arial"/>
                <a:sym typeface="Arial"/>
              </a:rPr>
              <a:t>SOLUCIÓN PROPUESTA</a:t>
            </a:r>
            <a:endParaRPr sz="6000"/>
          </a:p>
        </p:txBody>
      </p:sp>
      <p:sp>
        <p:nvSpPr>
          <p:cNvPr id="96" name="Google Shape;96;p16"/>
          <p:cNvSpPr txBox="1"/>
          <p:nvPr/>
        </p:nvSpPr>
        <p:spPr>
          <a:xfrm>
            <a:off x="211701" y="1513360"/>
            <a:ext cx="57180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PostGenius será una aplicación web con IA que sugerirá ideas de contenido para las redes sociales en función del nicho y la audiencia del usuario.</a:t>
            </a:r>
            <a:endParaRPr sz="400"/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 sz="400"/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– Ahorro de tiempo en la planificación de contenido.</a:t>
            </a:r>
            <a:endParaRPr sz="400"/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– Ideas generadas automáticamente en función de la audiencia objetivo.</a:t>
            </a:r>
            <a:endParaRPr b="1" i="0" sz="1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– Versátil: generador de ideas para Instagram, TikTok, Twitter, YouTube, etc.;</a:t>
            </a:r>
            <a:endParaRPr sz="400"/>
          </a:p>
          <a:p>
            <a:pPr indent="0" lvl="0" marL="0" marR="0" rtl="0" algn="l">
              <a:lnSpc>
                <a:spcPct val="9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24A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0" y="408550"/>
            <a:ext cx="5393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5000" u="none" cap="none" strike="noStrike">
                <a:solidFill>
                  <a:srgbClr val="EAE6DB"/>
                </a:solidFill>
                <a:latin typeface="Arial"/>
                <a:ea typeface="Arial"/>
                <a:cs typeface="Arial"/>
                <a:sym typeface="Arial"/>
              </a:rPr>
              <a:t>PROPUESTA DE APLICACIÓN WEB CON IA</a:t>
            </a:r>
            <a:endParaRPr sz="5000"/>
          </a:p>
        </p:txBody>
      </p:sp>
      <p:sp>
        <p:nvSpPr>
          <p:cNvPr id="102" name="Google Shape;102;p17"/>
          <p:cNvSpPr txBox="1"/>
          <p:nvPr/>
        </p:nvSpPr>
        <p:spPr>
          <a:xfrm>
            <a:off x="114710" y="2413445"/>
            <a:ext cx="5170577" cy="2215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 Nombre de la App: PostGenius</a:t>
            </a:r>
            <a:endParaRPr sz="700"/>
          </a:p>
          <a:p>
            <a:pPr indent="0" lvl="0" marL="0" marR="0" rtl="0" algn="l">
              <a:lnSpc>
                <a:spcPct val="9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 Función principal: Generar ideas de contenido para redes sociales.</a:t>
            </a:r>
            <a:endParaRPr sz="700"/>
          </a:p>
          <a:p>
            <a:pPr indent="0" lvl="0" marL="0" marR="0" rtl="0" algn="l">
              <a:lnSpc>
                <a:spcPct val="9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 Tarea específica: Sugerir tres ideas detalladas y estructuradas según la plataforma, nicho y objetivo del usuario.</a:t>
            </a:r>
            <a:endParaRPr sz="700"/>
          </a:p>
          <a:p>
            <a:pPr indent="0" lvl="0" marL="0" marR="0" rtl="0" algn="l">
              <a:lnSpc>
                <a:spcPct val="9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EAE6D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Integración de IA: Se utiliza la API de OpenAI para generar contenido optimizado.</a:t>
            </a:r>
            <a:endParaRPr sz="700"/>
          </a:p>
        </p:txBody>
      </p:sp>
      <p:sp>
        <p:nvSpPr>
          <p:cNvPr id="103" name="Google Shape;103;p17"/>
          <p:cNvSpPr txBox="1"/>
          <p:nvPr/>
        </p:nvSpPr>
        <p:spPr>
          <a:xfrm>
            <a:off x="6383015" y="476640"/>
            <a:ext cx="2530090" cy="3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3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https://github.com/RamiMata/Proyecto-Final-PostGenius.git</a:t>
            </a:r>
            <a:endParaRPr sz="700"/>
          </a:p>
        </p:txBody>
      </p:sp>
      <p:sp>
        <p:nvSpPr>
          <p:cNvPr id="104" name="Google Shape;104;p17"/>
          <p:cNvSpPr txBox="1"/>
          <p:nvPr/>
        </p:nvSpPr>
        <p:spPr>
          <a:xfrm>
            <a:off x="6135837" y="1968051"/>
            <a:ext cx="2662127" cy="340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Funcionamiento</a:t>
            </a:r>
            <a:endParaRPr sz="700"/>
          </a:p>
        </p:txBody>
      </p:sp>
      <p:sp>
        <p:nvSpPr>
          <p:cNvPr id="105" name="Google Shape;105;p17"/>
          <p:cNvSpPr txBox="1"/>
          <p:nvPr/>
        </p:nvSpPr>
        <p:spPr>
          <a:xfrm>
            <a:off x="5857527" y="2332483"/>
            <a:ext cx="3218746" cy="286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Clr>
                <a:srgbClr val="EAE6DB"/>
              </a:buClr>
              <a:buSzPts val="1000"/>
              <a:buFont typeface="Poppins"/>
              <a:buAutoNum type="arabicPeriod"/>
            </a:pPr>
            <a:r>
              <a:rPr b="0" i="0" lang="es" sz="1000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El ususario ingresa su nicho de contenido (ejemplo: fitness, tecnología, moda).</a:t>
            </a:r>
            <a:endParaRPr sz="700"/>
          </a:p>
          <a:p>
            <a:pPr indent="-114300" lvl="1" marL="22860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Clr>
                <a:srgbClr val="EAE6DB"/>
              </a:buClr>
              <a:buSzPts val="1000"/>
              <a:buFont typeface="Poppins"/>
              <a:buAutoNum type="arabicPeriod"/>
            </a:pPr>
            <a:r>
              <a:rPr b="0" i="0" lang="es" sz="1000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Selecciona la plataforma para la cual deseas generar ideas (Instagram, TikTok, Twitter, YouTube, LinkedIn).</a:t>
            </a:r>
            <a:endParaRPr sz="700"/>
          </a:p>
          <a:p>
            <a:pPr indent="-114300" lvl="1" marL="22860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Clr>
                <a:srgbClr val="EAE6DB"/>
              </a:buClr>
              <a:buSzPts val="1000"/>
              <a:buFont typeface="Poppins"/>
              <a:buAutoNum type="arabicPeriod"/>
            </a:pPr>
            <a:r>
              <a:rPr b="0" i="0" lang="es" sz="1000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Elige el objetivo de la publicación (engagement, atraer seguidores, generar ventas, educar a la audiencia).</a:t>
            </a:r>
            <a:endParaRPr sz="700"/>
          </a:p>
          <a:p>
            <a:pPr indent="-114300" lvl="1" marL="22860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Clr>
                <a:srgbClr val="EAE6DB"/>
              </a:buClr>
              <a:buSzPts val="1000"/>
              <a:buFont typeface="Poppins"/>
              <a:buAutoNum type="arabicPeriod"/>
            </a:pPr>
            <a:r>
              <a:rPr b="0" i="0" lang="es" sz="1000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Selecciona el formato de contenido (imagen, carrusel, video, historia, encuesta, reel).</a:t>
            </a:r>
            <a:endParaRPr sz="700"/>
          </a:p>
          <a:p>
            <a:pPr indent="-114300" lvl="1" marL="22860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Clr>
                <a:srgbClr val="EAE6DB"/>
              </a:buClr>
              <a:buSzPts val="1000"/>
              <a:buFont typeface="Poppins"/>
              <a:buAutoNum type="arabicPeriod"/>
            </a:pPr>
            <a:r>
              <a:rPr b="0" i="0" lang="es" sz="1000" u="none" cap="none" strike="noStrike">
                <a:solidFill>
                  <a:srgbClr val="EAE6DB"/>
                </a:solidFill>
                <a:latin typeface="Poppins"/>
                <a:ea typeface="Poppins"/>
                <a:cs typeface="Poppins"/>
                <a:sym typeface="Poppins"/>
              </a:rPr>
              <a:t>Presiona el botón para generar ideas y obtendrás tres sugerencias detalladas para tus publicaciones.</a:t>
            </a:r>
            <a:endParaRPr sz="700"/>
          </a:p>
          <a:p>
            <a:pPr indent="0" lvl="0" marL="0" marR="0" rtl="0" algn="l">
              <a:lnSpc>
                <a:spcPct val="14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EAE6D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135837" y="103069"/>
            <a:ext cx="2662127" cy="340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7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GitHub:</a:t>
            </a:r>
            <a:endParaRPr sz="700"/>
          </a:p>
        </p:txBody>
      </p:sp>
      <p:sp>
        <p:nvSpPr>
          <p:cNvPr id="107" name="Google Shape;107;p17"/>
          <p:cNvSpPr txBox="1"/>
          <p:nvPr/>
        </p:nvSpPr>
        <p:spPr>
          <a:xfrm>
            <a:off x="6250978" y="867546"/>
            <a:ext cx="2662127" cy="514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rgbClr val="EAE6DB"/>
                </a:solidFill>
                <a:latin typeface="Montserrat"/>
                <a:ea typeface="Montserrat"/>
                <a:cs typeface="Montserrat"/>
                <a:sym typeface="Montserrat"/>
              </a:rPr>
              <a:t>App web en streamslit:</a:t>
            </a:r>
            <a:endParaRPr sz="700"/>
          </a:p>
        </p:txBody>
      </p:sp>
      <p:sp>
        <p:nvSpPr>
          <p:cNvPr id="108" name="Google Shape;108;p17"/>
          <p:cNvSpPr txBox="1"/>
          <p:nvPr/>
        </p:nvSpPr>
        <p:spPr>
          <a:xfrm>
            <a:off x="6383015" y="1432936"/>
            <a:ext cx="2530090" cy="46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3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https://proyecto-final-postgenius-mvjfveurexrejdbgo5k5vg.streamlit.app/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3280560" y="898749"/>
            <a:ext cx="2880884" cy="3364536"/>
          </a:xfrm>
          <a:custGeom>
            <a:rect b="b" l="l" r="r" t="t"/>
            <a:pathLst>
              <a:path extrusionOk="0" h="6729071" w="5761767">
                <a:moveTo>
                  <a:pt x="0" y="0"/>
                </a:moveTo>
                <a:lnTo>
                  <a:pt x="5761767" y="0"/>
                </a:lnTo>
                <a:lnTo>
                  <a:pt x="5761767" y="6729071"/>
                </a:lnTo>
                <a:lnTo>
                  <a:pt x="0" y="6729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8"/>
          <p:cNvSpPr/>
          <p:nvPr/>
        </p:nvSpPr>
        <p:spPr>
          <a:xfrm>
            <a:off x="6085000" y="898750"/>
            <a:ext cx="3061599" cy="3364536"/>
          </a:xfrm>
          <a:custGeom>
            <a:rect b="b" l="l" r="r" t="t"/>
            <a:pathLst>
              <a:path extrusionOk="0" h="6729071" w="6345283">
                <a:moveTo>
                  <a:pt x="0" y="0"/>
                </a:moveTo>
                <a:lnTo>
                  <a:pt x="6345284" y="0"/>
                </a:lnTo>
                <a:lnTo>
                  <a:pt x="6345284" y="6729071"/>
                </a:lnTo>
                <a:lnTo>
                  <a:pt x="0" y="6729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8"/>
          <p:cNvSpPr txBox="1"/>
          <p:nvPr/>
        </p:nvSpPr>
        <p:spPr>
          <a:xfrm>
            <a:off x="0" y="1516125"/>
            <a:ext cx="36423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5400" u="none" cap="none" strike="noStrike">
                <a:solidFill>
                  <a:srgbClr val="D1383A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r>
              <a:rPr b="1" i="0" lang="es" sz="6000" u="none" cap="none" strike="noStrike">
                <a:solidFill>
                  <a:srgbClr val="D1383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5400" u="none" cap="none" strike="noStrike">
                <a:solidFill>
                  <a:srgbClr val="D1383A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endParaRPr b="1" sz="5000">
              <a:solidFill>
                <a:srgbClr val="D1383A"/>
              </a:solidFill>
            </a:endParaRPr>
          </a:p>
          <a:p>
            <a:pPr indent="0" lvl="0" marL="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5400" u="none" cap="none" strike="noStrike">
                <a:solidFill>
                  <a:srgbClr val="D1383A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383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0" y="49167"/>
            <a:ext cx="91440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6700" u="none" cap="none" strike="noStrike">
                <a:solidFill>
                  <a:srgbClr val="EEDDAC"/>
                </a:solidFill>
                <a:latin typeface="Arial"/>
                <a:ea typeface="Arial"/>
                <a:cs typeface="Arial"/>
                <a:sym typeface="Arial"/>
              </a:rPr>
              <a:t>PROMPT </a:t>
            </a:r>
            <a:endParaRPr b="1" i="0" sz="6700" u="none" cap="none" strike="noStrike">
              <a:solidFill>
                <a:srgbClr val="EEDDA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700">
                <a:solidFill>
                  <a:srgbClr val="EEDDAC"/>
                </a:solidFill>
              </a:rPr>
              <a:t>INICIAL</a:t>
            </a:r>
            <a:endParaRPr sz="6700"/>
          </a:p>
        </p:txBody>
      </p:sp>
      <p:sp>
        <p:nvSpPr>
          <p:cNvPr id="121" name="Google Shape;121;p19"/>
          <p:cNvSpPr txBox="1"/>
          <p:nvPr/>
        </p:nvSpPr>
        <p:spPr>
          <a:xfrm>
            <a:off x="170396" y="1472017"/>
            <a:ext cx="88032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 TRES IDEAS DE PUBLICACIONES PARA UNA CUENTA DE [PLATAFORMA] SOBRE [NICHO], CUYO OBJETIVO ES [OBJETIVO].  </a:t>
            </a:r>
            <a:endParaRPr sz="600"/>
          </a:p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IDEAS DEBEN SER DETALLADAS E INCLUIR LOS SIGUIENTES ELEMENTOS:  </a:t>
            </a:r>
            <a:endParaRPr sz="600"/>
          </a:p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UN TÍTULO LLAMATIVO.  </a:t>
            </a:r>
            <a:endParaRPr sz="600"/>
          </a:p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UNA DESCRIPCIÓN COMPLETA EXPLICANDO EL CONTENIDO.  </a:t>
            </a:r>
            <a:endParaRPr sz="600"/>
          </a:p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UN LLAMADO A LA ACCIÓN (CTA) PARA INCENTIVAR LA INTERACCIÓN DEL PÚBLICO.  </a:t>
            </a:r>
            <a:endParaRPr sz="600"/>
          </a:p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HASHTAGS SUGERIDOS PARA MEJORAR EL ALCANCE.  </a:t>
            </a:r>
            <a:endParaRPr sz="700"/>
          </a:p>
        </p:txBody>
      </p:sp>
      <p:sp>
        <p:nvSpPr>
          <p:cNvPr id="122" name="Google Shape;122;p19"/>
          <p:cNvSpPr txBox="1"/>
          <p:nvPr/>
        </p:nvSpPr>
        <p:spPr>
          <a:xfrm>
            <a:off x="2157512" y="2670867"/>
            <a:ext cx="4672682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300" u="none" cap="none" strike="noStrike">
                <a:solidFill>
                  <a:srgbClr val="EEDDAC"/>
                </a:solidFill>
                <a:latin typeface="Montserrat"/>
                <a:ea typeface="Montserrat"/>
                <a:cs typeface="Montserrat"/>
                <a:sym typeface="Montserrat"/>
              </a:rPr>
              <a:t> JUSTIFICACIÓN DEL PROMPT</a:t>
            </a:r>
            <a:endParaRPr sz="700"/>
          </a:p>
        </p:txBody>
      </p:sp>
      <p:sp>
        <p:nvSpPr>
          <p:cNvPr id="123" name="Google Shape;123;p19"/>
          <p:cNvSpPr txBox="1"/>
          <p:nvPr/>
        </p:nvSpPr>
        <p:spPr>
          <a:xfrm>
            <a:off x="0" y="3103809"/>
            <a:ext cx="898770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ESTE PROMPT ASEGURA QUE LA IA PRODUZCA CONTENIDO ESTRUCTURADO Y ALINEADO CON EL MARKETING DIGITAL. SOLICITAR TÍTULOS, DESCRIPCIONES, CTA Y HASHTAGS MEJORA LA CALIDAD DE LAS SUGERENCIAS GENERADAS.</a:t>
            </a:r>
            <a:endParaRPr sz="700"/>
          </a:p>
        </p:txBody>
      </p:sp>
      <p:sp>
        <p:nvSpPr>
          <p:cNvPr id="124" name="Google Shape;124;p19"/>
          <p:cNvSpPr txBox="1"/>
          <p:nvPr/>
        </p:nvSpPr>
        <p:spPr>
          <a:xfrm>
            <a:off x="2059977" y="3513792"/>
            <a:ext cx="4409182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300" u="none" cap="none" strike="noStrike">
                <a:solidFill>
                  <a:srgbClr val="EEDDAC"/>
                </a:solidFill>
                <a:latin typeface="Montserrat"/>
                <a:ea typeface="Montserrat"/>
                <a:cs typeface="Montserrat"/>
                <a:sym typeface="Montserrat"/>
              </a:rPr>
              <a:t> FACTIBILIDAD ECONÓMICA</a:t>
            </a:r>
            <a:endParaRPr sz="700"/>
          </a:p>
        </p:txBody>
      </p:sp>
      <p:sp>
        <p:nvSpPr>
          <p:cNvPr id="125" name="Google Shape;125;p19"/>
          <p:cNvSpPr txBox="1"/>
          <p:nvPr/>
        </p:nvSpPr>
        <p:spPr>
          <a:xfrm>
            <a:off x="170406" y="3917213"/>
            <a:ext cx="8717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OPENAI COBRA APROXIMADAMENTE $0.002 POR CADA 1,000 TOKENS EN GPT-3.5.</a:t>
            </a:r>
            <a:endParaRPr sz="600"/>
          </a:p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CADA CONSULTA USA ENTRE 500 Y 700 TOKENS, LO QUE EQUIVALE A $0.001 A $0.002 POR GENERACIÓN DE IDEAS.</a:t>
            </a:r>
            <a:endParaRPr sz="600"/>
          </a:p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COSTO ESTIMADO MENSUAL: SI SE GENERAN 100 IDEAS POR DÍA, EL COSTO MENSUAL SERÍA $6 - $10.</a:t>
            </a:r>
            <a:endParaRPr sz="600"/>
          </a:p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CONCLUSIÓN: EL COSTO ES BAJO Y ESCALABLE, LO QUE PERMITE UN USO FRECUENTE SIN AFECTAR LA VIABILIDAD FINANCIERA DEL PROYECTO.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383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34747" y="201939"/>
            <a:ext cx="4040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4400" u="none" cap="none" strike="noStrike">
                <a:solidFill>
                  <a:srgbClr val="EAE6DB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sz="4400"/>
          </a:p>
        </p:txBody>
      </p:sp>
      <p:sp>
        <p:nvSpPr>
          <p:cNvPr id="131" name="Google Shape;131;p20"/>
          <p:cNvSpPr txBox="1"/>
          <p:nvPr/>
        </p:nvSpPr>
        <p:spPr>
          <a:xfrm>
            <a:off x="193897" y="779312"/>
            <a:ext cx="37218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POSTGENIUS FACILITA LA CREACIÓN DE CONTENIDO DIGITAL, AYUDANDO A CREADORES, INFLUENCERS Y MARCAS A GENERAR IDEAS OPTIMIZADAS.</a:t>
            </a:r>
            <a:endParaRPr sz="800"/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La IA permite una generación rápida de contenido, reduciendo el tiempo de planificación.</a:t>
            </a:r>
            <a:endParaRPr sz="800"/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El modelo es económicamente viable, con costos bajos por consulta y escalabilidad garantizada.</a:t>
            </a:r>
            <a:endParaRPr sz="800"/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El despliegue en Streamlit Cloud facilita el acceso, permitiendo a cualquier usuario utilizar la herramienta sin instalación.</a:t>
            </a:r>
            <a:endParaRPr sz="800"/>
          </a:p>
        </p:txBody>
      </p:sp>
      <p:sp>
        <p:nvSpPr>
          <p:cNvPr id="132" name="Google Shape;132;p20"/>
          <p:cNvSpPr txBox="1"/>
          <p:nvPr/>
        </p:nvSpPr>
        <p:spPr>
          <a:xfrm>
            <a:off x="3913812" y="201953"/>
            <a:ext cx="5022000" cy="4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EN LA ERA DIGITAL, LA CREACIÓN DE CONTENIDO ES CLAVE PARA EL CRECIMIENTO DE MARCAS, EMPRESAS Y EMPRENDEDORES. SIN EMBARGO, LA FALTA DE INSPIRACIÓN, EL TIEMPO LIMITADO Y LA NECESIDAD DE OPTIMIZAR PUBLICACIONES PARA CADA PLATAFORMA REPRESENTAN DESAFÍOS CONSTANTES.</a:t>
            </a:r>
            <a:endParaRPr sz="700"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POSTGENIUS SE POSICIONA COMO UNA SOLUCIÓN INNOVADORA, UTILIZANDO LA INTELIGENCIa artificial para asistir a creadores en la planificación estratégica de su contenido. Al ofrecer ideas estructuradas y personalizadas, la herramienta no solo optimiza tiempo y esfuerzo, sino que también mejora la creatividad y la calidad del contenido publicado.</a:t>
            </a:r>
            <a:endParaRPr sz="700"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El uso de IA en este campo permite democratizar el acceso a estrategias de contenido efectivas, brindando a cualquier usuario,desde pequeñas marcas hasta grandes empresas.una manera rápida y eficiente de mantenerse relevante en redes sociales.</a:t>
            </a:r>
            <a:endParaRPr sz="700"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Además, al tratarse de un sistema escalable y de bajo costo, PostGenius puede evolucionar incorporando nuevas funciones, como análisis de tendencias, integración con plataformas de programación de publicaciones o incluso generación automática de imágenes y textos complementarios.</a:t>
            </a:r>
            <a:endParaRPr sz="700"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rgbClr val="EBE9E3"/>
                </a:solidFill>
                <a:latin typeface="Montserrat"/>
                <a:ea typeface="Montserrat"/>
                <a:cs typeface="Montserrat"/>
                <a:sym typeface="Montserrat"/>
              </a:rPr>
              <a:t>En conclusión, PostGenius no solo simplifica la creación de contenido, sino que también empodera a los creadores digitales, permitiéndoles enfocarse en lo que realmente importa: conectar con su audiencia y hacer crecer su presencia online.</a:t>
            </a:r>
            <a:endParaRPr b="1" i="0" sz="1000" u="none" cap="none" strike="noStrike">
              <a:solidFill>
                <a:srgbClr val="EBE9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24A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985451" y="1194375"/>
            <a:ext cx="74667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900" u="none" cap="none" strike="noStrike">
                <a:solidFill>
                  <a:srgbClr val="EAE6DB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 sz="10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