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76" r:id="rId8"/>
    <p:sldId id="278" r:id="rId9"/>
    <p:sldId id="277" r:id="rId10"/>
    <p:sldId id="280" r:id="rId11"/>
    <p:sldId id="281"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D64499B-1EAE-4A0D-A525-8B50A39B7E31}" type="datetimeFigureOut">
              <a:rPr lang="fr-FR" smtClean="0"/>
              <a:t>13/06/2022</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7B881323-828E-4EBC-AEE3-A12B4DEC3474}"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890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D64499B-1EAE-4A0D-A525-8B50A39B7E31}" type="datetimeFigureOut">
              <a:rPr lang="fr-FR" smtClean="0"/>
              <a:t>13/06/2022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881323-828E-4EBC-AEE3-A12B4DEC3474}"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081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D64499B-1EAE-4A0D-A525-8B50A39B7E31}" type="datetimeFigureOut">
              <a:rPr lang="fr-FR" smtClean="0"/>
              <a:t>13/06/2022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881323-828E-4EBC-AEE3-A12B4DEC3474}"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612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D64499B-1EAE-4A0D-A525-8B50A39B7E31}" type="datetimeFigureOut">
              <a:rPr lang="fr-FR" smtClean="0"/>
              <a:t>13/06/2022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881323-828E-4EBC-AEE3-A12B4DEC3474}" type="slidenum">
              <a:rPr lang="fr-FR" smtClean="0"/>
              <a:t>‹N°›</a:t>
            </a:fld>
            <a:endParaRPr lang="fr-FR"/>
          </a:p>
        </p:txBody>
      </p:sp>
    </p:spTree>
    <p:extLst>
      <p:ext uri="{BB962C8B-B14F-4D97-AF65-F5344CB8AC3E}">
        <p14:creationId xmlns:p14="http://schemas.microsoft.com/office/powerpoint/2010/main" val="21390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D64499B-1EAE-4A0D-A525-8B50A39B7E31}" type="datetimeFigureOut">
              <a:rPr lang="fr-FR" smtClean="0"/>
              <a:t>13/06/2022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881323-828E-4EBC-AEE3-A12B4DEC3474}"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019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D64499B-1EAE-4A0D-A525-8B50A39B7E31}" type="datetimeFigureOut">
              <a:rPr lang="fr-FR" smtClean="0"/>
              <a:t>13/06/2022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881323-828E-4EBC-AEE3-A12B4DEC3474}"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857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D64499B-1EAE-4A0D-A525-8B50A39B7E31}" type="datetimeFigureOut">
              <a:rPr lang="fr-FR" smtClean="0"/>
              <a:t>13/06/2022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881323-828E-4EBC-AEE3-A12B4DEC3474}"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034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D64499B-1EAE-4A0D-A525-8B50A39B7E31}" type="datetimeFigureOut">
              <a:rPr lang="fr-FR" smtClean="0"/>
              <a:t>13/06/2022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881323-828E-4EBC-AEE3-A12B4DEC3474}"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08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D64499B-1EAE-4A0D-A525-8B50A39B7E31}" type="datetimeFigureOut">
              <a:rPr lang="fr-FR" smtClean="0"/>
              <a:t>13/06/2022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881323-828E-4EBC-AEE3-A12B4DEC3474}"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89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4499B-1EAE-4A0D-A525-8B50A39B7E31}" type="datetimeFigureOut">
              <a:rPr lang="fr-FR" smtClean="0"/>
              <a:t>13/06/2022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881323-828E-4EBC-AEE3-A12B4DEC3474}" type="slidenum">
              <a:rPr lang="fr-FR" smtClean="0"/>
              <a:t>‹N°›</a:t>
            </a:fld>
            <a:endParaRPr lang="fr-FR"/>
          </a:p>
        </p:txBody>
      </p:sp>
    </p:spTree>
    <p:extLst>
      <p:ext uri="{BB962C8B-B14F-4D97-AF65-F5344CB8AC3E}">
        <p14:creationId xmlns:p14="http://schemas.microsoft.com/office/powerpoint/2010/main" val="83607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D64499B-1EAE-4A0D-A525-8B50A39B7E31}" type="datetimeFigureOut">
              <a:rPr lang="fr-FR" smtClean="0"/>
              <a:t>13/06/2022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881323-828E-4EBC-AEE3-A12B4DEC3474}"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907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64499B-1EAE-4A0D-A525-8B50A39B7E31}" type="datetimeFigureOut">
              <a:rPr lang="fr-FR" smtClean="0"/>
              <a:t>13/06/2022</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7B881323-828E-4EBC-AEE3-A12B4DEC3474}"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32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64499B-1EAE-4A0D-A525-8B50A39B7E31}" type="datetimeFigureOut">
              <a:rPr lang="fr-FR" smtClean="0"/>
              <a:t>13/06/2022</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881323-828E-4EBC-AEE3-A12B4DEC3474}"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208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075502-8C84-4C49-9CBC-20CDE676149D}"/>
              </a:ext>
            </a:extLst>
          </p:cNvPr>
          <p:cNvSpPr>
            <a:spLocks noGrp="1"/>
          </p:cNvSpPr>
          <p:nvPr>
            <p:ph type="ctrTitle"/>
          </p:nvPr>
        </p:nvSpPr>
        <p:spPr>
          <a:xfrm>
            <a:off x="766046" y="144830"/>
            <a:ext cx="8144134" cy="3401358"/>
          </a:xfrm>
        </p:spPr>
        <p:txBody>
          <a:bodyPr>
            <a:normAutofit fontScale="90000"/>
          </a:bodyPr>
          <a:lstStyle/>
          <a:p>
            <a:pPr algn="ctr"/>
            <a:r>
              <a:rPr lang="en-US" dirty="0">
                <a:latin typeface="Arial Rounded MT Bold" panose="020F0704030504030204" pitchFamily="34" charset="0"/>
              </a:rPr>
              <a:t>TU API Ontology based  recommendation system </a:t>
            </a:r>
            <a:endParaRPr lang="fr-FR" dirty="0">
              <a:latin typeface="Arial Rounded MT Bold" panose="020F0704030504030204" pitchFamily="34" charset="0"/>
            </a:endParaRPr>
          </a:p>
        </p:txBody>
      </p:sp>
      <p:sp>
        <p:nvSpPr>
          <p:cNvPr id="3" name="Sous-titre 2">
            <a:extLst>
              <a:ext uri="{FF2B5EF4-FFF2-40B4-BE49-F238E27FC236}">
                <a16:creationId xmlns:a16="http://schemas.microsoft.com/office/drawing/2014/main" id="{580CA243-D89A-4ED7-983D-D917BFF01BF2}"/>
              </a:ext>
            </a:extLst>
          </p:cNvPr>
          <p:cNvSpPr>
            <a:spLocks noGrp="1"/>
          </p:cNvSpPr>
          <p:nvPr>
            <p:ph type="subTitle" idx="1"/>
          </p:nvPr>
        </p:nvSpPr>
        <p:spPr>
          <a:xfrm>
            <a:off x="480297" y="3546188"/>
            <a:ext cx="8963741" cy="2170212"/>
          </a:xfrm>
        </p:spPr>
        <p:txBody>
          <a:bodyPr>
            <a:normAutofit fontScale="92500" lnSpcReduction="20000"/>
          </a:bodyPr>
          <a:lstStyle/>
          <a:p>
            <a:pPr algn="ctr"/>
            <a:r>
              <a:rPr lang="en-GB" sz="2100" b="1" dirty="0">
                <a:solidFill>
                  <a:schemeClr val="tx1"/>
                </a:solidFill>
                <a:effectLst/>
                <a:latin typeface="Arial Rounded MT Bold" panose="020F0704030504030204" pitchFamily="34" charset="0"/>
                <a:ea typeface="Times New Roman" panose="02020603050405020304" pitchFamily="18" charset="0"/>
              </a:rPr>
              <a:t>IT 325 Web Service</a:t>
            </a:r>
          </a:p>
          <a:p>
            <a:pPr algn="ctr"/>
            <a:r>
              <a:rPr lang="en-GB" sz="2100" b="1" dirty="0">
                <a:solidFill>
                  <a:schemeClr val="tx1"/>
                </a:solidFill>
                <a:effectLst/>
                <a:latin typeface="Arial Rounded MT Bold" panose="020F0704030504030204" pitchFamily="34" charset="0"/>
                <a:ea typeface="Times New Roman" panose="02020603050405020304" pitchFamily="18" charset="0"/>
              </a:rPr>
              <a:t>major: it minor : </a:t>
            </a:r>
            <a:r>
              <a:rPr lang="en-GB" sz="2100" b="1" dirty="0" err="1">
                <a:solidFill>
                  <a:schemeClr val="tx1"/>
                </a:solidFill>
                <a:effectLst/>
                <a:latin typeface="Arial Rounded MT Bold" panose="020F0704030504030204" pitchFamily="34" charset="0"/>
                <a:ea typeface="Times New Roman" panose="02020603050405020304" pitchFamily="18" charset="0"/>
              </a:rPr>
              <a:t>ba</a:t>
            </a:r>
            <a:r>
              <a:rPr lang="en-GB" sz="2100" b="1" dirty="0">
                <a:solidFill>
                  <a:schemeClr val="tx1"/>
                </a:solidFill>
                <a:effectLst/>
                <a:latin typeface="Arial Rounded MT Bold" panose="020F0704030504030204" pitchFamily="34" charset="0"/>
                <a:ea typeface="Times New Roman" panose="02020603050405020304" pitchFamily="18" charset="0"/>
              </a:rPr>
              <a:t> </a:t>
            </a:r>
          </a:p>
          <a:p>
            <a:pPr algn="ctr"/>
            <a:r>
              <a:rPr lang="en-GB" sz="2100" b="1" dirty="0">
                <a:solidFill>
                  <a:schemeClr val="tx1"/>
                </a:solidFill>
                <a:effectLst/>
                <a:latin typeface="Arial Rounded MT Bold" panose="020F0704030504030204" pitchFamily="34" charset="0"/>
                <a:ea typeface="Times New Roman" panose="02020603050405020304" pitchFamily="18" charset="0"/>
              </a:rPr>
              <a:t>Mechergui Rami </a:t>
            </a:r>
          </a:p>
          <a:p>
            <a:pPr algn="ctr"/>
            <a:r>
              <a:rPr lang="fr-FR" sz="2100" b="1" i="1" dirty="0">
                <a:solidFill>
                  <a:schemeClr val="tx1"/>
                </a:solidFill>
                <a:effectLst/>
                <a:latin typeface="Arial Rounded MT Bold" panose="020F0704030504030204" pitchFamily="34" charset="0"/>
                <a:ea typeface="Times New Roman" panose="02020603050405020304" pitchFamily="18" charset="0"/>
                <a:cs typeface="Times New Roman" panose="02020603050405020304" pitchFamily="18" charset="0"/>
              </a:rPr>
              <a:t>e-mail: ramimechergui@tbs.u-tunis.tn</a:t>
            </a:r>
            <a:endParaRPr lang="fr-FR" sz="2100" b="1" dirty="0">
              <a:solidFill>
                <a:schemeClr val="tx1"/>
              </a:solidFill>
              <a:effectLst/>
              <a:latin typeface="Arial Rounded MT Bold" panose="020F0704030504030204" pitchFamily="34" charset="0"/>
              <a:ea typeface="Times New Roman" panose="02020603050405020304" pitchFamily="18" charset="0"/>
            </a:endParaRPr>
          </a:p>
          <a:p>
            <a:r>
              <a:rPr lang="en-GB" sz="1800" b="1" dirty="0">
                <a:effectLst/>
                <a:latin typeface="Times New Roman" panose="02020603050405020304" pitchFamily="18" charset="0"/>
                <a:ea typeface="Times New Roman" panose="02020603050405020304" pitchFamily="18" charset="0"/>
              </a:rPr>
              <a:t> </a:t>
            </a:r>
            <a:endParaRPr lang="fr-FR" sz="1800" dirty="0">
              <a:effectLst/>
              <a:latin typeface="Times New Roman" panose="02020603050405020304" pitchFamily="18" charset="0"/>
              <a:ea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id="{783F78E5-8ABE-4F93-A86E-53594FA5D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180" y="245309"/>
            <a:ext cx="2687222" cy="21702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itre 1">
            <a:extLst>
              <a:ext uri="{FF2B5EF4-FFF2-40B4-BE49-F238E27FC236}">
                <a16:creationId xmlns:a16="http://schemas.microsoft.com/office/drawing/2014/main" id="{31ACCB00-2591-FE09-292D-8DC9D190AAE7}"/>
              </a:ext>
            </a:extLst>
          </p:cNvPr>
          <p:cNvSpPr txBox="1">
            <a:spLocks/>
          </p:cNvSpPr>
          <p:nvPr/>
        </p:nvSpPr>
        <p:spPr>
          <a:xfrm>
            <a:off x="11288068" y="5488269"/>
            <a:ext cx="618667" cy="456262"/>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1</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169894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D9E1825-9306-EA67-9E9C-4ED90403E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85520"/>
            <a:ext cx="9486900" cy="6486959"/>
          </a:xfrm>
          <a:prstGeom prst="rect">
            <a:avLst/>
          </a:prstGeom>
        </p:spPr>
      </p:pic>
      <p:sp>
        <p:nvSpPr>
          <p:cNvPr id="6" name="Titre 1">
            <a:extLst>
              <a:ext uri="{FF2B5EF4-FFF2-40B4-BE49-F238E27FC236}">
                <a16:creationId xmlns:a16="http://schemas.microsoft.com/office/drawing/2014/main" id="{58BE3EEA-B3CC-CCA4-58A2-3738EF196B91}"/>
              </a:ext>
            </a:extLst>
          </p:cNvPr>
          <p:cNvSpPr txBox="1">
            <a:spLocks/>
          </p:cNvSpPr>
          <p:nvPr/>
        </p:nvSpPr>
        <p:spPr>
          <a:xfrm>
            <a:off x="11288068" y="5488269"/>
            <a:ext cx="618667" cy="456262"/>
          </a:xfrm>
          <a:prstGeom prst="rect">
            <a:avLst/>
          </a:prstGeom>
        </p:spPr>
        <p:txBody>
          <a:bodyPr vert="horz" lIns="91440" tIns="45720" rIns="91440" bIns="0" rtlCol="0" anchor="b">
            <a:normAutofit fontScale="82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11</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44990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9FE716C-7421-4841-BFD2-0581592BB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377" y="407773"/>
            <a:ext cx="1814902" cy="14657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re 6">
            <a:extLst>
              <a:ext uri="{FF2B5EF4-FFF2-40B4-BE49-F238E27FC236}">
                <a16:creationId xmlns:a16="http://schemas.microsoft.com/office/drawing/2014/main" id="{45F560C5-E5CD-86ED-5344-28291516C3E6}"/>
              </a:ext>
            </a:extLst>
          </p:cNvPr>
          <p:cNvSpPr>
            <a:spLocks noGrp="1"/>
          </p:cNvSpPr>
          <p:nvPr>
            <p:ph type="title"/>
          </p:nvPr>
        </p:nvSpPr>
        <p:spPr>
          <a:xfrm>
            <a:off x="156537" y="407773"/>
            <a:ext cx="10364451" cy="1596177"/>
          </a:xfrm>
        </p:spPr>
        <p:txBody>
          <a:bodyPr/>
          <a:lstStyle/>
          <a:p>
            <a:r>
              <a:rPr lang="en-US" dirty="0"/>
              <a:t>4- example of output</a:t>
            </a:r>
            <a:endParaRPr lang="fr-FR" dirty="0"/>
          </a:p>
        </p:txBody>
      </p:sp>
      <p:pic>
        <p:nvPicPr>
          <p:cNvPr id="4" name="Image 3">
            <a:extLst>
              <a:ext uri="{FF2B5EF4-FFF2-40B4-BE49-F238E27FC236}">
                <a16:creationId xmlns:a16="http://schemas.microsoft.com/office/drawing/2014/main" id="{D87AF9E6-020E-122D-3CE0-C5D807FA4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152" y="1589976"/>
            <a:ext cx="7487695" cy="5010849"/>
          </a:xfrm>
          <a:prstGeom prst="rect">
            <a:avLst/>
          </a:prstGeom>
        </p:spPr>
      </p:pic>
      <p:sp>
        <p:nvSpPr>
          <p:cNvPr id="9" name="Titre 1">
            <a:extLst>
              <a:ext uri="{FF2B5EF4-FFF2-40B4-BE49-F238E27FC236}">
                <a16:creationId xmlns:a16="http://schemas.microsoft.com/office/drawing/2014/main" id="{EFDB22C2-02C4-0974-F985-27EFA1A16E3F}"/>
              </a:ext>
            </a:extLst>
          </p:cNvPr>
          <p:cNvSpPr txBox="1">
            <a:spLocks/>
          </p:cNvSpPr>
          <p:nvPr/>
        </p:nvSpPr>
        <p:spPr>
          <a:xfrm>
            <a:off x="11288068" y="5488269"/>
            <a:ext cx="618667" cy="456262"/>
          </a:xfrm>
          <a:prstGeom prst="rect">
            <a:avLst/>
          </a:prstGeom>
        </p:spPr>
        <p:txBody>
          <a:bodyPr vert="horz" lIns="91440" tIns="45720" rIns="91440" bIns="0" rtlCol="0" anchor="b">
            <a:normAutofit fontScale="82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12</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371638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A29CA-1F65-4F4F-56A1-0F8A17414FE7}"/>
              </a:ext>
            </a:extLst>
          </p:cNvPr>
          <p:cNvSpPr>
            <a:spLocks noGrp="1"/>
          </p:cNvSpPr>
          <p:nvPr>
            <p:ph type="title"/>
          </p:nvPr>
        </p:nvSpPr>
        <p:spPr/>
        <p:txBody>
          <a:bodyPr/>
          <a:lstStyle/>
          <a:p>
            <a:r>
              <a:rPr lang="en-US" dirty="0"/>
              <a:t>5 – conclusion </a:t>
            </a:r>
            <a:endParaRPr lang="fr-FR" dirty="0"/>
          </a:p>
        </p:txBody>
      </p:sp>
      <p:sp>
        <p:nvSpPr>
          <p:cNvPr id="3" name="Espace réservé du contenu 2">
            <a:extLst>
              <a:ext uri="{FF2B5EF4-FFF2-40B4-BE49-F238E27FC236}">
                <a16:creationId xmlns:a16="http://schemas.microsoft.com/office/drawing/2014/main" id="{98852A45-7E85-30F9-8447-E9B4E20E6C5C}"/>
              </a:ext>
            </a:extLst>
          </p:cNvPr>
          <p:cNvSpPr>
            <a:spLocks noGrp="1"/>
          </p:cNvSpPr>
          <p:nvPr>
            <p:ph sz="quarter" idx="13"/>
          </p:nvPr>
        </p:nvSpPr>
        <p:spPr>
          <a:xfrm>
            <a:off x="914087" y="2381249"/>
            <a:ext cx="10363826" cy="1862008"/>
          </a:xfrm>
        </p:spPr>
        <p:txBody>
          <a:bodyPr>
            <a:noAutofit/>
          </a:bodyPr>
          <a:lstStyle/>
          <a:p>
            <a:r>
              <a:rPr lang="en-US" sz="2400" b="1" i="0" dirty="0">
                <a:solidFill>
                  <a:srgbClr val="000000"/>
                </a:solidFill>
                <a:effectLst/>
                <a:latin typeface="Times New Roman" panose="02020603050405020304" pitchFamily="18" charset="0"/>
              </a:rPr>
              <a:t>In an online evaluation, users interact with a running recommender system and receive a recommendation based on their preferences ( the university interested in , the topic that he wants to get data about ,  the nearest university based on his place of birth ) .</a:t>
            </a:r>
            <a:br>
              <a:rPr lang="en-US" sz="2400" b="1" dirty="0"/>
            </a:br>
            <a:endParaRPr lang="fr-FR" sz="2400" b="1" dirty="0"/>
          </a:p>
        </p:txBody>
      </p:sp>
      <p:sp>
        <p:nvSpPr>
          <p:cNvPr id="4" name="Titre 1">
            <a:extLst>
              <a:ext uri="{FF2B5EF4-FFF2-40B4-BE49-F238E27FC236}">
                <a16:creationId xmlns:a16="http://schemas.microsoft.com/office/drawing/2014/main" id="{3C9A3EDE-8FA7-2A38-2BBC-D4984E53613A}"/>
              </a:ext>
            </a:extLst>
          </p:cNvPr>
          <p:cNvSpPr txBox="1">
            <a:spLocks/>
          </p:cNvSpPr>
          <p:nvPr/>
        </p:nvSpPr>
        <p:spPr>
          <a:xfrm>
            <a:off x="5985371" y="5775511"/>
            <a:ext cx="6206629" cy="5559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fr-FR" dirty="0"/>
          </a:p>
        </p:txBody>
      </p:sp>
      <p:sp>
        <p:nvSpPr>
          <p:cNvPr id="5" name="Titre 1">
            <a:extLst>
              <a:ext uri="{FF2B5EF4-FFF2-40B4-BE49-F238E27FC236}">
                <a16:creationId xmlns:a16="http://schemas.microsoft.com/office/drawing/2014/main" id="{6C2C5C60-F3A9-E14E-2140-2A30DB66DA46}"/>
              </a:ext>
            </a:extLst>
          </p:cNvPr>
          <p:cNvSpPr txBox="1">
            <a:spLocks/>
          </p:cNvSpPr>
          <p:nvPr/>
        </p:nvSpPr>
        <p:spPr>
          <a:xfrm>
            <a:off x="11288068" y="5488269"/>
            <a:ext cx="618667" cy="456262"/>
          </a:xfrm>
          <a:prstGeom prst="rect">
            <a:avLst/>
          </a:prstGeom>
        </p:spPr>
        <p:txBody>
          <a:bodyPr vert="horz" lIns="91440" tIns="45720" rIns="91440" bIns="0" rtlCol="0" anchor="b">
            <a:normAutofit fontScale="82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13</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223086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89C7C51-EAA8-4DC2-A080-60D8ED880A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5654" y="2981440"/>
            <a:ext cx="1995487" cy="1995487"/>
          </a:xfrm>
          <a:prstGeom prst="rect">
            <a:avLst/>
          </a:prstGeom>
          <a:noFill/>
          <a:ln>
            <a:noFill/>
          </a:ln>
        </p:spPr>
      </p:pic>
      <p:pic>
        <p:nvPicPr>
          <p:cNvPr id="5" name="Image 4">
            <a:extLst>
              <a:ext uri="{FF2B5EF4-FFF2-40B4-BE49-F238E27FC236}">
                <a16:creationId xmlns:a16="http://schemas.microsoft.com/office/drawing/2014/main" id="{9B448A04-5312-491A-B320-E06675457A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1429" y="29885"/>
            <a:ext cx="2983938" cy="1905000"/>
          </a:xfrm>
          <a:prstGeom prst="rect">
            <a:avLst/>
          </a:prstGeom>
          <a:noFill/>
          <a:ln>
            <a:noFill/>
          </a:ln>
        </p:spPr>
      </p:pic>
      <p:sp>
        <p:nvSpPr>
          <p:cNvPr id="7" name="ZoneTexte 6">
            <a:extLst>
              <a:ext uri="{FF2B5EF4-FFF2-40B4-BE49-F238E27FC236}">
                <a16:creationId xmlns:a16="http://schemas.microsoft.com/office/drawing/2014/main" id="{B0590085-FBAB-4242-97F0-0CBEB62BDA0F}"/>
              </a:ext>
            </a:extLst>
          </p:cNvPr>
          <p:cNvSpPr txBox="1"/>
          <p:nvPr/>
        </p:nvSpPr>
        <p:spPr>
          <a:xfrm>
            <a:off x="1996678" y="5272317"/>
            <a:ext cx="6093618" cy="369332"/>
          </a:xfrm>
          <a:prstGeom prst="rect">
            <a:avLst/>
          </a:prstGeom>
          <a:noFill/>
        </p:spPr>
        <p:txBody>
          <a:bodyPr wrap="square">
            <a:spAutoFit/>
          </a:bodyPr>
          <a:lstStyle/>
          <a:p>
            <a:r>
              <a:rPr lang="fr-FR" b="1" dirty="0">
                <a:solidFill>
                  <a:schemeClr val="accent1">
                    <a:lumMod val="75000"/>
                  </a:schemeClr>
                </a:solidFill>
                <a:latin typeface="Times" panose="02020603050405020304" pitchFamily="18" charset="0"/>
                <a:cs typeface="Times New Roman" panose="02020603050405020304" pitchFamily="18" charset="0"/>
              </a:rPr>
              <a:t>https://tuapiontologybased.herokuapp.com/</a:t>
            </a:r>
          </a:p>
        </p:txBody>
      </p:sp>
      <p:pic>
        <p:nvPicPr>
          <p:cNvPr id="10" name="Image 9">
            <a:extLst>
              <a:ext uri="{FF2B5EF4-FFF2-40B4-BE49-F238E27FC236}">
                <a16:creationId xmlns:a16="http://schemas.microsoft.com/office/drawing/2014/main" id="{150E322E-B97A-4F5B-9BFF-F60CEEFFC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0078" y="1528880"/>
            <a:ext cx="2848141" cy="230017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ZoneTexte 10">
            <a:extLst>
              <a:ext uri="{FF2B5EF4-FFF2-40B4-BE49-F238E27FC236}">
                <a16:creationId xmlns:a16="http://schemas.microsoft.com/office/drawing/2014/main" id="{33EE32AA-911B-CE8C-2853-A31FC1BEA650}"/>
              </a:ext>
            </a:extLst>
          </p:cNvPr>
          <p:cNvSpPr txBox="1"/>
          <p:nvPr/>
        </p:nvSpPr>
        <p:spPr>
          <a:xfrm>
            <a:off x="253958" y="2316718"/>
            <a:ext cx="8636083" cy="369332"/>
          </a:xfrm>
          <a:prstGeom prst="rect">
            <a:avLst/>
          </a:prstGeom>
          <a:noFill/>
        </p:spPr>
        <p:txBody>
          <a:bodyPr wrap="square">
            <a:spAutoFit/>
          </a:bodyPr>
          <a:lstStyle/>
          <a:p>
            <a:r>
              <a:rPr lang="en-US" b="1" dirty="0">
                <a:solidFill>
                  <a:schemeClr val="accent1">
                    <a:lumMod val="75000"/>
                  </a:schemeClr>
                </a:solidFill>
                <a:latin typeface="Times" panose="02020603050405020304" pitchFamily="18" charset="0"/>
                <a:cs typeface="Times New Roman" panose="02020603050405020304" pitchFamily="18" charset="0"/>
              </a:rPr>
              <a:t>https://github.com/R</a:t>
            </a:r>
            <a:r>
              <a:rPr lang="fr-FR" b="1" dirty="0" err="1">
                <a:solidFill>
                  <a:schemeClr val="accent1">
                    <a:lumMod val="75000"/>
                  </a:schemeClr>
                </a:solidFill>
                <a:latin typeface="Times" panose="02020603050405020304" pitchFamily="18" charset="0"/>
                <a:cs typeface="Times New Roman" panose="02020603050405020304" pitchFamily="18" charset="0"/>
              </a:rPr>
              <a:t>amiMechergui</a:t>
            </a:r>
            <a:r>
              <a:rPr lang="fr-FR" b="1" dirty="0">
                <a:solidFill>
                  <a:schemeClr val="accent1">
                    <a:lumMod val="75000"/>
                  </a:schemeClr>
                </a:solidFill>
                <a:latin typeface="Times" panose="02020603050405020304" pitchFamily="18" charset="0"/>
                <a:cs typeface="Times New Roman" panose="02020603050405020304" pitchFamily="18" charset="0"/>
              </a:rPr>
              <a:t>/</a:t>
            </a:r>
            <a:r>
              <a:rPr lang="fr-FR" b="1" dirty="0" err="1">
                <a:solidFill>
                  <a:schemeClr val="accent1">
                    <a:lumMod val="75000"/>
                  </a:schemeClr>
                </a:solidFill>
                <a:latin typeface="Times" panose="02020603050405020304" pitchFamily="18" charset="0"/>
                <a:cs typeface="Times New Roman" panose="02020603050405020304" pitchFamily="18" charset="0"/>
              </a:rPr>
              <a:t>TU_Ontology_Based_Recommendation_System</a:t>
            </a:r>
            <a:endParaRPr lang="fr-FR" b="1" dirty="0">
              <a:solidFill>
                <a:schemeClr val="accent1">
                  <a:lumMod val="75000"/>
                </a:schemeClr>
              </a:solidFill>
              <a:latin typeface="Times" panose="02020603050405020304" pitchFamily="18" charset="0"/>
              <a:cs typeface="Times New Roman" panose="02020603050405020304" pitchFamily="18" charset="0"/>
            </a:endParaRPr>
          </a:p>
        </p:txBody>
      </p:sp>
      <p:sp>
        <p:nvSpPr>
          <p:cNvPr id="12" name="Titre 1">
            <a:extLst>
              <a:ext uri="{FF2B5EF4-FFF2-40B4-BE49-F238E27FC236}">
                <a16:creationId xmlns:a16="http://schemas.microsoft.com/office/drawing/2014/main" id="{6A2CCF12-9B86-307A-8CA0-B5B048463003}"/>
              </a:ext>
            </a:extLst>
          </p:cNvPr>
          <p:cNvSpPr txBox="1">
            <a:spLocks/>
          </p:cNvSpPr>
          <p:nvPr/>
        </p:nvSpPr>
        <p:spPr>
          <a:xfrm>
            <a:off x="11288068" y="5488269"/>
            <a:ext cx="618667" cy="456262"/>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2</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25640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84AF9-92C1-461E-8958-105D4EB51FF6}"/>
              </a:ext>
            </a:extLst>
          </p:cNvPr>
          <p:cNvSpPr>
            <a:spLocks noGrp="1"/>
          </p:cNvSpPr>
          <p:nvPr>
            <p:ph type="title"/>
          </p:nvPr>
        </p:nvSpPr>
        <p:spPr>
          <a:xfrm>
            <a:off x="913774" y="925985"/>
            <a:ext cx="10364451" cy="478052"/>
          </a:xfrm>
        </p:spPr>
        <p:txBody>
          <a:bodyPr>
            <a:normAutofit fontScale="90000"/>
          </a:bodyPr>
          <a:lstStyle/>
          <a:p>
            <a:r>
              <a:rPr lang="en-US" sz="3100" b="1" dirty="0">
                <a:effectLst/>
                <a:latin typeface="Times" panose="02020603050405020304" pitchFamily="18" charset="0"/>
                <a:cs typeface="Times New Roman" panose="02020603050405020304" pitchFamily="18" charset="0"/>
              </a:rPr>
              <a:t>Contents</a:t>
            </a:r>
            <a:br>
              <a:rPr lang="fr-FR" sz="1800" b="1" dirty="0">
                <a:effectLst/>
                <a:latin typeface="Times"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639E2143-00E2-4189-8DD6-4083304EF2EA}"/>
              </a:ext>
            </a:extLst>
          </p:cNvPr>
          <p:cNvSpPr>
            <a:spLocks noGrp="1"/>
          </p:cNvSpPr>
          <p:nvPr>
            <p:ph sz="quarter" idx="13"/>
          </p:nvPr>
        </p:nvSpPr>
        <p:spPr>
          <a:xfrm>
            <a:off x="700088" y="2100262"/>
            <a:ext cx="8896350" cy="3592727"/>
          </a:xfrm>
        </p:spPr>
        <p:txBody>
          <a:bodyPr>
            <a:normAutofit/>
          </a:bodyPr>
          <a:lstStyle/>
          <a:p>
            <a:pPr marL="0" indent="0">
              <a:lnSpc>
                <a:spcPct val="90000"/>
              </a:lnSpc>
              <a:spcBef>
                <a:spcPct val="0"/>
              </a:spcBef>
              <a:buNone/>
            </a:pPr>
            <a:r>
              <a:rPr lang="fr-FR" sz="2800" b="1" cap="all" dirty="0">
                <a:latin typeface="Times" panose="02020603050405020304" pitchFamily="18" charset="0"/>
                <a:ea typeface="+mj-ea"/>
                <a:cs typeface="Times New Roman" panose="02020603050405020304" pitchFamily="18" charset="0"/>
              </a:rPr>
              <a:t>1 - introduction</a:t>
            </a:r>
          </a:p>
          <a:p>
            <a:pPr marL="0" indent="0">
              <a:lnSpc>
                <a:spcPct val="90000"/>
              </a:lnSpc>
              <a:spcBef>
                <a:spcPct val="0"/>
              </a:spcBef>
              <a:buNone/>
            </a:pPr>
            <a:r>
              <a:rPr lang="fr-FR" sz="2800" b="1" cap="all" dirty="0">
                <a:latin typeface="Times" panose="02020603050405020304" pitchFamily="18" charset="0"/>
                <a:ea typeface="+mj-ea"/>
                <a:cs typeface="Times New Roman" panose="02020603050405020304" pitchFamily="18" charset="0"/>
              </a:rPr>
              <a:t>2 – </a:t>
            </a:r>
            <a:r>
              <a:rPr lang="fr-FR" sz="2800" b="1" cap="all" dirty="0" err="1">
                <a:latin typeface="Times" panose="02020603050405020304" pitchFamily="18" charset="0"/>
                <a:ea typeface="+mj-ea"/>
                <a:cs typeface="Times New Roman" panose="02020603050405020304" pitchFamily="18" charset="0"/>
              </a:rPr>
              <a:t>proposed</a:t>
            </a:r>
            <a:r>
              <a:rPr lang="fr-FR" sz="2800" b="1" cap="all" dirty="0">
                <a:latin typeface="Times" panose="02020603050405020304" pitchFamily="18" charset="0"/>
                <a:ea typeface="+mj-ea"/>
                <a:cs typeface="Times New Roman" panose="02020603050405020304" pitchFamily="18" charset="0"/>
              </a:rPr>
              <a:t> solution </a:t>
            </a:r>
          </a:p>
          <a:p>
            <a:pPr marL="0" indent="0">
              <a:lnSpc>
                <a:spcPct val="90000"/>
              </a:lnSpc>
              <a:spcBef>
                <a:spcPct val="0"/>
              </a:spcBef>
              <a:buNone/>
            </a:pPr>
            <a:r>
              <a:rPr lang="fr-FR" sz="2800" b="1" cap="all" dirty="0">
                <a:latin typeface="Times" panose="02020603050405020304" pitchFamily="18" charset="0"/>
                <a:ea typeface="+mj-ea"/>
                <a:cs typeface="Times New Roman" panose="02020603050405020304" pitchFamily="18" charset="0"/>
              </a:rPr>
              <a:t>3 – </a:t>
            </a:r>
            <a:r>
              <a:rPr lang="fr-FR" sz="2800" b="1" cap="all" dirty="0" err="1">
                <a:latin typeface="Times" panose="02020603050405020304" pitchFamily="18" charset="0"/>
                <a:ea typeface="+mj-ea"/>
                <a:cs typeface="Times New Roman" panose="02020603050405020304" pitchFamily="18" charset="0"/>
              </a:rPr>
              <a:t>ontology</a:t>
            </a:r>
            <a:r>
              <a:rPr lang="fr-FR" sz="2800" b="1" cap="all" dirty="0">
                <a:latin typeface="Times" panose="02020603050405020304" pitchFamily="18" charset="0"/>
                <a:ea typeface="+mj-ea"/>
                <a:cs typeface="Times New Roman" panose="02020603050405020304" pitchFamily="18" charset="0"/>
              </a:rPr>
              <a:t> graph </a:t>
            </a:r>
          </a:p>
          <a:p>
            <a:pPr marL="0" indent="0">
              <a:lnSpc>
                <a:spcPct val="90000"/>
              </a:lnSpc>
              <a:spcBef>
                <a:spcPct val="0"/>
              </a:spcBef>
              <a:buNone/>
            </a:pPr>
            <a:r>
              <a:rPr lang="fr-FR" sz="2800" b="1" cap="all" dirty="0">
                <a:latin typeface="Times" panose="02020603050405020304" pitchFamily="18" charset="0"/>
                <a:ea typeface="+mj-ea"/>
                <a:cs typeface="Times New Roman" panose="02020603050405020304" pitchFamily="18" charset="0"/>
              </a:rPr>
              <a:t>4 – </a:t>
            </a:r>
            <a:r>
              <a:rPr lang="fr-FR" sz="2800" b="1" cap="all" dirty="0" err="1">
                <a:latin typeface="Times" panose="02020603050405020304" pitchFamily="18" charset="0"/>
                <a:ea typeface="+mj-ea"/>
                <a:cs typeface="Times New Roman" panose="02020603050405020304" pitchFamily="18" charset="0"/>
              </a:rPr>
              <a:t>example</a:t>
            </a:r>
            <a:r>
              <a:rPr lang="fr-FR" sz="2800" b="1" cap="all" dirty="0">
                <a:latin typeface="Times" panose="02020603050405020304" pitchFamily="18" charset="0"/>
                <a:ea typeface="+mj-ea"/>
                <a:cs typeface="Times New Roman" panose="02020603050405020304" pitchFamily="18" charset="0"/>
              </a:rPr>
              <a:t> of output </a:t>
            </a:r>
          </a:p>
          <a:p>
            <a:pPr marL="0" indent="0">
              <a:lnSpc>
                <a:spcPct val="90000"/>
              </a:lnSpc>
              <a:spcBef>
                <a:spcPct val="0"/>
              </a:spcBef>
              <a:buNone/>
            </a:pPr>
            <a:r>
              <a:rPr lang="fr-FR" sz="2800" b="1" cap="all" dirty="0">
                <a:latin typeface="Times" panose="02020603050405020304" pitchFamily="18" charset="0"/>
                <a:ea typeface="+mj-ea"/>
                <a:cs typeface="Times New Roman" panose="02020603050405020304" pitchFamily="18" charset="0"/>
              </a:rPr>
              <a:t>5 - Conclusion </a:t>
            </a:r>
          </a:p>
          <a:p>
            <a:pPr marL="0" indent="0">
              <a:buNone/>
            </a:pPr>
            <a:endParaRPr lang="fr-FR" dirty="0"/>
          </a:p>
          <a:p>
            <a:pPr marL="0" indent="0">
              <a:buNone/>
            </a:pPr>
            <a:endParaRPr lang="en-US" dirty="0"/>
          </a:p>
        </p:txBody>
      </p:sp>
      <p:pic>
        <p:nvPicPr>
          <p:cNvPr id="4" name="Image 3">
            <a:extLst>
              <a:ext uri="{FF2B5EF4-FFF2-40B4-BE49-F238E27FC236}">
                <a16:creationId xmlns:a16="http://schemas.microsoft.com/office/drawing/2014/main" id="{6FF3121D-0914-4ED6-A971-1ED9C6DF8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3086" y="407773"/>
            <a:ext cx="2697193" cy="21782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itre 1">
            <a:extLst>
              <a:ext uri="{FF2B5EF4-FFF2-40B4-BE49-F238E27FC236}">
                <a16:creationId xmlns:a16="http://schemas.microsoft.com/office/drawing/2014/main" id="{7E5B5B02-1470-9865-8E96-13F55C7C73DA}"/>
              </a:ext>
            </a:extLst>
          </p:cNvPr>
          <p:cNvSpPr txBox="1">
            <a:spLocks/>
          </p:cNvSpPr>
          <p:nvPr/>
        </p:nvSpPr>
        <p:spPr>
          <a:xfrm>
            <a:off x="11288068" y="5488269"/>
            <a:ext cx="618667" cy="456262"/>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3</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96985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FC2C7B-3871-4B22-8933-A53F615245F4}"/>
              </a:ext>
            </a:extLst>
          </p:cNvPr>
          <p:cNvSpPr>
            <a:spLocks noGrp="1"/>
          </p:cNvSpPr>
          <p:nvPr>
            <p:ph type="title"/>
          </p:nvPr>
        </p:nvSpPr>
        <p:spPr/>
        <p:txBody>
          <a:bodyPr/>
          <a:lstStyle/>
          <a:p>
            <a:r>
              <a:rPr lang="en-US" b="1" dirty="0"/>
              <a:t>1- Getting started with the </a:t>
            </a:r>
            <a:r>
              <a:rPr lang="en-US" b="1" dirty="0" err="1"/>
              <a:t>ontolgy</a:t>
            </a:r>
            <a:endParaRPr lang="fr-FR" b="1" dirty="0"/>
          </a:p>
        </p:txBody>
      </p:sp>
      <p:sp>
        <p:nvSpPr>
          <p:cNvPr id="3" name="Espace réservé du contenu 2">
            <a:extLst>
              <a:ext uri="{FF2B5EF4-FFF2-40B4-BE49-F238E27FC236}">
                <a16:creationId xmlns:a16="http://schemas.microsoft.com/office/drawing/2014/main" id="{D11F8AFD-E653-4F5B-86E6-E19DB42321F1}"/>
              </a:ext>
            </a:extLst>
          </p:cNvPr>
          <p:cNvSpPr>
            <a:spLocks noGrp="1"/>
          </p:cNvSpPr>
          <p:nvPr>
            <p:ph sz="quarter" idx="13"/>
          </p:nvPr>
        </p:nvSpPr>
        <p:spPr/>
        <p:txBody>
          <a:bodyPr/>
          <a:lstStyle/>
          <a:p>
            <a:pPr hangingPunct="0"/>
            <a:r>
              <a:rPr lang="en-US" b="1" dirty="0">
                <a:solidFill>
                  <a:srgbClr val="000000"/>
                </a:solidFill>
                <a:effectLst/>
                <a:latin typeface="Bahnschrift SemiLight" panose="020B0502040204020203" pitchFamily="34" charset="0"/>
                <a:ea typeface="Calibri" panose="020F0502020204030204" pitchFamily="34" charset="0"/>
                <a:cs typeface="Arial" panose="020B0604020202020204" pitchFamily="34" charset="0"/>
              </a:rPr>
              <a:t>1.1- INTRODUCTION  </a:t>
            </a:r>
            <a:endParaRPr lang="fr-FR" b="1" dirty="0">
              <a:effectLst/>
              <a:latin typeface="Times New Roman" panose="02020603050405020304" pitchFamily="18" charset="0"/>
              <a:ea typeface="Times New Roman" panose="02020603050405020304" pitchFamily="18" charset="0"/>
            </a:endParaRPr>
          </a:p>
          <a:p>
            <a:pPr hangingPunct="0"/>
            <a:r>
              <a:rPr lang="en-GB" sz="1800" dirty="0">
                <a:effectLst/>
                <a:latin typeface="Times" panose="02020603050405020304" pitchFamily="18" charset="0"/>
                <a:ea typeface="Times New Roman" panose="02020603050405020304" pitchFamily="18" charset="0"/>
                <a:cs typeface="Times New Roman" panose="02020603050405020304" pitchFamily="18" charset="0"/>
              </a:rPr>
              <a:t> </a:t>
            </a:r>
            <a:r>
              <a:rPr lang="en-GB" sz="2200" b="1" dirty="0">
                <a:solidFill>
                  <a:srgbClr val="000000"/>
                </a:solidFill>
                <a:latin typeface="Times New Roman" panose="02020603050405020304" pitchFamily="18" charset="0"/>
              </a:rPr>
              <a:t>While using TU API for the first time , the user will find himself in front of several endpoints . Hence, finding the most suitable endpoint that will lead him to get his data will take time and with non technical background it will take effort to learn how to use the API. That’s why we may ask ourselves how can we offer the user the endpoints that may interest him without taking time and effort ?</a:t>
            </a:r>
            <a:endParaRPr lang="fr-FR" sz="2200" b="1" dirty="0">
              <a:solidFill>
                <a:srgbClr val="000000"/>
              </a:solidFill>
              <a:latin typeface="Times New Roman" panose="02020603050405020304" pitchFamily="18" charset="0"/>
            </a:endParaRPr>
          </a:p>
        </p:txBody>
      </p:sp>
      <p:pic>
        <p:nvPicPr>
          <p:cNvPr id="4" name="Image 3">
            <a:extLst>
              <a:ext uri="{FF2B5EF4-FFF2-40B4-BE49-F238E27FC236}">
                <a16:creationId xmlns:a16="http://schemas.microsoft.com/office/drawing/2014/main" id="{317015AB-4470-412E-81A0-9DEF9B873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377" y="407773"/>
            <a:ext cx="1814902" cy="14657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itre 1">
            <a:extLst>
              <a:ext uri="{FF2B5EF4-FFF2-40B4-BE49-F238E27FC236}">
                <a16:creationId xmlns:a16="http://schemas.microsoft.com/office/drawing/2014/main" id="{A11777D0-152E-3EE9-8F1F-70DF703BC451}"/>
              </a:ext>
            </a:extLst>
          </p:cNvPr>
          <p:cNvSpPr txBox="1">
            <a:spLocks/>
          </p:cNvSpPr>
          <p:nvPr/>
        </p:nvSpPr>
        <p:spPr>
          <a:xfrm>
            <a:off x="11288068" y="5488269"/>
            <a:ext cx="618667" cy="456262"/>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6</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397949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03C3CC-36A2-47F1-9135-CA9231092988}"/>
              </a:ext>
            </a:extLst>
          </p:cNvPr>
          <p:cNvSpPr>
            <a:spLocks noGrp="1"/>
          </p:cNvSpPr>
          <p:nvPr>
            <p:ph type="title"/>
          </p:nvPr>
        </p:nvSpPr>
        <p:spPr>
          <a:xfrm>
            <a:off x="913775" y="618518"/>
            <a:ext cx="10364451" cy="667358"/>
          </a:xfrm>
        </p:spPr>
        <p:txBody>
          <a:bodyPr/>
          <a:lstStyle/>
          <a:p>
            <a:r>
              <a:rPr lang="en-US" b="1" dirty="0"/>
              <a:t>2- proposed solution </a:t>
            </a:r>
            <a:endParaRPr lang="fr-FR" b="1" dirty="0"/>
          </a:p>
        </p:txBody>
      </p:sp>
      <p:sp>
        <p:nvSpPr>
          <p:cNvPr id="3" name="Espace réservé du contenu 2">
            <a:extLst>
              <a:ext uri="{FF2B5EF4-FFF2-40B4-BE49-F238E27FC236}">
                <a16:creationId xmlns:a16="http://schemas.microsoft.com/office/drawing/2014/main" id="{0ADC395B-F3EE-4807-8B2E-4400EAD21871}"/>
              </a:ext>
            </a:extLst>
          </p:cNvPr>
          <p:cNvSpPr>
            <a:spLocks noGrp="1"/>
          </p:cNvSpPr>
          <p:nvPr>
            <p:ph sz="quarter" idx="13"/>
          </p:nvPr>
        </p:nvSpPr>
        <p:spPr>
          <a:xfrm>
            <a:off x="914399" y="1285875"/>
            <a:ext cx="10544176" cy="4757737"/>
          </a:xfrm>
        </p:spPr>
        <p:txBody>
          <a:bodyPr>
            <a:normAutofit fontScale="92500" lnSpcReduction="10000"/>
          </a:bodyPr>
          <a:lstStyle/>
          <a:p>
            <a:pPr hangingPunct="0"/>
            <a:r>
              <a:rPr lang="en-US" sz="2400" b="1" dirty="0">
                <a:solidFill>
                  <a:srgbClr val="000000"/>
                </a:solidFill>
                <a:latin typeface="Times New Roman" panose="02020603050405020304" pitchFamily="18" charset="0"/>
              </a:rPr>
              <a:t>Goals of ontology  : </a:t>
            </a:r>
            <a:endParaRPr lang="fr-FR" sz="2400" b="1" dirty="0">
              <a:solidFill>
                <a:srgbClr val="000000"/>
              </a:solidFill>
              <a:latin typeface="Times New Roman" panose="02020603050405020304" pitchFamily="18" charset="0"/>
            </a:endParaRPr>
          </a:p>
          <a:p>
            <a:pPr hangingPunct="0"/>
            <a:r>
              <a:rPr lang="en-GB" sz="2400" b="1" dirty="0">
                <a:solidFill>
                  <a:srgbClr val="000000"/>
                </a:solidFill>
                <a:latin typeface="Times New Roman" panose="02020603050405020304" pitchFamily="18" charset="0"/>
              </a:rPr>
              <a:t> This where the idea of ontology based recommendation system comes from .</a:t>
            </a:r>
          </a:p>
          <a:p>
            <a:pPr hangingPunct="0"/>
            <a:r>
              <a:rPr lang="en-US" sz="2400" b="1" dirty="0">
                <a:solidFill>
                  <a:srgbClr val="000000"/>
                </a:solidFill>
                <a:latin typeface="Times New Roman" panose="02020603050405020304" pitchFamily="18" charset="0"/>
              </a:rPr>
              <a:t>Our ontology-based recommender system is a tool that provides personalized recommendations for those endpoints that are most likely to be relevant and interesting to a user in order to help him/her to find the most useful based on their preferences</a:t>
            </a:r>
          </a:p>
          <a:p>
            <a:pPr hangingPunct="0"/>
            <a:r>
              <a:rPr lang="en-US" sz="2400" b="1" dirty="0">
                <a:solidFill>
                  <a:srgbClr val="000000"/>
                </a:solidFill>
                <a:latin typeface="Times New Roman" panose="02020603050405020304" pitchFamily="18" charset="0"/>
              </a:rPr>
              <a:t>Recommendation systems have more recently offered personalized and more relevant recommendations. The personalized approach is achieved by using information that is found in certain situations, such as studying various objects, the context and areas of interest, location .</a:t>
            </a:r>
            <a:br>
              <a:rPr lang="en-US" sz="2400" b="1" dirty="0">
                <a:solidFill>
                  <a:srgbClr val="000000"/>
                </a:solidFill>
                <a:latin typeface="Times New Roman" panose="02020603050405020304" pitchFamily="18" charset="0"/>
              </a:rPr>
            </a:br>
            <a:br>
              <a:rPr lang="en-US" sz="1600" dirty="0"/>
            </a:br>
            <a:endParaRPr lang="fr-FR" sz="1800" dirty="0">
              <a:effectLst/>
              <a:latin typeface="Times New Roman" panose="02020603050405020304" pitchFamily="18" charset="0"/>
              <a:ea typeface="Times New Roman" panose="02020603050405020304" pitchFamily="18" charset="0"/>
            </a:endParaRPr>
          </a:p>
          <a:p>
            <a:pPr hangingPunct="0"/>
            <a:endParaRPr lang="fr-FR" sz="1800" dirty="0">
              <a:effectLst/>
              <a:latin typeface="Times New Roman" panose="02020603050405020304" pitchFamily="18" charset="0"/>
              <a:ea typeface="Times New Roman" panose="02020603050405020304" pitchFamily="18" charset="0"/>
            </a:endParaRPr>
          </a:p>
          <a:p>
            <a:endParaRPr lang="fr-FR" dirty="0"/>
          </a:p>
        </p:txBody>
      </p:sp>
      <p:pic>
        <p:nvPicPr>
          <p:cNvPr id="6" name="Image 5">
            <a:extLst>
              <a:ext uri="{FF2B5EF4-FFF2-40B4-BE49-F238E27FC236}">
                <a16:creationId xmlns:a16="http://schemas.microsoft.com/office/drawing/2014/main" id="{F5ED3EF7-0A0F-44A2-A3CC-C50243B76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377" y="407773"/>
            <a:ext cx="1814902" cy="14657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re 1">
            <a:extLst>
              <a:ext uri="{FF2B5EF4-FFF2-40B4-BE49-F238E27FC236}">
                <a16:creationId xmlns:a16="http://schemas.microsoft.com/office/drawing/2014/main" id="{14930468-7C91-8720-0C49-701DC25CF754}"/>
              </a:ext>
            </a:extLst>
          </p:cNvPr>
          <p:cNvSpPr txBox="1">
            <a:spLocks/>
          </p:cNvSpPr>
          <p:nvPr/>
        </p:nvSpPr>
        <p:spPr>
          <a:xfrm>
            <a:off x="11288068" y="5488269"/>
            <a:ext cx="618667" cy="456262"/>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7</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399871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9FE716C-7421-4841-BFD2-0581592BB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377" y="407773"/>
            <a:ext cx="1814902" cy="14657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re 6">
            <a:extLst>
              <a:ext uri="{FF2B5EF4-FFF2-40B4-BE49-F238E27FC236}">
                <a16:creationId xmlns:a16="http://schemas.microsoft.com/office/drawing/2014/main" id="{45F560C5-E5CD-86ED-5344-28291516C3E6}"/>
              </a:ext>
            </a:extLst>
          </p:cNvPr>
          <p:cNvSpPr>
            <a:spLocks noGrp="1"/>
          </p:cNvSpPr>
          <p:nvPr>
            <p:ph type="title"/>
          </p:nvPr>
        </p:nvSpPr>
        <p:spPr>
          <a:xfrm>
            <a:off x="156537" y="407773"/>
            <a:ext cx="10364451" cy="1596177"/>
          </a:xfrm>
        </p:spPr>
        <p:txBody>
          <a:bodyPr/>
          <a:lstStyle/>
          <a:p>
            <a:r>
              <a:rPr lang="en-US" dirty="0"/>
              <a:t>Through signing up we collect the user preferences </a:t>
            </a:r>
            <a:endParaRPr lang="fr-FR" dirty="0"/>
          </a:p>
        </p:txBody>
      </p:sp>
      <p:pic>
        <p:nvPicPr>
          <p:cNvPr id="9" name="Image 8">
            <a:extLst>
              <a:ext uri="{FF2B5EF4-FFF2-40B4-BE49-F238E27FC236}">
                <a16:creationId xmlns:a16="http://schemas.microsoft.com/office/drawing/2014/main" id="{75D79287-7B3C-FEB9-E884-9BB501BD9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012" y="1800167"/>
            <a:ext cx="7563238" cy="3147032"/>
          </a:xfrm>
          <a:prstGeom prst="rect">
            <a:avLst/>
          </a:prstGeom>
        </p:spPr>
      </p:pic>
      <p:sp>
        <p:nvSpPr>
          <p:cNvPr id="10" name="Titre 6">
            <a:extLst>
              <a:ext uri="{FF2B5EF4-FFF2-40B4-BE49-F238E27FC236}">
                <a16:creationId xmlns:a16="http://schemas.microsoft.com/office/drawing/2014/main" id="{3B5EECC4-BF9D-ACF8-22B1-0F8A0A6AC2D0}"/>
              </a:ext>
            </a:extLst>
          </p:cNvPr>
          <p:cNvSpPr txBox="1">
            <a:spLocks/>
          </p:cNvSpPr>
          <p:nvPr/>
        </p:nvSpPr>
        <p:spPr>
          <a:xfrm>
            <a:off x="335443" y="5150305"/>
            <a:ext cx="10006637" cy="898262"/>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Get data about the user like his place of birth</a:t>
            </a:r>
            <a:endParaRPr lang="fr-FR" dirty="0"/>
          </a:p>
        </p:txBody>
      </p:sp>
      <p:sp>
        <p:nvSpPr>
          <p:cNvPr id="12" name="Titre 1">
            <a:extLst>
              <a:ext uri="{FF2B5EF4-FFF2-40B4-BE49-F238E27FC236}">
                <a16:creationId xmlns:a16="http://schemas.microsoft.com/office/drawing/2014/main" id="{166BE427-9CAE-3A10-94B4-74D1DAF92E35}"/>
              </a:ext>
            </a:extLst>
          </p:cNvPr>
          <p:cNvSpPr txBox="1">
            <a:spLocks/>
          </p:cNvSpPr>
          <p:nvPr/>
        </p:nvSpPr>
        <p:spPr>
          <a:xfrm>
            <a:off x="11288068" y="5488269"/>
            <a:ext cx="618667" cy="456262"/>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8</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113146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9FE716C-7421-4841-BFD2-0581592BB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377" y="407773"/>
            <a:ext cx="1814902" cy="14657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re 6">
            <a:extLst>
              <a:ext uri="{FF2B5EF4-FFF2-40B4-BE49-F238E27FC236}">
                <a16:creationId xmlns:a16="http://schemas.microsoft.com/office/drawing/2014/main" id="{45F560C5-E5CD-86ED-5344-28291516C3E6}"/>
              </a:ext>
            </a:extLst>
          </p:cNvPr>
          <p:cNvSpPr>
            <a:spLocks noGrp="1"/>
          </p:cNvSpPr>
          <p:nvPr>
            <p:ph type="title"/>
          </p:nvPr>
        </p:nvSpPr>
        <p:spPr>
          <a:xfrm>
            <a:off x="156537" y="407773"/>
            <a:ext cx="10364451" cy="1596177"/>
          </a:xfrm>
        </p:spPr>
        <p:txBody>
          <a:bodyPr/>
          <a:lstStyle/>
          <a:p>
            <a:r>
              <a:rPr lang="en-US" dirty="0"/>
              <a:t>Through signing up we collect the user preferences </a:t>
            </a:r>
            <a:endParaRPr lang="fr-FR" dirty="0"/>
          </a:p>
        </p:txBody>
      </p:sp>
      <p:pic>
        <p:nvPicPr>
          <p:cNvPr id="3" name="Image 2">
            <a:extLst>
              <a:ext uri="{FF2B5EF4-FFF2-40B4-BE49-F238E27FC236}">
                <a16:creationId xmlns:a16="http://schemas.microsoft.com/office/drawing/2014/main" id="{60AD21AC-79D7-71EC-1FCE-B9CF5DD00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170" y="2569338"/>
            <a:ext cx="8615508" cy="1719323"/>
          </a:xfrm>
          <a:prstGeom prst="rect">
            <a:avLst/>
          </a:prstGeom>
        </p:spPr>
      </p:pic>
      <p:sp>
        <p:nvSpPr>
          <p:cNvPr id="8" name="Titre 6">
            <a:extLst>
              <a:ext uri="{FF2B5EF4-FFF2-40B4-BE49-F238E27FC236}">
                <a16:creationId xmlns:a16="http://schemas.microsoft.com/office/drawing/2014/main" id="{3656C095-003A-9FED-13E2-BEB7D78F7374}"/>
              </a:ext>
            </a:extLst>
          </p:cNvPr>
          <p:cNvSpPr txBox="1">
            <a:spLocks/>
          </p:cNvSpPr>
          <p:nvPr/>
        </p:nvSpPr>
        <p:spPr>
          <a:xfrm>
            <a:off x="1092681" y="4709003"/>
            <a:ext cx="10006637" cy="8982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Like his preferred university </a:t>
            </a:r>
            <a:endParaRPr lang="fr-FR" dirty="0"/>
          </a:p>
        </p:txBody>
      </p:sp>
      <p:sp>
        <p:nvSpPr>
          <p:cNvPr id="10" name="Titre 1">
            <a:extLst>
              <a:ext uri="{FF2B5EF4-FFF2-40B4-BE49-F238E27FC236}">
                <a16:creationId xmlns:a16="http://schemas.microsoft.com/office/drawing/2014/main" id="{95A0150E-A4CE-84B2-DEAA-145B64D7BF0D}"/>
              </a:ext>
            </a:extLst>
          </p:cNvPr>
          <p:cNvSpPr txBox="1">
            <a:spLocks/>
          </p:cNvSpPr>
          <p:nvPr/>
        </p:nvSpPr>
        <p:spPr>
          <a:xfrm>
            <a:off x="11288068" y="5488269"/>
            <a:ext cx="618667" cy="456262"/>
          </a:xfrm>
          <a:prstGeom prst="rect">
            <a:avLst/>
          </a:prstGeom>
        </p:spPr>
        <p:txBody>
          <a:bodyPr vert="horz" lIns="91440" tIns="45720" rIns="91440" bIns="0" rtlCol="0" anchor="b">
            <a:normAutofit fontScale="97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9</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296695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9FE716C-7421-4841-BFD2-0581592BB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377" y="407773"/>
            <a:ext cx="1814902" cy="14657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re 6">
            <a:extLst>
              <a:ext uri="{FF2B5EF4-FFF2-40B4-BE49-F238E27FC236}">
                <a16:creationId xmlns:a16="http://schemas.microsoft.com/office/drawing/2014/main" id="{45F560C5-E5CD-86ED-5344-28291516C3E6}"/>
              </a:ext>
            </a:extLst>
          </p:cNvPr>
          <p:cNvSpPr>
            <a:spLocks noGrp="1"/>
          </p:cNvSpPr>
          <p:nvPr>
            <p:ph type="title"/>
          </p:nvPr>
        </p:nvSpPr>
        <p:spPr>
          <a:xfrm>
            <a:off x="156537" y="407773"/>
            <a:ext cx="10364451" cy="1596177"/>
          </a:xfrm>
        </p:spPr>
        <p:txBody>
          <a:bodyPr/>
          <a:lstStyle/>
          <a:p>
            <a:r>
              <a:rPr lang="en-US" dirty="0"/>
              <a:t>Through signing up we collect the user preferences </a:t>
            </a:r>
            <a:endParaRPr lang="fr-FR" dirty="0"/>
          </a:p>
        </p:txBody>
      </p:sp>
      <p:pic>
        <p:nvPicPr>
          <p:cNvPr id="4" name="Image 3">
            <a:extLst>
              <a:ext uri="{FF2B5EF4-FFF2-40B4-BE49-F238E27FC236}">
                <a16:creationId xmlns:a16="http://schemas.microsoft.com/office/drawing/2014/main" id="{FC23C871-EE3D-AEB7-BADE-6E593B2CD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891" y="2630911"/>
            <a:ext cx="9124097" cy="1596177"/>
          </a:xfrm>
          <a:prstGeom prst="rect">
            <a:avLst/>
          </a:prstGeom>
        </p:spPr>
      </p:pic>
      <p:sp>
        <p:nvSpPr>
          <p:cNvPr id="8" name="Titre 6">
            <a:extLst>
              <a:ext uri="{FF2B5EF4-FFF2-40B4-BE49-F238E27FC236}">
                <a16:creationId xmlns:a16="http://schemas.microsoft.com/office/drawing/2014/main" id="{A50B9544-2888-0563-B321-D3875D72A80A}"/>
              </a:ext>
            </a:extLst>
          </p:cNvPr>
          <p:cNvSpPr txBox="1">
            <a:spLocks/>
          </p:cNvSpPr>
          <p:nvPr/>
        </p:nvSpPr>
        <p:spPr>
          <a:xfrm>
            <a:off x="514351" y="4854049"/>
            <a:ext cx="10006637" cy="8982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His preferred topic </a:t>
            </a:r>
            <a:endParaRPr lang="fr-FR" dirty="0"/>
          </a:p>
        </p:txBody>
      </p:sp>
      <p:sp>
        <p:nvSpPr>
          <p:cNvPr id="9" name="Titre 1">
            <a:extLst>
              <a:ext uri="{FF2B5EF4-FFF2-40B4-BE49-F238E27FC236}">
                <a16:creationId xmlns:a16="http://schemas.microsoft.com/office/drawing/2014/main" id="{E9E3926B-0D5F-47B6-D9B3-B93832659ED2}"/>
              </a:ext>
            </a:extLst>
          </p:cNvPr>
          <p:cNvSpPr txBox="1">
            <a:spLocks/>
          </p:cNvSpPr>
          <p:nvPr/>
        </p:nvSpPr>
        <p:spPr>
          <a:xfrm>
            <a:off x="11288068" y="5488269"/>
            <a:ext cx="618667" cy="456262"/>
          </a:xfrm>
          <a:prstGeom prst="rect">
            <a:avLst/>
          </a:prstGeom>
        </p:spPr>
        <p:txBody>
          <a:bodyPr vert="horz" lIns="91440" tIns="45720" rIns="91440" bIns="0" rtlCol="0" anchor="b">
            <a:normAutofit fontScale="82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10</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363178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82BFD8-CB15-6979-F44A-F3A5CDBC78F4}"/>
              </a:ext>
            </a:extLst>
          </p:cNvPr>
          <p:cNvSpPr>
            <a:spLocks noGrp="1"/>
          </p:cNvSpPr>
          <p:nvPr>
            <p:ph type="title"/>
          </p:nvPr>
        </p:nvSpPr>
        <p:spPr>
          <a:xfrm>
            <a:off x="1271588" y="457200"/>
            <a:ext cx="10178088" cy="871669"/>
          </a:xfrm>
        </p:spPr>
        <p:txBody>
          <a:bodyPr/>
          <a:lstStyle/>
          <a:p>
            <a:r>
              <a:rPr lang="en-US" dirty="0"/>
              <a:t>3- Ontology graph </a:t>
            </a:r>
            <a:endParaRPr lang="fr-FR" dirty="0"/>
          </a:p>
        </p:txBody>
      </p:sp>
      <p:pic>
        <p:nvPicPr>
          <p:cNvPr id="5" name="Espace réservé du contenu 4">
            <a:extLst>
              <a:ext uri="{FF2B5EF4-FFF2-40B4-BE49-F238E27FC236}">
                <a16:creationId xmlns:a16="http://schemas.microsoft.com/office/drawing/2014/main" id="{FD6E23E6-B7F6-AFE1-4444-69932A8695A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300412" y="1441739"/>
            <a:ext cx="6225075" cy="5142885"/>
          </a:xfrm>
        </p:spPr>
      </p:pic>
      <p:sp>
        <p:nvSpPr>
          <p:cNvPr id="6" name="Titre 1">
            <a:extLst>
              <a:ext uri="{FF2B5EF4-FFF2-40B4-BE49-F238E27FC236}">
                <a16:creationId xmlns:a16="http://schemas.microsoft.com/office/drawing/2014/main" id="{F5FEAC7C-B24E-DFB4-A8C1-400861E25D78}"/>
              </a:ext>
            </a:extLst>
          </p:cNvPr>
          <p:cNvSpPr txBox="1">
            <a:spLocks/>
          </p:cNvSpPr>
          <p:nvPr/>
        </p:nvSpPr>
        <p:spPr>
          <a:xfrm>
            <a:off x="11288068" y="5488269"/>
            <a:ext cx="618667" cy="456262"/>
          </a:xfrm>
          <a:prstGeom prst="rect">
            <a:avLst/>
          </a:prstGeom>
        </p:spPr>
        <p:txBody>
          <a:bodyPr vert="horz" lIns="91440" tIns="45720" rIns="91440" bIns="0" rtlCol="0" anchor="b">
            <a:normAutofit fontScale="82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latin typeface="Arial Rounded MT Bold" panose="020F0704030504030204" pitchFamily="34" charset="0"/>
              </a:rPr>
              <a:t>10</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2061605278"/>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174</TotalTime>
  <Words>380</Words>
  <Application>Microsoft Office PowerPoint</Application>
  <PresentationFormat>Grand écran</PresentationFormat>
  <Paragraphs>44</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Arial Rounded MT Bold</vt:lpstr>
      <vt:lpstr>Bahnschrift SemiLight</vt:lpstr>
      <vt:lpstr>Gill Sans MT</vt:lpstr>
      <vt:lpstr>Times</vt:lpstr>
      <vt:lpstr>Times New Roman</vt:lpstr>
      <vt:lpstr>Galerie</vt:lpstr>
      <vt:lpstr>TU API Ontology based  recommendation system </vt:lpstr>
      <vt:lpstr>Présentation PowerPoint</vt:lpstr>
      <vt:lpstr>Contents </vt:lpstr>
      <vt:lpstr>1- Getting started with the ontolgy</vt:lpstr>
      <vt:lpstr>2- proposed solution </vt:lpstr>
      <vt:lpstr>Through signing up we collect the user preferences </vt:lpstr>
      <vt:lpstr>Through signing up we collect the user preferences </vt:lpstr>
      <vt:lpstr>Through signing up we collect the user preferences </vt:lpstr>
      <vt:lpstr>3- Ontology graph </vt:lpstr>
      <vt:lpstr>Présentation PowerPoint</vt:lpstr>
      <vt:lpstr>4- example of output</vt:lpstr>
      <vt:lpstr>5 –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 API</dc:title>
  <dc:creator>Rami Mechergui</dc:creator>
  <cp:lastModifiedBy>Rami Mechergui</cp:lastModifiedBy>
  <cp:revision>2</cp:revision>
  <dcterms:created xsi:type="dcterms:W3CDTF">2022-02-01T11:47:00Z</dcterms:created>
  <dcterms:modified xsi:type="dcterms:W3CDTF">2022-06-13T00:58:24Z</dcterms:modified>
</cp:coreProperties>
</file>