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02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53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1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00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913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41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96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751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0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94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77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84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16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56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46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7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64499B-1EAE-4A0D-A525-8B50A39B7E3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881323-828E-4EBC-AEE3-A12B4DEC34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email=example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github.com/RamiMechergui/tuapifinalversion" TargetMode="External"/><Relationship Id="rId4" Type="http://schemas.openxmlformats.org/officeDocument/2006/relationships/hyperlink" Target="https://tuapifinalversion.herokuapp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s.tn/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75502-8C84-4C49-9CBC-20CDE676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159" y="2237804"/>
            <a:ext cx="8144134" cy="949241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TU API 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0CA243-D89A-4ED7-983D-D917BFF01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158" y="3429000"/>
            <a:ext cx="8963741" cy="217021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21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IT 325 Web Service</a:t>
            </a:r>
          </a:p>
          <a:p>
            <a:pPr algn="ctr"/>
            <a:r>
              <a:rPr lang="en-GB" sz="21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Id: 07999092 major: it minor : </a:t>
            </a:r>
            <a:r>
              <a:rPr lang="en-GB" sz="2100" b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ba</a:t>
            </a:r>
            <a:r>
              <a:rPr lang="en-GB" sz="21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GB" sz="21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Mechergui Rami </a:t>
            </a:r>
          </a:p>
          <a:p>
            <a:pPr algn="ctr"/>
            <a:r>
              <a:rPr lang="fr-FR" sz="2100" b="1" i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e-mail: ramimechergui@tbs.u-tunis.tn</a:t>
            </a:r>
            <a:endParaRPr lang="fr-FR" sz="2100" b="1" dirty="0">
              <a:solidFill>
                <a:schemeClr val="tx1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3F78E5-8ABE-4F93-A86E-53594FA5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44" y="1995849"/>
            <a:ext cx="2687222" cy="21702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9894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4235D-916B-48DD-8613-310654D1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7650"/>
            <a:ext cx="10364451" cy="56734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1-4 – use case </a:t>
            </a:r>
            <a:r>
              <a:rPr lang="fr-FR" b="1" dirty="0" err="1"/>
              <a:t>diagram</a:t>
            </a: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14D867-17E8-47D8-8A70-A653885B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08" y="1185863"/>
            <a:ext cx="9529092" cy="542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E9FB49-F1A2-4CD5-AED3-C348ACBE2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0519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4235D-916B-48DD-8613-310654D1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7650"/>
            <a:ext cx="10364451" cy="567346"/>
          </a:xfrm>
        </p:spPr>
        <p:txBody>
          <a:bodyPr>
            <a:normAutofit/>
          </a:bodyPr>
          <a:lstStyle/>
          <a:p>
            <a:r>
              <a:rPr lang="fr-FR" sz="3200" b="1" dirty="0"/>
              <a:t>1-5 – </a:t>
            </a:r>
            <a:r>
              <a:rPr lang="fr-FR" sz="3200" b="1" dirty="0" err="1"/>
              <a:t>sequence</a:t>
            </a:r>
            <a:r>
              <a:rPr lang="fr-FR" sz="3200" b="1" dirty="0"/>
              <a:t> </a:t>
            </a:r>
            <a:r>
              <a:rPr lang="fr-FR" sz="3200" b="1" dirty="0" err="1"/>
              <a:t>diagram</a:t>
            </a:r>
            <a:endParaRPr lang="fr-FR" sz="32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D0C116-E9FD-45FA-BAC8-A227308A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6" y="1071563"/>
            <a:ext cx="9472614" cy="578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8C15FCA-4527-4463-A6C6-839900ADE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63" y="82134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3283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C11A9-FF79-427A-9341-1F972BAF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5933"/>
          </a:xfrm>
        </p:spPr>
        <p:txBody>
          <a:bodyPr/>
          <a:lstStyle/>
          <a:p>
            <a:r>
              <a:rPr lang="en-US" sz="3200" b="1" dirty="0"/>
              <a:t>2- user endpoints </a:t>
            </a:r>
            <a:endParaRPr lang="fr-FR" sz="3200" b="1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33DFC2A-C45A-42FA-9C24-9EDFBEDBD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7505"/>
              </p:ext>
            </p:extLst>
          </p:nvPr>
        </p:nvGraphicFramePr>
        <p:xfrm>
          <a:off x="657225" y="1314450"/>
          <a:ext cx="1118235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164701703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2230899581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185674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verb 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55201"/>
                  </a:ext>
                </a:extLst>
              </a:tr>
              <a:tr h="334721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list_of_universities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list of Tunisian universities</a:t>
                      </a: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"List of 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tunisian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univeristies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[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"University of 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Ezzitouna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Tunis",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Tunis 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manar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Carthage",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Manouba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Jendouba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Sousse",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Monastir",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Kairouan",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Sfax",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Gabes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"University of 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Gafsa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"Directorate General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 Technology Studies (DGET)",</a:t>
                      </a:r>
                      <a:endParaRPr lang="fr-FR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fr-FR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"Virtual </a:t>
                      </a:r>
                      <a:r>
                        <a:rPr lang="fr-FR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fr-FR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fontAlgn="auto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]</a:t>
                      </a:r>
                    </a:p>
                    <a:p>
                      <a:pPr fontAlgn="auto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88573"/>
                  </a:ext>
                </a:extLst>
              </a:tr>
              <a:tr h="219489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84598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3AC49C93-8C50-4F56-8E79-FAD7CE5C8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5952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5D4D65-26D3-40CA-B67D-C4AC04E87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9495"/>
              </p:ext>
            </p:extLst>
          </p:nvPr>
        </p:nvGraphicFramePr>
        <p:xfrm>
          <a:off x="709612" y="971550"/>
          <a:ext cx="10772775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741638790"/>
                    </a:ext>
                  </a:extLst>
                </a:gridCol>
                <a:gridCol w="4257675">
                  <a:extLst>
                    <a:ext uri="{9D8B030D-6E8A-4147-A177-3AD203B41FA5}">
                      <a16:colId xmlns:a16="http://schemas.microsoft.com/office/drawing/2014/main" val="2698855569"/>
                    </a:ext>
                  </a:extLst>
                </a:gridCol>
                <a:gridCol w="5443537">
                  <a:extLst>
                    <a:ext uri="{9D8B030D-6E8A-4147-A177-3AD203B41FA5}">
                      <a16:colId xmlns:a16="http://schemas.microsoft.com/office/drawing/2014/main" val="3908989939"/>
                    </a:ext>
                  </a:extLst>
                </a:gridCol>
              </a:tblGrid>
              <a:tr h="2646045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list_of_universities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UniversityName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students with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from 2014 to 2020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 </a:t>
                      </a:r>
                      <a:r>
                        <a:rPr lang="fr-FR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Ezzitouna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{"2014_2015": "2443"},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{"2015_2016": "2418"},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{"2016_2017": "2475"},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{"2017_2018": "2400"},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{"2018_2019": "2566"},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{"2019_2020": "2555"}</a:t>
                      </a:r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]}</a:t>
                      </a:r>
                    </a:p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3121"/>
                  </a:ext>
                </a:extLst>
              </a:tr>
              <a:tr h="565845">
                <a:tc>
                  <a:txBody>
                    <a:bodyPr/>
                    <a:lstStyle/>
                    <a:p>
                      <a:r>
                        <a:rPr lang="en-US" b="1" dirty="0"/>
                        <a:t>GET</a:t>
                      </a:r>
                      <a:r>
                        <a:rPr lang="en-US" dirty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/user/rates</a:t>
                      </a:r>
                      <a:endParaRPr lang="fr-FR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list of rates that we gathered information about</a:t>
                      </a:r>
                    </a:p>
                    <a:p>
                      <a:pPr fontAlgn="auto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 of rates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"Success",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800" b="1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Drop_out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auto" hangingPunct="1"/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fr-FR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b="1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fr-FR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 </a:t>
                      </a:r>
                      <a:r>
                        <a:rPr lang="fr-FR" sz="1800" b="1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Drop_outs</a:t>
                      </a:r>
                      <a:r>
                        <a:rPr lang="fr-FR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]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487943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07C3CCF-A28E-4545-84D8-E76C65CE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098" y="120332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2380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D6F07E5-804C-489F-AE6F-ED87CC0B0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42181"/>
              </p:ext>
            </p:extLst>
          </p:nvPr>
        </p:nvGraphicFramePr>
        <p:xfrm>
          <a:off x="485775" y="719666"/>
          <a:ext cx="11244264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724">
                  <a:extLst>
                    <a:ext uri="{9D8B030D-6E8A-4147-A177-3AD203B41FA5}">
                      <a16:colId xmlns:a16="http://schemas.microsoft.com/office/drawing/2014/main" val="1158351737"/>
                    </a:ext>
                  </a:extLst>
                </a:gridCol>
                <a:gridCol w="4340364">
                  <a:extLst>
                    <a:ext uri="{9D8B030D-6E8A-4147-A177-3AD203B41FA5}">
                      <a16:colId xmlns:a16="http://schemas.microsoft.com/office/drawing/2014/main" val="4239908313"/>
                    </a:ext>
                  </a:extLst>
                </a:gridCol>
                <a:gridCol w="5972176">
                  <a:extLst>
                    <a:ext uri="{9D8B030D-6E8A-4147-A177-3AD203B41FA5}">
                      <a16:colId xmlns:a16="http://schemas.microsoft.com/office/drawing/2014/main" val="615636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/user/rates/:Status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rates of specified status from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2014 to 2019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[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{"2014_2015": "66.1%"},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{"2015_2016": "70.2%"},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      {"2016_2017": "70.8%"},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         {"2017_2018": "72.9%"},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{"2018_2019": "71.1%"},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        {"2019_2020": "Not </a:t>
                      </a:r>
                      <a:r>
                        <a:rPr lang="fr-FR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yet</a:t>
                      </a:r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fontAlgn="auto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         ]}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/user/rates/&lt;status&gt;/&lt;year1&gt;-&lt;year2&gt;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rates of specified status in a specific year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</a:t>
                      </a:r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{"2016_2017": "70.8%"}</a:t>
                      </a:r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total_Cost_per_student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list of total expenditures from 2014 to 2019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"Total expenditures“ 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[{"2014_2015": "1340928 TND"},</a:t>
                      </a:r>
                      <a:endParaRPr lang="fr-FR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{"2015_2016": "1276863 TND"},</a:t>
                      </a:r>
                      <a:endParaRPr lang="fr-FR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{"2016_2017": "1431661 TND"},</a:t>
                      </a:r>
                      <a:endParaRPr lang="fr-FR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{"2017_2018": "1486969 TND"},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{"2018_2019": "1644664 TND"}</a:t>
                      </a:r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92778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A126610-07A1-4B8F-9922-64E74929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799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AE9E23C-89FA-448F-AC3D-E3B60534E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30620"/>
              </p:ext>
            </p:extLst>
          </p:nvPr>
        </p:nvGraphicFramePr>
        <p:xfrm>
          <a:off x="385762" y="719665"/>
          <a:ext cx="11229977" cy="547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6">
                  <a:extLst>
                    <a:ext uri="{9D8B030D-6E8A-4147-A177-3AD203B41FA5}">
                      <a16:colId xmlns:a16="http://schemas.microsoft.com/office/drawing/2014/main" val="2857496574"/>
                    </a:ext>
                  </a:extLst>
                </a:gridCol>
                <a:gridCol w="2900362">
                  <a:extLst>
                    <a:ext uri="{9D8B030D-6E8A-4147-A177-3AD203B41FA5}">
                      <a16:colId xmlns:a16="http://schemas.microsoft.com/office/drawing/2014/main" val="266503264"/>
                    </a:ext>
                  </a:extLst>
                </a:gridCol>
                <a:gridCol w="7729539">
                  <a:extLst>
                    <a:ext uri="{9D8B030D-6E8A-4147-A177-3AD203B41FA5}">
                      <a16:colId xmlns:a16="http://schemas.microsoft.com/office/drawing/2014/main" val="635065524"/>
                    </a:ext>
                  </a:extLst>
                </a:gridCol>
              </a:tblGrid>
              <a:tr h="7983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total_Cost_per_student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/&lt;year1&gt;-&lt;year2&gt;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total expenditure in a specific year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"Total </a:t>
                      </a:r>
                      <a:r>
                        <a:rPr lang="fr-FR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expenditures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[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{"2015_2016": "1276863 TND"}]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588271"/>
                  </a:ext>
                </a:extLst>
              </a:tr>
              <a:tr h="7983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Total_Number_Of_Student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>
                        <a:lnSpc>
                          <a:spcPts val="1350"/>
                        </a:lnSpc>
                      </a:pPr>
                      <a:endParaRPr 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>
                        <a:lnSpc>
                          <a:spcPts val="1350"/>
                        </a:lnSpc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students in public and private from 2014 to 2020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"Total Number of students(Public &amp; Private)"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[</a:t>
                      </a:r>
                      <a:r>
                        <a:rPr lang="fr-FR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{"2014_2015": "322625"},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{"2015_2016": "294486"},{"2016_2017": "282204"},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{"2017_2018": "272261"},{"2018_2019": "267154"},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{"2019_2020": "269424"} </a:t>
                      </a:r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]}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322"/>
                  </a:ext>
                </a:extLst>
              </a:tr>
              <a:tr h="7983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/user/Prop-private-total-student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proportion of students in the private sector in relation to total number 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 of students in the private sector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 relation to total student": 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{"2014_2015": "9,4%"},{"2015_2016": "10,4%"},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{"2016_2017": "11,1%"},{"2017_2018": "11,5%"},        {"2018_2019": "12,5%"} , {"2019_2020": "12,9%"}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]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0" hangingPunct="1"/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50133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F1C41120-D3AD-44EF-B4AB-981F693C5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3404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639A245-7A32-46AA-8F8E-A548ED9D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72691"/>
              </p:ext>
            </p:extLst>
          </p:nvPr>
        </p:nvGraphicFramePr>
        <p:xfrm>
          <a:off x="588169" y="2028825"/>
          <a:ext cx="11015661" cy="3445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48">
                  <a:extLst>
                    <a:ext uri="{9D8B030D-6E8A-4147-A177-3AD203B41FA5}">
                      <a16:colId xmlns:a16="http://schemas.microsoft.com/office/drawing/2014/main" val="2679626338"/>
                    </a:ext>
                  </a:extLst>
                </a:gridCol>
                <a:gridCol w="4006529">
                  <a:extLst>
                    <a:ext uri="{9D8B030D-6E8A-4147-A177-3AD203B41FA5}">
                      <a16:colId xmlns:a16="http://schemas.microsoft.com/office/drawing/2014/main" val="2000723621"/>
                    </a:ext>
                  </a:extLst>
                </a:gridCol>
                <a:gridCol w="6267184">
                  <a:extLst>
                    <a:ext uri="{9D8B030D-6E8A-4147-A177-3AD203B41FA5}">
                      <a16:colId xmlns:a16="http://schemas.microsoft.com/office/drawing/2014/main" val="3471155528"/>
                    </a:ext>
                  </a:extLst>
                </a:gridCol>
              </a:tblGrid>
              <a:tr h="3445721"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/user/N-Of-Stu-per-100-student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the number of students per  100 thousands inhabitant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"Number of students per 100 thousand</a:t>
                      </a:r>
                      <a:endParaRPr lang="fr-FR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inhabitants“ 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[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{"2014_2015": "2892"},</a:t>
                      </a:r>
                      <a:endParaRPr lang="fr-FR" sz="1800" b="1" kern="1200" dirty="0">
                        <a:solidFill>
                          <a:srgbClr val="92D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{"2015_2016": "2622"},</a:t>
                      </a:r>
                      <a:endParaRPr lang="fr-FR" sz="1800" b="1" kern="1200" dirty="0">
                        <a:solidFill>
                          <a:srgbClr val="92D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{"2016_2017": "2467"},</a:t>
                      </a:r>
                      <a:endParaRPr lang="fr-FR" sz="1800" b="1" kern="1200" dirty="0">
                        <a:solidFill>
                          <a:srgbClr val="92D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{"2017_2018": "2351"},</a:t>
                      </a:r>
                      <a:endParaRPr lang="fr-FR" sz="1800" b="1" kern="1200" dirty="0">
                        <a:solidFill>
                          <a:srgbClr val="92D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{"2018_2019": "2279"},</a:t>
                      </a:r>
                      <a:endParaRPr lang="fr-FR" sz="1800" b="1" kern="1200" dirty="0">
                        <a:solidFill>
                          <a:srgbClr val="92D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{"2019_2020": "2301"}</a:t>
                      </a:r>
                      <a:endParaRPr lang="fr-FR" sz="1800" b="1" kern="1200" dirty="0">
                        <a:solidFill>
                          <a:srgbClr val="92D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]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03950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8237F31D-3081-4739-A483-043CA0AE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5330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B8EF9-4F18-4E2D-B162-2C05982B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03" y="812183"/>
            <a:ext cx="10364451" cy="1596177"/>
          </a:xfrm>
        </p:spPr>
        <p:txBody>
          <a:bodyPr/>
          <a:lstStyle/>
          <a:p>
            <a:r>
              <a:rPr lang="en-US" sz="3200" b="1" dirty="0"/>
              <a:t>In order to have access to admin</a:t>
            </a:r>
            <a:br>
              <a:rPr lang="en-US" sz="3200" b="1" dirty="0"/>
            </a:br>
            <a:r>
              <a:rPr lang="en-US" sz="3200" b="1" dirty="0"/>
              <a:t> endpoints the secret key should </a:t>
            </a:r>
            <a:br>
              <a:rPr lang="en-US" sz="3200" b="1" dirty="0"/>
            </a:br>
            <a:r>
              <a:rPr lang="en-US" sz="3200" b="1" dirty="0"/>
              <a:t>be provided In the header</a:t>
            </a:r>
            <a:endParaRPr lang="fr-FR" sz="32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CCB6D2-5944-4796-BFD9-BA4E51648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78" y="2565768"/>
            <a:ext cx="10858499" cy="376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066723-E2F0-4050-B9F2-66D9BB353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77" y="144548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1903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47289-4345-4C9B-B4E1-E7AFE526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3- Admin endpoints </a:t>
            </a:r>
            <a:endParaRPr lang="fr-FR" sz="3200" b="1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20FD3D8-E266-4CD3-BE1F-A97978C44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48604"/>
              </p:ext>
            </p:extLst>
          </p:nvPr>
        </p:nvGraphicFramePr>
        <p:xfrm>
          <a:off x="617538" y="1843853"/>
          <a:ext cx="1094105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620025251"/>
                    </a:ext>
                  </a:extLst>
                </a:gridCol>
                <a:gridCol w="3043237">
                  <a:extLst>
                    <a:ext uri="{9D8B030D-6E8A-4147-A177-3AD203B41FA5}">
                      <a16:colId xmlns:a16="http://schemas.microsoft.com/office/drawing/2014/main" val="2712794133"/>
                    </a:ext>
                  </a:extLst>
                </a:gridCol>
                <a:gridCol w="6500814">
                  <a:extLst>
                    <a:ext uri="{9D8B030D-6E8A-4147-A177-3AD203B41FA5}">
                      <a16:colId xmlns:a16="http://schemas.microsoft.com/office/drawing/2014/main" val="742592119"/>
                    </a:ext>
                  </a:extLst>
                </a:gridCol>
              </a:tblGrid>
              <a:tr h="599309"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/admin/users/delete?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email=example@gmail.com</a:t>
                      </a:r>
                      <a:endParaRPr lang="en-GB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endParaRPr lang="en-GB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endParaRPr lang="en-GB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***email of the user to delete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a user with the specified email 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"</a:t>
                      </a:r>
                      <a:r>
                        <a:rPr lang="fr-FR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</a:t>
                      </a:r>
                      <a:r>
                        <a:rPr lang="fr-FR" sz="18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"User </a:t>
                      </a:r>
                      <a:r>
                        <a:rPr lang="fr-FR" sz="1800" b="1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Deleted</a:t>
                      </a:r>
                      <a:r>
                        <a:rPr lang="fr-FR" sz="18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1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Sucessfully</a:t>
                      </a:r>
                      <a:r>
                        <a:rPr lang="fr-FR" sz="18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auto" latinLnBrk="0" hangingPunct="1"/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63095"/>
                  </a:ext>
                </a:extLst>
              </a:tr>
              <a:tr h="599309"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/admin/University_Name?year1=2015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&amp;year2=2016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New_Stat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=2480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 year1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 year2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New_Stat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the data of university table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</a:t>
                      </a:r>
                      <a:r>
                        <a:rPr lang="fr-FR" sz="18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"Item </a:t>
                      </a:r>
                      <a:r>
                        <a:rPr lang="fr-FR" sz="1800" b="1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</a:t>
                      </a:r>
                      <a:r>
                        <a:rPr lang="fr-FR" sz="18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fr-FR" sz="1800" b="1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Sucessfully</a:t>
                      </a:r>
                      <a:r>
                        <a:rPr lang="fr-FR" sz="1800" b="1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auto" latinLnBrk="0" hangingPunct="1"/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15051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E2CAD6E0-639D-436B-AD45-62C9D1083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77" y="107736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562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91804A7-7E1F-44A8-B834-AEDA548B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37077"/>
              </p:ext>
            </p:extLst>
          </p:nvPr>
        </p:nvGraphicFramePr>
        <p:xfrm>
          <a:off x="566737" y="2883112"/>
          <a:ext cx="110585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37">
                  <a:extLst>
                    <a:ext uri="{9D8B030D-6E8A-4147-A177-3AD203B41FA5}">
                      <a16:colId xmlns:a16="http://schemas.microsoft.com/office/drawing/2014/main" val="3410090576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608936718"/>
                    </a:ext>
                  </a:extLst>
                </a:gridCol>
                <a:gridCol w="6929438">
                  <a:extLst>
                    <a:ext uri="{9D8B030D-6E8A-4147-A177-3AD203B41FA5}">
                      <a16:colId xmlns:a16="http://schemas.microsoft.com/office/drawing/2014/main" val="1269132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/admin/rates/Success?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year1=2016&amp;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year2=2017&amp;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auto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New_Stat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auto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the data of rates table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fr-F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 </a:t>
                      </a:r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"Item </a:t>
                      </a:r>
                      <a:r>
                        <a:rPr lang="fr-FR" sz="1800" b="1" kern="1200" dirty="0" err="1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</a:t>
                      </a:r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fr-FR" sz="1800" b="1" kern="1200" dirty="0" err="1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Sucessfully</a:t>
                      </a:r>
                      <a:r>
                        <a:rPr lang="fr-FR" sz="1800" b="1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auto" latinLnBrk="0" hangingPunct="1"/>
                      <a:r>
                        <a:rPr lang="fr-FR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auto" latinLnBrk="0" hangingPunct="1"/>
                      <a:endParaRPr lang="fr-FR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10587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19C5677-6B14-45DB-A3D5-CBA1EAF9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9559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7164C-FF43-425F-8EAF-7BF48D75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AF8B0D-6556-4494-8802-7E4DD8A04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956"/>
            <a:ext cx="12191999" cy="50719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4BF6FB-65C0-4005-8910-AD2629C2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30" y="242888"/>
            <a:ext cx="1850285" cy="14942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8717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34D93-F701-4CC6-B6CF-CADC837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4- Error code table </a:t>
            </a:r>
            <a:endParaRPr lang="fr-FR" sz="3200" b="1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3A30693-3926-498A-A82C-24D8F4AD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3886"/>
              </p:ext>
            </p:extLst>
          </p:nvPr>
        </p:nvGraphicFramePr>
        <p:xfrm>
          <a:off x="331787" y="1791229"/>
          <a:ext cx="11069637" cy="430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788">
                  <a:extLst>
                    <a:ext uri="{9D8B030D-6E8A-4147-A177-3AD203B41FA5}">
                      <a16:colId xmlns:a16="http://schemas.microsoft.com/office/drawing/2014/main" val="259185368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116263662"/>
                    </a:ext>
                  </a:extLst>
                </a:gridCol>
                <a:gridCol w="7143749">
                  <a:extLst>
                    <a:ext uri="{9D8B030D-6E8A-4147-A177-3AD203B41FA5}">
                      <a16:colId xmlns:a16="http://schemas.microsoft.com/office/drawing/2014/main" val="2932896746"/>
                    </a:ext>
                  </a:extLst>
                </a:gridCol>
              </a:tblGrid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4419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2XX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EVERYTHING WORKED AS EXPECTED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151558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4XX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REQUEST 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was unacceptable, often due to missing a required parameter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0509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UNAUTHORIZED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 No valid API key provided 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81199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402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FAILED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parameters were valid but the request failed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63976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403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FORBIDDEN 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API key doesn’t have permissions to perform the request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1481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404</a:t>
                      </a:r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FOUND</a:t>
                      </a:r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requested resource doesn’t exist</a:t>
                      </a:r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04328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500,502,503,504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ERROR 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Something went wrong on the serve</a:t>
                      </a:r>
                      <a:endParaRPr lang="fr-F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17821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CCCD84A6-2E2F-4756-B043-26D8A279F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12" y="243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6464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89C7C51-EAA8-4DC2-A080-60D8ED880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2671762"/>
            <a:ext cx="1995487" cy="199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448A04-5312-491A-B320-E06675457A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75" y="2476500"/>
            <a:ext cx="2983938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0590085-FBAB-4242-97F0-0CBEB62BDA0F}"/>
              </a:ext>
            </a:extLst>
          </p:cNvPr>
          <p:cNvSpPr txBox="1"/>
          <p:nvPr/>
        </p:nvSpPr>
        <p:spPr>
          <a:xfrm>
            <a:off x="982265" y="4826555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https://tuapifinalversion.herokuapp.com/</a:t>
            </a:r>
            <a:r>
              <a:rPr lang="fr-FR" sz="18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12FCEC-BFE2-4BD1-8282-B30E652EBC94}"/>
              </a:ext>
            </a:extLst>
          </p:cNvPr>
          <p:cNvSpPr txBox="1"/>
          <p:nvPr/>
        </p:nvSpPr>
        <p:spPr>
          <a:xfrm>
            <a:off x="6098382" y="4826555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https://github.com/RamiMechergui/tuapifinalversion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50E322E-B97A-4F5B-9BFF-F60CEEFFC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61" y="548997"/>
            <a:ext cx="2111152" cy="1704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40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84AF9-92C1-461E-8958-105D4EB5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fr-FR" sz="18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E2143-00E2-4189-8DD6-4083304EF2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066802"/>
            <a:ext cx="10363826" cy="53834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b="1" dirty="0">
                <a:latin typeface="Arial Rounded MT Bold" panose="020F0704030504030204" pitchFamily="34" charset="0"/>
              </a:rPr>
              <a:t>1- Getting started with TU API </a:t>
            </a:r>
            <a:endParaRPr lang="fr-FR" sz="1900" b="1" dirty="0">
              <a:latin typeface="Arial Rounded MT Bold" panose="020F07040305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dirty="0">
                <a:latin typeface="Arial Rounded MT Bold" panose="020F0704030504030204" pitchFamily="34" charset="0"/>
              </a:rPr>
              <a:t>       </a:t>
            </a:r>
            <a:r>
              <a:rPr lang="fr-FR" sz="1900" b="1" dirty="0">
                <a:latin typeface="Arial Rounded MT Bold" panose="020F0704030504030204" pitchFamily="34" charset="0"/>
              </a:rPr>
              <a:t>1-1 – </a:t>
            </a:r>
            <a:r>
              <a:rPr lang="fr-FR" sz="1900" b="1" dirty="0" err="1">
                <a:latin typeface="Arial Rounded MT Bold" panose="020F0704030504030204" pitchFamily="34" charset="0"/>
              </a:rPr>
              <a:t>overview</a:t>
            </a:r>
            <a:endParaRPr lang="fr-FR" sz="1900" b="1" dirty="0">
              <a:latin typeface="Arial Rounded MT Bold" panose="020F07040305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900" b="1" dirty="0">
                <a:latin typeface="Arial Rounded MT Bold" panose="020F0704030504030204" pitchFamily="34" charset="0"/>
              </a:rPr>
              <a:t>       1-2 – how to use tu api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900" b="1" dirty="0">
                <a:latin typeface="Arial Rounded MT Bold" panose="020F0704030504030204" pitchFamily="34" charset="0"/>
              </a:rPr>
              <a:t>       1-3 – </a:t>
            </a:r>
            <a:r>
              <a:rPr lang="fr-FR" sz="1900" b="1" dirty="0" err="1">
                <a:latin typeface="Arial Rounded MT Bold" panose="020F0704030504030204" pitchFamily="34" charset="0"/>
              </a:rPr>
              <a:t>getting</a:t>
            </a:r>
            <a:r>
              <a:rPr lang="fr-FR" sz="1900" b="1" dirty="0">
                <a:latin typeface="Arial Rounded MT Bold" panose="020F0704030504030204" pitchFamily="34" charset="0"/>
              </a:rPr>
              <a:t> </a:t>
            </a:r>
            <a:r>
              <a:rPr lang="fr-FR" sz="1900" b="1" dirty="0" err="1">
                <a:latin typeface="Arial Rounded MT Bold" panose="020F0704030504030204" pitchFamily="34" charset="0"/>
              </a:rPr>
              <a:t>access</a:t>
            </a:r>
            <a:r>
              <a:rPr lang="fr-FR" sz="1900" b="1" dirty="0">
                <a:latin typeface="Arial Rounded MT Bold" panose="020F0704030504030204" pitchFamily="34" charset="0"/>
              </a:rPr>
              <a:t> </a:t>
            </a:r>
            <a:r>
              <a:rPr lang="fr-FR" sz="1900" b="1" dirty="0" err="1">
                <a:latin typeface="Arial Rounded MT Bold" panose="020F0704030504030204" pitchFamily="34" charset="0"/>
              </a:rPr>
              <a:t>token</a:t>
            </a:r>
            <a:r>
              <a:rPr lang="fr-FR" sz="1900" b="1" dirty="0">
                <a:latin typeface="Arial Rounded MT Bold" panose="020F0704030504030204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900" b="1" dirty="0">
                <a:latin typeface="Arial Rounded MT Bold" panose="020F0704030504030204" pitchFamily="34" charset="0"/>
              </a:rPr>
              <a:t>       1-4 – use case </a:t>
            </a:r>
            <a:r>
              <a:rPr lang="fr-FR" sz="1900" b="1" dirty="0" err="1">
                <a:latin typeface="Arial Rounded MT Bold" panose="020F0704030504030204" pitchFamily="34" charset="0"/>
              </a:rPr>
              <a:t>diagram</a:t>
            </a:r>
            <a:endParaRPr lang="fr-FR" sz="1900" b="1" dirty="0">
              <a:latin typeface="Arial Rounded MT Bold" panose="020F07040305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900" b="1" dirty="0">
                <a:latin typeface="Arial Rounded MT Bold" panose="020F0704030504030204" pitchFamily="34" charset="0"/>
              </a:rPr>
              <a:t>       1-5 – </a:t>
            </a:r>
            <a:r>
              <a:rPr lang="fr-FR" sz="1900" b="1" dirty="0" err="1">
                <a:latin typeface="Arial Rounded MT Bold" panose="020F0704030504030204" pitchFamily="34" charset="0"/>
              </a:rPr>
              <a:t>sequence</a:t>
            </a:r>
            <a:r>
              <a:rPr lang="fr-FR" sz="1900" b="1" dirty="0">
                <a:latin typeface="Arial Rounded MT Bold" panose="020F0704030504030204" pitchFamily="34" charset="0"/>
              </a:rPr>
              <a:t> </a:t>
            </a:r>
            <a:r>
              <a:rPr lang="fr-FR" sz="1900" b="1" dirty="0" err="1">
                <a:latin typeface="Arial Rounded MT Bold" panose="020F0704030504030204" pitchFamily="34" charset="0"/>
              </a:rPr>
              <a:t>diagram</a:t>
            </a:r>
            <a:endParaRPr lang="fr-FR" sz="1900" b="1" dirty="0">
              <a:latin typeface="Arial Rounded MT Bold" panose="020F07040305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dirty="0">
                <a:latin typeface="Arial Rounded MT Bold" panose="020F0704030504030204" pitchFamily="34" charset="0"/>
              </a:rPr>
              <a:t>2- user endpoints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dirty="0">
                <a:latin typeface="Arial Rounded MT Bold" panose="020F0704030504030204" pitchFamily="34" charset="0"/>
              </a:rPr>
              <a:t>3- admin endpoints</a:t>
            </a:r>
            <a:endParaRPr lang="fr-FR" sz="1900" b="1" dirty="0">
              <a:latin typeface="Arial Rounded MT Bold" panose="020F07040305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dirty="0">
                <a:latin typeface="Arial Rounded MT Bold" panose="020F0704030504030204" pitchFamily="34" charset="0"/>
              </a:rPr>
              <a:t>4- error code table </a:t>
            </a:r>
            <a:endParaRPr lang="fr-FR" sz="1900" b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F3121D-0914-4ED6-A971-1ED9C6DF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985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C2C7B-3871-4B22-8933-A53F6152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 Getting started with TU API 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F8AFD-E653-4F5B-86E6-E19DB42321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hangingPunct="0"/>
            <a:r>
              <a:rPr lang="en-US" b="1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1.1- Overview</a:t>
            </a:r>
            <a:endParaRPr lang="fr-FR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/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TU API is used to get data about </a:t>
            </a:r>
            <a:r>
              <a:rPr lang="en-GB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Tunisian Universities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 Our API returns </a:t>
            </a:r>
            <a:r>
              <a:rPr lang="en-GB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JSON-encoded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responses, and uses standard HTTP response codes and authentication.(Source of Data </a:t>
            </a:r>
            <a:r>
              <a:rPr lang="en-GB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www.mes.tn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7015AB-4470-412E-81A0-9DEF9B873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7949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3C3CC-36A2-47F1-9135-CA923109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7358"/>
          </a:xfrm>
        </p:spPr>
        <p:txBody>
          <a:bodyPr/>
          <a:lstStyle/>
          <a:p>
            <a:r>
              <a:rPr lang="en-US" b="1" dirty="0"/>
              <a:t>1.2- How to use TU API 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DC395B-F3EE-4807-8B2E-4400EAD218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85876"/>
            <a:ext cx="10544176" cy="1061908"/>
          </a:xfrm>
        </p:spPr>
        <p:txBody>
          <a:bodyPr>
            <a:normAutofit/>
          </a:bodyPr>
          <a:lstStyle/>
          <a:p>
            <a:pPr hangingPunct="0"/>
            <a:r>
              <a:rPr lang="en-US" sz="1800" b="1" u="sng" dirty="0">
                <a:solidFill>
                  <a:srgbClr val="002060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 1 : </a:t>
            </a:r>
            <a:endParaRPr lang="fr-FR" sz="1800" b="1" u="sng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/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First of all , you have to sign up  And then Login , as show below :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/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2306C4-B220-48B8-B747-FDE6E8FF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2347784"/>
            <a:ext cx="4501188" cy="428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093916-EDE0-4B5F-BB9E-9B3162BB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47783"/>
            <a:ext cx="4976813" cy="415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ED3EF7-0A0F-44A2-A3CC-C50243B76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9871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62B53-060E-407A-8186-BDD22544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28764"/>
            <a:ext cx="10364451" cy="1114425"/>
          </a:xfrm>
        </p:spPr>
        <p:txBody>
          <a:bodyPr>
            <a:normAutofit/>
          </a:bodyPr>
          <a:lstStyle/>
          <a:p>
            <a:pPr algn="l"/>
            <a:r>
              <a:rPr lang="en-GB" sz="1800" b="1" u="sng" dirty="0">
                <a:solidFill>
                  <a:srgbClr val="002060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After Signing Up press </a:t>
            </a:r>
            <a:br>
              <a:rPr lang="en-GB" sz="1800" b="1" u="sng" dirty="0">
                <a:solidFill>
                  <a:srgbClr val="002060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</a:br>
            <a:r>
              <a:rPr lang="en-GB" sz="1800" b="1" u="sng" dirty="0">
                <a:solidFill>
                  <a:srgbClr val="002060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on Get My access token:</a:t>
            </a:r>
            <a:br>
              <a:rPr lang="en-GB" sz="1800" b="1" u="sng" dirty="0">
                <a:solidFill>
                  <a:srgbClr val="002060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</a:br>
            <a:r>
              <a:rPr lang="en-GB" sz="1800" b="1" u="sng" dirty="0">
                <a:solidFill>
                  <a:srgbClr val="002060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A new window will be displayed :</a:t>
            </a:r>
            <a:br>
              <a:rPr lang="fr-FR" sz="1800" b="1" u="sng" dirty="0">
                <a:solidFill>
                  <a:srgbClr val="002060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</a:br>
            <a:endParaRPr lang="fr-FR" sz="1800" b="1" u="sng" dirty="0">
              <a:solidFill>
                <a:srgbClr val="002060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EBFFDD-8EF1-408D-BCC2-6F007FF8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83472"/>
            <a:ext cx="4629150" cy="205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ED6A67E-4489-4783-A8AE-AFBE4E22B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643189"/>
            <a:ext cx="8815387" cy="405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FE716C-7421-4841-BFD2-0581592BB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3146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0F3F6-A189-4817-8A24-3B0CF896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pPr algn="l" hangingPunct="0"/>
            <a:r>
              <a:rPr lang="en-US" sz="1800" b="1" u="sng" dirty="0">
                <a:solidFill>
                  <a:srgbClr val="002060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Method 2 </a:t>
            </a:r>
            <a:r>
              <a:rPr lang="en-US" sz="1800" b="1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b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have to send a form based request 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85CDB70-EF18-48F0-B8F5-4538FACCA6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4" y="2457582"/>
            <a:ext cx="11834846" cy="388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EAEE091-8085-4BF0-A99D-1220A000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5813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B0807-CD00-4F1C-AECB-8C6D3D8F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087" y="1234512"/>
            <a:ext cx="10364451" cy="611076"/>
          </a:xfrm>
        </p:spPr>
        <p:txBody>
          <a:bodyPr/>
          <a:lstStyle/>
          <a:p>
            <a:pPr hangingPunct="0"/>
            <a:r>
              <a:rPr lang="en-GB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 : /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GetToken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verb : POST </a:t>
            </a:r>
            <a:r>
              <a:rPr lang="fr-FR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Response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E5076-2BAA-49D5-94C6-7EE4DFA80A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2523" y="1854011"/>
            <a:ext cx="10363826" cy="1453171"/>
          </a:xfrm>
        </p:spPr>
        <p:txBody>
          <a:bodyPr/>
          <a:lstStyle/>
          <a:p>
            <a:pPr algn="ctr"/>
            <a:r>
              <a:rPr lang="en-GB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{"Access Token"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GB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"eyJ0eXAiOiJKV1QiLCJhbGciOiJIUzI1NiJ9.eyJ1c2VybmFtZSI6Ik1lY2hlcmd1aSBSYW1pIiwiZW1haWwiOiJyYW1pbWVjaGVyZ3VpQHRicy51LXR1bmlzLnRuIiwicGFzc3dvcmQiOiI1NDgxMTI4OSIsImV4cCI6MTY1ODcxMzI3Nn0.fdWi0ItRQb52NPoaFyesUAtoTWSNKW_KK6BvAvQeUaw“ 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</a:rPr>
              <a:t>}</a:t>
            </a:r>
            <a:endParaRPr lang="fr-FR" sz="1800" dirty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1994FE8-81A4-4F22-8A5E-86AE9700007E}"/>
              </a:ext>
            </a:extLst>
          </p:cNvPr>
          <p:cNvSpPr txBox="1">
            <a:spLocks/>
          </p:cNvSpPr>
          <p:nvPr/>
        </p:nvSpPr>
        <p:spPr>
          <a:xfrm>
            <a:off x="911898" y="3163013"/>
            <a:ext cx="10364451" cy="61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hangingPunct="0"/>
            <a:r>
              <a:rPr lang="en-GB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   403 (Forbidden)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105CC16-2096-43C0-8061-F9B6F7DC8205}"/>
              </a:ext>
            </a:extLst>
          </p:cNvPr>
          <p:cNvSpPr txBox="1">
            <a:spLocks/>
          </p:cNvSpPr>
          <p:nvPr/>
        </p:nvSpPr>
        <p:spPr>
          <a:xfrm>
            <a:off x="912523" y="3741442"/>
            <a:ext cx="10363826" cy="31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hangingPunct="1">
              <a:lnSpc>
                <a:spcPts val="1350"/>
              </a:lnSpc>
              <a:buNone/>
            </a:pP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"Response"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"wrong email or password"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}</a:t>
            </a:r>
            <a:endParaRPr lang="fr-FR" sz="1800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F3D799B-99C3-42DB-8A1C-441B08CAB539}"/>
              </a:ext>
            </a:extLst>
          </p:cNvPr>
          <p:cNvSpPr txBox="1">
            <a:spLocks/>
          </p:cNvSpPr>
          <p:nvPr/>
        </p:nvSpPr>
        <p:spPr>
          <a:xfrm>
            <a:off x="911898" y="4015585"/>
            <a:ext cx="10364451" cy="47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hangingPunct="0"/>
            <a:r>
              <a:rPr lang="en-GB" sz="1800" u="sng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token is not provided</a:t>
            </a:r>
            <a:r>
              <a:rPr lang="en-GB" sz="18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   401 (Unauthorized)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29D4B80-6D24-4CDB-A9DA-FCBF8BE92FAB}"/>
              </a:ext>
            </a:extLst>
          </p:cNvPr>
          <p:cNvSpPr txBox="1">
            <a:spLocks/>
          </p:cNvSpPr>
          <p:nvPr/>
        </p:nvSpPr>
        <p:spPr>
          <a:xfrm>
            <a:off x="912523" y="4529301"/>
            <a:ext cx="10363826" cy="31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hangingPunct="1">
              <a:lnSpc>
                <a:spcPts val="1350"/>
              </a:lnSpc>
              <a:buNone/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{"message"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"Token is missing“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fr-FR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4B50A6A-4421-4813-989F-76293EA769BA}"/>
              </a:ext>
            </a:extLst>
          </p:cNvPr>
          <p:cNvSpPr txBox="1">
            <a:spLocks/>
          </p:cNvSpPr>
          <p:nvPr/>
        </p:nvSpPr>
        <p:spPr>
          <a:xfrm>
            <a:off x="912523" y="4863759"/>
            <a:ext cx="10364451" cy="47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 hangingPunct="1">
              <a:lnSpc>
                <a:spcPts val="1350"/>
              </a:lnSpc>
            </a:pPr>
            <a:r>
              <a:rPr lang="en-GB" sz="1800" u="sng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token is invalid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   401 (Unauthorized)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80A4D27-A112-4493-86EA-7F94898C4AB9}"/>
              </a:ext>
            </a:extLst>
          </p:cNvPr>
          <p:cNvSpPr txBox="1">
            <a:spLocks/>
          </p:cNvSpPr>
          <p:nvPr/>
        </p:nvSpPr>
        <p:spPr>
          <a:xfrm>
            <a:off x="912523" y="5437081"/>
            <a:ext cx="10363826" cy="31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hangingPunct="1">
              <a:lnSpc>
                <a:spcPts val="1350"/>
              </a:lnSpc>
              <a:buNone/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{"message"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"Token is invalid !!"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fr-FR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8BC30EE-5976-4C60-8D23-938FC13A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77" y="407773"/>
            <a:ext cx="1814902" cy="14657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322972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111</TotalTime>
  <Words>1166</Words>
  <Application>Microsoft Office PowerPoint</Application>
  <PresentationFormat>Grand écran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Arial Rounded MT Bold</vt:lpstr>
      <vt:lpstr>Bahnschrift SemiLight</vt:lpstr>
      <vt:lpstr>Courier New</vt:lpstr>
      <vt:lpstr>Times</vt:lpstr>
      <vt:lpstr>Times New Roman</vt:lpstr>
      <vt:lpstr>Tw Cen MT</vt:lpstr>
      <vt:lpstr>Ronds dans l’eau</vt:lpstr>
      <vt:lpstr>TU API </vt:lpstr>
      <vt:lpstr>technologies used </vt:lpstr>
      <vt:lpstr>Présentation PowerPoint</vt:lpstr>
      <vt:lpstr>Contents </vt:lpstr>
      <vt:lpstr>1- Getting started with TU API </vt:lpstr>
      <vt:lpstr>1.2- How to use TU API </vt:lpstr>
      <vt:lpstr>After Signing Up press  on Get My access token: A new window will be displayed : </vt:lpstr>
      <vt:lpstr>Method 2 :  You have to send a form based request </vt:lpstr>
      <vt:lpstr>Endpoint : /GetToken  http verb : POST  Valid Response :</vt:lpstr>
      <vt:lpstr>1-4 – use case diagram</vt:lpstr>
      <vt:lpstr>1-5 – sequence diagram</vt:lpstr>
      <vt:lpstr>2- user endpoints </vt:lpstr>
      <vt:lpstr>Présentation PowerPoint</vt:lpstr>
      <vt:lpstr>Présentation PowerPoint</vt:lpstr>
      <vt:lpstr>Présentation PowerPoint</vt:lpstr>
      <vt:lpstr>Présentation PowerPoint</vt:lpstr>
      <vt:lpstr>In order to have access to admin  endpoints the secret key should  be provided In the header</vt:lpstr>
      <vt:lpstr>3- Admin endpoints </vt:lpstr>
      <vt:lpstr>Présentation PowerPoint</vt:lpstr>
      <vt:lpstr>4- Error code table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API </dc:title>
  <dc:creator>Rami Mechergui</dc:creator>
  <cp:lastModifiedBy>Rami Mechergui</cp:lastModifiedBy>
  <cp:revision>1</cp:revision>
  <dcterms:created xsi:type="dcterms:W3CDTF">2022-02-01T11:47:00Z</dcterms:created>
  <dcterms:modified xsi:type="dcterms:W3CDTF">2022-02-01T13:38:34Z</dcterms:modified>
</cp:coreProperties>
</file>