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301" r:id="rId4"/>
    <p:sldId id="285" r:id="rId5"/>
    <p:sldId id="263" r:id="rId6"/>
    <p:sldId id="264" r:id="rId7"/>
    <p:sldId id="265" r:id="rId8"/>
    <p:sldId id="266" r:id="rId9"/>
    <p:sldId id="267" r:id="rId10"/>
    <p:sldId id="268" r:id="rId11"/>
    <p:sldId id="269" r:id="rId12"/>
    <p:sldId id="270" r:id="rId13"/>
    <p:sldId id="271" r:id="rId14"/>
    <p:sldId id="272" r:id="rId15"/>
    <p:sldId id="2082" r:id="rId16"/>
    <p:sldId id="273" r:id="rId17"/>
    <p:sldId id="274" r:id="rId18"/>
    <p:sldId id="275" r:id="rId19"/>
    <p:sldId id="2079" r:id="rId20"/>
    <p:sldId id="286" r:id="rId21"/>
    <p:sldId id="300"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2083" r:id="rId35"/>
  </p:sldIdLst>
  <p:sldSz cx="9144000" cy="5143500" type="screen16x9"/>
  <p:notesSz cx="9144000" cy="5143500"/>
  <p:defaultTextStyle>
    <a:defPPr>
      <a:defRPr kern="0"/>
    </a:defPPr>
  </p:defaultTextStyle>
  <p:extLst>
    <p:ext uri="{521415D9-36F7-43E2-AB2F-B90AF26B5E84}">
      <p14:sectionLst xmlns:p14="http://schemas.microsoft.com/office/powerpoint/2010/main">
        <p14:section name="Default Section" id="{66EAF01D-1D87-407F-9F6A-C24570959609}">
          <p14:sldIdLst>
            <p14:sldId id="256"/>
            <p14:sldId id="257"/>
            <p14:sldId id="301"/>
            <p14:sldId id="285"/>
            <p14:sldId id="263"/>
            <p14:sldId id="264"/>
            <p14:sldId id="265"/>
            <p14:sldId id="266"/>
            <p14:sldId id="267"/>
            <p14:sldId id="268"/>
            <p14:sldId id="269"/>
            <p14:sldId id="270"/>
            <p14:sldId id="271"/>
            <p14:sldId id="272"/>
            <p14:sldId id="2082"/>
            <p14:sldId id="273"/>
            <p14:sldId id="274"/>
            <p14:sldId id="275"/>
            <p14:sldId id="2079"/>
            <p14:sldId id="286"/>
            <p14:sldId id="300"/>
            <p14:sldId id="288"/>
            <p14:sldId id="289"/>
            <p14:sldId id="290"/>
            <p14:sldId id="291"/>
            <p14:sldId id="292"/>
            <p14:sldId id="293"/>
            <p14:sldId id="294"/>
            <p14:sldId id="295"/>
            <p14:sldId id="296"/>
            <p14:sldId id="297"/>
            <p14:sldId id="298"/>
            <p14:sldId id="299"/>
            <p14:sldId id="2083"/>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DE96B-2715-415E-B099-35F6D80598A7}" v="7" dt="2025-04-05T21:06:24.79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p:restoredTop sz="93239"/>
  </p:normalViewPr>
  <p:slideViewPr>
    <p:cSldViewPr>
      <p:cViewPr varScale="1">
        <p:scale>
          <a:sx n="113" d="100"/>
          <a:sy n="113" d="100"/>
        </p:scale>
        <p:origin x="307"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 Elmasry" userId="898b17a7-dc97-40fb-b4ae-208a14b740ed" providerId="ADAL" clId="{A4BDE96B-2715-415E-B099-35F6D80598A7}"/>
    <pc:docChg chg="undo redo custSel addSld delSld modSld sldOrd addSection delSection modSection">
      <pc:chgData name="Mariam Elmasry" userId="898b17a7-dc97-40fb-b4ae-208a14b740ed" providerId="ADAL" clId="{A4BDE96B-2715-415E-B099-35F6D80598A7}" dt="2025-04-05T21:06:24.775" v="178"/>
      <pc:docMkLst>
        <pc:docMk/>
      </pc:docMkLst>
      <pc:sldChg chg="addSp delSp modSp mod">
        <pc:chgData name="Mariam Elmasry" userId="898b17a7-dc97-40fb-b4ae-208a14b740ed" providerId="ADAL" clId="{A4BDE96B-2715-415E-B099-35F6D80598A7}" dt="2025-04-05T20:27:24.781" v="50" actId="20577"/>
        <pc:sldMkLst>
          <pc:docMk/>
          <pc:sldMk cId="0" sldId="256"/>
        </pc:sldMkLst>
        <pc:spChg chg="add del">
          <ac:chgData name="Mariam Elmasry" userId="898b17a7-dc97-40fb-b4ae-208a14b740ed" providerId="ADAL" clId="{A4BDE96B-2715-415E-B099-35F6D80598A7}" dt="2025-04-05T20:27:16.645" v="45" actId="478"/>
          <ac:spMkLst>
            <pc:docMk/>
            <pc:sldMk cId="0" sldId="256"/>
            <ac:spMk id="5" creationId="{00000000-0000-0000-0000-000000000000}"/>
          </ac:spMkLst>
        </pc:spChg>
        <pc:spChg chg="mod">
          <ac:chgData name="Mariam Elmasry" userId="898b17a7-dc97-40fb-b4ae-208a14b740ed" providerId="ADAL" clId="{A4BDE96B-2715-415E-B099-35F6D80598A7}" dt="2025-04-05T20:27:24.781" v="50" actId="20577"/>
          <ac:spMkLst>
            <pc:docMk/>
            <pc:sldMk cId="0" sldId="256"/>
            <ac:spMk id="6" creationId="{00000000-0000-0000-0000-000000000000}"/>
          </ac:spMkLst>
        </pc:spChg>
        <pc:spChg chg="del">
          <ac:chgData name="Mariam Elmasry" userId="898b17a7-dc97-40fb-b4ae-208a14b740ed" providerId="ADAL" clId="{A4BDE96B-2715-415E-B099-35F6D80598A7}" dt="2025-04-05T20:24:30.958" v="0" actId="478"/>
          <ac:spMkLst>
            <pc:docMk/>
            <pc:sldMk cId="0" sldId="256"/>
            <ac:spMk id="7" creationId="{00000000-0000-0000-0000-000000000000}"/>
          </ac:spMkLst>
        </pc:spChg>
        <pc:spChg chg="add del mod">
          <ac:chgData name="Mariam Elmasry" userId="898b17a7-dc97-40fb-b4ae-208a14b740ed" providerId="ADAL" clId="{A4BDE96B-2715-415E-B099-35F6D80598A7}" dt="2025-04-05T20:27:21.283" v="48"/>
          <ac:spMkLst>
            <pc:docMk/>
            <pc:sldMk cId="0" sldId="256"/>
            <ac:spMk id="8" creationId="{00000000-0000-0000-0000-000000000000}"/>
          </ac:spMkLst>
        </pc:spChg>
      </pc:sldChg>
      <pc:sldChg chg="modSp mod">
        <pc:chgData name="Mariam Elmasry" userId="898b17a7-dc97-40fb-b4ae-208a14b740ed" providerId="ADAL" clId="{A4BDE96B-2715-415E-B099-35F6D80598A7}" dt="2025-04-05T20:29:01.500" v="92" actId="313"/>
        <pc:sldMkLst>
          <pc:docMk/>
          <pc:sldMk cId="0" sldId="257"/>
        </pc:sldMkLst>
        <pc:spChg chg="mod">
          <ac:chgData name="Mariam Elmasry" userId="898b17a7-dc97-40fb-b4ae-208a14b740ed" providerId="ADAL" clId="{A4BDE96B-2715-415E-B099-35F6D80598A7}" dt="2025-04-05T20:29:01.500" v="92" actId="313"/>
          <ac:spMkLst>
            <pc:docMk/>
            <pc:sldMk cId="0" sldId="257"/>
            <ac:spMk id="3" creationId="{00000000-0000-0000-0000-000000000000}"/>
          </ac:spMkLst>
        </pc:spChg>
      </pc:sldChg>
      <pc:sldChg chg="del">
        <pc:chgData name="Mariam Elmasry" userId="898b17a7-dc97-40fb-b4ae-208a14b740ed" providerId="ADAL" clId="{A4BDE96B-2715-415E-B099-35F6D80598A7}" dt="2025-04-05T20:29:13.649" v="93" actId="47"/>
        <pc:sldMkLst>
          <pc:docMk/>
          <pc:sldMk cId="0" sldId="258"/>
        </pc:sldMkLst>
      </pc:sldChg>
      <pc:sldChg chg="del">
        <pc:chgData name="Mariam Elmasry" userId="898b17a7-dc97-40fb-b4ae-208a14b740ed" providerId="ADAL" clId="{A4BDE96B-2715-415E-B099-35F6D80598A7}" dt="2025-04-05T20:29:13.649" v="93" actId="47"/>
        <pc:sldMkLst>
          <pc:docMk/>
          <pc:sldMk cId="0" sldId="260"/>
        </pc:sldMkLst>
      </pc:sldChg>
      <pc:sldChg chg="del">
        <pc:chgData name="Mariam Elmasry" userId="898b17a7-dc97-40fb-b4ae-208a14b740ed" providerId="ADAL" clId="{A4BDE96B-2715-415E-B099-35F6D80598A7}" dt="2025-04-05T20:29:13.649" v="93" actId="47"/>
        <pc:sldMkLst>
          <pc:docMk/>
          <pc:sldMk cId="0" sldId="261"/>
        </pc:sldMkLst>
      </pc:sldChg>
      <pc:sldChg chg="del">
        <pc:chgData name="Mariam Elmasry" userId="898b17a7-dc97-40fb-b4ae-208a14b740ed" providerId="ADAL" clId="{A4BDE96B-2715-415E-B099-35F6D80598A7}" dt="2025-04-05T20:29:13.649" v="93" actId="47"/>
        <pc:sldMkLst>
          <pc:docMk/>
          <pc:sldMk cId="0" sldId="262"/>
        </pc:sldMkLst>
      </pc:sldChg>
      <pc:sldChg chg="modSp mod">
        <pc:chgData name="Mariam Elmasry" userId="898b17a7-dc97-40fb-b4ae-208a14b740ed" providerId="ADAL" clId="{A4BDE96B-2715-415E-B099-35F6D80598A7}" dt="2025-04-05T20:30:39.383" v="117" actId="5793"/>
        <pc:sldMkLst>
          <pc:docMk/>
          <pc:sldMk cId="0" sldId="263"/>
        </pc:sldMkLst>
        <pc:spChg chg="mod">
          <ac:chgData name="Mariam Elmasry" userId="898b17a7-dc97-40fb-b4ae-208a14b740ed" providerId="ADAL" clId="{A4BDE96B-2715-415E-B099-35F6D80598A7}" dt="2025-04-05T20:30:39.383" v="117" actId="5793"/>
          <ac:spMkLst>
            <pc:docMk/>
            <pc:sldMk cId="0" sldId="263"/>
            <ac:spMk id="3" creationId="{00000000-0000-0000-0000-000000000000}"/>
          </ac:spMkLst>
        </pc:spChg>
      </pc:sldChg>
      <pc:sldChg chg="modSp mod">
        <pc:chgData name="Mariam Elmasry" userId="898b17a7-dc97-40fb-b4ae-208a14b740ed" providerId="ADAL" clId="{A4BDE96B-2715-415E-B099-35F6D80598A7}" dt="2025-04-05T20:38:21.319" v="147" actId="1076"/>
        <pc:sldMkLst>
          <pc:docMk/>
          <pc:sldMk cId="0" sldId="275"/>
        </pc:sldMkLst>
        <pc:spChg chg="mod">
          <ac:chgData name="Mariam Elmasry" userId="898b17a7-dc97-40fb-b4ae-208a14b740ed" providerId="ADAL" clId="{A4BDE96B-2715-415E-B099-35F6D80598A7}" dt="2025-04-05T20:38:21.319" v="147" actId="1076"/>
          <ac:spMkLst>
            <pc:docMk/>
            <pc:sldMk cId="0" sldId="275"/>
            <ac:spMk id="12" creationId="{00000000-0000-0000-0000-000000000000}"/>
          </ac:spMkLst>
        </pc:spChg>
      </pc:sldChg>
      <pc:sldChg chg="del">
        <pc:chgData name="Mariam Elmasry" userId="898b17a7-dc97-40fb-b4ae-208a14b740ed" providerId="ADAL" clId="{A4BDE96B-2715-415E-B099-35F6D80598A7}" dt="2025-04-05T20:40:46.432" v="175" actId="47"/>
        <pc:sldMkLst>
          <pc:docMk/>
          <pc:sldMk cId="0" sldId="277"/>
        </pc:sldMkLst>
      </pc:sldChg>
      <pc:sldChg chg="del">
        <pc:chgData name="Mariam Elmasry" userId="898b17a7-dc97-40fb-b4ae-208a14b740ed" providerId="ADAL" clId="{A4BDE96B-2715-415E-B099-35F6D80598A7}" dt="2025-04-05T20:40:46.432" v="175" actId="47"/>
        <pc:sldMkLst>
          <pc:docMk/>
          <pc:sldMk cId="0" sldId="279"/>
        </pc:sldMkLst>
      </pc:sldChg>
      <pc:sldChg chg="del">
        <pc:chgData name="Mariam Elmasry" userId="898b17a7-dc97-40fb-b4ae-208a14b740ed" providerId="ADAL" clId="{A4BDE96B-2715-415E-B099-35F6D80598A7}" dt="2025-04-05T20:40:46.432" v="175" actId="47"/>
        <pc:sldMkLst>
          <pc:docMk/>
          <pc:sldMk cId="0" sldId="280"/>
        </pc:sldMkLst>
      </pc:sldChg>
      <pc:sldChg chg="del">
        <pc:chgData name="Mariam Elmasry" userId="898b17a7-dc97-40fb-b4ae-208a14b740ed" providerId="ADAL" clId="{A4BDE96B-2715-415E-B099-35F6D80598A7}" dt="2025-04-05T20:40:46.432" v="175" actId="47"/>
        <pc:sldMkLst>
          <pc:docMk/>
          <pc:sldMk cId="0" sldId="282"/>
        </pc:sldMkLst>
      </pc:sldChg>
      <pc:sldChg chg="del">
        <pc:chgData name="Mariam Elmasry" userId="898b17a7-dc97-40fb-b4ae-208a14b740ed" providerId="ADAL" clId="{A4BDE96B-2715-415E-B099-35F6D80598A7}" dt="2025-04-05T20:40:46.432" v="175" actId="47"/>
        <pc:sldMkLst>
          <pc:docMk/>
          <pc:sldMk cId="0" sldId="283"/>
        </pc:sldMkLst>
      </pc:sldChg>
      <pc:sldChg chg="del">
        <pc:chgData name="Mariam Elmasry" userId="898b17a7-dc97-40fb-b4ae-208a14b740ed" providerId="ADAL" clId="{A4BDE96B-2715-415E-B099-35F6D80598A7}" dt="2025-04-05T20:40:46.432" v="175" actId="47"/>
        <pc:sldMkLst>
          <pc:docMk/>
          <pc:sldMk cId="0" sldId="284"/>
        </pc:sldMkLst>
      </pc:sldChg>
      <pc:sldChg chg="add del">
        <pc:chgData name="Mariam Elmasry" userId="898b17a7-dc97-40fb-b4ae-208a14b740ed" providerId="ADAL" clId="{A4BDE96B-2715-415E-B099-35F6D80598A7}" dt="2025-04-05T21:06:24.775" v="178"/>
        <pc:sldMkLst>
          <pc:docMk/>
          <pc:sldMk cId="1963940434" sldId="286"/>
        </pc:sldMkLst>
      </pc:sldChg>
      <pc:sldChg chg="add del">
        <pc:chgData name="Mariam Elmasry" userId="898b17a7-dc97-40fb-b4ae-208a14b740ed" providerId="ADAL" clId="{A4BDE96B-2715-415E-B099-35F6D80598A7}" dt="2025-04-05T21:06:24.775" v="178"/>
        <pc:sldMkLst>
          <pc:docMk/>
          <pc:sldMk cId="0" sldId="288"/>
        </pc:sldMkLst>
      </pc:sldChg>
      <pc:sldChg chg="add del">
        <pc:chgData name="Mariam Elmasry" userId="898b17a7-dc97-40fb-b4ae-208a14b740ed" providerId="ADAL" clId="{A4BDE96B-2715-415E-B099-35F6D80598A7}" dt="2025-04-05T21:06:24.775" v="178"/>
        <pc:sldMkLst>
          <pc:docMk/>
          <pc:sldMk cId="0" sldId="289"/>
        </pc:sldMkLst>
      </pc:sldChg>
      <pc:sldChg chg="add del">
        <pc:chgData name="Mariam Elmasry" userId="898b17a7-dc97-40fb-b4ae-208a14b740ed" providerId="ADAL" clId="{A4BDE96B-2715-415E-B099-35F6D80598A7}" dt="2025-04-05T21:06:24.775" v="178"/>
        <pc:sldMkLst>
          <pc:docMk/>
          <pc:sldMk cId="0" sldId="290"/>
        </pc:sldMkLst>
      </pc:sldChg>
      <pc:sldChg chg="add del">
        <pc:chgData name="Mariam Elmasry" userId="898b17a7-dc97-40fb-b4ae-208a14b740ed" providerId="ADAL" clId="{A4BDE96B-2715-415E-B099-35F6D80598A7}" dt="2025-04-05T21:06:24.775" v="178"/>
        <pc:sldMkLst>
          <pc:docMk/>
          <pc:sldMk cId="0" sldId="291"/>
        </pc:sldMkLst>
      </pc:sldChg>
      <pc:sldChg chg="add del">
        <pc:chgData name="Mariam Elmasry" userId="898b17a7-dc97-40fb-b4ae-208a14b740ed" providerId="ADAL" clId="{A4BDE96B-2715-415E-B099-35F6D80598A7}" dt="2025-04-05T21:06:24.775" v="178"/>
        <pc:sldMkLst>
          <pc:docMk/>
          <pc:sldMk cId="0" sldId="292"/>
        </pc:sldMkLst>
      </pc:sldChg>
      <pc:sldChg chg="add del">
        <pc:chgData name="Mariam Elmasry" userId="898b17a7-dc97-40fb-b4ae-208a14b740ed" providerId="ADAL" clId="{A4BDE96B-2715-415E-B099-35F6D80598A7}" dt="2025-04-05T21:06:24.775" v="178"/>
        <pc:sldMkLst>
          <pc:docMk/>
          <pc:sldMk cId="0" sldId="293"/>
        </pc:sldMkLst>
      </pc:sldChg>
      <pc:sldChg chg="add del">
        <pc:chgData name="Mariam Elmasry" userId="898b17a7-dc97-40fb-b4ae-208a14b740ed" providerId="ADAL" clId="{A4BDE96B-2715-415E-B099-35F6D80598A7}" dt="2025-04-05T21:06:24.775" v="178"/>
        <pc:sldMkLst>
          <pc:docMk/>
          <pc:sldMk cId="0" sldId="294"/>
        </pc:sldMkLst>
      </pc:sldChg>
      <pc:sldChg chg="add del">
        <pc:chgData name="Mariam Elmasry" userId="898b17a7-dc97-40fb-b4ae-208a14b740ed" providerId="ADAL" clId="{A4BDE96B-2715-415E-B099-35F6D80598A7}" dt="2025-04-05T21:06:24.775" v="178"/>
        <pc:sldMkLst>
          <pc:docMk/>
          <pc:sldMk cId="0" sldId="295"/>
        </pc:sldMkLst>
      </pc:sldChg>
      <pc:sldChg chg="add del">
        <pc:chgData name="Mariam Elmasry" userId="898b17a7-dc97-40fb-b4ae-208a14b740ed" providerId="ADAL" clId="{A4BDE96B-2715-415E-B099-35F6D80598A7}" dt="2025-04-05T21:06:24.775" v="178"/>
        <pc:sldMkLst>
          <pc:docMk/>
          <pc:sldMk cId="0" sldId="296"/>
        </pc:sldMkLst>
      </pc:sldChg>
      <pc:sldChg chg="add del">
        <pc:chgData name="Mariam Elmasry" userId="898b17a7-dc97-40fb-b4ae-208a14b740ed" providerId="ADAL" clId="{A4BDE96B-2715-415E-B099-35F6D80598A7}" dt="2025-04-05T21:06:24.775" v="178"/>
        <pc:sldMkLst>
          <pc:docMk/>
          <pc:sldMk cId="0" sldId="297"/>
        </pc:sldMkLst>
      </pc:sldChg>
      <pc:sldChg chg="add del">
        <pc:chgData name="Mariam Elmasry" userId="898b17a7-dc97-40fb-b4ae-208a14b740ed" providerId="ADAL" clId="{A4BDE96B-2715-415E-B099-35F6D80598A7}" dt="2025-04-05T21:06:24.775" v="178"/>
        <pc:sldMkLst>
          <pc:docMk/>
          <pc:sldMk cId="0" sldId="298"/>
        </pc:sldMkLst>
      </pc:sldChg>
      <pc:sldChg chg="add del">
        <pc:chgData name="Mariam Elmasry" userId="898b17a7-dc97-40fb-b4ae-208a14b740ed" providerId="ADAL" clId="{A4BDE96B-2715-415E-B099-35F6D80598A7}" dt="2025-04-05T21:06:24.775" v="178"/>
        <pc:sldMkLst>
          <pc:docMk/>
          <pc:sldMk cId="0" sldId="299"/>
        </pc:sldMkLst>
      </pc:sldChg>
      <pc:sldChg chg="add del">
        <pc:chgData name="Mariam Elmasry" userId="898b17a7-dc97-40fb-b4ae-208a14b740ed" providerId="ADAL" clId="{A4BDE96B-2715-415E-B099-35F6D80598A7}" dt="2025-04-05T21:06:24.775" v="178"/>
        <pc:sldMkLst>
          <pc:docMk/>
          <pc:sldMk cId="3615738605" sldId="300"/>
        </pc:sldMkLst>
      </pc:sldChg>
      <pc:sldChg chg="del">
        <pc:chgData name="Mariam Elmasry" userId="898b17a7-dc97-40fb-b4ae-208a14b740ed" providerId="ADAL" clId="{A4BDE96B-2715-415E-B099-35F6D80598A7}" dt="2025-04-05T20:29:13.649" v="93" actId="47"/>
        <pc:sldMkLst>
          <pc:docMk/>
          <pc:sldMk cId="1302780616" sldId="301"/>
        </pc:sldMkLst>
      </pc:sldChg>
      <pc:sldChg chg="addSp modSp add mod modAnim">
        <pc:chgData name="Mariam Elmasry" userId="898b17a7-dc97-40fb-b4ae-208a14b740ed" providerId="ADAL" clId="{A4BDE96B-2715-415E-B099-35F6D80598A7}" dt="2025-04-05T20:30:20.078" v="115"/>
        <pc:sldMkLst>
          <pc:docMk/>
          <pc:sldMk cId="2588369725" sldId="301"/>
        </pc:sldMkLst>
        <pc:spChg chg="mod">
          <ac:chgData name="Mariam Elmasry" userId="898b17a7-dc97-40fb-b4ae-208a14b740ed" providerId="ADAL" clId="{A4BDE96B-2715-415E-B099-35F6D80598A7}" dt="2025-04-05T20:29:26.469" v="95" actId="207"/>
          <ac:spMkLst>
            <pc:docMk/>
            <pc:sldMk cId="2588369725" sldId="301"/>
            <ac:spMk id="3" creationId="{00000000-0000-0000-0000-000000000000}"/>
          </ac:spMkLst>
        </pc:spChg>
        <pc:spChg chg="add mod ord">
          <ac:chgData name="Mariam Elmasry" userId="898b17a7-dc97-40fb-b4ae-208a14b740ed" providerId="ADAL" clId="{A4BDE96B-2715-415E-B099-35F6D80598A7}" dt="2025-04-05T20:29:46.134" v="98" actId="171"/>
          <ac:spMkLst>
            <pc:docMk/>
            <pc:sldMk cId="2588369725" sldId="301"/>
            <ac:spMk id="4" creationId="{77F15382-CE0B-D1FE-5F61-3DF9FED5B639}"/>
          </ac:spMkLst>
        </pc:spChg>
        <pc:spChg chg="add">
          <ac:chgData name="Mariam Elmasry" userId="898b17a7-dc97-40fb-b4ae-208a14b740ed" providerId="ADAL" clId="{A4BDE96B-2715-415E-B099-35F6D80598A7}" dt="2025-04-05T20:29:55.747" v="99" actId="11529"/>
          <ac:spMkLst>
            <pc:docMk/>
            <pc:sldMk cId="2588369725" sldId="301"/>
            <ac:spMk id="5" creationId="{177248CA-C86E-046F-4E43-6DF150230011}"/>
          </ac:spMkLst>
        </pc:spChg>
        <pc:spChg chg="add mod">
          <ac:chgData name="Mariam Elmasry" userId="898b17a7-dc97-40fb-b4ae-208a14b740ed" providerId="ADAL" clId="{A4BDE96B-2715-415E-B099-35F6D80598A7}" dt="2025-04-05T20:30:14.968" v="114" actId="1076"/>
          <ac:spMkLst>
            <pc:docMk/>
            <pc:sldMk cId="2588369725" sldId="301"/>
            <ac:spMk id="6" creationId="{30C347A0-92BB-E8A4-6221-FE0392057C01}"/>
          </ac:spMkLst>
        </pc:spChg>
      </pc:sldChg>
      <pc:sldChg chg="del">
        <pc:chgData name="Mariam Elmasry" userId="898b17a7-dc97-40fb-b4ae-208a14b740ed" providerId="ADAL" clId="{A4BDE96B-2715-415E-B099-35F6D80598A7}" dt="2025-04-05T20:29:13.649" v="93" actId="47"/>
        <pc:sldMkLst>
          <pc:docMk/>
          <pc:sldMk cId="426799326" sldId="302"/>
        </pc:sldMkLst>
      </pc:sldChg>
      <pc:sldChg chg="del">
        <pc:chgData name="Mariam Elmasry" userId="898b17a7-dc97-40fb-b4ae-208a14b740ed" providerId="ADAL" clId="{A4BDE96B-2715-415E-B099-35F6D80598A7}" dt="2025-04-05T20:29:13.649" v="93" actId="47"/>
        <pc:sldMkLst>
          <pc:docMk/>
          <pc:sldMk cId="126781275" sldId="303"/>
        </pc:sldMkLst>
      </pc:sldChg>
      <pc:sldChg chg="del">
        <pc:chgData name="Mariam Elmasry" userId="898b17a7-dc97-40fb-b4ae-208a14b740ed" providerId="ADAL" clId="{A4BDE96B-2715-415E-B099-35F6D80598A7}" dt="2025-04-05T20:29:13.649" v="93" actId="47"/>
        <pc:sldMkLst>
          <pc:docMk/>
          <pc:sldMk cId="542483504" sldId="304"/>
        </pc:sldMkLst>
      </pc:sldChg>
      <pc:sldChg chg="del">
        <pc:chgData name="Mariam Elmasry" userId="898b17a7-dc97-40fb-b4ae-208a14b740ed" providerId="ADAL" clId="{A4BDE96B-2715-415E-B099-35F6D80598A7}" dt="2025-04-05T20:29:13.649" v="93" actId="47"/>
        <pc:sldMkLst>
          <pc:docMk/>
          <pc:sldMk cId="170655410" sldId="305"/>
        </pc:sldMkLst>
      </pc:sldChg>
      <pc:sldChg chg="add del">
        <pc:chgData name="Mariam Elmasry" userId="898b17a7-dc97-40fb-b4ae-208a14b740ed" providerId="ADAL" clId="{A4BDE96B-2715-415E-B099-35F6D80598A7}" dt="2025-04-05T20:37:03.352" v="134" actId="47"/>
        <pc:sldMkLst>
          <pc:docMk/>
          <pc:sldMk cId="4039651546" sldId="2071"/>
        </pc:sldMkLst>
      </pc:sldChg>
      <pc:sldChg chg="modSp add del mod">
        <pc:chgData name="Mariam Elmasry" userId="898b17a7-dc97-40fb-b4ae-208a14b740ed" providerId="ADAL" clId="{A4BDE96B-2715-415E-B099-35F6D80598A7}" dt="2025-04-05T20:36:19.949" v="133" actId="47"/>
        <pc:sldMkLst>
          <pc:docMk/>
          <pc:sldMk cId="2667164881" sldId="2072"/>
        </pc:sldMkLst>
        <pc:spChg chg="mod">
          <ac:chgData name="Mariam Elmasry" userId="898b17a7-dc97-40fb-b4ae-208a14b740ed" providerId="ADAL" clId="{A4BDE96B-2715-415E-B099-35F6D80598A7}" dt="2025-04-05T20:34:37.742" v="121" actId="27636"/>
          <ac:spMkLst>
            <pc:docMk/>
            <pc:sldMk cId="2667164881" sldId="2072"/>
            <ac:spMk id="4" creationId="{3DE87BB1-4793-3E1A-8B96-81879D9AEE10}"/>
          </ac:spMkLst>
        </pc:spChg>
      </pc:sldChg>
      <pc:sldChg chg="modSp add del mod">
        <pc:chgData name="Mariam Elmasry" userId="898b17a7-dc97-40fb-b4ae-208a14b740ed" providerId="ADAL" clId="{A4BDE96B-2715-415E-B099-35F6D80598A7}" dt="2025-04-05T20:37:04.452" v="135" actId="47"/>
        <pc:sldMkLst>
          <pc:docMk/>
          <pc:sldMk cId="2798646245" sldId="2073"/>
        </pc:sldMkLst>
        <pc:spChg chg="mod">
          <ac:chgData name="Mariam Elmasry" userId="898b17a7-dc97-40fb-b4ae-208a14b740ed" providerId="ADAL" clId="{A4BDE96B-2715-415E-B099-35F6D80598A7}" dt="2025-04-05T20:34:37.789" v="122" actId="27636"/>
          <ac:spMkLst>
            <pc:docMk/>
            <pc:sldMk cId="2798646245" sldId="2073"/>
            <ac:spMk id="4" creationId="{3DE87BB1-4793-3E1A-8B96-81879D9AEE10}"/>
          </ac:spMkLst>
        </pc:spChg>
      </pc:sldChg>
      <pc:sldChg chg="modSp add del mod">
        <pc:chgData name="Mariam Elmasry" userId="898b17a7-dc97-40fb-b4ae-208a14b740ed" providerId="ADAL" clId="{A4BDE96B-2715-415E-B099-35F6D80598A7}" dt="2025-04-05T20:37:05.709" v="136" actId="47"/>
        <pc:sldMkLst>
          <pc:docMk/>
          <pc:sldMk cId="22679754" sldId="2074"/>
        </pc:sldMkLst>
        <pc:spChg chg="mod">
          <ac:chgData name="Mariam Elmasry" userId="898b17a7-dc97-40fb-b4ae-208a14b740ed" providerId="ADAL" clId="{A4BDE96B-2715-415E-B099-35F6D80598A7}" dt="2025-04-05T20:34:37.820" v="123" actId="27636"/>
          <ac:spMkLst>
            <pc:docMk/>
            <pc:sldMk cId="22679754" sldId="2074"/>
            <ac:spMk id="4" creationId="{3DE87BB1-4793-3E1A-8B96-81879D9AEE10}"/>
          </ac:spMkLst>
        </pc:spChg>
      </pc:sldChg>
      <pc:sldChg chg="modSp add del mod">
        <pc:chgData name="Mariam Elmasry" userId="898b17a7-dc97-40fb-b4ae-208a14b740ed" providerId="ADAL" clId="{A4BDE96B-2715-415E-B099-35F6D80598A7}" dt="2025-04-05T20:37:28.606" v="137" actId="47"/>
        <pc:sldMkLst>
          <pc:docMk/>
          <pc:sldMk cId="3697107519" sldId="2075"/>
        </pc:sldMkLst>
        <pc:spChg chg="mod">
          <ac:chgData name="Mariam Elmasry" userId="898b17a7-dc97-40fb-b4ae-208a14b740ed" providerId="ADAL" clId="{A4BDE96B-2715-415E-B099-35F6D80598A7}" dt="2025-04-05T20:34:37.851" v="124" actId="27636"/>
          <ac:spMkLst>
            <pc:docMk/>
            <pc:sldMk cId="3697107519" sldId="2075"/>
            <ac:spMk id="4" creationId="{3DE87BB1-4793-3E1A-8B96-81879D9AEE10}"/>
          </ac:spMkLst>
        </pc:spChg>
      </pc:sldChg>
      <pc:sldChg chg="modSp add del mod">
        <pc:chgData name="Mariam Elmasry" userId="898b17a7-dc97-40fb-b4ae-208a14b740ed" providerId="ADAL" clId="{A4BDE96B-2715-415E-B099-35F6D80598A7}" dt="2025-04-05T20:37:29.772" v="138" actId="47"/>
        <pc:sldMkLst>
          <pc:docMk/>
          <pc:sldMk cId="2070695085" sldId="2076"/>
        </pc:sldMkLst>
        <pc:spChg chg="mod">
          <ac:chgData name="Mariam Elmasry" userId="898b17a7-dc97-40fb-b4ae-208a14b740ed" providerId="ADAL" clId="{A4BDE96B-2715-415E-B099-35F6D80598A7}" dt="2025-04-05T20:34:37.883" v="125" actId="27636"/>
          <ac:spMkLst>
            <pc:docMk/>
            <pc:sldMk cId="2070695085" sldId="2076"/>
            <ac:spMk id="4" creationId="{3DE87BB1-4793-3E1A-8B96-81879D9AEE10}"/>
          </ac:spMkLst>
        </pc:spChg>
      </pc:sldChg>
      <pc:sldChg chg="modSp add del mod ord">
        <pc:chgData name="Mariam Elmasry" userId="898b17a7-dc97-40fb-b4ae-208a14b740ed" providerId="ADAL" clId="{A4BDE96B-2715-415E-B099-35F6D80598A7}" dt="2025-04-05T20:40:46.432" v="175" actId="47"/>
        <pc:sldMkLst>
          <pc:docMk/>
          <pc:sldMk cId="641796501" sldId="2077"/>
        </pc:sldMkLst>
        <pc:spChg chg="mod">
          <ac:chgData name="Mariam Elmasry" userId="898b17a7-dc97-40fb-b4ae-208a14b740ed" providerId="ADAL" clId="{A4BDE96B-2715-415E-B099-35F6D80598A7}" dt="2025-04-05T20:34:37.899" v="126" actId="27636"/>
          <ac:spMkLst>
            <pc:docMk/>
            <pc:sldMk cId="641796501" sldId="2077"/>
            <ac:spMk id="4" creationId="{3DE87BB1-4793-3E1A-8B96-81879D9AEE10}"/>
          </ac:spMkLst>
        </pc:spChg>
      </pc:sldChg>
      <pc:sldChg chg="modSp add del mod ord">
        <pc:chgData name="Mariam Elmasry" userId="898b17a7-dc97-40fb-b4ae-208a14b740ed" providerId="ADAL" clId="{A4BDE96B-2715-415E-B099-35F6D80598A7}" dt="2025-04-05T20:40:46.432" v="175" actId="47"/>
        <pc:sldMkLst>
          <pc:docMk/>
          <pc:sldMk cId="1532006802" sldId="2078"/>
        </pc:sldMkLst>
        <pc:spChg chg="mod">
          <ac:chgData name="Mariam Elmasry" userId="898b17a7-dc97-40fb-b4ae-208a14b740ed" providerId="ADAL" clId="{A4BDE96B-2715-415E-B099-35F6D80598A7}" dt="2025-04-05T20:34:37.899" v="127" actId="27636"/>
          <ac:spMkLst>
            <pc:docMk/>
            <pc:sldMk cId="1532006802" sldId="2078"/>
            <ac:spMk id="4" creationId="{3DE87BB1-4793-3E1A-8B96-81879D9AEE10}"/>
          </ac:spMkLst>
        </pc:spChg>
      </pc:sldChg>
      <pc:sldChg chg="addSp delSp modSp add mod">
        <pc:chgData name="Mariam Elmasry" userId="898b17a7-dc97-40fb-b4ae-208a14b740ed" providerId="ADAL" clId="{A4BDE96B-2715-415E-B099-35F6D80598A7}" dt="2025-04-05T20:39:14.683" v="152" actId="12385"/>
        <pc:sldMkLst>
          <pc:docMk/>
          <pc:sldMk cId="4187601275" sldId="2079"/>
        </pc:sldMkLst>
        <pc:spChg chg="del">
          <ac:chgData name="Mariam Elmasry" userId="898b17a7-dc97-40fb-b4ae-208a14b740ed" providerId="ADAL" clId="{A4BDE96B-2715-415E-B099-35F6D80598A7}" dt="2025-04-05T20:38:09.046" v="142" actId="478"/>
          <ac:spMkLst>
            <pc:docMk/>
            <pc:sldMk cId="4187601275" sldId="2079"/>
            <ac:spMk id="2" creationId="{4EACB678-CAAC-4E33-95A9-ED50F13AEF46}"/>
          </ac:spMkLst>
        </pc:spChg>
        <pc:spChg chg="mod">
          <ac:chgData name="Mariam Elmasry" userId="898b17a7-dc97-40fb-b4ae-208a14b740ed" providerId="ADAL" clId="{A4BDE96B-2715-415E-B099-35F6D80598A7}" dt="2025-04-05T20:38:06.551" v="141" actId="108"/>
          <ac:spMkLst>
            <pc:docMk/>
            <pc:sldMk cId="4187601275" sldId="2079"/>
            <ac:spMk id="3" creationId="{B195F7B7-9F35-8388-8CEE-2849D65915FC}"/>
          </ac:spMkLst>
        </pc:spChg>
        <pc:spChg chg="mod">
          <ac:chgData name="Mariam Elmasry" userId="898b17a7-dc97-40fb-b4ae-208a14b740ed" providerId="ADAL" clId="{A4BDE96B-2715-415E-B099-35F6D80598A7}" dt="2025-04-05T20:38:36.742" v="150" actId="108"/>
          <ac:spMkLst>
            <pc:docMk/>
            <pc:sldMk cId="4187601275" sldId="2079"/>
            <ac:spMk id="4" creationId="{3DE87BB1-4793-3E1A-8B96-81879D9AEE10}"/>
          </ac:spMkLst>
        </pc:spChg>
        <pc:spChg chg="add del mod">
          <ac:chgData name="Mariam Elmasry" userId="898b17a7-dc97-40fb-b4ae-208a14b740ed" providerId="ADAL" clId="{A4BDE96B-2715-415E-B099-35F6D80598A7}" dt="2025-04-05T20:38:11.752" v="143" actId="478"/>
          <ac:spMkLst>
            <pc:docMk/>
            <pc:sldMk cId="4187601275" sldId="2079"/>
            <ac:spMk id="7" creationId="{5E4350E7-482B-4FE8-A76A-AA8750FAA545}"/>
          </ac:spMkLst>
        </pc:spChg>
        <pc:graphicFrameChg chg="mod modGraphic">
          <ac:chgData name="Mariam Elmasry" userId="898b17a7-dc97-40fb-b4ae-208a14b740ed" providerId="ADAL" clId="{A4BDE96B-2715-415E-B099-35F6D80598A7}" dt="2025-04-05T20:39:14.683" v="152" actId="12385"/>
          <ac:graphicFrameMkLst>
            <pc:docMk/>
            <pc:sldMk cId="4187601275" sldId="2079"/>
            <ac:graphicFrameMk id="6" creationId="{FBFAC8BA-2A9F-2760-93A7-178CBB48B238}"/>
          </ac:graphicFrameMkLst>
        </pc:graphicFrameChg>
      </pc:sldChg>
      <pc:sldChg chg="modSp add del mod">
        <pc:chgData name="Mariam Elmasry" userId="898b17a7-dc97-40fb-b4ae-208a14b740ed" providerId="ADAL" clId="{A4BDE96B-2715-415E-B099-35F6D80598A7}" dt="2025-04-05T20:40:44.419" v="174" actId="47"/>
        <pc:sldMkLst>
          <pc:docMk/>
          <pc:sldMk cId="4158848" sldId="2080"/>
        </pc:sldMkLst>
        <pc:spChg chg="mod">
          <ac:chgData name="Mariam Elmasry" userId="898b17a7-dc97-40fb-b4ae-208a14b740ed" providerId="ADAL" clId="{A4BDE96B-2715-415E-B099-35F6D80598A7}" dt="2025-04-05T20:34:37.930" v="128" actId="27636"/>
          <ac:spMkLst>
            <pc:docMk/>
            <pc:sldMk cId="4158848" sldId="2080"/>
            <ac:spMk id="4" creationId="{3DE87BB1-4793-3E1A-8B96-81879D9AEE10}"/>
          </ac:spMkLst>
        </pc:spChg>
      </pc:sldChg>
      <pc:sldChg chg="modSp add del mod">
        <pc:chgData name="Mariam Elmasry" userId="898b17a7-dc97-40fb-b4ae-208a14b740ed" providerId="ADAL" clId="{A4BDE96B-2715-415E-B099-35F6D80598A7}" dt="2025-04-05T20:40:44.419" v="174" actId="47"/>
        <pc:sldMkLst>
          <pc:docMk/>
          <pc:sldMk cId="3658966328" sldId="2081"/>
        </pc:sldMkLst>
        <pc:spChg chg="mod">
          <ac:chgData name="Mariam Elmasry" userId="898b17a7-dc97-40fb-b4ae-208a14b740ed" providerId="ADAL" clId="{A4BDE96B-2715-415E-B099-35F6D80598A7}" dt="2025-04-05T20:34:37.930" v="129" actId="27636"/>
          <ac:spMkLst>
            <pc:docMk/>
            <pc:sldMk cId="3658966328" sldId="2081"/>
            <ac:spMk id="4" creationId="{3DE87BB1-4793-3E1A-8B96-81879D9AEE10}"/>
          </ac:spMkLst>
        </pc:spChg>
      </pc:sldChg>
      <pc:sldChg chg="add">
        <pc:chgData name="Mariam Elmasry" userId="898b17a7-dc97-40fb-b4ae-208a14b740ed" providerId="ADAL" clId="{A4BDE96B-2715-415E-B099-35F6D80598A7}" dt="2025-04-05T20:35:33.645" v="132" actId="2890"/>
        <pc:sldMkLst>
          <pc:docMk/>
          <pc:sldMk cId="686430089" sldId="2082"/>
        </pc:sldMkLst>
      </pc:sldChg>
      <pc:sldChg chg="delSp modSp add mod">
        <pc:chgData name="Mariam Elmasry" userId="898b17a7-dc97-40fb-b4ae-208a14b740ed" providerId="ADAL" clId="{A4BDE96B-2715-415E-B099-35F6D80598A7}" dt="2025-04-05T20:39:57.407" v="173" actId="478"/>
        <pc:sldMkLst>
          <pc:docMk/>
          <pc:sldMk cId="1679497451" sldId="2083"/>
        </pc:sldMkLst>
        <pc:spChg chg="del">
          <ac:chgData name="Mariam Elmasry" userId="898b17a7-dc97-40fb-b4ae-208a14b740ed" providerId="ADAL" clId="{A4BDE96B-2715-415E-B099-35F6D80598A7}" dt="2025-04-05T20:39:54.656" v="172" actId="478"/>
          <ac:spMkLst>
            <pc:docMk/>
            <pc:sldMk cId="1679497451" sldId="2083"/>
            <ac:spMk id="5" creationId="{00000000-0000-0000-0000-000000000000}"/>
          </ac:spMkLst>
        </pc:spChg>
        <pc:spChg chg="mod">
          <ac:chgData name="Mariam Elmasry" userId="898b17a7-dc97-40fb-b4ae-208a14b740ed" providerId="ADAL" clId="{A4BDE96B-2715-415E-B099-35F6D80598A7}" dt="2025-04-05T20:39:48.043" v="171" actId="20577"/>
          <ac:spMkLst>
            <pc:docMk/>
            <pc:sldMk cId="1679497451" sldId="2083"/>
            <ac:spMk id="6" creationId="{00000000-0000-0000-0000-000000000000}"/>
          </ac:spMkLst>
        </pc:spChg>
        <pc:spChg chg="del">
          <ac:chgData name="Mariam Elmasry" userId="898b17a7-dc97-40fb-b4ae-208a14b740ed" providerId="ADAL" clId="{A4BDE96B-2715-415E-B099-35F6D80598A7}" dt="2025-04-05T20:39:57.407" v="173" actId="478"/>
          <ac:spMkLst>
            <pc:docMk/>
            <pc:sldMk cId="1679497451" sldId="2083"/>
            <ac:spMk id="8" creationId="{00000000-0000-0000-0000-000000000000}"/>
          </ac:spMkLst>
        </pc:spChg>
      </pc:sldChg>
      <pc:sldMasterChg chg="delSldLayout">
        <pc:chgData name="Mariam Elmasry" userId="898b17a7-dc97-40fb-b4ae-208a14b740ed" providerId="ADAL" clId="{A4BDE96B-2715-415E-B099-35F6D80598A7}" dt="2025-04-05T20:40:46.432" v="175" actId="47"/>
        <pc:sldMasterMkLst>
          <pc:docMk/>
          <pc:sldMasterMk cId="0" sldId="2147483648"/>
        </pc:sldMasterMkLst>
        <pc:sldLayoutChg chg="del">
          <pc:chgData name="Mariam Elmasry" userId="898b17a7-dc97-40fb-b4ae-208a14b740ed" providerId="ADAL" clId="{A4BDE96B-2715-415E-B099-35F6D80598A7}" dt="2025-04-05T20:40:46.432" v="175" actId="47"/>
          <pc:sldLayoutMkLst>
            <pc:docMk/>
            <pc:sldMasterMk cId="0" sldId="2147483648"/>
            <pc:sldLayoutMk cId="1947459017"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74136F6-DD71-7F46-84B0-22AA1F473099}" type="datetimeFigureOut">
              <a:rPr lang="en-PT" smtClean="0"/>
              <a:t>04/05/2025</a:t>
            </a:fld>
            <a:endParaRPr lang="en-PT"/>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AA20F02-A069-034E-8817-9680C6EA0D20}" type="slidenum">
              <a:rPr lang="en-PT" smtClean="0"/>
              <a:t>‹#›</a:t>
            </a:fld>
            <a:endParaRPr lang="en-PT"/>
          </a:p>
        </p:txBody>
      </p:sp>
    </p:spTree>
    <p:extLst>
      <p:ext uri="{BB962C8B-B14F-4D97-AF65-F5344CB8AC3E}">
        <p14:creationId xmlns:p14="http://schemas.microsoft.com/office/powerpoint/2010/main" val="114897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2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156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2248" y="768522"/>
            <a:ext cx="27686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424242"/>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bg>
      <p:bgPr>
        <a:solidFill>
          <a:srgbClr val="F2F2F2"/>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218706"/>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6958" y="1543050"/>
            <a:ext cx="3479802" cy="552212"/>
          </a:xfrm>
        </p:spPr>
        <p:txBody>
          <a:bodyPr lIns="91440" rIns="91440" anchor="ctr">
            <a:normAutofit/>
          </a:bodyPr>
          <a:lstStyle>
            <a:lvl1pPr marL="0" indent="0">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6958" y="2218705"/>
            <a:ext cx="3479802" cy="2183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3685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1F497D"/>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a:t>
            </a:fld>
            <a:endParaRPr kumimoji="0" sz="1000" b="0" i="0" u="none" strike="noStrike" kern="0" cap="none" spc="0" normalizeH="0" baseline="0" noProof="0">
              <a:ln>
                <a:noFill/>
              </a:ln>
              <a:solidFill>
                <a:srgbClr val="1F497D"/>
              </a:solidFill>
              <a:effectLst/>
              <a:uLnTx/>
              <a:uFillTx/>
              <a:latin typeface="Arial"/>
              <a:cs typeface="Arial"/>
              <a:sym typeface="Arial"/>
            </a:endParaRPr>
          </a:p>
        </p:txBody>
      </p:sp>
    </p:spTree>
    <p:extLst>
      <p:ext uri="{BB962C8B-B14F-4D97-AF65-F5344CB8AC3E}">
        <p14:creationId xmlns:p14="http://schemas.microsoft.com/office/powerpoint/2010/main" val="218517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54863" y="0"/>
            <a:ext cx="9089117" cy="5095932"/>
          </a:xfrm>
          <a:prstGeom prst="rect">
            <a:avLst/>
          </a:prstGeom>
        </p:spPr>
      </p:pic>
      <p:sp>
        <p:nvSpPr>
          <p:cNvPr id="2" name="Holder 2"/>
          <p:cNvSpPr>
            <a:spLocks noGrp="1"/>
          </p:cNvSpPr>
          <p:nvPr>
            <p:ph type="title"/>
          </p:nvPr>
        </p:nvSpPr>
        <p:spPr>
          <a:xfrm>
            <a:off x="652248" y="768522"/>
            <a:ext cx="4686300" cy="360680"/>
          </a:xfrm>
          <a:prstGeom prst="rect">
            <a:avLst/>
          </a:prstGeom>
        </p:spPr>
        <p:txBody>
          <a:bodyPr wrap="square" lIns="0" tIns="0" rIns="0" bIns="0">
            <a:spAutoFit/>
          </a:bodyPr>
          <a:lstStyle>
            <a:lvl1pPr>
              <a:defRPr sz="2200" b="0" i="0">
                <a:solidFill>
                  <a:srgbClr val="424242"/>
                </a:solidFill>
                <a:latin typeface="Arial Black"/>
                <a:cs typeface="Arial Black"/>
              </a:defRPr>
            </a:lvl1pPr>
          </a:lstStyle>
          <a:p>
            <a:endParaRPr/>
          </a:p>
        </p:txBody>
      </p:sp>
      <p:sp>
        <p:nvSpPr>
          <p:cNvPr id="3" name="Holder 3"/>
          <p:cNvSpPr>
            <a:spLocks noGrp="1"/>
          </p:cNvSpPr>
          <p:nvPr>
            <p:ph type="body" idx="1"/>
          </p:nvPr>
        </p:nvSpPr>
        <p:spPr>
          <a:xfrm>
            <a:off x="693373" y="1381188"/>
            <a:ext cx="5596890" cy="1546860"/>
          </a:xfrm>
          <a:prstGeom prst="rect">
            <a:avLst/>
          </a:prstGeom>
        </p:spPr>
        <p:txBody>
          <a:bodyPr wrap="square" lIns="0" tIns="0" rIns="0" bIns="0">
            <a:spAutoFit/>
          </a:bodyPr>
          <a:lstStyle>
            <a:lvl1pPr>
              <a:defRPr sz="1400" b="0" i="0">
                <a:solidFill>
                  <a:srgbClr val="424242"/>
                </a:solidFill>
                <a:latin typeface="Arial Black"/>
                <a:cs typeface="Arial Black"/>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8"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3981" cy="5143489"/>
            <a:chOff x="0" y="0"/>
            <a:chExt cx="9143981" cy="5143489"/>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sp>
          <p:nvSpPr>
            <p:cNvPr id="5" name="object 5"/>
            <p:cNvSpPr/>
            <p:nvPr/>
          </p:nvSpPr>
          <p:spPr>
            <a:xfrm>
              <a:off x="743198" y="3432917"/>
              <a:ext cx="2218055" cy="551815"/>
            </a:xfrm>
            <a:custGeom>
              <a:avLst/>
              <a:gdLst/>
              <a:ahLst/>
              <a:cxnLst/>
              <a:rect l="l" t="t" r="r" b="b"/>
              <a:pathLst>
                <a:path w="2218055" h="551814">
                  <a:moveTo>
                    <a:pt x="2125995" y="551398"/>
                  </a:moveTo>
                  <a:lnTo>
                    <a:pt x="91902" y="551398"/>
                  </a:lnTo>
                  <a:lnTo>
                    <a:pt x="56129" y="544176"/>
                  </a:lnTo>
                  <a:lnTo>
                    <a:pt x="26917" y="524480"/>
                  </a:lnTo>
                  <a:lnTo>
                    <a:pt x="7221" y="495268"/>
                  </a:lnTo>
                  <a:lnTo>
                    <a:pt x="0" y="459499"/>
                  </a:lnTo>
                  <a:lnTo>
                    <a:pt x="0" y="91899"/>
                  </a:lnTo>
                  <a:lnTo>
                    <a:pt x="7221" y="56130"/>
                  </a:lnTo>
                  <a:lnTo>
                    <a:pt x="26917" y="26918"/>
                  </a:lnTo>
                  <a:lnTo>
                    <a:pt x="56129" y="7222"/>
                  </a:lnTo>
                  <a:lnTo>
                    <a:pt x="91902" y="0"/>
                  </a:lnTo>
                  <a:lnTo>
                    <a:pt x="2125995" y="0"/>
                  </a:lnTo>
                  <a:lnTo>
                    <a:pt x="2176979" y="15440"/>
                  </a:lnTo>
                  <a:lnTo>
                    <a:pt x="2210901" y="56731"/>
                  </a:lnTo>
                  <a:lnTo>
                    <a:pt x="2217895" y="91899"/>
                  </a:lnTo>
                  <a:lnTo>
                    <a:pt x="2217895" y="459499"/>
                  </a:lnTo>
                  <a:lnTo>
                    <a:pt x="2210672" y="495268"/>
                  </a:lnTo>
                  <a:lnTo>
                    <a:pt x="2190976" y="524480"/>
                  </a:lnTo>
                  <a:lnTo>
                    <a:pt x="2161765" y="544176"/>
                  </a:lnTo>
                  <a:lnTo>
                    <a:pt x="2125995" y="551398"/>
                  </a:lnTo>
                  <a:close/>
                </a:path>
              </a:pathLst>
            </a:custGeom>
            <a:solidFill>
              <a:srgbClr val="564BFF"/>
            </a:solidFill>
          </p:spPr>
          <p:txBody>
            <a:bodyPr wrap="square" lIns="0" tIns="0" rIns="0" bIns="0" rtlCol="0"/>
            <a:lstStyle/>
            <a:p>
              <a:endParaRPr/>
            </a:p>
          </p:txBody>
        </p:sp>
      </p:grpSp>
      <p:sp>
        <p:nvSpPr>
          <p:cNvPr id="6" name="object 6"/>
          <p:cNvSpPr txBox="1"/>
          <p:nvPr/>
        </p:nvSpPr>
        <p:spPr>
          <a:xfrm>
            <a:off x="629323" y="1856774"/>
            <a:ext cx="4930140" cy="635000"/>
          </a:xfrm>
          <a:prstGeom prst="rect">
            <a:avLst/>
          </a:prstGeom>
        </p:spPr>
        <p:txBody>
          <a:bodyPr vert="horz" wrap="square" lIns="0" tIns="12700" rIns="0" bIns="0" rtlCol="0">
            <a:spAutoFit/>
          </a:bodyPr>
          <a:lstStyle/>
          <a:p>
            <a:pPr marL="12700">
              <a:lnSpc>
                <a:spcPct val="100000"/>
              </a:lnSpc>
              <a:spcBef>
                <a:spcPts val="100"/>
              </a:spcBef>
            </a:pPr>
            <a:r>
              <a:rPr sz="4000" spc="-204" dirty="0">
                <a:solidFill>
                  <a:srgbClr val="FFFFFF"/>
                </a:solidFill>
                <a:latin typeface="Arial Black"/>
                <a:cs typeface="Arial Black"/>
              </a:rPr>
              <a:t>Hypothesis</a:t>
            </a:r>
            <a:r>
              <a:rPr sz="4000" spc="-290" dirty="0">
                <a:solidFill>
                  <a:srgbClr val="FFFFFF"/>
                </a:solidFill>
                <a:latin typeface="Arial Black"/>
                <a:cs typeface="Arial Black"/>
              </a:rPr>
              <a:t> </a:t>
            </a:r>
            <a:r>
              <a:rPr sz="4000" spc="-185" dirty="0">
                <a:solidFill>
                  <a:srgbClr val="FFFFFF"/>
                </a:solidFill>
                <a:latin typeface="Arial Black"/>
                <a:cs typeface="Arial Black"/>
              </a:rPr>
              <a:t>Test</a:t>
            </a:r>
            <a:r>
              <a:rPr lang="en-US" sz="4000" spc="-185" dirty="0">
                <a:solidFill>
                  <a:srgbClr val="FFFFFF"/>
                </a:solidFill>
                <a:latin typeface="Arial Black"/>
                <a:cs typeface="Arial Black"/>
              </a:rPr>
              <a:t>in</a:t>
            </a:r>
            <a:r>
              <a:rPr sz="4000" spc="-185" dirty="0">
                <a:solidFill>
                  <a:srgbClr val="FFFFFF"/>
                </a:solidFill>
                <a:latin typeface="Arial Black"/>
                <a:cs typeface="Arial Black"/>
              </a:rPr>
              <a:t>g</a:t>
            </a:r>
            <a:endParaRPr sz="4000" dirty="0">
              <a:latin typeface="Arial Black"/>
              <a:cs typeface="Poppins" panose="00000500000000000000" pitchFamily="2" charset="0"/>
            </a:endParaRPr>
          </a:p>
        </p:txBody>
      </p:sp>
      <p:sp>
        <p:nvSpPr>
          <p:cNvPr id="8" name="object 8"/>
          <p:cNvSpPr txBox="1"/>
          <p:nvPr/>
        </p:nvSpPr>
        <p:spPr>
          <a:xfrm>
            <a:off x="1418137" y="3543994"/>
            <a:ext cx="868044" cy="299720"/>
          </a:xfrm>
          <a:prstGeom prst="rect">
            <a:avLst/>
          </a:prstGeom>
        </p:spPr>
        <p:txBody>
          <a:bodyPr vert="horz" wrap="square" lIns="0" tIns="12700" rIns="0" bIns="0" rtlCol="0">
            <a:spAutoFit/>
          </a:bodyPr>
          <a:lstStyle/>
          <a:p>
            <a:pPr marL="12700">
              <a:lnSpc>
                <a:spcPct val="100000"/>
              </a:lnSpc>
              <a:spcBef>
                <a:spcPts val="100"/>
              </a:spcBef>
            </a:pPr>
            <a:r>
              <a:rPr lang="en-US" sz="1800" dirty="0">
                <a:solidFill>
                  <a:srgbClr val="FFFFFF"/>
                </a:solidFill>
                <a:latin typeface="Verdana"/>
                <a:cs typeface="Verdana"/>
              </a:rPr>
              <a:t>Part ‭Ⅰ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5299"/>
            <a:ext cx="7569834" cy="1718945"/>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20" dirty="0">
                <a:latin typeface="Arial"/>
                <a:cs typeface="Arial"/>
              </a:rPr>
              <a:t> </a:t>
            </a:r>
            <a:r>
              <a:rPr sz="1200" spc="80" dirty="0">
                <a:latin typeface="Arial"/>
                <a:cs typeface="Arial"/>
              </a:rPr>
              <a:t>significance</a:t>
            </a:r>
            <a:r>
              <a:rPr sz="1200" spc="25" dirty="0">
                <a:latin typeface="Arial"/>
                <a:cs typeface="Arial"/>
              </a:rPr>
              <a:t> </a:t>
            </a:r>
            <a:r>
              <a:rPr sz="1200" dirty="0">
                <a:latin typeface="Arial"/>
                <a:cs typeface="Arial"/>
              </a:rPr>
              <a:t>level,</a:t>
            </a:r>
            <a:r>
              <a:rPr sz="1200" spc="25" dirty="0">
                <a:latin typeface="Arial"/>
                <a:cs typeface="Arial"/>
              </a:rPr>
              <a:t> </a:t>
            </a:r>
            <a:r>
              <a:rPr sz="1200" spc="100" dirty="0">
                <a:latin typeface="Arial"/>
                <a:cs typeface="Arial"/>
              </a:rPr>
              <a:t>denoted</a:t>
            </a:r>
            <a:r>
              <a:rPr sz="1200" spc="25" dirty="0">
                <a:latin typeface="Arial"/>
                <a:cs typeface="Arial"/>
              </a:rPr>
              <a:t> </a:t>
            </a:r>
            <a:r>
              <a:rPr sz="1200" spc="105" dirty="0">
                <a:latin typeface="Arial"/>
                <a:cs typeface="Arial"/>
              </a:rPr>
              <a:t>by</a:t>
            </a:r>
            <a:r>
              <a:rPr sz="1200" spc="25" dirty="0">
                <a:latin typeface="Arial"/>
                <a:cs typeface="Arial"/>
              </a:rPr>
              <a:t> </a:t>
            </a:r>
            <a:r>
              <a:rPr sz="1500" spc="-50" dirty="0">
                <a:latin typeface="FreeSerif"/>
                <a:cs typeface="FreeSerif"/>
              </a:rPr>
              <a:t>𝛼</a:t>
            </a:r>
            <a:r>
              <a:rPr sz="1200" spc="-50" dirty="0">
                <a:latin typeface="Arial"/>
                <a:cs typeface="Arial"/>
              </a:rPr>
              <a:t>,</a:t>
            </a:r>
            <a:r>
              <a:rPr sz="1200" spc="25" dirty="0">
                <a:latin typeface="Arial"/>
                <a:cs typeface="Arial"/>
              </a:rPr>
              <a:t> </a:t>
            </a:r>
            <a:r>
              <a:rPr sz="1200" dirty="0">
                <a:latin typeface="Arial"/>
                <a:cs typeface="Arial"/>
              </a:rPr>
              <a:t>is</a:t>
            </a:r>
            <a:r>
              <a:rPr sz="1200" spc="25" dirty="0">
                <a:latin typeface="Arial"/>
                <a:cs typeface="Arial"/>
              </a:rPr>
              <a:t> </a:t>
            </a:r>
            <a:r>
              <a:rPr sz="1200" spc="90" dirty="0">
                <a:latin typeface="Arial"/>
                <a:cs typeface="Arial"/>
              </a:rPr>
              <a:t>the</a:t>
            </a:r>
            <a:r>
              <a:rPr sz="1200" spc="25" dirty="0">
                <a:latin typeface="Arial"/>
                <a:cs typeface="Arial"/>
              </a:rPr>
              <a:t> </a:t>
            </a:r>
            <a:r>
              <a:rPr sz="1200" spc="85" dirty="0">
                <a:latin typeface="Arial"/>
                <a:cs typeface="Arial"/>
              </a:rPr>
              <a:t>probability</a:t>
            </a:r>
            <a:r>
              <a:rPr sz="1200" spc="25" dirty="0">
                <a:latin typeface="Arial"/>
                <a:cs typeface="Arial"/>
              </a:rPr>
              <a:t> </a:t>
            </a:r>
            <a:r>
              <a:rPr sz="1200" spc="80" dirty="0">
                <a:latin typeface="Arial"/>
                <a:cs typeface="Arial"/>
              </a:rPr>
              <a:t>of</a:t>
            </a:r>
            <a:r>
              <a:rPr sz="1200" spc="20" dirty="0">
                <a:latin typeface="Arial"/>
                <a:cs typeface="Arial"/>
              </a:rPr>
              <a:t> </a:t>
            </a:r>
            <a:r>
              <a:rPr sz="1200" spc="75" dirty="0">
                <a:latin typeface="Arial"/>
                <a:cs typeface="Arial"/>
              </a:rPr>
              <a:t>incorrectly</a:t>
            </a:r>
            <a:r>
              <a:rPr sz="1200" spc="25" dirty="0">
                <a:latin typeface="Arial"/>
                <a:cs typeface="Arial"/>
              </a:rPr>
              <a:t> </a:t>
            </a:r>
            <a:r>
              <a:rPr sz="1200" spc="80" dirty="0">
                <a:latin typeface="Arial"/>
                <a:cs typeface="Arial"/>
              </a:rPr>
              <a:t>rejecting</a:t>
            </a:r>
            <a:r>
              <a:rPr sz="1200" spc="25" dirty="0">
                <a:latin typeface="Arial"/>
                <a:cs typeface="Arial"/>
              </a:rPr>
              <a:t> </a:t>
            </a:r>
            <a:r>
              <a:rPr sz="1200" spc="90" dirty="0">
                <a:latin typeface="Arial"/>
                <a:cs typeface="Arial"/>
              </a:rPr>
              <a:t>the</a:t>
            </a:r>
            <a:r>
              <a:rPr sz="1200" spc="25" dirty="0">
                <a:latin typeface="Arial"/>
                <a:cs typeface="Arial"/>
              </a:rPr>
              <a:t> </a:t>
            </a:r>
            <a:r>
              <a:rPr sz="1200" spc="40" dirty="0">
                <a:latin typeface="Arial"/>
                <a:cs typeface="Arial"/>
              </a:rPr>
              <a:t>null</a:t>
            </a:r>
            <a:endParaRPr sz="1200">
              <a:latin typeface="Arial"/>
              <a:cs typeface="Arial"/>
            </a:endParaRPr>
          </a:p>
          <a:p>
            <a:pPr marL="332740" marR="500380">
              <a:lnSpc>
                <a:spcPct val="150000"/>
              </a:lnSpc>
              <a:spcBef>
                <a:spcPts val="190"/>
              </a:spcBef>
            </a:pPr>
            <a:r>
              <a:rPr sz="1200" spc="80" dirty="0">
                <a:latin typeface="Arial"/>
                <a:cs typeface="Arial"/>
              </a:rPr>
              <a:t>hypothesis</a:t>
            </a:r>
            <a:r>
              <a:rPr sz="1200" spc="25" dirty="0">
                <a:latin typeface="Arial"/>
                <a:cs typeface="Arial"/>
              </a:rPr>
              <a:t> </a:t>
            </a:r>
            <a:r>
              <a:rPr sz="1200" spc="95" dirty="0">
                <a:latin typeface="Arial"/>
                <a:cs typeface="Arial"/>
              </a:rPr>
              <a:t>when</a:t>
            </a:r>
            <a:r>
              <a:rPr sz="1200" spc="30" dirty="0">
                <a:latin typeface="Arial"/>
                <a:cs typeface="Arial"/>
              </a:rPr>
              <a:t> </a:t>
            </a:r>
            <a:r>
              <a:rPr sz="1200" spc="65" dirty="0">
                <a:latin typeface="Arial"/>
                <a:cs typeface="Arial"/>
              </a:rPr>
              <a:t>it</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actually</a:t>
            </a:r>
            <a:r>
              <a:rPr sz="1200" spc="30" dirty="0">
                <a:latin typeface="Arial"/>
                <a:cs typeface="Arial"/>
              </a:rPr>
              <a:t> </a:t>
            </a:r>
            <a:r>
              <a:rPr sz="1200" dirty="0">
                <a:latin typeface="Arial"/>
                <a:cs typeface="Arial"/>
              </a:rPr>
              <a:t>true.</a:t>
            </a:r>
            <a:r>
              <a:rPr sz="1200" spc="30" dirty="0">
                <a:latin typeface="Arial"/>
                <a:cs typeface="Arial"/>
              </a:rPr>
              <a:t> </a:t>
            </a:r>
            <a:r>
              <a:rPr sz="1200" dirty="0">
                <a:latin typeface="Arial"/>
                <a:cs typeface="Arial"/>
              </a:rPr>
              <a:t>In</a:t>
            </a:r>
            <a:r>
              <a:rPr sz="1200" spc="30" dirty="0">
                <a:latin typeface="Arial"/>
                <a:cs typeface="Arial"/>
              </a:rPr>
              <a:t> </a:t>
            </a:r>
            <a:r>
              <a:rPr sz="1200" spc="85" dirty="0">
                <a:latin typeface="Arial"/>
                <a:cs typeface="Arial"/>
              </a:rPr>
              <a:t>other</a:t>
            </a:r>
            <a:r>
              <a:rPr sz="1200" spc="25" dirty="0">
                <a:latin typeface="Arial"/>
                <a:cs typeface="Arial"/>
              </a:rPr>
              <a:t> </a:t>
            </a:r>
            <a:r>
              <a:rPr sz="1200" spc="50" dirty="0">
                <a:latin typeface="Arial"/>
                <a:cs typeface="Arial"/>
              </a:rPr>
              <a:t>words,</a:t>
            </a:r>
            <a:r>
              <a:rPr sz="1200" spc="39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25" dirty="0">
                <a:latin typeface="Arial"/>
                <a:cs typeface="Arial"/>
              </a:rPr>
              <a:t> </a:t>
            </a:r>
            <a:r>
              <a:rPr sz="1200" dirty="0">
                <a:latin typeface="Arial"/>
                <a:cs typeface="Arial"/>
              </a:rPr>
              <a:t>is</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30" dirty="0">
                <a:latin typeface="Arial"/>
                <a:cs typeface="Arial"/>
              </a:rPr>
              <a:t> </a:t>
            </a:r>
            <a:r>
              <a:rPr sz="1200" spc="75" dirty="0">
                <a:latin typeface="Arial"/>
                <a:cs typeface="Arial"/>
              </a:rPr>
              <a:t>findings</a:t>
            </a:r>
            <a:r>
              <a:rPr sz="1200" spc="25" dirty="0">
                <a:latin typeface="Arial"/>
                <a:cs typeface="Arial"/>
              </a:rPr>
              <a:t> </a:t>
            </a:r>
            <a:r>
              <a:rPr sz="1200" spc="100" dirty="0">
                <a:latin typeface="Arial"/>
                <a:cs typeface="Arial"/>
              </a:rPr>
              <a:t>to</a:t>
            </a:r>
            <a:r>
              <a:rPr sz="1200" spc="30" dirty="0">
                <a:latin typeface="Arial"/>
                <a:cs typeface="Arial"/>
              </a:rPr>
              <a:t> </a:t>
            </a:r>
            <a:r>
              <a:rPr sz="1200" spc="70" dirty="0">
                <a:latin typeface="Arial"/>
                <a:cs typeface="Arial"/>
              </a:rPr>
              <a:t>yield</a:t>
            </a:r>
            <a:r>
              <a:rPr sz="1200" spc="30" dirty="0">
                <a:latin typeface="Arial"/>
                <a:cs typeface="Arial"/>
              </a:rPr>
              <a:t> </a:t>
            </a:r>
            <a:r>
              <a:rPr sz="1200" spc="20" dirty="0">
                <a:latin typeface="Arial"/>
                <a:cs typeface="Arial"/>
              </a:rPr>
              <a:t>a </a:t>
            </a:r>
            <a:r>
              <a:rPr sz="1200" spc="100" dirty="0">
                <a:latin typeface="Arial"/>
                <a:cs typeface="Arial"/>
              </a:rPr>
              <a:t>wrong</a:t>
            </a:r>
            <a:r>
              <a:rPr sz="1200" spc="5" dirty="0">
                <a:latin typeface="Arial"/>
                <a:cs typeface="Arial"/>
              </a:rPr>
              <a:t> </a:t>
            </a:r>
            <a:r>
              <a:rPr sz="1200" spc="60" dirty="0">
                <a:latin typeface="Arial"/>
                <a:cs typeface="Arial"/>
              </a:rPr>
              <a:t>conclusion.</a:t>
            </a:r>
            <a:endParaRPr sz="1200">
              <a:latin typeface="Arial"/>
              <a:cs typeface="Arial"/>
            </a:endParaRPr>
          </a:p>
          <a:p>
            <a:pPr>
              <a:lnSpc>
                <a:spcPct val="100000"/>
              </a:lnSpc>
              <a:spcBef>
                <a:spcPts val="575"/>
              </a:spcBef>
            </a:pPr>
            <a:endParaRPr sz="1200">
              <a:latin typeface="Arial"/>
              <a:cs typeface="Arial"/>
            </a:endParaRPr>
          </a:p>
          <a:p>
            <a:pPr marL="789940" marR="5080" lvl="1" indent="-320675">
              <a:lnSpc>
                <a:spcPct val="150700"/>
              </a:lnSpc>
              <a:buChar char="○"/>
              <a:tabLst>
                <a:tab pos="789940" algn="l"/>
              </a:tabLst>
            </a:pPr>
            <a:r>
              <a:rPr sz="1200" spc="135" dirty="0">
                <a:latin typeface="Arial"/>
                <a:cs typeface="Arial"/>
              </a:rPr>
              <a:t>Common</a:t>
            </a:r>
            <a:r>
              <a:rPr sz="1200" spc="125" dirty="0">
                <a:latin typeface="Arial"/>
                <a:cs typeface="Arial"/>
              </a:rPr>
              <a:t> </a:t>
            </a:r>
            <a:r>
              <a:rPr sz="1200" spc="85" dirty="0">
                <a:latin typeface="Arial"/>
                <a:cs typeface="Arial"/>
              </a:rPr>
              <a:t>choices</a:t>
            </a:r>
            <a:r>
              <a:rPr sz="1200" spc="125" dirty="0">
                <a:latin typeface="Arial"/>
                <a:cs typeface="Arial"/>
              </a:rPr>
              <a:t> </a:t>
            </a:r>
            <a:r>
              <a:rPr sz="1200" spc="70" dirty="0">
                <a:latin typeface="Arial"/>
                <a:cs typeface="Arial"/>
              </a:rPr>
              <a:t>for</a:t>
            </a:r>
            <a:r>
              <a:rPr sz="1200" spc="125" dirty="0">
                <a:latin typeface="Arial"/>
                <a:cs typeface="Arial"/>
              </a:rPr>
              <a:t> </a:t>
            </a:r>
            <a:r>
              <a:rPr sz="1500" dirty="0">
                <a:latin typeface="FreeSerif"/>
                <a:cs typeface="FreeSerif"/>
              </a:rPr>
              <a:t>𝛼</a:t>
            </a:r>
            <a:r>
              <a:rPr sz="1500" spc="204" dirty="0">
                <a:latin typeface="FreeSerif"/>
                <a:cs typeface="FreeSerif"/>
              </a:rPr>
              <a:t> </a:t>
            </a:r>
            <a:r>
              <a:rPr sz="1200" spc="90" dirty="0">
                <a:latin typeface="Arial"/>
                <a:cs typeface="Arial"/>
              </a:rPr>
              <a:t>are</a:t>
            </a:r>
            <a:r>
              <a:rPr sz="1200" spc="125" dirty="0">
                <a:latin typeface="Arial"/>
                <a:cs typeface="Arial"/>
              </a:rPr>
              <a:t> </a:t>
            </a:r>
            <a:r>
              <a:rPr sz="1200" spc="-165" dirty="0">
                <a:latin typeface="Arial"/>
                <a:cs typeface="Arial"/>
              </a:rPr>
              <a:t>1%,</a:t>
            </a:r>
            <a:r>
              <a:rPr sz="1200" spc="125" dirty="0">
                <a:latin typeface="Arial"/>
                <a:cs typeface="Arial"/>
              </a:rPr>
              <a:t> </a:t>
            </a:r>
            <a:r>
              <a:rPr sz="1200" dirty="0">
                <a:latin typeface="Arial"/>
                <a:cs typeface="Arial"/>
              </a:rPr>
              <a:t>5%</a:t>
            </a:r>
            <a:r>
              <a:rPr sz="1200" spc="130" dirty="0">
                <a:latin typeface="Arial"/>
                <a:cs typeface="Arial"/>
              </a:rPr>
              <a:t> </a:t>
            </a:r>
            <a:r>
              <a:rPr sz="1200" spc="70" dirty="0">
                <a:latin typeface="Arial"/>
                <a:cs typeface="Arial"/>
              </a:rPr>
              <a:t>or</a:t>
            </a:r>
            <a:r>
              <a:rPr sz="1200" spc="125" dirty="0">
                <a:latin typeface="Arial"/>
                <a:cs typeface="Arial"/>
              </a:rPr>
              <a:t> </a:t>
            </a:r>
            <a:r>
              <a:rPr sz="1200" spc="-75" dirty="0">
                <a:latin typeface="Arial"/>
                <a:cs typeface="Arial"/>
              </a:rPr>
              <a:t>10%.</a:t>
            </a:r>
            <a:r>
              <a:rPr sz="1200" spc="125" dirty="0">
                <a:latin typeface="Arial"/>
                <a:cs typeface="Arial"/>
              </a:rPr>
              <a:t> </a:t>
            </a:r>
            <a:r>
              <a:rPr sz="1200" dirty="0">
                <a:latin typeface="Arial"/>
                <a:cs typeface="Arial"/>
              </a:rPr>
              <a:t>This</a:t>
            </a:r>
            <a:r>
              <a:rPr sz="1200" spc="130" dirty="0">
                <a:latin typeface="Arial"/>
                <a:cs typeface="Arial"/>
              </a:rPr>
              <a:t> </a:t>
            </a:r>
            <a:r>
              <a:rPr sz="1200" spc="50" dirty="0">
                <a:latin typeface="Arial"/>
                <a:cs typeface="Arial"/>
              </a:rPr>
              <a:t>will</a:t>
            </a:r>
            <a:r>
              <a:rPr sz="1200" spc="125" dirty="0">
                <a:latin typeface="Arial"/>
                <a:cs typeface="Arial"/>
              </a:rPr>
              <a:t> </a:t>
            </a:r>
            <a:r>
              <a:rPr sz="1200" spc="70" dirty="0">
                <a:latin typeface="Arial"/>
                <a:cs typeface="Arial"/>
              </a:rPr>
              <a:t>heavily</a:t>
            </a:r>
            <a:r>
              <a:rPr sz="1200" spc="125" dirty="0">
                <a:latin typeface="Arial"/>
                <a:cs typeface="Arial"/>
              </a:rPr>
              <a:t> </a:t>
            </a:r>
            <a:r>
              <a:rPr sz="1200" spc="110" dirty="0">
                <a:latin typeface="Arial"/>
                <a:cs typeface="Arial"/>
              </a:rPr>
              <a:t>depend</a:t>
            </a:r>
            <a:r>
              <a:rPr sz="1200" spc="130" dirty="0">
                <a:latin typeface="Arial"/>
                <a:cs typeface="Arial"/>
              </a:rPr>
              <a:t> </a:t>
            </a:r>
            <a:r>
              <a:rPr sz="1200" spc="95" dirty="0">
                <a:latin typeface="Arial"/>
                <a:cs typeface="Arial"/>
              </a:rPr>
              <a:t>on</a:t>
            </a:r>
            <a:r>
              <a:rPr sz="1200" spc="125" dirty="0">
                <a:latin typeface="Arial"/>
                <a:cs typeface="Arial"/>
              </a:rPr>
              <a:t> </a:t>
            </a:r>
            <a:r>
              <a:rPr sz="1200" spc="90" dirty="0">
                <a:latin typeface="Arial"/>
                <a:cs typeface="Arial"/>
              </a:rPr>
              <a:t>the</a:t>
            </a:r>
            <a:r>
              <a:rPr sz="1200" spc="125" dirty="0">
                <a:latin typeface="Arial"/>
                <a:cs typeface="Arial"/>
              </a:rPr>
              <a:t> </a:t>
            </a:r>
            <a:r>
              <a:rPr sz="1200" spc="95" dirty="0">
                <a:latin typeface="Arial"/>
                <a:cs typeface="Arial"/>
              </a:rPr>
              <a:t>nature</a:t>
            </a:r>
            <a:r>
              <a:rPr sz="1200" spc="130" dirty="0">
                <a:latin typeface="Arial"/>
                <a:cs typeface="Arial"/>
              </a:rPr>
              <a:t> </a:t>
            </a:r>
            <a:r>
              <a:rPr sz="1200" spc="80" dirty="0">
                <a:latin typeface="Arial"/>
                <a:cs typeface="Arial"/>
              </a:rPr>
              <a:t>of</a:t>
            </a:r>
            <a:r>
              <a:rPr sz="1200" spc="125" dirty="0">
                <a:latin typeface="Arial"/>
                <a:cs typeface="Arial"/>
              </a:rPr>
              <a:t> </a:t>
            </a:r>
            <a:r>
              <a:rPr sz="1200" spc="35" dirty="0">
                <a:latin typeface="Arial"/>
                <a:cs typeface="Arial"/>
              </a:rPr>
              <a:t>the </a:t>
            </a:r>
            <a:r>
              <a:rPr sz="1200" spc="110" dirty="0">
                <a:latin typeface="Arial"/>
                <a:cs typeface="Arial"/>
              </a:rPr>
              <a:t>problem</a:t>
            </a:r>
            <a:r>
              <a:rPr sz="1200" spc="-10" dirty="0">
                <a:latin typeface="Arial"/>
                <a:cs typeface="Arial"/>
              </a:rPr>
              <a:t> </a:t>
            </a:r>
            <a:r>
              <a:rPr sz="1200" spc="55" dirty="0">
                <a:latin typeface="Arial"/>
                <a:cs typeface="Arial"/>
              </a:rPr>
              <a:t>studied.</a:t>
            </a:r>
            <a:endParaRPr sz="1200">
              <a:latin typeface="Arial"/>
              <a:cs typeface="Arial"/>
            </a:endParaRPr>
          </a:p>
        </p:txBody>
      </p:sp>
      <p:sp>
        <p:nvSpPr>
          <p:cNvPr id="4" name="object 4"/>
          <p:cNvSpPr txBox="1"/>
          <p:nvPr/>
        </p:nvSpPr>
        <p:spPr>
          <a:xfrm>
            <a:off x="693373" y="1381188"/>
            <a:ext cx="264795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30" dirty="0">
                <a:solidFill>
                  <a:srgbClr val="424242"/>
                </a:solidFill>
                <a:latin typeface="Arial Black"/>
                <a:cs typeface="Arial Black"/>
              </a:rPr>
              <a:t> </a:t>
            </a:r>
            <a:r>
              <a:rPr sz="1400" spc="-100" dirty="0">
                <a:solidFill>
                  <a:srgbClr val="424242"/>
                </a:solidFill>
                <a:latin typeface="Arial Black"/>
                <a:cs typeface="Arial Black"/>
              </a:rPr>
              <a:t>Pick</a:t>
            </a:r>
            <a:r>
              <a:rPr sz="1400" spc="-130" dirty="0">
                <a:solidFill>
                  <a:srgbClr val="424242"/>
                </a:solidFill>
                <a:latin typeface="Arial Black"/>
                <a:cs typeface="Arial Black"/>
              </a:rPr>
              <a:t> </a:t>
            </a:r>
            <a:r>
              <a:rPr sz="1400" spc="-55" dirty="0">
                <a:solidFill>
                  <a:srgbClr val="424242"/>
                </a:solidFill>
                <a:latin typeface="Arial Black"/>
                <a:cs typeface="Arial Black"/>
              </a:rPr>
              <a:t>significance</a:t>
            </a:r>
            <a:r>
              <a:rPr sz="1400" spc="-130"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788797" y="2074791"/>
            <a:ext cx="7575550" cy="1765300"/>
          </a:xfrm>
          <a:prstGeom prst="rect">
            <a:avLst/>
          </a:prstGeom>
        </p:spPr>
        <p:txBody>
          <a:bodyPr vert="horz" wrap="square" lIns="0" tIns="12700" rIns="0" bIns="0" rtlCol="0">
            <a:spAutoFit/>
          </a:bodyPr>
          <a:lstStyle/>
          <a:p>
            <a:pPr marL="332740" indent="-320040">
              <a:lnSpc>
                <a:spcPct val="100000"/>
              </a:lnSpc>
              <a:spcBef>
                <a:spcPts val="100"/>
              </a:spcBef>
              <a:buChar char="●"/>
              <a:tabLst>
                <a:tab pos="332740" algn="l"/>
              </a:tabLst>
            </a:pPr>
            <a:r>
              <a:rPr sz="1200" dirty="0">
                <a:latin typeface="Arial"/>
                <a:cs typeface="Arial"/>
              </a:rPr>
              <a:t>The</a:t>
            </a:r>
            <a:r>
              <a:rPr sz="1200" spc="30" dirty="0">
                <a:latin typeface="Arial"/>
                <a:cs typeface="Arial"/>
              </a:rPr>
              <a:t> </a:t>
            </a:r>
            <a:r>
              <a:rPr sz="1200" spc="80" dirty="0">
                <a:latin typeface="Arial"/>
                <a:cs typeface="Arial"/>
              </a:rPr>
              <a:t>significance</a:t>
            </a:r>
            <a:r>
              <a:rPr sz="1200" spc="35" dirty="0">
                <a:latin typeface="Arial"/>
                <a:cs typeface="Arial"/>
              </a:rPr>
              <a:t> </a:t>
            </a:r>
            <a:r>
              <a:rPr sz="1200" dirty="0">
                <a:latin typeface="Arial"/>
                <a:cs typeface="Arial"/>
              </a:rPr>
              <a:t>level,</a:t>
            </a:r>
            <a:r>
              <a:rPr sz="1200" spc="30" dirty="0">
                <a:latin typeface="Arial"/>
                <a:cs typeface="Arial"/>
              </a:rPr>
              <a:t> </a:t>
            </a:r>
            <a:r>
              <a:rPr sz="1200" spc="100" dirty="0">
                <a:latin typeface="Arial"/>
                <a:cs typeface="Arial"/>
              </a:rPr>
              <a:t>denoted</a:t>
            </a:r>
            <a:r>
              <a:rPr sz="1200" spc="35" dirty="0">
                <a:latin typeface="Arial"/>
                <a:cs typeface="Arial"/>
              </a:rPr>
              <a:t> </a:t>
            </a:r>
            <a:r>
              <a:rPr sz="1200" spc="105" dirty="0">
                <a:latin typeface="Arial"/>
                <a:cs typeface="Arial"/>
              </a:rPr>
              <a:t>by</a:t>
            </a:r>
            <a:r>
              <a:rPr sz="1200" spc="35" dirty="0">
                <a:latin typeface="Arial"/>
                <a:cs typeface="Arial"/>
              </a:rPr>
              <a:t> </a:t>
            </a:r>
            <a:r>
              <a:rPr sz="1600" spc="-45" dirty="0">
                <a:latin typeface="FreeSerif"/>
                <a:cs typeface="FreeSerif"/>
              </a:rPr>
              <a:t>𝛼</a:t>
            </a:r>
            <a:r>
              <a:rPr sz="1200" spc="-45" dirty="0">
                <a:latin typeface="Arial"/>
                <a:cs typeface="Arial"/>
              </a:rPr>
              <a:t>,</a:t>
            </a:r>
            <a:r>
              <a:rPr sz="1200" spc="30" dirty="0">
                <a:latin typeface="Arial"/>
                <a:cs typeface="Arial"/>
              </a:rPr>
              <a:t> </a:t>
            </a:r>
            <a:r>
              <a:rPr sz="1200" dirty="0">
                <a:latin typeface="Arial"/>
                <a:cs typeface="Arial"/>
              </a:rPr>
              <a:t>is</a:t>
            </a:r>
            <a:r>
              <a:rPr sz="1200" spc="35" dirty="0">
                <a:latin typeface="Arial"/>
                <a:cs typeface="Arial"/>
              </a:rPr>
              <a:t> </a:t>
            </a:r>
            <a:r>
              <a:rPr sz="1200" spc="90" dirty="0">
                <a:latin typeface="Arial"/>
                <a:cs typeface="Arial"/>
              </a:rPr>
              <a:t>the</a:t>
            </a:r>
            <a:r>
              <a:rPr sz="1200" spc="30" dirty="0">
                <a:latin typeface="Arial"/>
                <a:cs typeface="Arial"/>
              </a:rPr>
              <a:t> </a:t>
            </a:r>
            <a:r>
              <a:rPr sz="1200" spc="85" dirty="0">
                <a:latin typeface="Arial"/>
                <a:cs typeface="Arial"/>
              </a:rPr>
              <a:t>probability</a:t>
            </a:r>
            <a:r>
              <a:rPr sz="1200" spc="35" dirty="0">
                <a:latin typeface="Arial"/>
                <a:cs typeface="Arial"/>
              </a:rPr>
              <a:t> </a:t>
            </a:r>
            <a:r>
              <a:rPr sz="1200" spc="80" dirty="0">
                <a:latin typeface="Arial"/>
                <a:cs typeface="Arial"/>
              </a:rPr>
              <a:t>of</a:t>
            </a:r>
            <a:r>
              <a:rPr sz="1200" spc="35" dirty="0">
                <a:latin typeface="Arial"/>
                <a:cs typeface="Arial"/>
              </a:rPr>
              <a:t> </a:t>
            </a:r>
            <a:r>
              <a:rPr sz="1200" spc="-45" dirty="0">
                <a:latin typeface="Arial Black"/>
                <a:cs typeface="Arial Black"/>
              </a:rPr>
              <a:t>incorrectly</a:t>
            </a:r>
            <a:r>
              <a:rPr sz="1200" spc="-114" dirty="0">
                <a:latin typeface="Arial Black"/>
                <a:cs typeface="Arial Black"/>
              </a:rPr>
              <a:t> </a:t>
            </a:r>
            <a:r>
              <a:rPr sz="1200" spc="-45" dirty="0">
                <a:latin typeface="Arial Black"/>
                <a:cs typeface="Arial Black"/>
              </a:rPr>
              <a:t>rejecting</a:t>
            </a:r>
            <a:r>
              <a:rPr sz="1200" spc="-114" dirty="0">
                <a:latin typeface="Arial Black"/>
                <a:cs typeface="Arial Black"/>
              </a:rPr>
              <a:t> </a:t>
            </a:r>
            <a:r>
              <a:rPr sz="1200" spc="-45" dirty="0">
                <a:latin typeface="Arial Black"/>
                <a:cs typeface="Arial Black"/>
              </a:rPr>
              <a:t>the</a:t>
            </a:r>
            <a:r>
              <a:rPr sz="1200" spc="-110" dirty="0">
                <a:latin typeface="Arial Black"/>
                <a:cs typeface="Arial Black"/>
              </a:rPr>
              <a:t> </a:t>
            </a:r>
            <a:r>
              <a:rPr sz="1200" spc="-20" dirty="0">
                <a:latin typeface="Arial Black"/>
                <a:cs typeface="Arial Black"/>
              </a:rPr>
              <a:t>null</a:t>
            </a:r>
            <a:endParaRPr sz="1200">
              <a:latin typeface="Arial Black"/>
              <a:cs typeface="Arial Black"/>
            </a:endParaRPr>
          </a:p>
          <a:p>
            <a:pPr marL="332740" marR="617220">
              <a:lnSpc>
                <a:spcPct val="150000"/>
              </a:lnSpc>
              <a:spcBef>
                <a:spcPts val="254"/>
              </a:spcBef>
            </a:pPr>
            <a:r>
              <a:rPr sz="1200" spc="-35" dirty="0">
                <a:latin typeface="Arial Black"/>
                <a:cs typeface="Arial Black"/>
              </a:rPr>
              <a:t>hypothesis</a:t>
            </a:r>
            <a:r>
              <a:rPr sz="1200" spc="-120" dirty="0">
                <a:latin typeface="Arial Black"/>
                <a:cs typeface="Arial Black"/>
              </a:rPr>
              <a:t> </a:t>
            </a:r>
            <a:r>
              <a:rPr sz="1200" spc="-45" dirty="0">
                <a:latin typeface="Arial Black"/>
                <a:cs typeface="Arial Black"/>
              </a:rPr>
              <a:t>when</a:t>
            </a:r>
            <a:r>
              <a:rPr sz="1200" spc="-114" dirty="0">
                <a:latin typeface="Arial Black"/>
                <a:cs typeface="Arial Black"/>
              </a:rPr>
              <a:t> </a:t>
            </a:r>
            <a:r>
              <a:rPr sz="1200" spc="-60" dirty="0">
                <a:latin typeface="Arial Black"/>
                <a:cs typeface="Arial Black"/>
              </a:rPr>
              <a:t>it</a:t>
            </a:r>
            <a:r>
              <a:rPr sz="1200" spc="-114" dirty="0">
                <a:latin typeface="Arial Black"/>
                <a:cs typeface="Arial Black"/>
              </a:rPr>
              <a:t> </a:t>
            </a:r>
            <a:r>
              <a:rPr sz="1200" spc="-70" dirty="0">
                <a:latin typeface="Arial Black"/>
                <a:cs typeface="Arial Black"/>
              </a:rPr>
              <a:t>is,</a:t>
            </a:r>
            <a:r>
              <a:rPr sz="1200" spc="-114" dirty="0">
                <a:latin typeface="Arial Black"/>
                <a:cs typeface="Arial Black"/>
              </a:rPr>
              <a:t> </a:t>
            </a:r>
            <a:r>
              <a:rPr sz="1200" spc="-30" dirty="0">
                <a:latin typeface="Arial Black"/>
                <a:cs typeface="Arial Black"/>
              </a:rPr>
              <a:t>in</a:t>
            </a:r>
            <a:r>
              <a:rPr sz="1200" spc="-120" dirty="0">
                <a:latin typeface="Arial Black"/>
                <a:cs typeface="Arial Black"/>
              </a:rPr>
              <a:t> </a:t>
            </a:r>
            <a:r>
              <a:rPr sz="1200" spc="-50" dirty="0">
                <a:latin typeface="Arial Black"/>
                <a:cs typeface="Arial Black"/>
              </a:rPr>
              <a:t>fact,</a:t>
            </a:r>
            <a:r>
              <a:rPr sz="1200" spc="-114" dirty="0">
                <a:latin typeface="Arial Black"/>
                <a:cs typeface="Arial Black"/>
              </a:rPr>
              <a:t> </a:t>
            </a:r>
            <a:r>
              <a:rPr sz="1200" spc="-40" dirty="0">
                <a:latin typeface="Arial Black"/>
                <a:cs typeface="Arial Black"/>
              </a:rPr>
              <a:t>true</a:t>
            </a:r>
            <a:r>
              <a:rPr sz="1200" spc="-40" dirty="0">
                <a:latin typeface="Arial"/>
                <a:cs typeface="Arial"/>
              </a:rPr>
              <a:t>.</a:t>
            </a:r>
            <a:r>
              <a:rPr sz="1200" spc="30" dirty="0">
                <a:latin typeface="Arial"/>
                <a:cs typeface="Arial"/>
              </a:rPr>
              <a:t> </a:t>
            </a:r>
            <a:r>
              <a:rPr sz="1200" dirty="0">
                <a:latin typeface="Arial"/>
                <a:cs typeface="Arial"/>
              </a:rPr>
              <a:t>It</a:t>
            </a:r>
            <a:r>
              <a:rPr sz="1200" spc="30" dirty="0">
                <a:latin typeface="Arial"/>
                <a:cs typeface="Arial"/>
              </a:rPr>
              <a:t> </a:t>
            </a:r>
            <a:r>
              <a:rPr sz="1200" spc="70" dirty="0">
                <a:latin typeface="Arial"/>
                <a:cs typeface="Arial"/>
              </a:rPr>
              <a:t>represents</a:t>
            </a:r>
            <a:r>
              <a:rPr sz="1200" spc="25" dirty="0">
                <a:latin typeface="Arial"/>
                <a:cs typeface="Arial"/>
              </a:rPr>
              <a:t> </a:t>
            </a:r>
            <a:r>
              <a:rPr sz="1200" spc="105" dirty="0">
                <a:latin typeface="Arial"/>
                <a:cs typeface="Arial"/>
              </a:rPr>
              <a:t>how</a:t>
            </a:r>
            <a:r>
              <a:rPr sz="1200" spc="30" dirty="0">
                <a:latin typeface="Arial"/>
                <a:cs typeface="Arial"/>
              </a:rPr>
              <a:t> </a:t>
            </a:r>
            <a:r>
              <a:rPr sz="1200" dirty="0">
                <a:latin typeface="Arial"/>
                <a:cs typeface="Arial"/>
              </a:rPr>
              <a:t>likely</a:t>
            </a:r>
            <a:r>
              <a:rPr sz="1200" spc="30" dirty="0">
                <a:latin typeface="Arial"/>
                <a:cs typeface="Arial"/>
              </a:rPr>
              <a:t> </a:t>
            </a:r>
            <a:r>
              <a:rPr sz="1200" spc="80" dirty="0">
                <a:latin typeface="Arial"/>
                <a:cs typeface="Arial"/>
              </a:rPr>
              <a:t>our</a:t>
            </a:r>
            <a:r>
              <a:rPr sz="1200" spc="30" dirty="0">
                <a:latin typeface="Arial"/>
                <a:cs typeface="Arial"/>
              </a:rPr>
              <a:t> </a:t>
            </a:r>
            <a:r>
              <a:rPr sz="1200" spc="70" dirty="0">
                <a:latin typeface="Arial"/>
                <a:cs typeface="Arial"/>
              </a:rPr>
              <a:t>test</a:t>
            </a:r>
            <a:r>
              <a:rPr sz="1200" spc="25" dirty="0">
                <a:latin typeface="Arial"/>
                <a:cs typeface="Arial"/>
              </a:rPr>
              <a:t> </a:t>
            </a:r>
            <a:r>
              <a:rPr sz="1200" dirty="0">
                <a:latin typeface="Arial"/>
                <a:cs typeface="Arial"/>
              </a:rPr>
              <a:t>is</a:t>
            </a:r>
            <a:r>
              <a:rPr sz="1200" spc="30" dirty="0">
                <a:latin typeface="Arial"/>
                <a:cs typeface="Arial"/>
              </a:rPr>
              <a:t> </a:t>
            </a:r>
            <a:r>
              <a:rPr sz="1200" spc="100" dirty="0">
                <a:latin typeface="Arial"/>
                <a:cs typeface="Arial"/>
              </a:rPr>
              <a:t>to</a:t>
            </a:r>
            <a:r>
              <a:rPr sz="1200" spc="30" dirty="0">
                <a:latin typeface="Arial"/>
                <a:cs typeface="Arial"/>
              </a:rPr>
              <a:t> </a:t>
            </a:r>
            <a:r>
              <a:rPr sz="1200" spc="-30" dirty="0">
                <a:latin typeface="Arial Black"/>
                <a:cs typeface="Arial Black"/>
              </a:rPr>
              <a:t>produce</a:t>
            </a:r>
            <a:r>
              <a:rPr sz="1200" spc="-120" dirty="0">
                <a:latin typeface="Arial Black"/>
                <a:cs typeface="Arial Black"/>
              </a:rPr>
              <a:t> </a:t>
            </a:r>
            <a:r>
              <a:rPr sz="1200" dirty="0">
                <a:latin typeface="Arial Black"/>
                <a:cs typeface="Arial Black"/>
              </a:rPr>
              <a:t>a</a:t>
            </a:r>
            <a:r>
              <a:rPr sz="1200" spc="-114" dirty="0">
                <a:latin typeface="Arial Black"/>
                <a:cs typeface="Arial Black"/>
              </a:rPr>
              <a:t> </a:t>
            </a:r>
            <a:r>
              <a:rPr sz="1200" spc="-20" dirty="0">
                <a:latin typeface="Arial Black"/>
                <a:cs typeface="Arial Black"/>
              </a:rPr>
              <a:t>false </a:t>
            </a:r>
            <a:r>
              <a:rPr sz="1200" spc="-45" dirty="0">
                <a:latin typeface="Arial Black"/>
                <a:cs typeface="Arial Black"/>
              </a:rPr>
              <a:t>positive</a:t>
            </a:r>
            <a:r>
              <a:rPr sz="1200" spc="-105" dirty="0">
                <a:latin typeface="Arial Black"/>
                <a:cs typeface="Arial Black"/>
              </a:rPr>
              <a:t> </a:t>
            </a:r>
            <a:r>
              <a:rPr sz="1200" spc="-10" dirty="0">
                <a:latin typeface="Arial Black"/>
                <a:cs typeface="Arial Black"/>
              </a:rPr>
              <a:t>result</a:t>
            </a:r>
            <a:r>
              <a:rPr sz="1200" spc="-10" dirty="0">
                <a:latin typeface="Arial"/>
                <a:cs typeface="Arial"/>
              </a:rPr>
              <a:t>.</a:t>
            </a:r>
            <a:endParaRPr sz="1200">
              <a:latin typeface="Arial"/>
              <a:cs typeface="Arial"/>
            </a:endParaRPr>
          </a:p>
          <a:p>
            <a:pPr>
              <a:lnSpc>
                <a:spcPct val="100000"/>
              </a:lnSpc>
              <a:spcBef>
                <a:spcPts val="505"/>
              </a:spcBef>
            </a:pPr>
            <a:endParaRPr sz="1200">
              <a:latin typeface="Arial"/>
              <a:cs typeface="Arial"/>
            </a:endParaRPr>
          </a:p>
          <a:p>
            <a:pPr marL="789940" marR="5080" lvl="1" indent="-320675">
              <a:lnSpc>
                <a:spcPct val="150800"/>
              </a:lnSpc>
              <a:spcBef>
                <a:spcPts val="5"/>
              </a:spcBef>
              <a:buChar char="○"/>
              <a:tabLst>
                <a:tab pos="789940" algn="l"/>
              </a:tabLst>
            </a:pPr>
            <a:r>
              <a:rPr sz="1200" spc="135" dirty="0">
                <a:latin typeface="Arial"/>
                <a:cs typeface="Arial"/>
              </a:rPr>
              <a:t>Common</a:t>
            </a:r>
            <a:r>
              <a:rPr sz="1200" spc="50" dirty="0">
                <a:latin typeface="Arial"/>
                <a:cs typeface="Arial"/>
              </a:rPr>
              <a:t> </a:t>
            </a:r>
            <a:r>
              <a:rPr sz="1200" spc="85" dirty="0">
                <a:latin typeface="Arial"/>
                <a:cs typeface="Arial"/>
              </a:rPr>
              <a:t>choices</a:t>
            </a:r>
            <a:r>
              <a:rPr sz="1200" spc="50" dirty="0">
                <a:latin typeface="Arial"/>
                <a:cs typeface="Arial"/>
              </a:rPr>
              <a:t> </a:t>
            </a:r>
            <a:r>
              <a:rPr sz="1200" spc="70" dirty="0">
                <a:latin typeface="Arial"/>
                <a:cs typeface="Arial"/>
              </a:rPr>
              <a:t>for</a:t>
            </a:r>
            <a:r>
              <a:rPr sz="1200" spc="50" dirty="0">
                <a:latin typeface="Arial"/>
                <a:cs typeface="Arial"/>
              </a:rPr>
              <a:t> </a:t>
            </a:r>
            <a:r>
              <a:rPr sz="1600" dirty="0">
                <a:latin typeface="FreeSerif"/>
                <a:cs typeface="FreeSerif"/>
              </a:rPr>
              <a:t>𝛼</a:t>
            </a:r>
            <a:r>
              <a:rPr sz="1600" spc="-15" dirty="0">
                <a:latin typeface="FreeSerif"/>
                <a:cs typeface="FreeSerif"/>
              </a:rPr>
              <a:t> </a:t>
            </a:r>
            <a:r>
              <a:rPr sz="1200" spc="85" dirty="0">
                <a:latin typeface="Arial"/>
                <a:cs typeface="Arial"/>
              </a:rPr>
              <a:t>include</a:t>
            </a:r>
            <a:r>
              <a:rPr sz="1200" spc="55" dirty="0">
                <a:latin typeface="Arial"/>
                <a:cs typeface="Arial"/>
              </a:rPr>
              <a:t> </a:t>
            </a:r>
            <a:r>
              <a:rPr sz="1200" spc="-185" dirty="0">
                <a:latin typeface="Arial"/>
                <a:cs typeface="Arial"/>
              </a:rPr>
              <a:t>1%,</a:t>
            </a:r>
            <a:r>
              <a:rPr sz="1200" spc="50" dirty="0">
                <a:latin typeface="Arial"/>
                <a:cs typeface="Arial"/>
              </a:rPr>
              <a:t> </a:t>
            </a:r>
            <a:r>
              <a:rPr sz="1200" spc="-20" dirty="0">
                <a:latin typeface="Arial"/>
                <a:cs typeface="Arial"/>
              </a:rPr>
              <a:t>5%,</a:t>
            </a:r>
            <a:r>
              <a:rPr sz="1200" spc="50" dirty="0">
                <a:latin typeface="Arial"/>
                <a:cs typeface="Arial"/>
              </a:rPr>
              <a:t> </a:t>
            </a:r>
            <a:r>
              <a:rPr sz="1200" spc="70" dirty="0">
                <a:latin typeface="Arial"/>
                <a:cs typeface="Arial"/>
              </a:rPr>
              <a:t>or</a:t>
            </a:r>
            <a:r>
              <a:rPr sz="1200" spc="50" dirty="0">
                <a:latin typeface="Arial"/>
                <a:cs typeface="Arial"/>
              </a:rPr>
              <a:t> </a:t>
            </a:r>
            <a:r>
              <a:rPr sz="1200" spc="-120" dirty="0">
                <a:latin typeface="Arial"/>
                <a:cs typeface="Arial"/>
              </a:rPr>
              <a:t>10%,</a:t>
            </a:r>
            <a:r>
              <a:rPr sz="1200" spc="55" dirty="0">
                <a:latin typeface="Arial"/>
                <a:cs typeface="Arial"/>
              </a:rPr>
              <a:t> </a:t>
            </a:r>
            <a:r>
              <a:rPr sz="1200" spc="130" dirty="0">
                <a:latin typeface="Arial"/>
                <a:cs typeface="Arial"/>
              </a:rPr>
              <a:t>and</a:t>
            </a:r>
            <a:r>
              <a:rPr sz="1200" spc="50" dirty="0">
                <a:latin typeface="Arial"/>
                <a:cs typeface="Arial"/>
              </a:rPr>
              <a:t> </a:t>
            </a:r>
            <a:r>
              <a:rPr sz="1200" spc="90" dirty="0">
                <a:latin typeface="Arial"/>
                <a:cs typeface="Arial"/>
              </a:rPr>
              <a:t>the</a:t>
            </a:r>
            <a:r>
              <a:rPr sz="1200" spc="50" dirty="0">
                <a:latin typeface="Arial"/>
                <a:cs typeface="Arial"/>
              </a:rPr>
              <a:t> </a:t>
            </a:r>
            <a:r>
              <a:rPr sz="1200" spc="70" dirty="0">
                <a:latin typeface="Arial"/>
                <a:cs typeface="Arial"/>
              </a:rPr>
              <a:t>selection</a:t>
            </a:r>
            <a:r>
              <a:rPr sz="1200" spc="55" dirty="0">
                <a:latin typeface="Arial"/>
                <a:cs typeface="Arial"/>
              </a:rPr>
              <a:t> </a:t>
            </a:r>
            <a:r>
              <a:rPr sz="1200" spc="-30" dirty="0">
                <a:latin typeface="Arial Black"/>
                <a:cs typeface="Arial Black"/>
              </a:rPr>
              <a:t>depends</a:t>
            </a:r>
            <a:r>
              <a:rPr sz="1200" spc="-80" dirty="0">
                <a:latin typeface="Arial Black"/>
                <a:cs typeface="Arial Black"/>
              </a:rPr>
              <a:t> </a:t>
            </a:r>
            <a:r>
              <a:rPr sz="1200" spc="-20" dirty="0">
                <a:latin typeface="Arial Black"/>
                <a:cs typeface="Arial Black"/>
              </a:rPr>
              <a:t>on</a:t>
            </a:r>
            <a:r>
              <a:rPr sz="1200" spc="-75" dirty="0">
                <a:latin typeface="Arial Black"/>
                <a:cs typeface="Arial Black"/>
              </a:rPr>
              <a:t> </a:t>
            </a:r>
            <a:r>
              <a:rPr sz="1200" spc="-40" dirty="0">
                <a:latin typeface="Arial Black"/>
                <a:cs typeface="Arial Black"/>
              </a:rPr>
              <a:t>the</a:t>
            </a:r>
            <a:r>
              <a:rPr sz="1200" spc="-80" dirty="0">
                <a:latin typeface="Arial Black"/>
                <a:cs typeface="Arial Black"/>
              </a:rPr>
              <a:t> </a:t>
            </a:r>
            <a:r>
              <a:rPr sz="1200" spc="-35" dirty="0">
                <a:latin typeface="Arial Black"/>
                <a:cs typeface="Arial Black"/>
              </a:rPr>
              <a:t>specific </a:t>
            </a:r>
            <a:r>
              <a:rPr sz="1200" spc="-65" dirty="0">
                <a:latin typeface="Arial Black"/>
                <a:cs typeface="Arial Black"/>
              </a:rPr>
              <a:t>context</a:t>
            </a:r>
            <a:r>
              <a:rPr sz="1200" spc="-120" dirty="0">
                <a:latin typeface="Arial Black"/>
                <a:cs typeface="Arial Black"/>
              </a:rPr>
              <a:t> </a:t>
            </a:r>
            <a:r>
              <a:rPr sz="1200" spc="-45" dirty="0">
                <a:latin typeface="Arial Black"/>
                <a:cs typeface="Arial Black"/>
              </a:rPr>
              <a:t>of</a:t>
            </a:r>
            <a:r>
              <a:rPr sz="1200" spc="-120" dirty="0">
                <a:latin typeface="Arial Black"/>
                <a:cs typeface="Arial Black"/>
              </a:rPr>
              <a:t> </a:t>
            </a:r>
            <a:r>
              <a:rPr sz="1200" spc="-45" dirty="0">
                <a:latin typeface="Arial Black"/>
                <a:cs typeface="Arial Black"/>
              </a:rPr>
              <a:t>the</a:t>
            </a:r>
            <a:r>
              <a:rPr sz="1200" spc="-120" dirty="0">
                <a:latin typeface="Arial Black"/>
                <a:cs typeface="Arial Black"/>
              </a:rPr>
              <a:t> </a:t>
            </a:r>
            <a:r>
              <a:rPr sz="1200" spc="-10" dirty="0">
                <a:latin typeface="Arial Black"/>
                <a:cs typeface="Arial Black"/>
              </a:rPr>
              <a:t>study</a:t>
            </a:r>
            <a:r>
              <a:rPr sz="1200" spc="-10" dirty="0">
                <a:latin typeface="Arial"/>
                <a:cs typeface="Arial"/>
              </a:rPr>
              <a:t>.</a:t>
            </a:r>
            <a:endParaRPr sz="1200">
              <a:latin typeface="Arial"/>
              <a:cs typeface="Arial"/>
            </a:endParaRPr>
          </a:p>
        </p:txBody>
      </p:sp>
      <p:sp>
        <p:nvSpPr>
          <p:cNvPr id="4" name="object 4"/>
          <p:cNvSpPr txBox="1"/>
          <p:nvPr/>
        </p:nvSpPr>
        <p:spPr>
          <a:xfrm>
            <a:off x="693373" y="1381188"/>
            <a:ext cx="2957830" cy="23876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0" dirty="0">
                <a:solidFill>
                  <a:srgbClr val="424242"/>
                </a:solidFill>
                <a:latin typeface="Arial Black"/>
                <a:cs typeface="Arial Black"/>
              </a:rPr>
              <a:t> </a:t>
            </a:r>
            <a:r>
              <a:rPr sz="1400" spc="-245" dirty="0">
                <a:solidFill>
                  <a:srgbClr val="424242"/>
                </a:solidFill>
                <a:latin typeface="Arial Black"/>
                <a:cs typeface="Arial Black"/>
              </a:rPr>
              <a:t>1:</a:t>
            </a:r>
            <a:r>
              <a:rPr sz="1400" spc="-125" dirty="0">
                <a:solidFill>
                  <a:srgbClr val="424242"/>
                </a:solidFill>
                <a:latin typeface="Arial Black"/>
                <a:cs typeface="Arial Black"/>
              </a:rPr>
              <a:t> </a:t>
            </a:r>
            <a:r>
              <a:rPr sz="1400" spc="-55" dirty="0">
                <a:solidFill>
                  <a:srgbClr val="424242"/>
                </a:solidFill>
                <a:latin typeface="Arial Black"/>
                <a:cs typeface="Arial Black"/>
              </a:rPr>
              <a:t>Choose</a:t>
            </a:r>
            <a:r>
              <a:rPr sz="1400" spc="-125" dirty="0">
                <a:solidFill>
                  <a:srgbClr val="424242"/>
                </a:solidFill>
                <a:latin typeface="Arial Black"/>
                <a:cs typeface="Arial Black"/>
              </a:rPr>
              <a:t> </a:t>
            </a:r>
            <a:r>
              <a:rPr sz="1400" spc="-55" dirty="0">
                <a:solidFill>
                  <a:srgbClr val="424242"/>
                </a:solidFill>
                <a:latin typeface="Arial Black"/>
                <a:cs typeface="Arial Black"/>
              </a:rPr>
              <a:t>significance</a:t>
            </a:r>
            <a:r>
              <a:rPr sz="1400" spc="-125" dirty="0">
                <a:solidFill>
                  <a:srgbClr val="424242"/>
                </a:solidFill>
                <a:latin typeface="Arial Black"/>
                <a:cs typeface="Arial Black"/>
              </a:rPr>
              <a:t> </a:t>
            </a:r>
            <a:r>
              <a:rPr sz="1400" spc="-10" dirty="0">
                <a:solidFill>
                  <a:srgbClr val="424242"/>
                </a:solidFill>
                <a:latin typeface="Arial Black"/>
                <a:cs typeface="Arial Black"/>
              </a:rPr>
              <a:t>level</a:t>
            </a:r>
            <a:endParaRPr sz="1400">
              <a:latin typeface="Arial Black"/>
              <a:cs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sp>
        <p:nvSpPr>
          <p:cNvPr id="3" name="object 3"/>
          <p:cNvSpPr txBox="1"/>
          <p:nvPr/>
        </p:nvSpPr>
        <p:spPr>
          <a:xfrm>
            <a:off x="1109447" y="3676048"/>
            <a:ext cx="7241540" cy="848360"/>
          </a:xfrm>
          <a:prstGeom prst="rect">
            <a:avLst/>
          </a:prstGeom>
        </p:spPr>
        <p:txBody>
          <a:bodyPr vert="horz" wrap="square" lIns="0" tIns="12700" rIns="0" bIns="0" rtlCol="0">
            <a:spAutoFit/>
          </a:bodyPr>
          <a:lstStyle/>
          <a:p>
            <a:pPr marL="12700" marR="5080" algn="just">
              <a:lnSpc>
                <a:spcPct val="150000"/>
              </a:lnSpc>
              <a:spcBef>
                <a:spcPts val="100"/>
              </a:spcBef>
            </a:pPr>
            <a:r>
              <a:rPr sz="1200" dirty="0">
                <a:latin typeface="Arial"/>
                <a:cs typeface="Arial"/>
              </a:rPr>
              <a:t>The</a:t>
            </a:r>
            <a:r>
              <a:rPr sz="1200" spc="185" dirty="0">
                <a:latin typeface="Arial"/>
                <a:cs typeface="Arial"/>
              </a:rPr>
              <a:t> </a:t>
            </a:r>
            <a:r>
              <a:rPr sz="1200" spc="70" dirty="0">
                <a:latin typeface="Arial"/>
                <a:cs typeface="Arial"/>
              </a:rPr>
              <a:t>test</a:t>
            </a:r>
            <a:r>
              <a:rPr sz="1200" spc="190" dirty="0">
                <a:latin typeface="Arial"/>
                <a:cs typeface="Arial"/>
              </a:rPr>
              <a:t> </a:t>
            </a:r>
            <a:r>
              <a:rPr sz="1200" spc="75" dirty="0">
                <a:latin typeface="Arial"/>
                <a:cs typeface="Arial"/>
              </a:rPr>
              <a:t>statistic</a:t>
            </a:r>
            <a:r>
              <a:rPr sz="1200" spc="185" dirty="0">
                <a:latin typeface="Arial"/>
                <a:cs typeface="Arial"/>
              </a:rPr>
              <a:t> </a:t>
            </a:r>
            <a:r>
              <a:rPr sz="1200" spc="80" dirty="0">
                <a:latin typeface="Arial"/>
                <a:cs typeface="Arial"/>
              </a:rPr>
              <a:t>quantifies</a:t>
            </a:r>
            <a:r>
              <a:rPr sz="1200" spc="195" dirty="0">
                <a:latin typeface="Arial"/>
                <a:cs typeface="Arial"/>
              </a:rPr>
              <a:t> </a:t>
            </a:r>
            <a:r>
              <a:rPr sz="1200" dirty="0">
                <a:latin typeface="Arial Black"/>
                <a:cs typeface="Arial Black"/>
              </a:rPr>
              <a:t>how</a:t>
            </a:r>
            <a:r>
              <a:rPr sz="1200" spc="65" dirty="0">
                <a:latin typeface="Arial Black"/>
                <a:cs typeface="Arial Black"/>
              </a:rPr>
              <a:t> </a:t>
            </a:r>
            <a:r>
              <a:rPr sz="1200" dirty="0">
                <a:latin typeface="Arial Black"/>
                <a:cs typeface="Arial Black"/>
              </a:rPr>
              <a:t>many</a:t>
            </a:r>
            <a:r>
              <a:rPr sz="1200" spc="60" dirty="0">
                <a:latin typeface="Arial Black"/>
                <a:cs typeface="Arial Black"/>
              </a:rPr>
              <a:t> </a:t>
            </a:r>
            <a:r>
              <a:rPr sz="1200" dirty="0">
                <a:latin typeface="Arial Black"/>
                <a:cs typeface="Arial Black"/>
              </a:rPr>
              <a:t>standard</a:t>
            </a:r>
            <a:r>
              <a:rPr sz="1200" spc="65" dirty="0">
                <a:latin typeface="Arial Black"/>
                <a:cs typeface="Arial Black"/>
              </a:rPr>
              <a:t> </a:t>
            </a:r>
            <a:r>
              <a:rPr sz="1200" spc="-10" dirty="0">
                <a:latin typeface="Arial Black"/>
                <a:cs typeface="Arial Black"/>
              </a:rPr>
              <a:t>deviations</a:t>
            </a:r>
            <a:r>
              <a:rPr sz="1200" spc="65" dirty="0">
                <a:latin typeface="Arial Black"/>
                <a:cs typeface="Arial Black"/>
              </a:rPr>
              <a:t> </a:t>
            </a:r>
            <a:r>
              <a:rPr sz="1200" dirty="0">
                <a:latin typeface="Arial Black"/>
                <a:cs typeface="Arial Black"/>
              </a:rPr>
              <a:t>the</a:t>
            </a:r>
            <a:r>
              <a:rPr sz="1200" spc="65" dirty="0">
                <a:latin typeface="Arial Black"/>
                <a:cs typeface="Arial Black"/>
              </a:rPr>
              <a:t> </a:t>
            </a:r>
            <a:r>
              <a:rPr sz="1200" dirty="0">
                <a:latin typeface="Arial Black"/>
                <a:cs typeface="Arial Black"/>
              </a:rPr>
              <a:t>sample</a:t>
            </a:r>
            <a:r>
              <a:rPr sz="1200" spc="60" dirty="0">
                <a:latin typeface="Arial Black"/>
                <a:cs typeface="Arial Black"/>
              </a:rPr>
              <a:t> </a:t>
            </a:r>
            <a:r>
              <a:rPr sz="1200" dirty="0">
                <a:latin typeface="Arial Black"/>
                <a:cs typeface="Arial Black"/>
              </a:rPr>
              <a:t>mean</a:t>
            </a:r>
            <a:r>
              <a:rPr sz="1200" spc="65" dirty="0">
                <a:latin typeface="Arial Black"/>
                <a:cs typeface="Arial Black"/>
              </a:rPr>
              <a:t> </a:t>
            </a:r>
            <a:r>
              <a:rPr sz="1200" dirty="0">
                <a:latin typeface="Arial Black"/>
                <a:cs typeface="Arial Black"/>
              </a:rPr>
              <a:t>is</a:t>
            </a:r>
            <a:r>
              <a:rPr sz="1200" spc="65" dirty="0">
                <a:latin typeface="Arial Black"/>
                <a:cs typeface="Arial Black"/>
              </a:rPr>
              <a:t> </a:t>
            </a:r>
            <a:r>
              <a:rPr sz="1200" dirty="0">
                <a:latin typeface="Arial Black"/>
                <a:cs typeface="Arial Black"/>
              </a:rPr>
              <a:t>from</a:t>
            </a:r>
            <a:r>
              <a:rPr sz="1200" spc="60" dirty="0">
                <a:latin typeface="Arial Black"/>
                <a:cs typeface="Arial Black"/>
              </a:rPr>
              <a:t> </a:t>
            </a:r>
            <a:r>
              <a:rPr sz="1200" spc="-25" dirty="0">
                <a:latin typeface="Arial Black"/>
                <a:cs typeface="Arial Black"/>
              </a:rPr>
              <a:t>the </a:t>
            </a:r>
            <a:r>
              <a:rPr sz="1200" spc="-10" dirty="0">
                <a:latin typeface="Arial Black"/>
                <a:cs typeface="Arial Black"/>
              </a:rPr>
              <a:t>hypothesized</a:t>
            </a:r>
            <a:r>
              <a:rPr sz="1200" spc="140" dirty="0">
                <a:latin typeface="Arial Black"/>
                <a:cs typeface="Arial Black"/>
              </a:rPr>
              <a:t> </a:t>
            </a:r>
            <a:r>
              <a:rPr sz="1200" dirty="0">
                <a:latin typeface="Arial Black"/>
                <a:cs typeface="Arial Black"/>
              </a:rPr>
              <a:t>population</a:t>
            </a:r>
            <a:r>
              <a:rPr sz="1200" spc="145" dirty="0">
                <a:latin typeface="Arial Black"/>
                <a:cs typeface="Arial Black"/>
              </a:rPr>
              <a:t> </a:t>
            </a:r>
            <a:r>
              <a:rPr sz="1200" dirty="0">
                <a:latin typeface="Arial Black"/>
                <a:cs typeface="Arial Black"/>
              </a:rPr>
              <a:t>mean</a:t>
            </a:r>
            <a:r>
              <a:rPr sz="1200" dirty="0">
                <a:latin typeface="Arial"/>
                <a:cs typeface="Arial"/>
              </a:rPr>
              <a:t>,</a:t>
            </a:r>
            <a:r>
              <a:rPr sz="1200" spc="275" dirty="0">
                <a:latin typeface="Arial"/>
                <a:cs typeface="Arial"/>
              </a:rPr>
              <a:t> </a:t>
            </a:r>
            <a:r>
              <a:rPr sz="1200" spc="100" dirty="0">
                <a:latin typeface="Arial"/>
                <a:cs typeface="Arial"/>
              </a:rPr>
              <a:t>aiding</a:t>
            </a:r>
            <a:r>
              <a:rPr sz="1200" spc="275" dirty="0">
                <a:latin typeface="Arial"/>
                <a:cs typeface="Arial"/>
              </a:rPr>
              <a:t> </a:t>
            </a:r>
            <a:r>
              <a:rPr sz="1200" spc="60" dirty="0">
                <a:latin typeface="Arial"/>
                <a:cs typeface="Arial"/>
              </a:rPr>
              <a:t>in</a:t>
            </a:r>
            <a:r>
              <a:rPr sz="1200" spc="275" dirty="0">
                <a:latin typeface="Arial"/>
                <a:cs typeface="Arial"/>
              </a:rPr>
              <a:t> </a:t>
            </a:r>
            <a:r>
              <a:rPr sz="1200" spc="90" dirty="0">
                <a:latin typeface="Arial"/>
                <a:cs typeface="Arial"/>
              </a:rPr>
              <a:t>the</a:t>
            </a:r>
            <a:r>
              <a:rPr sz="1200" spc="275" dirty="0">
                <a:latin typeface="Arial"/>
                <a:cs typeface="Arial"/>
              </a:rPr>
              <a:t> </a:t>
            </a:r>
            <a:r>
              <a:rPr sz="1200" spc="100" dirty="0">
                <a:latin typeface="Arial"/>
                <a:cs typeface="Arial"/>
              </a:rPr>
              <a:t>determination</a:t>
            </a:r>
            <a:r>
              <a:rPr sz="1200" spc="275" dirty="0">
                <a:latin typeface="Arial"/>
                <a:cs typeface="Arial"/>
              </a:rPr>
              <a:t> </a:t>
            </a:r>
            <a:r>
              <a:rPr sz="1200" spc="80" dirty="0">
                <a:latin typeface="Arial"/>
                <a:cs typeface="Arial"/>
              </a:rPr>
              <a:t>of</a:t>
            </a:r>
            <a:r>
              <a:rPr sz="1200" spc="275" dirty="0">
                <a:latin typeface="Arial"/>
                <a:cs typeface="Arial"/>
              </a:rPr>
              <a:t> </a:t>
            </a:r>
            <a:r>
              <a:rPr sz="1200" spc="90" dirty="0">
                <a:latin typeface="Arial"/>
                <a:cs typeface="Arial"/>
              </a:rPr>
              <a:t>whether</a:t>
            </a:r>
            <a:r>
              <a:rPr sz="1200" spc="275" dirty="0">
                <a:latin typeface="Arial"/>
                <a:cs typeface="Arial"/>
              </a:rPr>
              <a:t> </a:t>
            </a:r>
            <a:r>
              <a:rPr sz="1200" spc="100" dirty="0">
                <a:latin typeface="Arial"/>
                <a:cs typeface="Arial"/>
              </a:rPr>
              <a:t>to</a:t>
            </a:r>
            <a:r>
              <a:rPr sz="1200" spc="275" dirty="0">
                <a:latin typeface="Arial"/>
                <a:cs typeface="Arial"/>
              </a:rPr>
              <a:t> </a:t>
            </a:r>
            <a:r>
              <a:rPr sz="1200" spc="75" dirty="0">
                <a:latin typeface="Arial"/>
                <a:cs typeface="Arial"/>
              </a:rPr>
              <a:t>reject</a:t>
            </a:r>
            <a:r>
              <a:rPr sz="1200" spc="275" dirty="0">
                <a:latin typeface="Arial"/>
                <a:cs typeface="Arial"/>
              </a:rPr>
              <a:t> </a:t>
            </a:r>
            <a:r>
              <a:rPr sz="1200" spc="90" dirty="0">
                <a:latin typeface="Arial"/>
                <a:cs typeface="Arial"/>
              </a:rPr>
              <a:t>the</a:t>
            </a:r>
            <a:r>
              <a:rPr sz="1200" spc="275" dirty="0">
                <a:latin typeface="Arial"/>
                <a:cs typeface="Arial"/>
              </a:rPr>
              <a:t> </a:t>
            </a:r>
            <a:r>
              <a:rPr sz="1200" spc="40" dirty="0">
                <a:latin typeface="Arial"/>
                <a:cs typeface="Arial"/>
              </a:rPr>
              <a:t>null </a:t>
            </a:r>
            <a:r>
              <a:rPr sz="1200" spc="80" dirty="0">
                <a:latin typeface="Arial"/>
                <a:cs typeface="Arial"/>
              </a:rPr>
              <a:t>hypothesis</a:t>
            </a:r>
            <a:r>
              <a:rPr sz="1200" spc="-10" dirty="0">
                <a:latin typeface="Arial"/>
                <a:cs typeface="Arial"/>
              </a:rPr>
              <a:t> </a:t>
            </a:r>
            <a:r>
              <a:rPr sz="1200" spc="110" dirty="0">
                <a:latin typeface="Arial"/>
                <a:cs typeface="Arial"/>
              </a:rPr>
              <a:t>based</a:t>
            </a:r>
            <a:r>
              <a:rPr sz="1200" spc="-5" dirty="0">
                <a:latin typeface="Arial"/>
                <a:cs typeface="Arial"/>
              </a:rPr>
              <a:t> </a:t>
            </a:r>
            <a:r>
              <a:rPr sz="1200" spc="95" dirty="0">
                <a:latin typeface="Arial"/>
                <a:cs typeface="Arial"/>
              </a:rPr>
              <a:t>on</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observed</a:t>
            </a:r>
            <a:r>
              <a:rPr sz="1200" spc="-5" dirty="0">
                <a:latin typeface="Arial"/>
                <a:cs typeface="Arial"/>
              </a:rPr>
              <a:t> </a:t>
            </a:r>
            <a:r>
              <a:rPr sz="1200" spc="105" dirty="0">
                <a:latin typeface="Arial"/>
                <a:cs typeface="Arial"/>
              </a:rPr>
              <a:t>sample</a:t>
            </a:r>
            <a:r>
              <a:rPr sz="1200" spc="-5" dirty="0">
                <a:latin typeface="Arial"/>
                <a:cs typeface="Arial"/>
              </a:rPr>
              <a:t> </a:t>
            </a:r>
            <a:r>
              <a:rPr sz="1200" spc="80" dirty="0">
                <a:latin typeface="Arial"/>
                <a:cs typeface="Arial"/>
              </a:rPr>
              <a:t>data.</a:t>
            </a:r>
            <a:endParaRPr sz="1200">
              <a:latin typeface="Arial"/>
              <a:cs typeface="Arial"/>
            </a:endParaRPr>
          </a:p>
        </p:txBody>
      </p:sp>
      <p:grpSp>
        <p:nvGrpSpPr>
          <p:cNvPr id="4" name="object 4"/>
          <p:cNvGrpSpPr/>
          <p:nvPr/>
        </p:nvGrpSpPr>
        <p:grpSpPr>
          <a:xfrm>
            <a:off x="5147127" y="2740806"/>
            <a:ext cx="617220" cy="41275"/>
            <a:chOff x="5147127" y="2740806"/>
            <a:chExt cx="617220" cy="41275"/>
          </a:xfrm>
        </p:grpSpPr>
        <p:sp>
          <p:nvSpPr>
            <p:cNvPr id="5" name="object 5"/>
            <p:cNvSpPr/>
            <p:nvPr/>
          </p:nvSpPr>
          <p:spPr>
            <a:xfrm>
              <a:off x="5151889" y="2761294"/>
              <a:ext cx="563880" cy="7620"/>
            </a:xfrm>
            <a:custGeom>
              <a:avLst/>
              <a:gdLst/>
              <a:ahLst/>
              <a:cxnLst/>
              <a:rect l="l" t="t" r="r" b="b"/>
              <a:pathLst>
                <a:path w="563879" h="7619">
                  <a:moveTo>
                    <a:pt x="0" y="7624"/>
                  </a:moveTo>
                  <a:lnTo>
                    <a:pt x="563848" y="0"/>
                  </a:lnTo>
                </a:path>
              </a:pathLst>
            </a:custGeom>
            <a:ln w="9524">
              <a:solidFill>
                <a:srgbClr val="595959"/>
              </a:solidFill>
            </a:ln>
          </p:spPr>
          <p:txBody>
            <a:bodyPr wrap="square" lIns="0" tIns="0" rIns="0" bIns="0" rtlCol="0"/>
            <a:lstStyle/>
            <a:p>
              <a:endParaRPr/>
            </a:p>
          </p:txBody>
        </p:sp>
        <p:sp>
          <p:nvSpPr>
            <p:cNvPr id="6" name="object 6"/>
            <p:cNvSpPr/>
            <p:nvPr/>
          </p:nvSpPr>
          <p:spPr>
            <a:xfrm>
              <a:off x="5715538" y="2745569"/>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7" name="object 7"/>
            <p:cNvSpPr/>
            <p:nvPr/>
          </p:nvSpPr>
          <p:spPr>
            <a:xfrm>
              <a:off x="5715538" y="2745569"/>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8" name="object 8"/>
          <p:cNvGrpSpPr/>
          <p:nvPr/>
        </p:nvGrpSpPr>
        <p:grpSpPr>
          <a:xfrm>
            <a:off x="5147127" y="3270780"/>
            <a:ext cx="617220" cy="41275"/>
            <a:chOff x="5147127" y="3270780"/>
            <a:chExt cx="617220" cy="41275"/>
          </a:xfrm>
        </p:grpSpPr>
        <p:sp>
          <p:nvSpPr>
            <p:cNvPr id="9" name="object 9"/>
            <p:cNvSpPr/>
            <p:nvPr/>
          </p:nvSpPr>
          <p:spPr>
            <a:xfrm>
              <a:off x="5151889" y="3291268"/>
              <a:ext cx="563880" cy="7620"/>
            </a:xfrm>
            <a:custGeom>
              <a:avLst/>
              <a:gdLst/>
              <a:ahLst/>
              <a:cxnLst/>
              <a:rect l="l" t="t" r="r" b="b"/>
              <a:pathLst>
                <a:path w="563879" h="7620">
                  <a:moveTo>
                    <a:pt x="0" y="7624"/>
                  </a:moveTo>
                  <a:lnTo>
                    <a:pt x="563848" y="0"/>
                  </a:lnTo>
                </a:path>
              </a:pathLst>
            </a:custGeom>
            <a:ln w="9524">
              <a:solidFill>
                <a:srgbClr val="595959"/>
              </a:solidFill>
            </a:ln>
          </p:spPr>
          <p:txBody>
            <a:bodyPr wrap="square" lIns="0" tIns="0" rIns="0" bIns="0" rtlCol="0"/>
            <a:lstStyle/>
            <a:p>
              <a:endParaRPr/>
            </a:p>
          </p:txBody>
        </p:sp>
        <p:sp>
          <p:nvSpPr>
            <p:cNvPr id="10" name="object 10"/>
            <p:cNvSpPr/>
            <p:nvPr/>
          </p:nvSpPr>
          <p:spPr>
            <a:xfrm>
              <a:off x="5715538" y="3275543"/>
              <a:ext cx="43815" cy="31750"/>
            </a:xfrm>
            <a:custGeom>
              <a:avLst/>
              <a:gdLst/>
              <a:ahLst/>
              <a:cxnLst/>
              <a:rect l="l" t="t" r="r" b="b"/>
              <a:pathLst>
                <a:path w="43814" h="31750">
                  <a:moveTo>
                    <a:pt x="424" y="31449"/>
                  </a:moveTo>
                  <a:lnTo>
                    <a:pt x="0" y="0"/>
                  </a:lnTo>
                  <a:lnTo>
                    <a:pt x="43424" y="15149"/>
                  </a:lnTo>
                  <a:lnTo>
                    <a:pt x="424" y="31449"/>
                  </a:lnTo>
                  <a:close/>
                </a:path>
              </a:pathLst>
            </a:custGeom>
            <a:solidFill>
              <a:srgbClr val="595959"/>
            </a:solidFill>
          </p:spPr>
          <p:txBody>
            <a:bodyPr wrap="square" lIns="0" tIns="0" rIns="0" bIns="0" rtlCol="0"/>
            <a:lstStyle/>
            <a:p>
              <a:endParaRPr/>
            </a:p>
          </p:txBody>
        </p:sp>
        <p:sp>
          <p:nvSpPr>
            <p:cNvPr id="11" name="object 11"/>
            <p:cNvSpPr/>
            <p:nvPr/>
          </p:nvSpPr>
          <p:spPr>
            <a:xfrm>
              <a:off x="5715538" y="3275543"/>
              <a:ext cx="43815" cy="31750"/>
            </a:xfrm>
            <a:custGeom>
              <a:avLst/>
              <a:gdLst/>
              <a:ahLst/>
              <a:cxnLst/>
              <a:rect l="l" t="t" r="r" b="b"/>
              <a:pathLst>
                <a:path w="43814" h="31750">
                  <a:moveTo>
                    <a:pt x="424" y="31449"/>
                  </a:moveTo>
                  <a:lnTo>
                    <a:pt x="43424" y="15149"/>
                  </a:lnTo>
                  <a:lnTo>
                    <a:pt x="0" y="0"/>
                  </a:lnTo>
                  <a:lnTo>
                    <a:pt x="424" y="31449"/>
                  </a:lnTo>
                  <a:close/>
                </a:path>
              </a:pathLst>
            </a:custGeom>
            <a:ln w="9524">
              <a:solidFill>
                <a:srgbClr val="595959"/>
              </a:solidFill>
            </a:ln>
          </p:spPr>
          <p:txBody>
            <a:bodyPr wrap="square" lIns="0" tIns="0" rIns="0" bIns="0" rtlCol="0"/>
            <a:lstStyle/>
            <a:p>
              <a:endParaRPr/>
            </a:p>
          </p:txBody>
        </p:sp>
      </p:grpSp>
      <p:grpSp>
        <p:nvGrpSpPr>
          <p:cNvPr id="12" name="object 12"/>
          <p:cNvGrpSpPr/>
          <p:nvPr/>
        </p:nvGrpSpPr>
        <p:grpSpPr>
          <a:xfrm>
            <a:off x="3298406" y="2443045"/>
            <a:ext cx="1762125" cy="1056005"/>
            <a:chOff x="3298406" y="2443045"/>
            <a:chExt cx="1762125" cy="1056005"/>
          </a:xfrm>
        </p:grpSpPr>
        <p:pic>
          <p:nvPicPr>
            <p:cNvPr id="13" name="object 13"/>
            <p:cNvPicPr/>
            <p:nvPr/>
          </p:nvPicPr>
          <p:blipFill>
            <a:blip r:embed="rId2" cstate="print"/>
            <a:stretch>
              <a:fillRect/>
            </a:stretch>
          </p:blipFill>
          <p:spPr>
            <a:xfrm>
              <a:off x="4083642" y="2443045"/>
              <a:ext cx="976672" cy="1055872"/>
            </a:xfrm>
            <a:prstGeom prst="rect">
              <a:avLst/>
            </a:prstGeom>
          </p:spPr>
        </p:pic>
        <p:sp>
          <p:nvSpPr>
            <p:cNvPr id="14" name="object 14"/>
            <p:cNvSpPr/>
            <p:nvPr/>
          </p:nvSpPr>
          <p:spPr>
            <a:xfrm>
              <a:off x="3370543" y="2769619"/>
              <a:ext cx="713105" cy="139700"/>
            </a:xfrm>
            <a:custGeom>
              <a:avLst/>
              <a:gdLst/>
              <a:ahLst/>
              <a:cxnLst/>
              <a:rect l="l" t="t" r="r" b="b"/>
              <a:pathLst>
                <a:path w="713104" h="139700">
                  <a:moveTo>
                    <a:pt x="713098" y="0"/>
                  </a:moveTo>
                  <a:lnTo>
                    <a:pt x="0" y="139324"/>
                  </a:lnTo>
                </a:path>
              </a:pathLst>
            </a:custGeom>
            <a:ln w="9524">
              <a:solidFill>
                <a:srgbClr val="595959"/>
              </a:solidFill>
            </a:ln>
          </p:spPr>
          <p:txBody>
            <a:bodyPr wrap="square" lIns="0" tIns="0" rIns="0" bIns="0" rtlCol="0"/>
            <a:lstStyle/>
            <a:p>
              <a:endParaRPr/>
            </a:p>
          </p:txBody>
        </p:sp>
        <p:sp>
          <p:nvSpPr>
            <p:cNvPr id="15" name="object 15"/>
            <p:cNvSpPr/>
            <p:nvPr/>
          </p:nvSpPr>
          <p:spPr>
            <a:xfrm>
              <a:off x="3328118" y="2893494"/>
              <a:ext cx="45720" cy="31115"/>
            </a:xfrm>
            <a:custGeom>
              <a:avLst/>
              <a:gdLst/>
              <a:ahLst/>
              <a:cxnLst/>
              <a:rect l="l" t="t" r="r" b="b"/>
              <a:pathLst>
                <a:path w="45720" h="31114">
                  <a:moveTo>
                    <a:pt x="45449" y="30899"/>
                  </a:moveTo>
                  <a:lnTo>
                    <a:pt x="0" y="23749"/>
                  </a:lnTo>
                  <a:lnTo>
                    <a:pt x="39399" y="0"/>
                  </a:lnTo>
                  <a:lnTo>
                    <a:pt x="45449" y="30899"/>
                  </a:lnTo>
                  <a:close/>
                </a:path>
              </a:pathLst>
            </a:custGeom>
            <a:solidFill>
              <a:srgbClr val="595959"/>
            </a:solidFill>
          </p:spPr>
          <p:txBody>
            <a:bodyPr wrap="square" lIns="0" tIns="0" rIns="0" bIns="0" rtlCol="0"/>
            <a:lstStyle/>
            <a:p>
              <a:endParaRPr/>
            </a:p>
          </p:txBody>
        </p:sp>
        <p:sp>
          <p:nvSpPr>
            <p:cNvPr id="16" name="object 16"/>
            <p:cNvSpPr/>
            <p:nvPr/>
          </p:nvSpPr>
          <p:spPr>
            <a:xfrm>
              <a:off x="3328118" y="2893494"/>
              <a:ext cx="45720" cy="31115"/>
            </a:xfrm>
            <a:custGeom>
              <a:avLst/>
              <a:gdLst/>
              <a:ahLst/>
              <a:cxnLst/>
              <a:rect l="l" t="t" r="r" b="b"/>
              <a:pathLst>
                <a:path w="45720" h="31114">
                  <a:moveTo>
                    <a:pt x="39399" y="0"/>
                  </a:moveTo>
                  <a:lnTo>
                    <a:pt x="0" y="23749"/>
                  </a:lnTo>
                  <a:lnTo>
                    <a:pt x="45449" y="30899"/>
                  </a:lnTo>
                  <a:lnTo>
                    <a:pt x="39399" y="0"/>
                  </a:lnTo>
                  <a:close/>
                </a:path>
              </a:pathLst>
            </a:custGeom>
            <a:ln w="9524">
              <a:solidFill>
                <a:srgbClr val="595959"/>
              </a:solidFill>
            </a:ln>
          </p:spPr>
          <p:txBody>
            <a:bodyPr wrap="square" lIns="0" tIns="0" rIns="0" bIns="0" rtlCol="0"/>
            <a:lstStyle/>
            <a:p>
              <a:endParaRPr/>
            </a:p>
          </p:txBody>
        </p:sp>
        <p:sp>
          <p:nvSpPr>
            <p:cNvPr id="17" name="object 17"/>
            <p:cNvSpPr/>
            <p:nvPr/>
          </p:nvSpPr>
          <p:spPr>
            <a:xfrm>
              <a:off x="3346393" y="3348643"/>
              <a:ext cx="737870" cy="6985"/>
            </a:xfrm>
            <a:custGeom>
              <a:avLst/>
              <a:gdLst/>
              <a:ahLst/>
              <a:cxnLst/>
              <a:rect l="l" t="t" r="r" b="b"/>
              <a:pathLst>
                <a:path w="737870" h="6985">
                  <a:moveTo>
                    <a:pt x="737248" y="0"/>
                  </a:moveTo>
                  <a:lnTo>
                    <a:pt x="0" y="6949"/>
                  </a:lnTo>
                </a:path>
              </a:pathLst>
            </a:custGeom>
            <a:ln w="9524">
              <a:solidFill>
                <a:srgbClr val="595959"/>
              </a:solidFill>
            </a:ln>
          </p:spPr>
          <p:txBody>
            <a:bodyPr wrap="square" lIns="0" tIns="0" rIns="0" bIns="0" rtlCol="0"/>
            <a:lstStyle/>
            <a:p>
              <a:endParaRPr/>
            </a:p>
          </p:txBody>
        </p:sp>
        <p:sp>
          <p:nvSpPr>
            <p:cNvPr id="18" name="object 18"/>
            <p:cNvSpPr/>
            <p:nvPr/>
          </p:nvSpPr>
          <p:spPr>
            <a:xfrm>
              <a:off x="3303168" y="3339868"/>
              <a:ext cx="43815" cy="31750"/>
            </a:xfrm>
            <a:custGeom>
              <a:avLst/>
              <a:gdLst/>
              <a:ahLst/>
              <a:cxnLst/>
              <a:rect l="l" t="t" r="r" b="b"/>
              <a:pathLst>
                <a:path w="43814" h="31750">
                  <a:moveTo>
                    <a:pt x="43374" y="31449"/>
                  </a:moveTo>
                  <a:lnTo>
                    <a:pt x="0" y="16124"/>
                  </a:lnTo>
                  <a:lnTo>
                    <a:pt x="43074" y="0"/>
                  </a:lnTo>
                  <a:lnTo>
                    <a:pt x="43374" y="31449"/>
                  </a:lnTo>
                  <a:close/>
                </a:path>
              </a:pathLst>
            </a:custGeom>
            <a:solidFill>
              <a:srgbClr val="595959"/>
            </a:solidFill>
          </p:spPr>
          <p:txBody>
            <a:bodyPr wrap="square" lIns="0" tIns="0" rIns="0" bIns="0" rtlCol="0"/>
            <a:lstStyle/>
            <a:p>
              <a:endParaRPr/>
            </a:p>
          </p:txBody>
        </p:sp>
        <p:sp>
          <p:nvSpPr>
            <p:cNvPr id="19" name="object 19"/>
            <p:cNvSpPr/>
            <p:nvPr/>
          </p:nvSpPr>
          <p:spPr>
            <a:xfrm>
              <a:off x="3303168" y="3339868"/>
              <a:ext cx="43815" cy="31750"/>
            </a:xfrm>
            <a:custGeom>
              <a:avLst/>
              <a:gdLst/>
              <a:ahLst/>
              <a:cxnLst/>
              <a:rect l="l" t="t" r="r" b="b"/>
              <a:pathLst>
                <a:path w="43814" h="31750">
                  <a:moveTo>
                    <a:pt x="43074" y="0"/>
                  </a:moveTo>
                  <a:lnTo>
                    <a:pt x="0" y="16124"/>
                  </a:lnTo>
                  <a:lnTo>
                    <a:pt x="43374" y="31449"/>
                  </a:lnTo>
                  <a:lnTo>
                    <a:pt x="43074" y="0"/>
                  </a:lnTo>
                  <a:close/>
                </a:path>
              </a:pathLst>
            </a:custGeom>
            <a:ln w="9524">
              <a:solidFill>
                <a:srgbClr val="595959"/>
              </a:solidFill>
            </a:ln>
          </p:spPr>
          <p:txBody>
            <a:bodyPr wrap="square" lIns="0" tIns="0" rIns="0" bIns="0" rtlCol="0"/>
            <a:lstStyle/>
            <a:p>
              <a:endParaRPr/>
            </a:p>
          </p:txBody>
        </p:sp>
      </p:grpSp>
      <p:sp>
        <p:nvSpPr>
          <p:cNvPr id="20" name="object 20"/>
          <p:cNvSpPr txBox="1"/>
          <p:nvPr/>
        </p:nvSpPr>
        <p:spPr>
          <a:xfrm>
            <a:off x="2002957" y="3263598"/>
            <a:ext cx="1221740"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Std</a:t>
            </a:r>
            <a:r>
              <a:rPr sz="900" spc="25" dirty="0">
                <a:latin typeface="Arial"/>
                <a:cs typeface="Arial"/>
              </a:rPr>
              <a:t> </a:t>
            </a:r>
            <a:r>
              <a:rPr sz="900" spc="60" dirty="0">
                <a:latin typeface="Arial"/>
                <a:cs typeface="Arial"/>
              </a:rPr>
              <a:t>of</a:t>
            </a:r>
            <a:r>
              <a:rPr sz="900" spc="30" dirty="0">
                <a:latin typeface="Arial"/>
                <a:cs typeface="Arial"/>
              </a:rPr>
              <a:t> </a:t>
            </a:r>
            <a:r>
              <a:rPr sz="900" spc="65" dirty="0">
                <a:latin typeface="Arial"/>
                <a:cs typeface="Arial"/>
              </a:rPr>
              <a:t>the</a:t>
            </a:r>
            <a:r>
              <a:rPr sz="900" spc="25" dirty="0">
                <a:latin typeface="Arial"/>
                <a:cs typeface="Arial"/>
              </a:rPr>
              <a:t> </a:t>
            </a:r>
            <a:r>
              <a:rPr sz="900" spc="60" dirty="0">
                <a:latin typeface="Arial"/>
                <a:cs typeface="Arial"/>
              </a:rPr>
              <a:t>population</a:t>
            </a:r>
            <a:endParaRPr sz="900">
              <a:latin typeface="Arial"/>
              <a:cs typeface="Arial"/>
            </a:endParaRPr>
          </a:p>
        </p:txBody>
      </p:sp>
      <p:sp>
        <p:nvSpPr>
          <p:cNvPr id="21" name="object 21"/>
          <p:cNvSpPr txBox="1"/>
          <p:nvPr/>
        </p:nvSpPr>
        <p:spPr>
          <a:xfrm>
            <a:off x="5937460" y="3233099"/>
            <a:ext cx="697865" cy="162560"/>
          </a:xfrm>
          <a:prstGeom prst="rect">
            <a:avLst/>
          </a:prstGeom>
        </p:spPr>
        <p:txBody>
          <a:bodyPr vert="horz" wrap="square" lIns="0" tIns="12700" rIns="0" bIns="0" rtlCol="0">
            <a:spAutoFit/>
          </a:bodyPr>
          <a:lstStyle/>
          <a:p>
            <a:pPr marL="12700">
              <a:lnSpc>
                <a:spcPct val="100000"/>
              </a:lnSpc>
              <a:spcBef>
                <a:spcPts val="100"/>
              </a:spcBef>
            </a:pPr>
            <a:r>
              <a:rPr sz="900" spc="80" dirty="0">
                <a:latin typeface="Arial"/>
                <a:cs typeface="Arial"/>
              </a:rPr>
              <a:t>sample</a:t>
            </a:r>
            <a:r>
              <a:rPr sz="900" dirty="0">
                <a:latin typeface="Arial"/>
                <a:cs typeface="Arial"/>
              </a:rPr>
              <a:t> </a:t>
            </a:r>
            <a:r>
              <a:rPr sz="900" spc="-20" dirty="0">
                <a:latin typeface="Arial"/>
                <a:cs typeface="Arial"/>
              </a:rPr>
              <a:t>size</a:t>
            </a:r>
            <a:endParaRPr sz="900">
              <a:latin typeface="Arial"/>
              <a:cs typeface="Arial"/>
            </a:endParaRPr>
          </a:p>
        </p:txBody>
      </p:sp>
      <p:sp>
        <p:nvSpPr>
          <p:cNvPr id="22" name="object 22"/>
          <p:cNvSpPr txBox="1"/>
          <p:nvPr/>
        </p:nvSpPr>
        <p:spPr>
          <a:xfrm>
            <a:off x="693373" y="1381188"/>
            <a:ext cx="7674609" cy="161290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428625" marR="5080" indent="-320675" algn="just">
              <a:lnSpc>
                <a:spcPct val="150000"/>
              </a:lnSpc>
              <a:spcBef>
                <a:spcPts val="1270"/>
              </a:spcBef>
              <a:buChar char="●"/>
              <a:tabLst>
                <a:tab pos="428625" algn="l"/>
                <a:tab pos="430530" algn="l"/>
              </a:tabLst>
            </a:pPr>
            <a:r>
              <a:rPr sz="1200" dirty="0">
                <a:latin typeface="Arial"/>
                <a:cs typeface="Arial"/>
              </a:rPr>
              <a:t>	The</a:t>
            </a:r>
            <a:r>
              <a:rPr sz="1200" spc="220" dirty="0">
                <a:latin typeface="Arial"/>
                <a:cs typeface="Arial"/>
              </a:rPr>
              <a:t> </a:t>
            </a:r>
            <a:r>
              <a:rPr sz="1200" spc="70" dirty="0">
                <a:latin typeface="Arial"/>
                <a:cs typeface="Arial"/>
              </a:rPr>
              <a:t>test</a:t>
            </a:r>
            <a:r>
              <a:rPr sz="1200" spc="225" dirty="0">
                <a:latin typeface="Arial"/>
                <a:cs typeface="Arial"/>
              </a:rPr>
              <a:t> </a:t>
            </a:r>
            <a:r>
              <a:rPr sz="1200" spc="75" dirty="0">
                <a:latin typeface="Arial"/>
                <a:cs typeface="Arial"/>
              </a:rPr>
              <a:t>statistic</a:t>
            </a:r>
            <a:r>
              <a:rPr sz="1200" spc="225" dirty="0">
                <a:latin typeface="Arial"/>
                <a:cs typeface="Arial"/>
              </a:rPr>
              <a:t> </a:t>
            </a:r>
            <a:r>
              <a:rPr sz="1200" spc="80" dirty="0">
                <a:latin typeface="Arial"/>
                <a:cs typeface="Arial"/>
              </a:rPr>
              <a:t>used</a:t>
            </a:r>
            <a:r>
              <a:rPr sz="1200" spc="220" dirty="0">
                <a:latin typeface="Arial"/>
                <a:cs typeface="Arial"/>
              </a:rPr>
              <a:t> </a:t>
            </a:r>
            <a:r>
              <a:rPr sz="1200" spc="100" dirty="0">
                <a:latin typeface="Arial"/>
                <a:cs typeface="Arial"/>
              </a:rPr>
              <a:t>to</a:t>
            </a:r>
            <a:r>
              <a:rPr sz="1200" spc="225" dirty="0">
                <a:latin typeface="Arial"/>
                <a:cs typeface="Arial"/>
              </a:rPr>
              <a:t> </a:t>
            </a:r>
            <a:r>
              <a:rPr sz="1200" spc="55" dirty="0">
                <a:latin typeface="Arial"/>
                <a:cs typeface="Arial"/>
              </a:rPr>
              <a:t>assess</a:t>
            </a:r>
            <a:r>
              <a:rPr sz="1200" spc="225" dirty="0">
                <a:latin typeface="Arial"/>
                <a:cs typeface="Arial"/>
              </a:rPr>
              <a:t> </a:t>
            </a:r>
            <a:r>
              <a:rPr sz="1200" spc="90" dirty="0">
                <a:latin typeface="Arial"/>
                <a:cs typeface="Arial"/>
              </a:rPr>
              <a:t>the</a:t>
            </a:r>
            <a:r>
              <a:rPr sz="1200" spc="220" dirty="0">
                <a:latin typeface="Arial"/>
                <a:cs typeface="Arial"/>
              </a:rPr>
              <a:t> </a:t>
            </a:r>
            <a:r>
              <a:rPr sz="1200" spc="95" dirty="0">
                <a:latin typeface="Arial"/>
                <a:cs typeface="Arial"/>
              </a:rPr>
              <a:t>population</a:t>
            </a:r>
            <a:r>
              <a:rPr sz="1200" spc="225" dirty="0">
                <a:latin typeface="Arial"/>
                <a:cs typeface="Arial"/>
              </a:rPr>
              <a:t> </a:t>
            </a:r>
            <a:r>
              <a:rPr sz="1200" spc="140" dirty="0">
                <a:latin typeface="Arial"/>
                <a:cs typeface="Arial"/>
              </a:rPr>
              <a:t>mean</a:t>
            </a:r>
            <a:r>
              <a:rPr sz="1200" spc="225" dirty="0">
                <a:latin typeface="Arial"/>
                <a:cs typeface="Arial"/>
              </a:rPr>
              <a:t> </a:t>
            </a:r>
            <a:r>
              <a:rPr sz="1200" spc="100" dirty="0">
                <a:latin typeface="Arial"/>
                <a:cs typeface="Arial"/>
              </a:rPr>
              <a:t>depends</a:t>
            </a:r>
            <a:r>
              <a:rPr sz="1200" spc="220" dirty="0">
                <a:latin typeface="Arial"/>
                <a:cs typeface="Arial"/>
              </a:rPr>
              <a:t> </a:t>
            </a:r>
            <a:r>
              <a:rPr sz="1200" spc="95" dirty="0">
                <a:latin typeface="Arial"/>
                <a:cs typeface="Arial"/>
              </a:rPr>
              <a:t>on</a:t>
            </a:r>
            <a:r>
              <a:rPr sz="1200" spc="225" dirty="0">
                <a:latin typeface="Arial"/>
                <a:cs typeface="Arial"/>
              </a:rPr>
              <a:t> </a:t>
            </a:r>
            <a:r>
              <a:rPr sz="1200" spc="90" dirty="0">
                <a:latin typeface="Arial"/>
                <a:cs typeface="Arial"/>
              </a:rPr>
              <a:t>the</a:t>
            </a:r>
            <a:r>
              <a:rPr sz="1200" spc="225" dirty="0">
                <a:latin typeface="Arial"/>
                <a:cs typeface="Arial"/>
              </a:rPr>
              <a:t> </a:t>
            </a:r>
            <a:r>
              <a:rPr sz="1200" spc="70" dirty="0">
                <a:latin typeface="Arial"/>
                <a:cs typeface="Arial"/>
              </a:rPr>
              <a:t>specific</a:t>
            </a:r>
            <a:r>
              <a:rPr sz="1200" spc="220" dirty="0">
                <a:latin typeface="Arial"/>
                <a:cs typeface="Arial"/>
              </a:rPr>
              <a:t> </a:t>
            </a:r>
            <a:r>
              <a:rPr sz="1200" spc="95" dirty="0">
                <a:latin typeface="Arial"/>
                <a:cs typeface="Arial"/>
              </a:rPr>
              <a:t>type</a:t>
            </a:r>
            <a:r>
              <a:rPr sz="1200" spc="225" dirty="0">
                <a:latin typeface="Arial"/>
                <a:cs typeface="Arial"/>
              </a:rPr>
              <a:t> </a:t>
            </a:r>
            <a:r>
              <a:rPr sz="1200" spc="80" dirty="0">
                <a:latin typeface="Arial"/>
                <a:cs typeface="Arial"/>
              </a:rPr>
              <a:t>of</a:t>
            </a:r>
            <a:r>
              <a:rPr sz="1200" spc="225" dirty="0">
                <a:latin typeface="Arial"/>
                <a:cs typeface="Arial"/>
              </a:rPr>
              <a:t> </a:t>
            </a:r>
            <a:r>
              <a:rPr sz="1200" spc="-20" dirty="0">
                <a:latin typeface="Arial"/>
                <a:cs typeface="Arial"/>
              </a:rPr>
              <a:t>test </a:t>
            </a:r>
            <a:r>
              <a:rPr sz="1200" spc="95" dirty="0">
                <a:latin typeface="Arial"/>
                <a:cs typeface="Arial"/>
              </a:rPr>
              <a:t>being</a:t>
            </a:r>
            <a:r>
              <a:rPr sz="1200" spc="105" dirty="0">
                <a:latin typeface="Arial"/>
                <a:cs typeface="Arial"/>
              </a:rPr>
              <a:t> </a:t>
            </a:r>
            <a:r>
              <a:rPr sz="1200" spc="90" dirty="0">
                <a:latin typeface="Arial"/>
                <a:cs typeface="Arial"/>
              </a:rPr>
              <a:t>conducted.</a:t>
            </a:r>
            <a:r>
              <a:rPr sz="1200" spc="105" dirty="0">
                <a:latin typeface="Arial"/>
                <a:cs typeface="Arial"/>
              </a:rPr>
              <a:t> </a:t>
            </a:r>
            <a:r>
              <a:rPr sz="1200" dirty="0">
                <a:latin typeface="Arial"/>
                <a:cs typeface="Arial"/>
              </a:rPr>
              <a:t>In</a:t>
            </a:r>
            <a:r>
              <a:rPr sz="1200" spc="105" dirty="0">
                <a:latin typeface="Arial"/>
                <a:cs typeface="Arial"/>
              </a:rPr>
              <a:t> </a:t>
            </a:r>
            <a:r>
              <a:rPr sz="1200" spc="60" dirty="0">
                <a:latin typeface="Arial"/>
                <a:cs typeface="Arial"/>
              </a:rPr>
              <a:t>general,</a:t>
            </a:r>
            <a:r>
              <a:rPr sz="1200" spc="105" dirty="0">
                <a:latin typeface="Arial"/>
                <a:cs typeface="Arial"/>
              </a:rPr>
              <a:t> </a:t>
            </a:r>
            <a:r>
              <a:rPr sz="1200" spc="95" dirty="0">
                <a:latin typeface="Arial"/>
                <a:cs typeface="Arial"/>
              </a:rPr>
              <a:t>when</a:t>
            </a:r>
            <a:r>
              <a:rPr sz="1200" spc="105" dirty="0">
                <a:latin typeface="Arial"/>
                <a:cs typeface="Arial"/>
              </a:rPr>
              <a:t> </a:t>
            </a:r>
            <a:r>
              <a:rPr sz="1200" spc="85" dirty="0">
                <a:latin typeface="Arial"/>
                <a:cs typeface="Arial"/>
              </a:rPr>
              <a:t>checking</a:t>
            </a:r>
            <a:r>
              <a:rPr sz="1200" spc="105" dirty="0">
                <a:latin typeface="Arial"/>
                <a:cs typeface="Arial"/>
              </a:rPr>
              <a:t> </a:t>
            </a:r>
            <a:r>
              <a:rPr sz="1200" spc="70" dirty="0">
                <a:latin typeface="Arial"/>
                <a:cs typeface="Arial"/>
              </a:rPr>
              <a:t>for</a:t>
            </a:r>
            <a:r>
              <a:rPr sz="1200" spc="105" dirty="0">
                <a:latin typeface="Arial"/>
                <a:cs typeface="Arial"/>
              </a:rPr>
              <a:t> </a:t>
            </a:r>
            <a:r>
              <a:rPr sz="1200" spc="145" dirty="0">
                <a:latin typeface="Arial"/>
                <a:cs typeface="Arial"/>
              </a:rPr>
              <a:t>a</a:t>
            </a:r>
            <a:r>
              <a:rPr sz="1200" spc="105" dirty="0">
                <a:latin typeface="Arial"/>
                <a:cs typeface="Arial"/>
              </a:rPr>
              <a:t> </a:t>
            </a:r>
            <a:r>
              <a:rPr sz="1200" spc="95" dirty="0">
                <a:latin typeface="Arial"/>
                <a:cs typeface="Arial"/>
              </a:rPr>
              <a:t>population</a:t>
            </a:r>
            <a:r>
              <a:rPr sz="1200" spc="105" dirty="0">
                <a:latin typeface="Arial"/>
                <a:cs typeface="Arial"/>
              </a:rPr>
              <a:t> </a:t>
            </a:r>
            <a:r>
              <a:rPr sz="1200" spc="140" dirty="0">
                <a:latin typeface="Arial"/>
                <a:cs typeface="Arial"/>
              </a:rPr>
              <a:t>mean</a:t>
            </a:r>
            <a:r>
              <a:rPr sz="1200" spc="105" dirty="0">
                <a:latin typeface="Arial"/>
                <a:cs typeface="Arial"/>
              </a:rPr>
              <a:t> </a:t>
            </a:r>
            <a:r>
              <a:rPr sz="1200" dirty="0">
                <a:latin typeface="Arial"/>
                <a:cs typeface="Arial"/>
              </a:rPr>
              <a:t>(μ),</a:t>
            </a:r>
            <a:r>
              <a:rPr sz="1200" spc="105" dirty="0">
                <a:latin typeface="Arial"/>
                <a:cs typeface="Arial"/>
              </a:rPr>
              <a:t> </a:t>
            </a:r>
            <a:r>
              <a:rPr sz="1200" spc="90" dirty="0">
                <a:latin typeface="Arial"/>
                <a:cs typeface="Arial"/>
              </a:rPr>
              <a:t>the</a:t>
            </a:r>
            <a:r>
              <a:rPr sz="1200" spc="105" dirty="0">
                <a:latin typeface="Arial"/>
                <a:cs typeface="Arial"/>
              </a:rPr>
              <a:t> </a:t>
            </a:r>
            <a:r>
              <a:rPr sz="1200" spc="145" dirty="0">
                <a:latin typeface="Arial"/>
                <a:cs typeface="Arial"/>
              </a:rPr>
              <a:t>common</a:t>
            </a:r>
            <a:r>
              <a:rPr sz="1200" spc="105" dirty="0">
                <a:latin typeface="Arial"/>
                <a:cs typeface="Arial"/>
              </a:rPr>
              <a:t> </a:t>
            </a:r>
            <a:r>
              <a:rPr sz="1200" spc="90" dirty="0">
                <a:latin typeface="Arial"/>
                <a:cs typeface="Arial"/>
              </a:rPr>
              <a:t>formula </a:t>
            </a:r>
            <a:r>
              <a:rPr sz="1200" spc="70" dirty="0">
                <a:latin typeface="Arial"/>
                <a:cs typeface="Arial"/>
              </a:rPr>
              <a:t>for</a:t>
            </a:r>
            <a:r>
              <a:rPr sz="1200" spc="-10" dirty="0">
                <a:latin typeface="Arial"/>
                <a:cs typeface="Arial"/>
              </a:rPr>
              <a:t> </a:t>
            </a:r>
            <a:r>
              <a:rPr sz="1200" spc="90" dirty="0">
                <a:latin typeface="Arial"/>
                <a:cs typeface="Arial"/>
              </a:rPr>
              <a:t>the</a:t>
            </a:r>
            <a:r>
              <a:rPr sz="1200" spc="-10" dirty="0">
                <a:latin typeface="Arial"/>
                <a:cs typeface="Arial"/>
              </a:rPr>
              <a:t> </a:t>
            </a:r>
            <a:r>
              <a:rPr sz="1200" spc="70" dirty="0">
                <a:latin typeface="Arial"/>
                <a:cs typeface="Arial"/>
              </a:rPr>
              <a:t>test</a:t>
            </a:r>
            <a:r>
              <a:rPr sz="1200" spc="-5" dirty="0">
                <a:latin typeface="Arial"/>
                <a:cs typeface="Arial"/>
              </a:rPr>
              <a:t> </a:t>
            </a:r>
            <a:r>
              <a:rPr sz="1200" spc="75" dirty="0">
                <a:latin typeface="Arial"/>
                <a:cs typeface="Arial"/>
              </a:rPr>
              <a:t>statistic</a:t>
            </a:r>
            <a:r>
              <a:rPr sz="1200" spc="-10" dirty="0">
                <a:latin typeface="Arial"/>
                <a:cs typeface="Arial"/>
              </a:rPr>
              <a:t> </a:t>
            </a:r>
            <a:r>
              <a:rPr sz="1200" spc="-35" dirty="0">
                <a:latin typeface="Arial"/>
                <a:cs typeface="Arial"/>
              </a:rPr>
              <a:t>is</a:t>
            </a:r>
            <a:endParaRPr sz="1200">
              <a:latin typeface="Arial"/>
              <a:cs typeface="Arial"/>
            </a:endParaRPr>
          </a:p>
          <a:p>
            <a:pPr marL="5165090">
              <a:lnSpc>
                <a:spcPct val="100000"/>
              </a:lnSpc>
              <a:spcBef>
                <a:spcPts val="480"/>
              </a:spcBef>
            </a:pPr>
            <a:r>
              <a:rPr sz="900" spc="55" dirty="0">
                <a:latin typeface="Arial"/>
                <a:cs typeface="Arial"/>
              </a:rPr>
              <a:t>hypothesized</a:t>
            </a:r>
            <a:r>
              <a:rPr sz="900" spc="25" dirty="0">
                <a:latin typeface="Arial"/>
                <a:cs typeface="Arial"/>
              </a:rPr>
              <a:t> </a:t>
            </a:r>
            <a:r>
              <a:rPr sz="900" spc="70" dirty="0">
                <a:latin typeface="Arial"/>
                <a:cs typeface="Arial"/>
              </a:rPr>
              <a:t>population</a:t>
            </a:r>
            <a:r>
              <a:rPr sz="900" spc="30" dirty="0">
                <a:latin typeface="Arial"/>
                <a:cs typeface="Arial"/>
              </a:rPr>
              <a:t> </a:t>
            </a:r>
            <a:r>
              <a:rPr sz="900" spc="80" dirty="0">
                <a:latin typeface="Arial"/>
                <a:cs typeface="Arial"/>
              </a:rPr>
              <a:t>mean</a:t>
            </a:r>
            <a:endParaRPr sz="900">
              <a:latin typeface="Arial"/>
              <a:cs typeface="Arial"/>
            </a:endParaRPr>
          </a:p>
          <a:p>
            <a:pPr marL="1666239">
              <a:lnSpc>
                <a:spcPct val="100000"/>
              </a:lnSpc>
              <a:spcBef>
                <a:spcPts val="309"/>
              </a:spcBef>
            </a:pPr>
            <a:r>
              <a:rPr sz="1000" spc="90" dirty="0">
                <a:latin typeface="Arial"/>
                <a:cs typeface="Arial"/>
              </a:rPr>
              <a:t>sample</a:t>
            </a:r>
            <a:r>
              <a:rPr sz="1000" spc="-10" dirty="0">
                <a:latin typeface="Arial"/>
                <a:cs typeface="Arial"/>
              </a:rPr>
              <a:t> </a:t>
            </a:r>
            <a:r>
              <a:rPr sz="1000" spc="95" dirty="0">
                <a:latin typeface="Arial"/>
                <a:cs typeface="Arial"/>
              </a:rPr>
              <a:t>mean</a:t>
            </a:r>
            <a:endParaRPr sz="1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2970" y="3014878"/>
            <a:ext cx="3620135" cy="711200"/>
          </a:xfrm>
          <a:prstGeom prst="rect">
            <a:avLst/>
          </a:prstGeom>
        </p:spPr>
        <p:txBody>
          <a:bodyPr vert="horz" wrap="square" lIns="0" tIns="88900" rIns="0" bIns="0" rtlCol="0">
            <a:spAutoFit/>
          </a:bodyPr>
          <a:lstStyle/>
          <a:p>
            <a:pPr marL="317500" indent="-304800">
              <a:lnSpc>
                <a:spcPct val="100000"/>
              </a:lnSpc>
              <a:spcBef>
                <a:spcPts val="700"/>
              </a:spcBef>
              <a:buChar char="●"/>
              <a:tabLst>
                <a:tab pos="317500" algn="l"/>
              </a:tabLst>
            </a:pPr>
            <a:r>
              <a:rPr sz="1000" spc="65" dirty="0">
                <a:latin typeface="Arial"/>
                <a:cs typeface="Arial"/>
              </a:rPr>
              <a:t>When</a:t>
            </a:r>
            <a:r>
              <a:rPr sz="1000" spc="95" dirty="0">
                <a:latin typeface="Arial"/>
                <a:cs typeface="Arial"/>
              </a:rPr>
              <a:t> </a:t>
            </a:r>
            <a:r>
              <a:rPr sz="1000" b="1" dirty="0">
                <a:latin typeface="FreeSerif"/>
                <a:cs typeface="FreeSerif"/>
              </a:rPr>
              <a:t>𝜎</a:t>
            </a:r>
            <a:r>
              <a:rPr sz="1000" b="1" spc="75" dirty="0">
                <a:latin typeface="FreeSerif"/>
                <a:cs typeface="FreeSerif"/>
              </a:rPr>
              <a:t> </a:t>
            </a:r>
            <a:r>
              <a:rPr sz="1000" dirty="0">
                <a:latin typeface="Arial Black"/>
                <a:cs typeface="Arial Black"/>
              </a:rPr>
              <a:t>is</a:t>
            </a:r>
            <a:r>
              <a:rPr sz="1000" spc="-5" dirty="0">
                <a:latin typeface="Arial Black"/>
                <a:cs typeface="Arial Black"/>
              </a:rPr>
              <a:t> </a:t>
            </a:r>
            <a:r>
              <a:rPr sz="1000" spc="-10" dirty="0">
                <a:latin typeface="Arial Black"/>
                <a:cs typeface="Arial Black"/>
              </a:rPr>
              <a:t>unknown</a:t>
            </a:r>
            <a:r>
              <a:rPr sz="1000" spc="-5" dirty="0">
                <a:latin typeface="Arial Black"/>
                <a:cs typeface="Arial Black"/>
              </a:rPr>
              <a:t> </a:t>
            </a:r>
            <a:r>
              <a:rPr sz="1000" dirty="0">
                <a:latin typeface="Arial Black"/>
                <a:cs typeface="Arial Black"/>
              </a:rPr>
              <a:t>or</a:t>
            </a:r>
            <a:r>
              <a:rPr sz="1000" spc="-5" dirty="0">
                <a:latin typeface="Arial Black"/>
                <a:cs typeface="Arial Black"/>
              </a:rPr>
              <a:t> </a:t>
            </a:r>
            <a:r>
              <a:rPr sz="1000" dirty="0">
                <a:latin typeface="Arial Black"/>
                <a:cs typeface="Arial Black"/>
              </a:rPr>
              <a:t>the</a:t>
            </a:r>
            <a:r>
              <a:rPr sz="1000" spc="-10" dirty="0">
                <a:latin typeface="Arial Black"/>
                <a:cs typeface="Arial Black"/>
              </a:rPr>
              <a:t> </a:t>
            </a:r>
            <a:r>
              <a:rPr sz="1000" dirty="0">
                <a:latin typeface="Arial Black"/>
                <a:cs typeface="Arial Black"/>
              </a:rPr>
              <a:t>number</a:t>
            </a:r>
            <a:r>
              <a:rPr sz="1000" spc="-5" dirty="0">
                <a:latin typeface="Arial Black"/>
                <a:cs typeface="Arial Black"/>
              </a:rPr>
              <a:t> </a:t>
            </a:r>
            <a:r>
              <a:rPr sz="1000" dirty="0">
                <a:latin typeface="Arial Black"/>
                <a:cs typeface="Arial Black"/>
              </a:rPr>
              <a:t>of</a:t>
            </a:r>
            <a:r>
              <a:rPr sz="1000" spc="-5" dirty="0">
                <a:latin typeface="Arial Black"/>
                <a:cs typeface="Arial Black"/>
              </a:rPr>
              <a:t> </a:t>
            </a:r>
            <a:r>
              <a:rPr sz="1000" dirty="0">
                <a:latin typeface="Arial Black"/>
                <a:cs typeface="Arial Black"/>
              </a:rPr>
              <a:t>samples</a:t>
            </a:r>
            <a:r>
              <a:rPr sz="1000" spc="-5" dirty="0">
                <a:latin typeface="Arial Black"/>
                <a:cs typeface="Arial Black"/>
              </a:rPr>
              <a:t> </a:t>
            </a:r>
            <a:r>
              <a:rPr sz="1000" spc="-25" dirty="0">
                <a:latin typeface="Arial Black"/>
                <a:cs typeface="Arial Black"/>
              </a:rPr>
              <a:t>is</a:t>
            </a:r>
            <a:endParaRPr sz="1000">
              <a:latin typeface="Arial Black"/>
              <a:cs typeface="Arial Black"/>
            </a:endParaRPr>
          </a:p>
          <a:p>
            <a:pPr marL="317500" marR="5080">
              <a:lnSpc>
                <a:spcPct val="150000"/>
              </a:lnSpc>
            </a:pPr>
            <a:r>
              <a:rPr sz="1000" spc="-40" dirty="0">
                <a:latin typeface="Arial Black"/>
                <a:cs typeface="Arial Black"/>
              </a:rPr>
              <a:t>&lt;30</a:t>
            </a:r>
            <a:r>
              <a:rPr sz="1000" spc="-40" dirty="0">
                <a:latin typeface="Arial"/>
                <a:cs typeface="Arial"/>
              </a:rPr>
              <a:t>,</a:t>
            </a:r>
            <a:r>
              <a:rPr sz="1000" spc="150" dirty="0">
                <a:latin typeface="Arial"/>
                <a:cs typeface="Arial"/>
              </a:rPr>
              <a:t> </a:t>
            </a:r>
            <a:r>
              <a:rPr sz="1000" spc="80" dirty="0">
                <a:latin typeface="Arial"/>
                <a:cs typeface="Arial"/>
              </a:rPr>
              <a:t>the</a:t>
            </a:r>
            <a:r>
              <a:rPr sz="1000" spc="155" dirty="0">
                <a:latin typeface="Arial"/>
                <a:cs typeface="Arial"/>
              </a:rPr>
              <a:t> </a:t>
            </a:r>
            <a:r>
              <a:rPr sz="1000" spc="85" dirty="0">
                <a:latin typeface="Arial"/>
                <a:cs typeface="Arial"/>
              </a:rPr>
              <a:t>appropriate</a:t>
            </a:r>
            <a:r>
              <a:rPr sz="1000" spc="155" dirty="0">
                <a:latin typeface="Arial"/>
                <a:cs typeface="Arial"/>
              </a:rPr>
              <a:t> </a:t>
            </a:r>
            <a:r>
              <a:rPr sz="1000" spc="60" dirty="0">
                <a:latin typeface="Arial"/>
                <a:cs typeface="Arial"/>
              </a:rPr>
              <a:t>test</a:t>
            </a:r>
            <a:r>
              <a:rPr sz="1000" spc="155" dirty="0">
                <a:latin typeface="Arial"/>
                <a:cs typeface="Arial"/>
              </a:rPr>
              <a:t> </a:t>
            </a:r>
            <a:r>
              <a:rPr sz="1000" spc="60" dirty="0">
                <a:latin typeface="Arial"/>
                <a:cs typeface="Arial"/>
              </a:rPr>
              <a:t>statistic</a:t>
            </a:r>
            <a:r>
              <a:rPr sz="1000" spc="155" dirty="0">
                <a:latin typeface="Arial"/>
                <a:cs typeface="Arial"/>
              </a:rPr>
              <a:t> </a:t>
            </a:r>
            <a:r>
              <a:rPr sz="1000" dirty="0">
                <a:latin typeface="Arial"/>
                <a:cs typeface="Arial"/>
              </a:rPr>
              <a:t>is</a:t>
            </a:r>
            <a:r>
              <a:rPr sz="1000" spc="155" dirty="0">
                <a:latin typeface="Arial"/>
                <a:cs typeface="Arial"/>
              </a:rPr>
              <a:t> </a:t>
            </a:r>
            <a:r>
              <a:rPr sz="1000" spc="80" dirty="0">
                <a:latin typeface="Arial"/>
                <a:cs typeface="Arial"/>
              </a:rPr>
              <a:t>the</a:t>
            </a:r>
            <a:r>
              <a:rPr sz="1000" spc="155" dirty="0">
                <a:latin typeface="Arial"/>
                <a:cs typeface="Arial"/>
              </a:rPr>
              <a:t> </a:t>
            </a:r>
            <a:r>
              <a:rPr sz="1000" spc="55" dirty="0">
                <a:latin typeface="Arial"/>
                <a:cs typeface="Arial"/>
              </a:rPr>
              <a:t>t-statistic. </a:t>
            </a:r>
            <a:r>
              <a:rPr sz="1000" dirty="0">
                <a:latin typeface="Arial"/>
                <a:cs typeface="Arial"/>
              </a:rPr>
              <a:t>This</a:t>
            </a:r>
            <a:r>
              <a:rPr sz="1000" spc="5" dirty="0">
                <a:latin typeface="Arial"/>
                <a:cs typeface="Arial"/>
              </a:rPr>
              <a:t> </a:t>
            </a:r>
            <a:r>
              <a:rPr sz="1000" spc="60" dirty="0">
                <a:latin typeface="Arial"/>
                <a:cs typeface="Arial"/>
              </a:rPr>
              <a:t>statistic</a:t>
            </a:r>
            <a:r>
              <a:rPr sz="1000" spc="5" dirty="0">
                <a:latin typeface="Arial"/>
                <a:cs typeface="Arial"/>
              </a:rPr>
              <a:t> </a:t>
            </a:r>
            <a:r>
              <a:rPr sz="1000" spc="80" dirty="0">
                <a:latin typeface="Arial"/>
                <a:cs typeface="Arial"/>
              </a:rPr>
              <a:t>conforms</a:t>
            </a:r>
            <a:r>
              <a:rPr sz="1000" spc="5" dirty="0">
                <a:latin typeface="Arial"/>
                <a:cs typeface="Arial"/>
              </a:rPr>
              <a:t> </a:t>
            </a:r>
            <a:r>
              <a:rPr sz="1000" spc="85" dirty="0">
                <a:latin typeface="Arial"/>
                <a:cs typeface="Arial"/>
              </a:rPr>
              <a:t>to</a:t>
            </a:r>
            <a:r>
              <a:rPr sz="1000" spc="5" dirty="0">
                <a:latin typeface="Arial"/>
                <a:cs typeface="Arial"/>
              </a:rPr>
              <a:t> </a:t>
            </a:r>
            <a:r>
              <a:rPr sz="1000" spc="120" dirty="0">
                <a:latin typeface="Arial"/>
                <a:cs typeface="Arial"/>
              </a:rPr>
              <a:t>a</a:t>
            </a:r>
            <a:r>
              <a:rPr sz="1000" spc="5" dirty="0">
                <a:latin typeface="Arial"/>
                <a:cs typeface="Arial"/>
              </a:rPr>
              <a:t> </a:t>
            </a:r>
            <a:r>
              <a:rPr sz="1000" spc="55" dirty="0">
                <a:latin typeface="Arial"/>
                <a:cs typeface="Arial"/>
              </a:rPr>
              <a:t>t-</a:t>
            </a:r>
            <a:r>
              <a:rPr sz="1000" spc="60" dirty="0">
                <a:latin typeface="Arial"/>
                <a:cs typeface="Arial"/>
              </a:rPr>
              <a:t>distribution.</a:t>
            </a:r>
            <a:endParaRPr sz="1000">
              <a:latin typeface="Arial"/>
              <a:cs typeface="Arial"/>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215" dirty="0"/>
              <a:t> </a:t>
            </a:r>
            <a:r>
              <a:rPr spc="-105" dirty="0"/>
              <a:t>Testing:</a:t>
            </a:r>
            <a:r>
              <a:rPr spc="-215" dirty="0"/>
              <a:t> </a:t>
            </a:r>
            <a:r>
              <a:rPr spc="-114" dirty="0"/>
              <a:t>Step</a:t>
            </a:r>
            <a:r>
              <a:rPr spc="-210" dirty="0"/>
              <a:t> </a:t>
            </a:r>
            <a:r>
              <a:rPr dirty="0"/>
              <a:t>by</a:t>
            </a:r>
            <a:r>
              <a:rPr spc="-215" dirty="0"/>
              <a:t> </a:t>
            </a:r>
            <a:r>
              <a:rPr spc="-50" dirty="0"/>
              <a:t>Step</a:t>
            </a:r>
          </a:p>
        </p:txBody>
      </p:sp>
      <p:pic>
        <p:nvPicPr>
          <p:cNvPr id="4" name="object 4"/>
          <p:cNvPicPr/>
          <p:nvPr/>
        </p:nvPicPr>
        <p:blipFill>
          <a:blip r:embed="rId2" cstate="print"/>
          <a:stretch>
            <a:fillRect/>
          </a:stretch>
        </p:blipFill>
        <p:spPr>
          <a:xfrm>
            <a:off x="2181668" y="2315795"/>
            <a:ext cx="671401" cy="725848"/>
          </a:xfrm>
          <a:prstGeom prst="rect">
            <a:avLst/>
          </a:prstGeom>
        </p:spPr>
      </p:pic>
      <p:pic>
        <p:nvPicPr>
          <p:cNvPr id="5" name="object 5"/>
          <p:cNvPicPr/>
          <p:nvPr/>
        </p:nvPicPr>
        <p:blipFill>
          <a:blip r:embed="rId3" cstate="print"/>
          <a:stretch>
            <a:fillRect/>
          </a:stretch>
        </p:blipFill>
        <p:spPr>
          <a:xfrm>
            <a:off x="2181670" y="3782367"/>
            <a:ext cx="671398" cy="767348"/>
          </a:xfrm>
          <a:prstGeom prst="rect">
            <a:avLst/>
          </a:prstGeom>
        </p:spPr>
      </p:pic>
      <p:pic>
        <p:nvPicPr>
          <p:cNvPr id="6" name="object 6"/>
          <p:cNvPicPr/>
          <p:nvPr/>
        </p:nvPicPr>
        <p:blipFill>
          <a:blip r:embed="rId4" cstate="print"/>
          <a:stretch>
            <a:fillRect/>
          </a:stretch>
        </p:blipFill>
        <p:spPr>
          <a:xfrm>
            <a:off x="4571990" y="1726571"/>
            <a:ext cx="3848042" cy="2308795"/>
          </a:xfrm>
          <a:prstGeom prst="rect">
            <a:avLst/>
          </a:prstGeom>
        </p:spPr>
      </p:pic>
      <p:sp>
        <p:nvSpPr>
          <p:cNvPr id="7" name="object 7"/>
          <p:cNvSpPr txBox="1"/>
          <p:nvPr/>
        </p:nvSpPr>
        <p:spPr>
          <a:xfrm>
            <a:off x="652970" y="1381188"/>
            <a:ext cx="3631565" cy="1110615"/>
          </a:xfrm>
          <a:prstGeom prst="rect">
            <a:avLst/>
          </a:prstGeom>
        </p:spPr>
        <p:txBody>
          <a:bodyPr vert="horz" wrap="square" lIns="0" tIns="12700" rIns="0" bIns="0" rtlCol="0">
            <a:spAutoFit/>
          </a:bodyPr>
          <a:lstStyle/>
          <a:p>
            <a:pPr marL="52705">
              <a:lnSpc>
                <a:spcPct val="100000"/>
              </a:lnSpc>
              <a:spcBef>
                <a:spcPts val="100"/>
              </a:spcBef>
            </a:pPr>
            <a:r>
              <a:rPr sz="1400" spc="-80" dirty="0">
                <a:solidFill>
                  <a:srgbClr val="424242"/>
                </a:solidFill>
                <a:latin typeface="Arial Black"/>
                <a:cs typeface="Arial Black"/>
              </a:rPr>
              <a:t>Step</a:t>
            </a:r>
            <a:r>
              <a:rPr sz="1400" spc="-135" dirty="0">
                <a:solidFill>
                  <a:srgbClr val="424242"/>
                </a:solidFill>
                <a:latin typeface="Arial Black"/>
                <a:cs typeface="Arial Black"/>
              </a:rPr>
              <a:t> </a:t>
            </a:r>
            <a:r>
              <a:rPr sz="1400" spc="-90" dirty="0">
                <a:solidFill>
                  <a:srgbClr val="424242"/>
                </a:solidFill>
                <a:latin typeface="Arial Black"/>
                <a:cs typeface="Arial Black"/>
              </a:rPr>
              <a:t>3:</a:t>
            </a:r>
            <a:r>
              <a:rPr sz="1400" spc="-135" dirty="0">
                <a:solidFill>
                  <a:srgbClr val="424242"/>
                </a:solidFill>
                <a:latin typeface="Arial Black"/>
                <a:cs typeface="Arial Black"/>
              </a:rPr>
              <a:t> </a:t>
            </a:r>
            <a:r>
              <a:rPr sz="1400" spc="-50" dirty="0">
                <a:solidFill>
                  <a:srgbClr val="424242"/>
                </a:solidFill>
                <a:latin typeface="Arial Black"/>
                <a:cs typeface="Arial Black"/>
              </a:rPr>
              <a:t>Calculate</a:t>
            </a:r>
            <a:r>
              <a:rPr sz="1400" spc="-135" dirty="0">
                <a:solidFill>
                  <a:srgbClr val="424242"/>
                </a:solidFill>
                <a:latin typeface="Arial Black"/>
                <a:cs typeface="Arial Black"/>
              </a:rPr>
              <a:t> </a:t>
            </a:r>
            <a:r>
              <a:rPr sz="1400" spc="-110" dirty="0">
                <a:solidFill>
                  <a:srgbClr val="424242"/>
                </a:solidFill>
                <a:latin typeface="Arial Black"/>
                <a:cs typeface="Arial Black"/>
              </a:rPr>
              <a:t>Test</a:t>
            </a:r>
            <a:r>
              <a:rPr sz="1400" spc="-135" dirty="0">
                <a:solidFill>
                  <a:srgbClr val="424242"/>
                </a:solidFill>
                <a:latin typeface="Arial Black"/>
                <a:cs typeface="Arial Black"/>
              </a:rPr>
              <a:t> </a:t>
            </a:r>
            <a:r>
              <a:rPr sz="1400" spc="-10" dirty="0">
                <a:solidFill>
                  <a:srgbClr val="424242"/>
                </a:solidFill>
                <a:latin typeface="Arial Black"/>
                <a:cs typeface="Arial Black"/>
              </a:rPr>
              <a:t>Statistic</a:t>
            </a:r>
            <a:endParaRPr sz="1400">
              <a:latin typeface="Arial Black"/>
              <a:cs typeface="Arial Black"/>
            </a:endParaRPr>
          </a:p>
          <a:p>
            <a:pPr marL="314325" marR="5080" indent="-302260" algn="just">
              <a:lnSpc>
                <a:spcPct val="150000"/>
              </a:lnSpc>
              <a:spcBef>
                <a:spcPts val="1460"/>
              </a:spcBef>
              <a:buChar char="●"/>
              <a:tabLst>
                <a:tab pos="317500" algn="l"/>
              </a:tabLst>
            </a:pPr>
            <a:r>
              <a:rPr sz="1000" spc="65" dirty="0">
                <a:latin typeface="Arial"/>
                <a:cs typeface="Arial"/>
              </a:rPr>
              <a:t>When</a:t>
            </a:r>
            <a:r>
              <a:rPr sz="1000" spc="160" dirty="0">
                <a:latin typeface="Arial"/>
                <a:cs typeface="Arial"/>
              </a:rPr>
              <a:t> </a:t>
            </a:r>
            <a:r>
              <a:rPr sz="1000" b="1" dirty="0">
                <a:latin typeface="FreeSerif"/>
                <a:cs typeface="FreeSerif"/>
              </a:rPr>
              <a:t>𝜎</a:t>
            </a:r>
            <a:r>
              <a:rPr sz="1000" b="1" spc="140" dirty="0">
                <a:latin typeface="FreeSerif"/>
                <a:cs typeface="FreeSerif"/>
              </a:rPr>
              <a:t> </a:t>
            </a:r>
            <a:r>
              <a:rPr sz="1000" dirty="0">
                <a:latin typeface="Arial Black"/>
                <a:cs typeface="Arial Black"/>
              </a:rPr>
              <a:t>is</a:t>
            </a:r>
            <a:r>
              <a:rPr sz="1000" spc="55" dirty="0">
                <a:latin typeface="Arial Black"/>
                <a:cs typeface="Arial Black"/>
              </a:rPr>
              <a:t> </a:t>
            </a:r>
            <a:r>
              <a:rPr sz="1000" dirty="0">
                <a:latin typeface="Arial Black"/>
                <a:cs typeface="Arial Black"/>
              </a:rPr>
              <a:t>known</a:t>
            </a:r>
            <a:r>
              <a:rPr sz="1000" dirty="0">
                <a:latin typeface="Arial"/>
                <a:cs typeface="Arial"/>
              </a:rPr>
              <a:t>,</a:t>
            </a:r>
            <a:r>
              <a:rPr sz="1000" spc="160" dirty="0">
                <a:latin typeface="Arial"/>
                <a:cs typeface="Arial"/>
              </a:rPr>
              <a:t> </a:t>
            </a:r>
            <a:r>
              <a:rPr sz="1000" spc="80" dirty="0">
                <a:latin typeface="Arial"/>
                <a:cs typeface="Arial"/>
              </a:rPr>
              <a:t>the</a:t>
            </a:r>
            <a:r>
              <a:rPr sz="1000" spc="165" dirty="0">
                <a:latin typeface="Arial"/>
                <a:cs typeface="Arial"/>
              </a:rPr>
              <a:t> </a:t>
            </a:r>
            <a:r>
              <a:rPr sz="1000" spc="85" dirty="0">
                <a:latin typeface="Arial"/>
                <a:cs typeface="Arial"/>
              </a:rPr>
              <a:t>appropriate</a:t>
            </a:r>
            <a:r>
              <a:rPr sz="1000" spc="160" dirty="0">
                <a:latin typeface="Arial"/>
                <a:cs typeface="Arial"/>
              </a:rPr>
              <a:t> </a:t>
            </a:r>
            <a:r>
              <a:rPr sz="1000" spc="60" dirty="0">
                <a:latin typeface="Arial"/>
                <a:cs typeface="Arial"/>
              </a:rPr>
              <a:t>test</a:t>
            </a:r>
            <a:r>
              <a:rPr sz="1000" spc="160" dirty="0">
                <a:latin typeface="Arial"/>
                <a:cs typeface="Arial"/>
              </a:rPr>
              <a:t> </a:t>
            </a:r>
            <a:r>
              <a:rPr sz="1000" spc="60" dirty="0">
                <a:latin typeface="Arial"/>
                <a:cs typeface="Arial"/>
              </a:rPr>
              <a:t>statistic</a:t>
            </a:r>
            <a:r>
              <a:rPr sz="1000" spc="165" dirty="0">
                <a:latin typeface="Arial"/>
                <a:cs typeface="Arial"/>
              </a:rPr>
              <a:t> </a:t>
            </a:r>
            <a:r>
              <a:rPr sz="1000" spc="-25" dirty="0">
                <a:latin typeface="Arial"/>
                <a:cs typeface="Arial"/>
              </a:rPr>
              <a:t>is 	</a:t>
            </a:r>
            <a:r>
              <a:rPr sz="1000" spc="80" dirty="0">
                <a:latin typeface="Arial"/>
                <a:cs typeface="Arial"/>
              </a:rPr>
              <a:t>the</a:t>
            </a:r>
            <a:r>
              <a:rPr sz="1000" spc="370" dirty="0">
                <a:latin typeface="Arial"/>
                <a:cs typeface="Arial"/>
              </a:rPr>
              <a:t> </a:t>
            </a:r>
            <a:r>
              <a:rPr sz="1000" spc="50" dirty="0">
                <a:latin typeface="Arial"/>
                <a:cs typeface="Arial"/>
              </a:rPr>
              <a:t>z-score.</a:t>
            </a:r>
            <a:r>
              <a:rPr sz="1000" spc="375" dirty="0">
                <a:latin typeface="Arial"/>
                <a:cs typeface="Arial"/>
              </a:rPr>
              <a:t> </a:t>
            </a:r>
            <a:r>
              <a:rPr sz="1000" dirty="0">
                <a:latin typeface="Arial"/>
                <a:cs typeface="Arial"/>
              </a:rPr>
              <a:t>This</a:t>
            </a:r>
            <a:r>
              <a:rPr sz="1000" spc="375" dirty="0">
                <a:latin typeface="Arial"/>
                <a:cs typeface="Arial"/>
              </a:rPr>
              <a:t> </a:t>
            </a:r>
            <a:r>
              <a:rPr sz="1000" spc="60" dirty="0">
                <a:latin typeface="Arial"/>
                <a:cs typeface="Arial"/>
              </a:rPr>
              <a:t>statistic</a:t>
            </a:r>
            <a:r>
              <a:rPr sz="1000" spc="375" dirty="0">
                <a:latin typeface="Arial"/>
                <a:cs typeface="Arial"/>
              </a:rPr>
              <a:t> </a:t>
            </a:r>
            <a:r>
              <a:rPr sz="1000" spc="80" dirty="0">
                <a:latin typeface="Arial"/>
                <a:cs typeface="Arial"/>
              </a:rPr>
              <a:t>conforms</a:t>
            </a:r>
            <a:r>
              <a:rPr sz="1000" spc="375" dirty="0">
                <a:latin typeface="Arial"/>
                <a:cs typeface="Arial"/>
              </a:rPr>
              <a:t> </a:t>
            </a:r>
            <a:r>
              <a:rPr sz="1000" spc="85" dirty="0">
                <a:latin typeface="Arial"/>
                <a:cs typeface="Arial"/>
              </a:rPr>
              <a:t>to</a:t>
            </a:r>
            <a:r>
              <a:rPr sz="1000" spc="375" dirty="0">
                <a:latin typeface="Arial"/>
                <a:cs typeface="Arial"/>
              </a:rPr>
              <a:t> </a:t>
            </a:r>
            <a:r>
              <a:rPr sz="1000" spc="120" dirty="0">
                <a:latin typeface="Arial"/>
                <a:cs typeface="Arial"/>
              </a:rPr>
              <a:t>a</a:t>
            </a:r>
            <a:r>
              <a:rPr sz="1000" spc="375" dirty="0">
                <a:latin typeface="Arial"/>
                <a:cs typeface="Arial"/>
              </a:rPr>
              <a:t> </a:t>
            </a:r>
            <a:r>
              <a:rPr sz="1000" spc="80" dirty="0">
                <a:latin typeface="Arial"/>
                <a:cs typeface="Arial"/>
              </a:rPr>
              <a:t>normal 	</a:t>
            </a:r>
            <a:r>
              <a:rPr sz="1000" spc="40" dirty="0">
                <a:latin typeface="Arial"/>
                <a:cs typeface="Arial"/>
              </a:rPr>
              <a:t>distribution.</a:t>
            </a:r>
            <a:endParaRPr sz="1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3869517" y="3117118"/>
            <a:ext cx="284074" cy="314299"/>
          </a:xfrm>
          <a:prstGeom prst="rect">
            <a:avLst/>
          </a:prstGeom>
        </p:spPr>
      </p:pic>
      <p:sp>
        <p:nvSpPr>
          <p:cNvPr id="4" name="object 4"/>
          <p:cNvSpPr txBox="1"/>
          <p:nvPr/>
        </p:nvSpPr>
        <p:spPr>
          <a:xfrm>
            <a:off x="693373" y="1381188"/>
            <a:ext cx="7472680" cy="226187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35" dirty="0">
                <a:solidFill>
                  <a:srgbClr val="424242"/>
                </a:solidFill>
                <a:latin typeface="Arial Black"/>
                <a:cs typeface="Arial Black"/>
              </a:rPr>
              <a:t>4:</a:t>
            </a:r>
            <a:r>
              <a:rPr sz="1400" spc="-130" dirty="0">
                <a:solidFill>
                  <a:srgbClr val="424242"/>
                </a:solidFill>
                <a:latin typeface="Arial Black"/>
                <a:cs typeface="Arial Black"/>
              </a:rPr>
              <a:t> </a:t>
            </a:r>
            <a:r>
              <a:rPr sz="1400" spc="-50" dirty="0">
                <a:solidFill>
                  <a:srgbClr val="424242"/>
                </a:solidFill>
                <a:latin typeface="Arial Black"/>
                <a:cs typeface="Arial Black"/>
              </a:rPr>
              <a:t>Determine</a:t>
            </a:r>
            <a:r>
              <a:rPr sz="1400" spc="-130" dirty="0">
                <a:solidFill>
                  <a:srgbClr val="424242"/>
                </a:solidFill>
                <a:latin typeface="Arial Black"/>
                <a:cs typeface="Arial Black"/>
              </a:rPr>
              <a:t> </a:t>
            </a:r>
            <a:r>
              <a:rPr sz="1400" dirty="0">
                <a:solidFill>
                  <a:srgbClr val="424242"/>
                </a:solidFill>
                <a:latin typeface="Arial Black"/>
                <a:cs typeface="Arial Black"/>
              </a:rPr>
              <a:t>P-</a:t>
            </a:r>
            <a:r>
              <a:rPr sz="1400" spc="-10" dirty="0">
                <a:solidFill>
                  <a:srgbClr val="424242"/>
                </a:solidFill>
                <a:latin typeface="Arial Black"/>
                <a:cs typeface="Arial Black"/>
              </a:rPr>
              <a:t>value</a:t>
            </a:r>
            <a:endParaRPr sz="1400" dirty="0">
              <a:latin typeface="Arial Black"/>
              <a:cs typeface="Arial Black"/>
            </a:endParaRPr>
          </a:p>
          <a:p>
            <a:pPr marL="763905" marR="5080" indent="-320675" algn="just">
              <a:lnSpc>
                <a:spcPct val="150000"/>
              </a:lnSpc>
              <a:spcBef>
                <a:spcPts val="805"/>
              </a:spcBef>
              <a:buChar char="●"/>
              <a:tabLst>
                <a:tab pos="763905" algn="l"/>
                <a:tab pos="765810" algn="l"/>
              </a:tabLst>
            </a:pPr>
            <a:r>
              <a:rPr sz="1200" dirty="0">
                <a:latin typeface="Arial"/>
                <a:cs typeface="Arial"/>
              </a:rPr>
              <a:t>	</a:t>
            </a:r>
            <a:r>
              <a:rPr sz="1200" spc="70" dirty="0">
                <a:latin typeface="Arial"/>
                <a:cs typeface="Arial"/>
              </a:rPr>
              <a:t>Having</a:t>
            </a:r>
            <a:r>
              <a:rPr sz="1200" spc="90" dirty="0">
                <a:latin typeface="Arial"/>
                <a:cs typeface="Arial"/>
              </a:rPr>
              <a:t>  </a:t>
            </a:r>
            <a:r>
              <a:rPr sz="1200" spc="105" dirty="0">
                <a:latin typeface="Arial"/>
                <a:cs typeface="Arial"/>
              </a:rPr>
              <a:t>obtained</a:t>
            </a:r>
            <a:r>
              <a:rPr sz="1200" spc="95" dirty="0">
                <a:latin typeface="Arial"/>
                <a:cs typeface="Arial"/>
              </a:rPr>
              <a:t>  </a:t>
            </a:r>
            <a:r>
              <a:rPr sz="1200" spc="145" dirty="0">
                <a:latin typeface="Arial"/>
                <a:cs typeface="Arial"/>
              </a:rPr>
              <a:t>a</a:t>
            </a:r>
            <a:r>
              <a:rPr sz="1200" spc="90" dirty="0">
                <a:latin typeface="Arial"/>
                <a:cs typeface="Arial"/>
              </a:rPr>
              <a:t>  </a:t>
            </a:r>
            <a:r>
              <a:rPr sz="1200" spc="70" dirty="0">
                <a:latin typeface="Arial"/>
                <a:cs typeface="Arial"/>
              </a:rPr>
              <a:t>test</a:t>
            </a:r>
            <a:r>
              <a:rPr sz="1200" spc="95" dirty="0">
                <a:latin typeface="Arial"/>
                <a:cs typeface="Arial"/>
              </a:rPr>
              <a:t>  </a:t>
            </a:r>
            <a:r>
              <a:rPr sz="1200" spc="75" dirty="0">
                <a:latin typeface="Arial"/>
                <a:cs typeface="Arial"/>
              </a:rPr>
              <a:t>statistic</a:t>
            </a:r>
            <a:r>
              <a:rPr sz="1200" spc="90" dirty="0">
                <a:latin typeface="Arial"/>
                <a:cs typeface="Arial"/>
              </a:rPr>
              <a:t>  </a:t>
            </a:r>
            <a:r>
              <a:rPr sz="1200" spc="130" dirty="0">
                <a:latin typeface="Arial"/>
                <a:cs typeface="Arial"/>
              </a:rPr>
              <a:t>and</a:t>
            </a:r>
            <a:r>
              <a:rPr sz="1200" spc="95" dirty="0">
                <a:latin typeface="Arial"/>
                <a:cs typeface="Arial"/>
              </a:rPr>
              <a:t>  </a:t>
            </a:r>
            <a:r>
              <a:rPr sz="1200" spc="85" dirty="0">
                <a:latin typeface="Arial"/>
                <a:cs typeface="Arial"/>
              </a:rPr>
              <a:t>considered</a:t>
            </a:r>
            <a:r>
              <a:rPr sz="1200" spc="90" dirty="0">
                <a:latin typeface="Arial"/>
                <a:cs typeface="Arial"/>
              </a:rPr>
              <a:t>  the</a:t>
            </a:r>
            <a:r>
              <a:rPr sz="1200" spc="95" dirty="0">
                <a:latin typeface="Arial"/>
                <a:cs typeface="Arial"/>
              </a:rPr>
              <a:t>  </a:t>
            </a:r>
            <a:r>
              <a:rPr sz="1200" spc="80" dirty="0">
                <a:latin typeface="Arial"/>
                <a:cs typeface="Arial"/>
              </a:rPr>
              <a:t>distribution</a:t>
            </a:r>
            <a:r>
              <a:rPr sz="1200" spc="90" dirty="0">
                <a:latin typeface="Arial"/>
                <a:cs typeface="Arial"/>
              </a:rPr>
              <a:t>  </a:t>
            </a:r>
            <a:r>
              <a:rPr sz="1200" spc="80" dirty="0">
                <a:latin typeface="Arial"/>
                <a:cs typeface="Arial"/>
              </a:rPr>
              <a:t>of</a:t>
            </a:r>
            <a:r>
              <a:rPr sz="1200" spc="95" dirty="0">
                <a:latin typeface="Arial"/>
                <a:cs typeface="Arial"/>
              </a:rPr>
              <a:t>  </a:t>
            </a:r>
            <a:r>
              <a:rPr sz="1200" spc="80" dirty="0">
                <a:latin typeface="Arial"/>
                <a:cs typeface="Arial"/>
              </a:rPr>
              <a:t>our</a:t>
            </a:r>
            <a:r>
              <a:rPr sz="1200" spc="90" dirty="0">
                <a:latin typeface="Arial"/>
                <a:cs typeface="Arial"/>
              </a:rPr>
              <a:t>  </a:t>
            </a:r>
            <a:r>
              <a:rPr sz="1200" spc="55" dirty="0">
                <a:latin typeface="Arial"/>
                <a:cs typeface="Arial"/>
              </a:rPr>
              <a:t>samples </a:t>
            </a:r>
            <a:r>
              <a:rPr sz="1200" spc="90" dirty="0">
                <a:latin typeface="Arial"/>
                <a:cs typeface="Arial"/>
              </a:rPr>
              <a:t>(whether</a:t>
            </a:r>
            <a:r>
              <a:rPr sz="1200" spc="80" dirty="0">
                <a:latin typeface="Arial"/>
                <a:cs typeface="Arial"/>
              </a:rPr>
              <a:t> </a:t>
            </a:r>
            <a:r>
              <a:rPr sz="1200" spc="105" dirty="0">
                <a:latin typeface="Arial"/>
                <a:cs typeface="Arial"/>
              </a:rPr>
              <a:t>normal</a:t>
            </a:r>
            <a:r>
              <a:rPr sz="1200" spc="80" dirty="0">
                <a:latin typeface="Arial"/>
                <a:cs typeface="Arial"/>
              </a:rPr>
              <a:t> </a:t>
            </a:r>
            <a:r>
              <a:rPr sz="1200" spc="70" dirty="0">
                <a:latin typeface="Arial"/>
                <a:cs typeface="Arial"/>
              </a:rPr>
              <a:t>or</a:t>
            </a:r>
            <a:r>
              <a:rPr sz="1200" spc="80" dirty="0">
                <a:latin typeface="Arial"/>
                <a:cs typeface="Arial"/>
              </a:rPr>
              <a:t> </a:t>
            </a:r>
            <a:r>
              <a:rPr sz="1200" dirty="0">
                <a:latin typeface="Arial"/>
                <a:cs typeface="Arial"/>
              </a:rPr>
              <a:t>T),</a:t>
            </a:r>
            <a:r>
              <a:rPr sz="1200" spc="80" dirty="0">
                <a:latin typeface="Arial"/>
                <a:cs typeface="Arial"/>
              </a:rPr>
              <a:t> </a:t>
            </a:r>
            <a:r>
              <a:rPr sz="1200" spc="95" dirty="0">
                <a:latin typeface="Arial"/>
                <a:cs typeface="Arial"/>
              </a:rPr>
              <a:t>we</a:t>
            </a:r>
            <a:r>
              <a:rPr sz="1200" spc="80" dirty="0">
                <a:latin typeface="Arial"/>
                <a:cs typeface="Arial"/>
              </a:rPr>
              <a:t> </a:t>
            </a:r>
            <a:r>
              <a:rPr sz="1200" spc="120" dirty="0">
                <a:latin typeface="Arial"/>
                <a:cs typeface="Arial"/>
              </a:rPr>
              <a:t>can</a:t>
            </a:r>
            <a:r>
              <a:rPr sz="1200" spc="80" dirty="0">
                <a:latin typeface="Arial"/>
                <a:cs typeface="Arial"/>
              </a:rPr>
              <a:t> </a:t>
            </a:r>
            <a:r>
              <a:rPr sz="1200" spc="105" dirty="0">
                <a:latin typeface="Arial"/>
                <a:cs typeface="Arial"/>
              </a:rPr>
              <a:t>now</a:t>
            </a:r>
            <a:r>
              <a:rPr sz="1200" spc="80" dirty="0">
                <a:latin typeface="Arial"/>
                <a:cs typeface="Arial"/>
              </a:rPr>
              <a:t> </a:t>
            </a:r>
            <a:r>
              <a:rPr sz="1200" spc="95" dirty="0">
                <a:latin typeface="Arial"/>
                <a:cs typeface="Arial"/>
              </a:rPr>
              <a:t>evaluate</a:t>
            </a:r>
            <a:r>
              <a:rPr sz="1200" spc="80" dirty="0">
                <a:latin typeface="Arial"/>
                <a:cs typeface="Arial"/>
              </a:rPr>
              <a:t> </a:t>
            </a:r>
            <a:r>
              <a:rPr sz="1200" spc="90" dirty="0">
                <a:latin typeface="Arial"/>
                <a:cs typeface="Arial"/>
              </a:rPr>
              <a:t>the</a:t>
            </a:r>
            <a:r>
              <a:rPr sz="1200" spc="85" dirty="0">
                <a:latin typeface="Arial"/>
                <a:cs typeface="Arial"/>
              </a:rPr>
              <a:t> probability</a:t>
            </a:r>
            <a:r>
              <a:rPr sz="1200" spc="80" dirty="0">
                <a:latin typeface="Arial"/>
                <a:cs typeface="Arial"/>
              </a:rPr>
              <a:t> of </a:t>
            </a:r>
            <a:r>
              <a:rPr sz="1200" spc="95" dirty="0">
                <a:latin typeface="Arial"/>
                <a:cs typeface="Arial"/>
              </a:rPr>
              <a:t>getting</a:t>
            </a:r>
            <a:r>
              <a:rPr sz="1200" spc="80" dirty="0">
                <a:latin typeface="Arial"/>
                <a:cs typeface="Arial"/>
              </a:rPr>
              <a:t> </a:t>
            </a:r>
            <a:r>
              <a:rPr sz="1200" spc="145" dirty="0">
                <a:latin typeface="Arial"/>
                <a:cs typeface="Arial"/>
              </a:rPr>
              <a:t>a</a:t>
            </a:r>
            <a:r>
              <a:rPr sz="1200" spc="80" dirty="0">
                <a:latin typeface="Arial"/>
                <a:cs typeface="Arial"/>
              </a:rPr>
              <a:t> </a:t>
            </a:r>
            <a:r>
              <a:rPr sz="1200" spc="105" dirty="0">
                <a:latin typeface="Arial"/>
                <a:cs typeface="Arial"/>
              </a:rPr>
              <a:t>sample</a:t>
            </a:r>
            <a:r>
              <a:rPr sz="1200" spc="80" dirty="0">
                <a:latin typeface="Arial"/>
                <a:cs typeface="Arial"/>
              </a:rPr>
              <a:t> </a:t>
            </a:r>
            <a:r>
              <a:rPr sz="1200" spc="120" dirty="0">
                <a:latin typeface="Arial"/>
                <a:cs typeface="Arial"/>
              </a:rPr>
              <a:t>mean </a:t>
            </a:r>
            <a:r>
              <a:rPr sz="1200" spc="80" dirty="0">
                <a:latin typeface="Arial"/>
                <a:cs typeface="Arial"/>
              </a:rPr>
              <a:t>as</a:t>
            </a:r>
            <a:r>
              <a:rPr sz="1200" spc="5" dirty="0">
                <a:latin typeface="Arial"/>
                <a:cs typeface="Arial"/>
              </a:rPr>
              <a:t> </a:t>
            </a:r>
            <a:r>
              <a:rPr sz="1200" spc="80" dirty="0">
                <a:latin typeface="Arial"/>
                <a:cs typeface="Arial"/>
              </a:rPr>
              <a:t>extreme</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0" dirty="0">
                <a:latin typeface="Arial"/>
                <a:cs typeface="Arial"/>
              </a:rPr>
              <a:t>one</a:t>
            </a:r>
            <a:r>
              <a:rPr sz="1200" spc="5" dirty="0">
                <a:latin typeface="Arial"/>
                <a:cs typeface="Arial"/>
              </a:rPr>
              <a:t> </a:t>
            </a:r>
            <a:r>
              <a:rPr sz="1200" spc="95" dirty="0">
                <a:latin typeface="Arial"/>
                <a:cs typeface="Arial"/>
              </a:rPr>
              <a:t>we</a:t>
            </a:r>
            <a:r>
              <a:rPr sz="1200" spc="10" dirty="0">
                <a:latin typeface="Arial"/>
                <a:cs typeface="Arial"/>
              </a:rPr>
              <a:t> </a:t>
            </a:r>
            <a:r>
              <a:rPr sz="1200" spc="60" dirty="0">
                <a:latin typeface="Arial"/>
                <a:cs typeface="Arial"/>
              </a:rPr>
              <a:t>observed.</a:t>
            </a:r>
            <a:r>
              <a:rPr sz="1200" spc="5" dirty="0">
                <a:latin typeface="Arial"/>
                <a:cs typeface="Arial"/>
              </a:rPr>
              <a:t> </a:t>
            </a:r>
            <a:r>
              <a:rPr sz="1200" dirty="0">
                <a:latin typeface="Arial"/>
                <a:cs typeface="Arial"/>
              </a:rPr>
              <a:t>This</a:t>
            </a:r>
            <a:r>
              <a:rPr sz="1200" spc="5" dirty="0">
                <a:latin typeface="Arial"/>
                <a:cs typeface="Arial"/>
              </a:rPr>
              <a:t> </a:t>
            </a:r>
            <a:r>
              <a:rPr sz="1200" spc="85" dirty="0">
                <a:latin typeface="Arial"/>
                <a:cs typeface="Arial"/>
              </a:rPr>
              <a:t>probability</a:t>
            </a:r>
            <a:r>
              <a:rPr sz="1200" spc="10" dirty="0">
                <a:latin typeface="Arial"/>
                <a:cs typeface="Arial"/>
              </a:rPr>
              <a:t> </a:t>
            </a:r>
            <a:r>
              <a:rPr sz="1200" dirty="0">
                <a:latin typeface="Arial"/>
                <a:cs typeface="Arial"/>
              </a:rPr>
              <a:t>is</a:t>
            </a:r>
            <a:r>
              <a:rPr sz="1200" spc="5" dirty="0">
                <a:latin typeface="Arial"/>
                <a:cs typeface="Arial"/>
              </a:rPr>
              <a:t> </a:t>
            </a:r>
            <a:r>
              <a:rPr sz="1200" spc="85" dirty="0">
                <a:latin typeface="Arial"/>
                <a:cs typeface="Arial"/>
              </a:rPr>
              <a:t>known</a:t>
            </a:r>
            <a:r>
              <a:rPr sz="1200" spc="5" dirty="0">
                <a:latin typeface="Arial"/>
                <a:cs typeface="Arial"/>
              </a:rPr>
              <a:t> </a:t>
            </a:r>
            <a:r>
              <a:rPr sz="1200" spc="80" dirty="0">
                <a:latin typeface="Arial"/>
                <a:cs typeface="Arial"/>
              </a:rPr>
              <a:t>as</a:t>
            </a:r>
            <a:r>
              <a:rPr sz="1200" spc="10" dirty="0">
                <a:latin typeface="Arial"/>
                <a:cs typeface="Arial"/>
              </a:rPr>
              <a:t> </a:t>
            </a:r>
            <a:r>
              <a:rPr sz="1200" spc="90" dirty="0">
                <a:latin typeface="Arial"/>
                <a:cs typeface="Arial"/>
              </a:rPr>
              <a:t>the</a:t>
            </a:r>
            <a:r>
              <a:rPr sz="1200" spc="5" dirty="0">
                <a:latin typeface="Arial"/>
                <a:cs typeface="Arial"/>
              </a:rPr>
              <a:t> </a:t>
            </a:r>
            <a:r>
              <a:rPr sz="1200" spc="95" dirty="0">
                <a:latin typeface="Arial"/>
                <a:cs typeface="Arial"/>
              </a:rPr>
              <a:t>p-</a:t>
            </a:r>
            <a:r>
              <a:rPr sz="1200" spc="85" dirty="0">
                <a:latin typeface="Arial"/>
                <a:cs typeface="Arial"/>
              </a:rPr>
              <a:t>value.</a:t>
            </a:r>
            <a:endParaRPr sz="1200" dirty="0">
              <a:latin typeface="Arial"/>
              <a:cs typeface="Arial"/>
            </a:endParaRPr>
          </a:p>
          <a:p>
            <a:pPr>
              <a:lnSpc>
                <a:spcPct val="100000"/>
              </a:lnSpc>
              <a:spcBef>
                <a:spcPts val="780"/>
              </a:spcBef>
              <a:buFont typeface="Arial"/>
              <a:buChar char="●"/>
            </a:pPr>
            <a:endParaRPr sz="1200" dirty="0">
              <a:latin typeface="Arial"/>
              <a:cs typeface="Arial"/>
            </a:endParaRPr>
          </a:p>
          <a:p>
            <a:pPr marL="763905" marR="5080" indent="-320675" algn="just">
              <a:lnSpc>
                <a:spcPct val="150000"/>
              </a:lnSpc>
              <a:buChar char="●"/>
              <a:tabLst>
                <a:tab pos="763905" algn="l"/>
                <a:tab pos="765810" algn="l"/>
                <a:tab pos="3534410" algn="l"/>
              </a:tabLst>
            </a:pPr>
            <a:r>
              <a:rPr sz="1200" dirty="0">
                <a:latin typeface="Arial"/>
                <a:cs typeface="Arial"/>
              </a:rPr>
              <a:t>	If</a:t>
            </a:r>
            <a:r>
              <a:rPr sz="1200" spc="190" dirty="0">
                <a:latin typeface="Arial"/>
                <a:cs typeface="Arial"/>
              </a:rPr>
              <a:t> </a:t>
            </a:r>
            <a:r>
              <a:rPr sz="1200" spc="90" dirty="0">
                <a:latin typeface="Arial"/>
                <a:cs typeface="Arial"/>
              </a:rPr>
              <a:t>the</a:t>
            </a:r>
            <a:r>
              <a:rPr sz="1200" spc="190" dirty="0">
                <a:latin typeface="Arial"/>
                <a:cs typeface="Arial"/>
              </a:rPr>
              <a:t> </a:t>
            </a:r>
            <a:r>
              <a:rPr sz="1200" spc="110" dirty="0">
                <a:latin typeface="Arial"/>
                <a:cs typeface="Arial"/>
              </a:rPr>
              <a:t>p-</a:t>
            </a:r>
            <a:r>
              <a:rPr sz="1200" spc="114" dirty="0">
                <a:latin typeface="Arial"/>
                <a:cs typeface="Arial"/>
              </a:rPr>
              <a:t>value</a:t>
            </a:r>
            <a:r>
              <a:rPr sz="1200" spc="190" dirty="0">
                <a:latin typeface="Arial"/>
                <a:cs typeface="Arial"/>
              </a:rPr>
              <a:t> </a:t>
            </a:r>
            <a:r>
              <a:rPr sz="1200" dirty="0">
                <a:latin typeface="Arial"/>
                <a:cs typeface="Arial"/>
              </a:rPr>
              <a:t>is</a:t>
            </a:r>
            <a:r>
              <a:rPr sz="1200" spc="190" dirty="0">
                <a:latin typeface="Arial"/>
                <a:cs typeface="Arial"/>
              </a:rPr>
              <a:t> </a:t>
            </a:r>
            <a:r>
              <a:rPr sz="1200" dirty="0">
                <a:latin typeface="Arial"/>
                <a:cs typeface="Arial"/>
              </a:rPr>
              <a:t>low,</a:t>
            </a:r>
            <a:r>
              <a:rPr sz="1200" spc="190" dirty="0">
                <a:latin typeface="Arial"/>
                <a:cs typeface="Arial"/>
              </a:rPr>
              <a:t> </a:t>
            </a:r>
            <a:r>
              <a:rPr sz="1200" spc="65" dirty="0">
                <a:latin typeface="Arial"/>
                <a:cs typeface="Arial"/>
              </a:rPr>
              <a:t>it</a:t>
            </a:r>
            <a:r>
              <a:rPr sz="1200" spc="190" dirty="0">
                <a:latin typeface="Arial"/>
                <a:cs typeface="Arial"/>
              </a:rPr>
              <a:t> </a:t>
            </a:r>
            <a:r>
              <a:rPr sz="1200" spc="110" dirty="0">
                <a:latin typeface="Arial"/>
                <a:cs typeface="Arial"/>
              </a:rPr>
              <a:t>means</a:t>
            </a:r>
            <a:r>
              <a:rPr sz="1200" spc="190" dirty="0">
                <a:latin typeface="Arial"/>
                <a:cs typeface="Arial"/>
              </a:rPr>
              <a:t> </a:t>
            </a:r>
            <a:r>
              <a:rPr sz="1200" spc="110" dirty="0">
                <a:latin typeface="Arial"/>
                <a:cs typeface="Arial"/>
              </a:rPr>
              <a:t>that</a:t>
            </a:r>
            <a:r>
              <a:rPr sz="1200" spc="195" dirty="0">
                <a:latin typeface="Arial"/>
                <a:cs typeface="Arial"/>
              </a:rPr>
              <a:t> </a:t>
            </a:r>
            <a:r>
              <a:rPr sz="1200" spc="90" dirty="0">
                <a:latin typeface="Arial"/>
                <a:cs typeface="Arial"/>
              </a:rPr>
              <a:t>the</a:t>
            </a:r>
            <a:r>
              <a:rPr sz="1200" spc="190" dirty="0">
                <a:latin typeface="Arial"/>
                <a:cs typeface="Arial"/>
              </a:rPr>
              <a:t> </a:t>
            </a:r>
            <a:r>
              <a:rPr sz="1200" spc="65" dirty="0">
                <a:latin typeface="Arial"/>
                <a:cs typeface="Arial"/>
              </a:rPr>
              <a:t>likelihood</a:t>
            </a:r>
            <a:r>
              <a:rPr sz="1200" spc="190" dirty="0">
                <a:latin typeface="Arial"/>
                <a:cs typeface="Arial"/>
              </a:rPr>
              <a:t> </a:t>
            </a:r>
            <a:r>
              <a:rPr sz="1200" spc="80" dirty="0">
                <a:latin typeface="Arial"/>
                <a:cs typeface="Arial"/>
              </a:rPr>
              <a:t>of</a:t>
            </a:r>
            <a:r>
              <a:rPr sz="1200" spc="190" dirty="0">
                <a:latin typeface="Arial"/>
                <a:cs typeface="Arial"/>
              </a:rPr>
              <a:t> </a:t>
            </a:r>
            <a:r>
              <a:rPr sz="1200" spc="100" dirty="0">
                <a:latin typeface="Arial"/>
                <a:cs typeface="Arial"/>
              </a:rPr>
              <a:t>obtaining</a:t>
            </a:r>
            <a:r>
              <a:rPr sz="1200" spc="190" dirty="0">
                <a:latin typeface="Arial"/>
                <a:cs typeface="Arial"/>
              </a:rPr>
              <a:t> </a:t>
            </a:r>
            <a:r>
              <a:rPr sz="1200" spc="90" dirty="0">
                <a:latin typeface="Arial"/>
                <a:cs typeface="Arial"/>
              </a:rPr>
              <a:t>the</a:t>
            </a:r>
            <a:r>
              <a:rPr sz="1200" spc="190" dirty="0">
                <a:latin typeface="Arial"/>
                <a:cs typeface="Arial"/>
              </a:rPr>
              <a:t> </a:t>
            </a:r>
            <a:r>
              <a:rPr sz="1200" spc="85" dirty="0">
                <a:latin typeface="Arial"/>
                <a:cs typeface="Arial"/>
              </a:rPr>
              <a:t>observed</a:t>
            </a:r>
            <a:r>
              <a:rPr sz="1200" spc="190" dirty="0">
                <a:latin typeface="Arial"/>
                <a:cs typeface="Arial"/>
              </a:rPr>
              <a:t> </a:t>
            </a:r>
            <a:r>
              <a:rPr sz="1200" dirty="0">
                <a:latin typeface="Arial"/>
                <a:cs typeface="Arial"/>
              </a:rPr>
              <a:t>results,</a:t>
            </a:r>
            <a:r>
              <a:rPr sz="1200" spc="195" dirty="0">
                <a:latin typeface="Arial"/>
                <a:cs typeface="Arial"/>
              </a:rPr>
              <a:t> </a:t>
            </a:r>
            <a:r>
              <a:rPr sz="1200" spc="-25" dirty="0">
                <a:latin typeface="Arial"/>
                <a:cs typeface="Arial"/>
              </a:rPr>
              <a:t>or </a:t>
            </a:r>
            <a:r>
              <a:rPr sz="1200" spc="114" dirty="0">
                <a:latin typeface="Arial"/>
                <a:cs typeface="Arial"/>
              </a:rPr>
              <a:t>more</a:t>
            </a:r>
            <a:r>
              <a:rPr sz="1200" spc="85" dirty="0">
                <a:latin typeface="Arial"/>
                <a:cs typeface="Arial"/>
              </a:rPr>
              <a:t>  </a:t>
            </a:r>
            <a:r>
              <a:rPr sz="1200" spc="80" dirty="0">
                <a:latin typeface="Arial"/>
                <a:cs typeface="Arial"/>
              </a:rPr>
              <a:t>extreme</a:t>
            </a:r>
            <a:r>
              <a:rPr sz="1200" spc="90" dirty="0">
                <a:latin typeface="Arial"/>
                <a:cs typeface="Arial"/>
              </a:rPr>
              <a:t>  </a:t>
            </a:r>
            <a:r>
              <a:rPr sz="1200" dirty="0">
                <a:latin typeface="Arial"/>
                <a:cs typeface="Arial"/>
              </a:rPr>
              <a:t>results,</a:t>
            </a:r>
            <a:r>
              <a:rPr sz="1200" spc="90" dirty="0">
                <a:latin typeface="Arial"/>
                <a:cs typeface="Arial"/>
              </a:rPr>
              <a:t>  </a:t>
            </a:r>
            <a:r>
              <a:rPr sz="1200" spc="85" dirty="0">
                <a:latin typeface="Arial"/>
                <a:cs typeface="Arial"/>
              </a:rPr>
              <a:t>under</a:t>
            </a:r>
            <a:r>
              <a:rPr sz="1200" dirty="0">
                <a:latin typeface="Arial"/>
                <a:cs typeface="Arial"/>
              </a:rPr>
              <a:t>	is</a:t>
            </a:r>
            <a:r>
              <a:rPr sz="1200" spc="475" dirty="0">
                <a:latin typeface="Arial"/>
                <a:cs typeface="Arial"/>
              </a:rPr>
              <a:t> </a:t>
            </a:r>
            <a:r>
              <a:rPr sz="1200" dirty="0">
                <a:latin typeface="Arial"/>
                <a:cs typeface="Arial"/>
              </a:rPr>
              <a:t>unlikely.</a:t>
            </a:r>
            <a:r>
              <a:rPr sz="1200" spc="475" dirty="0">
                <a:latin typeface="Arial"/>
                <a:cs typeface="Arial"/>
              </a:rPr>
              <a:t> </a:t>
            </a:r>
            <a:r>
              <a:rPr sz="1200" dirty="0">
                <a:latin typeface="Arial"/>
                <a:cs typeface="Arial"/>
              </a:rPr>
              <a:t>This</a:t>
            </a:r>
            <a:r>
              <a:rPr sz="1200" spc="475" dirty="0">
                <a:latin typeface="Arial"/>
                <a:cs typeface="Arial"/>
              </a:rPr>
              <a:t> </a:t>
            </a:r>
            <a:r>
              <a:rPr sz="1200" spc="85" dirty="0">
                <a:latin typeface="Arial"/>
                <a:cs typeface="Arial"/>
              </a:rPr>
              <a:t>often</a:t>
            </a:r>
            <a:r>
              <a:rPr sz="1200" spc="475" dirty="0">
                <a:latin typeface="Arial"/>
                <a:cs typeface="Arial"/>
              </a:rPr>
              <a:t> </a:t>
            </a:r>
            <a:r>
              <a:rPr sz="1200" spc="85" dirty="0">
                <a:latin typeface="Arial"/>
                <a:cs typeface="Arial"/>
              </a:rPr>
              <a:t>leads</a:t>
            </a:r>
            <a:r>
              <a:rPr sz="1200" spc="475" dirty="0">
                <a:latin typeface="Arial"/>
                <a:cs typeface="Arial"/>
              </a:rPr>
              <a:t> </a:t>
            </a:r>
            <a:r>
              <a:rPr sz="1200" spc="100" dirty="0">
                <a:latin typeface="Arial"/>
                <a:cs typeface="Arial"/>
              </a:rPr>
              <a:t>to</a:t>
            </a:r>
            <a:r>
              <a:rPr sz="1200" spc="475" dirty="0">
                <a:latin typeface="Arial"/>
                <a:cs typeface="Arial"/>
              </a:rPr>
              <a:t> </a:t>
            </a:r>
            <a:r>
              <a:rPr sz="1200" spc="80" dirty="0">
                <a:latin typeface="Arial"/>
                <a:cs typeface="Arial"/>
              </a:rPr>
              <a:t>rejecting</a:t>
            </a:r>
            <a:r>
              <a:rPr sz="1200" spc="480" dirty="0">
                <a:latin typeface="Arial"/>
                <a:cs typeface="Arial"/>
              </a:rPr>
              <a:t> </a:t>
            </a:r>
            <a:r>
              <a:rPr sz="1200" spc="90" dirty="0">
                <a:latin typeface="Arial"/>
                <a:cs typeface="Arial"/>
              </a:rPr>
              <a:t>the</a:t>
            </a:r>
            <a:r>
              <a:rPr sz="1200" spc="475" dirty="0">
                <a:latin typeface="Arial"/>
                <a:cs typeface="Arial"/>
              </a:rPr>
              <a:t> </a:t>
            </a:r>
            <a:r>
              <a:rPr sz="1200" spc="-20" dirty="0">
                <a:latin typeface="Arial"/>
                <a:cs typeface="Arial"/>
              </a:rPr>
              <a:t>null </a:t>
            </a:r>
            <a:r>
              <a:rPr sz="1200" spc="80" dirty="0">
                <a:latin typeface="Arial"/>
                <a:cs typeface="Arial"/>
              </a:rPr>
              <a:t>hypothesis</a:t>
            </a:r>
            <a:r>
              <a:rPr sz="1200" spc="-15" dirty="0">
                <a:latin typeface="Arial"/>
                <a:cs typeface="Arial"/>
              </a:rPr>
              <a:t> </a:t>
            </a:r>
            <a:r>
              <a:rPr sz="1200" spc="60" dirty="0">
                <a:latin typeface="Arial"/>
                <a:cs typeface="Arial"/>
              </a:rPr>
              <a:t>in</a:t>
            </a:r>
            <a:r>
              <a:rPr sz="1200" spc="-15" dirty="0">
                <a:latin typeface="Arial"/>
                <a:cs typeface="Arial"/>
              </a:rPr>
              <a:t> </a:t>
            </a:r>
            <a:r>
              <a:rPr sz="1200" spc="85" dirty="0">
                <a:latin typeface="Arial"/>
                <a:cs typeface="Arial"/>
              </a:rPr>
              <a:t>favor</a:t>
            </a:r>
            <a:r>
              <a:rPr sz="1200" spc="-10" dirty="0">
                <a:latin typeface="Arial"/>
                <a:cs typeface="Arial"/>
              </a:rPr>
              <a:t> </a:t>
            </a:r>
            <a:r>
              <a:rPr sz="1200" spc="80" dirty="0">
                <a:latin typeface="Arial"/>
                <a:cs typeface="Arial"/>
              </a:rPr>
              <a:t>of</a:t>
            </a:r>
            <a:r>
              <a:rPr sz="1200" spc="-15" dirty="0">
                <a:latin typeface="Arial"/>
                <a:cs typeface="Arial"/>
              </a:rPr>
              <a:t> </a:t>
            </a:r>
            <a:r>
              <a:rPr sz="1200" spc="125" dirty="0">
                <a:latin typeface="Arial"/>
                <a:cs typeface="Arial"/>
              </a:rPr>
              <a:t>an</a:t>
            </a:r>
            <a:r>
              <a:rPr sz="1200" spc="-10" dirty="0">
                <a:latin typeface="Arial"/>
                <a:cs typeface="Arial"/>
              </a:rPr>
              <a:t> </a:t>
            </a:r>
            <a:r>
              <a:rPr sz="1200" spc="85" dirty="0">
                <a:latin typeface="Arial"/>
                <a:cs typeface="Arial"/>
              </a:rPr>
              <a:t>alternative</a:t>
            </a:r>
            <a:r>
              <a:rPr sz="1200" spc="-15" dirty="0">
                <a:latin typeface="Arial"/>
                <a:cs typeface="Arial"/>
              </a:rPr>
              <a:t> </a:t>
            </a:r>
            <a:r>
              <a:rPr sz="1200" spc="50" dirty="0">
                <a:latin typeface="Arial"/>
                <a:cs typeface="Arial"/>
              </a:rPr>
              <a:t>hypothesis.</a:t>
            </a:r>
            <a:endParaRPr sz="1200" dirty="0">
              <a:latin typeface="Arial"/>
              <a:cs typeface="Arial"/>
            </a:endParaRPr>
          </a:p>
        </p:txBody>
      </p:sp>
    </p:spTree>
    <p:extLst>
      <p:ext uri="{BB962C8B-B14F-4D97-AF65-F5344CB8AC3E}">
        <p14:creationId xmlns:p14="http://schemas.microsoft.com/office/powerpoint/2010/main" val="686430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9545" y="2747369"/>
            <a:ext cx="4364990" cy="2037080"/>
            <a:chOff x="2389545" y="2747369"/>
            <a:chExt cx="4364990" cy="2037080"/>
          </a:xfrm>
        </p:grpSpPr>
        <p:pic>
          <p:nvPicPr>
            <p:cNvPr id="3" name="object 3"/>
            <p:cNvPicPr/>
            <p:nvPr/>
          </p:nvPicPr>
          <p:blipFill>
            <a:blip r:embed="rId2" cstate="print"/>
            <a:stretch>
              <a:fillRect/>
            </a:stretch>
          </p:blipFill>
          <p:spPr>
            <a:xfrm>
              <a:off x="2389545" y="2747369"/>
              <a:ext cx="4364891" cy="2036945"/>
            </a:xfrm>
            <a:prstGeom prst="rect">
              <a:avLst/>
            </a:prstGeom>
          </p:spPr>
        </p:pic>
        <p:pic>
          <p:nvPicPr>
            <p:cNvPr id="4" name="object 4"/>
            <p:cNvPicPr/>
            <p:nvPr/>
          </p:nvPicPr>
          <p:blipFill>
            <a:blip r:embed="rId3" cstate="print"/>
            <a:stretch>
              <a:fillRect/>
            </a:stretch>
          </p:blipFill>
          <p:spPr>
            <a:xfrm>
              <a:off x="6430036" y="3166143"/>
              <a:ext cx="284074" cy="314299"/>
            </a:xfrm>
            <a:prstGeom prst="rect">
              <a:avLst/>
            </a:prstGeom>
          </p:spPr>
        </p:pic>
        <p:sp>
          <p:nvSpPr>
            <p:cNvPr id="5" name="object 5"/>
            <p:cNvSpPr/>
            <p:nvPr/>
          </p:nvSpPr>
          <p:spPr>
            <a:xfrm>
              <a:off x="3499042" y="3323293"/>
              <a:ext cx="3073400" cy="1107440"/>
            </a:xfrm>
            <a:custGeom>
              <a:avLst/>
              <a:gdLst/>
              <a:ahLst/>
              <a:cxnLst/>
              <a:rect l="l" t="t" r="r" b="b"/>
              <a:pathLst>
                <a:path w="3073400" h="1107439">
                  <a:moveTo>
                    <a:pt x="3073043" y="157149"/>
                  </a:moveTo>
                  <a:lnTo>
                    <a:pt x="2273845" y="1106947"/>
                  </a:lnTo>
                </a:path>
                <a:path w="3073400" h="1107439">
                  <a:moveTo>
                    <a:pt x="0" y="1098597"/>
                  </a:moveTo>
                  <a:lnTo>
                    <a:pt x="2930994" y="0"/>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5135308" y="1788521"/>
            <a:ext cx="1280795" cy="208279"/>
          </a:xfrm>
          <a:prstGeom prst="rect">
            <a:avLst/>
          </a:prstGeom>
        </p:spPr>
        <p:txBody>
          <a:bodyPr vert="horz" wrap="square" lIns="0" tIns="12700" rIns="0" bIns="0" rtlCol="0">
            <a:spAutoFit/>
          </a:bodyPr>
          <a:lstStyle/>
          <a:p>
            <a:pPr marL="12700">
              <a:lnSpc>
                <a:spcPct val="100000"/>
              </a:lnSpc>
              <a:spcBef>
                <a:spcPts val="100"/>
              </a:spcBef>
            </a:pPr>
            <a:r>
              <a:rPr sz="1200" spc="70" dirty="0">
                <a:latin typeface="Arial"/>
                <a:cs typeface="Arial"/>
              </a:rPr>
              <a:t>or</a:t>
            </a:r>
            <a:r>
              <a:rPr sz="1200" spc="-5" dirty="0">
                <a:latin typeface="Arial"/>
                <a:cs typeface="Arial"/>
              </a:rPr>
              <a:t> </a:t>
            </a:r>
            <a:r>
              <a:rPr sz="1200" spc="60" dirty="0">
                <a:latin typeface="Arial"/>
                <a:cs typeface="Arial"/>
              </a:rPr>
              <a:t>fail</a:t>
            </a:r>
            <a:r>
              <a:rPr sz="1200" spc="-5"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dirty="0">
                <a:latin typeface="Arial"/>
                <a:cs typeface="Arial"/>
              </a:rPr>
              <a:t> </a:t>
            </a:r>
            <a:r>
              <a:rPr sz="1200" spc="-25" dirty="0">
                <a:latin typeface="Arial"/>
                <a:cs typeface="Arial"/>
              </a:rPr>
              <a:t>it.</a:t>
            </a:r>
            <a:endParaRPr sz="1200">
              <a:latin typeface="Arial"/>
              <a:cs typeface="Arial"/>
            </a:endParaRPr>
          </a:p>
        </p:txBody>
      </p:sp>
      <p:pic>
        <p:nvPicPr>
          <p:cNvPr id="8" name="object 8"/>
          <p:cNvPicPr/>
          <p:nvPr/>
        </p:nvPicPr>
        <p:blipFill>
          <a:blip r:embed="rId3" cstate="print"/>
          <a:stretch>
            <a:fillRect/>
          </a:stretch>
        </p:blipFill>
        <p:spPr>
          <a:xfrm>
            <a:off x="4822515" y="1726571"/>
            <a:ext cx="284074" cy="314299"/>
          </a:xfrm>
          <a:prstGeom prst="rect">
            <a:avLst/>
          </a:prstGeom>
        </p:spPr>
      </p:pic>
      <p:sp>
        <p:nvSpPr>
          <p:cNvPr id="9" name="object 9"/>
          <p:cNvSpPr txBox="1"/>
          <p:nvPr/>
        </p:nvSpPr>
        <p:spPr>
          <a:xfrm>
            <a:off x="1581346" y="1971401"/>
            <a:ext cx="6297930" cy="1421765"/>
          </a:xfrm>
          <a:prstGeom prst="rect">
            <a:avLst/>
          </a:prstGeom>
        </p:spPr>
        <p:txBody>
          <a:bodyPr vert="horz" wrap="square" lIns="0" tIns="104140" rIns="0" bIns="0" rtlCol="0">
            <a:spAutoFit/>
          </a:bodyPr>
          <a:lstStyle/>
          <a:p>
            <a:pPr marL="320040" marR="2290445" indent="-320040" algn="r">
              <a:lnSpc>
                <a:spcPct val="100000"/>
              </a:lnSpc>
              <a:spcBef>
                <a:spcPts val="820"/>
              </a:spcBef>
              <a:buChar char="○"/>
              <a:tabLst>
                <a:tab pos="320040" algn="l"/>
              </a:tabLst>
            </a:pPr>
            <a:r>
              <a:rPr sz="1200" dirty="0">
                <a:latin typeface="Arial"/>
                <a:cs typeface="Arial"/>
              </a:rPr>
              <a:t>In</a:t>
            </a:r>
            <a:r>
              <a:rPr sz="1200" spc="5" dirty="0">
                <a:latin typeface="Arial"/>
                <a:cs typeface="Arial"/>
              </a:rPr>
              <a:t> </a:t>
            </a:r>
            <a:r>
              <a:rPr sz="1200" spc="-10" dirty="0">
                <a:latin typeface="Arial Black"/>
                <a:cs typeface="Arial Black"/>
              </a:rPr>
              <a:t>two-tailed</a:t>
            </a:r>
            <a:r>
              <a:rPr sz="1200" spc="-135" dirty="0">
                <a:latin typeface="Arial Black"/>
                <a:cs typeface="Arial Black"/>
              </a:rPr>
              <a:t> </a:t>
            </a:r>
            <a:r>
              <a:rPr sz="1200" spc="-65" dirty="0">
                <a:latin typeface="Arial Black"/>
                <a:cs typeface="Arial Black"/>
              </a:rPr>
              <a:t>tests</a:t>
            </a:r>
            <a:r>
              <a:rPr sz="1200" spc="-60" dirty="0">
                <a:latin typeface="Arial Black"/>
                <a:cs typeface="Arial Black"/>
              </a:rPr>
              <a:t> </a:t>
            </a:r>
            <a:r>
              <a:rPr sz="1200" spc="110" dirty="0">
                <a:latin typeface="Arial"/>
                <a:cs typeface="Arial"/>
              </a:rPr>
              <a:t>(when</a:t>
            </a:r>
            <a:r>
              <a:rPr sz="1200" spc="5" dirty="0">
                <a:latin typeface="Arial"/>
                <a:cs typeface="Arial"/>
              </a:rPr>
              <a:t> </a:t>
            </a:r>
            <a:r>
              <a:rPr sz="1200" spc="95" dirty="0">
                <a:latin typeface="Arial"/>
                <a:cs typeface="Arial"/>
              </a:rPr>
              <a:t>we</a:t>
            </a:r>
            <a:r>
              <a:rPr sz="1200" spc="5" dirty="0">
                <a:latin typeface="Arial"/>
                <a:cs typeface="Arial"/>
              </a:rPr>
              <a:t> </a:t>
            </a:r>
            <a:r>
              <a:rPr sz="1200" spc="70" dirty="0">
                <a:latin typeface="Arial"/>
                <a:cs typeface="Arial"/>
              </a:rPr>
              <a:t>test</a:t>
            </a:r>
            <a:r>
              <a:rPr sz="1200" spc="5" dirty="0">
                <a:latin typeface="Arial"/>
                <a:cs typeface="Arial"/>
              </a:rPr>
              <a:t> </a:t>
            </a:r>
            <a:r>
              <a:rPr sz="1200" spc="70" dirty="0">
                <a:latin typeface="Arial"/>
                <a:cs typeface="Arial"/>
              </a:rPr>
              <a:t>for</a:t>
            </a:r>
            <a:r>
              <a:rPr sz="1200" spc="5" dirty="0">
                <a:latin typeface="Arial"/>
                <a:cs typeface="Arial"/>
              </a:rPr>
              <a:t> </a:t>
            </a:r>
            <a:r>
              <a:rPr sz="1200" spc="55" dirty="0">
                <a:latin typeface="Arial"/>
                <a:cs typeface="Arial"/>
              </a:rPr>
              <a:t>equalities):</a:t>
            </a:r>
            <a:endParaRPr sz="1200">
              <a:latin typeface="Arial"/>
              <a:cs typeface="Arial"/>
            </a:endParaRPr>
          </a:p>
          <a:p>
            <a:pPr marL="320040" marR="2254250" lvl="1" indent="-320040" algn="r">
              <a:lnSpc>
                <a:spcPct val="100000"/>
              </a:lnSpc>
              <a:spcBef>
                <a:spcPts val="720"/>
              </a:spcBef>
              <a:buChar char="■"/>
              <a:tabLst>
                <a:tab pos="3200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&lt;</a:t>
            </a:r>
            <a:r>
              <a:rPr sz="1200" spc="-5"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marL="789940" lvl="1" indent="-320040">
              <a:lnSpc>
                <a:spcPct val="100000"/>
              </a:lnSpc>
              <a:spcBef>
                <a:spcPts val="720"/>
              </a:spcBef>
              <a:buChar char="■"/>
              <a:tabLst>
                <a:tab pos="789940" algn="l"/>
              </a:tabLst>
            </a:pPr>
            <a:r>
              <a:rPr sz="1200" dirty="0">
                <a:latin typeface="Arial"/>
                <a:cs typeface="Arial"/>
              </a:rPr>
              <a:t>If</a:t>
            </a:r>
            <a:r>
              <a:rPr sz="1200" spc="-10" dirty="0">
                <a:latin typeface="Arial"/>
                <a:cs typeface="Arial"/>
              </a:rPr>
              <a:t> </a:t>
            </a:r>
            <a:r>
              <a:rPr sz="1200" spc="110" dirty="0">
                <a:latin typeface="Arial"/>
                <a:cs typeface="Arial"/>
              </a:rPr>
              <a:t>p_value</a:t>
            </a:r>
            <a:r>
              <a:rPr sz="1200" spc="-10" dirty="0">
                <a:latin typeface="Arial"/>
                <a:cs typeface="Arial"/>
              </a:rPr>
              <a:t> </a:t>
            </a:r>
            <a:r>
              <a:rPr sz="1200" dirty="0">
                <a:latin typeface="Arial"/>
                <a:cs typeface="Arial"/>
              </a:rPr>
              <a:t>&gt;</a:t>
            </a:r>
            <a:r>
              <a:rPr sz="1200" spc="-10" dirty="0">
                <a:latin typeface="Arial"/>
                <a:cs typeface="Arial"/>
              </a:rPr>
              <a:t> </a:t>
            </a:r>
            <a:r>
              <a:rPr sz="1200" dirty="0">
                <a:latin typeface="FreeSerif"/>
                <a:cs typeface="FreeSerif"/>
              </a:rPr>
              <a:t>𝛼</a:t>
            </a:r>
            <a:r>
              <a:rPr sz="1200" spc="25" dirty="0">
                <a:latin typeface="FreeSerif"/>
                <a:cs typeface="FreeSerif"/>
              </a:rPr>
              <a:t> </a:t>
            </a:r>
            <a:r>
              <a:rPr sz="1200" spc="95" dirty="0">
                <a:latin typeface="Arial"/>
                <a:cs typeface="Arial"/>
              </a:rPr>
              <a:t>we</a:t>
            </a:r>
            <a:r>
              <a:rPr sz="1200" spc="-10" dirty="0">
                <a:latin typeface="Arial"/>
                <a:cs typeface="Arial"/>
              </a:rPr>
              <a:t> </a:t>
            </a:r>
            <a:r>
              <a:rPr sz="1200" spc="60" dirty="0">
                <a:latin typeface="Arial"/>
                <a:cs typeface="Arial"/>
              </a:rPr>
              <a:t>fail</a:t>
            </a:r>
            <a:r>
              <a:rPr sz="1200" spc="-10" dirty="0">
                <a:latin typeface="Arial"/>
                <a:cs typeface="Arial"/>
              </a:rPr>
              <a:t> </a:t>
            </a:r>
            <a:r>
              <a:rPr sz="1200" spc="100" dirty="0">
                <a:latin typeface="Arial"/>
                <a:cs typeface="Arial"/>
              </a:rPr>
              <a:t>to</a:t>
            </a:r>
            <a:r>
              <a:rPr sz="1200" spc="-5" dirty="0">
                <a:latin typeface="Arial"/>
                <a:cs typeface="Arial"/>
              </a:rPr>
              <a:t> </a:t>
            </a:r>
            <a:r>
              <a:rPr sz="1200" spc="75" dirty="0">
                <a:latin typeface="Arial"/>
                <a:cs typeface="Arial"/>
              </a:rPr>
              <a:t>reject</a:t>
            </a:r>
            <a:r>
              <a:rPr sz="1200" spc="-10" dirty="0">
                <a:latin typeface="Arial"/>
                <a:cs typeface="Arial"/>
              </a:rPr>
              <a:t> </a:t>
            </a:r>
            <a:r>
              <a:rPr sz="1200" spc="90" dirty="0">
                <a:latin typeface="Arial"/>
                <a:cs typeface="Arial"/>
              </a:rPr>
              <a:t>the</a:t>
            </a:r>
            <a:r>
              <a:rPr sz="1200" spc="-10" dirty="0">
                <a:latin typeface="Arial"/>
                <a:cs typeface="Arial"/>
              </a:rPr>
              <a:t> </a:t>
            </a:r>
            <a:r>
              <a:rPr sz="1200" spc="60" dirty="0">
                <a:latin typeface="Arial"/>
                <a:cs typeface="Arial"/>
              </a:rPr>
              <a:t>null</a:t>
            </a:r>
            <a:r>
              <a:rPr sz="1200" spc="-10" dirty="0">
                <a:latin typeface="Arial"/>
                <a:cs typeface="Arial"/>
              </a:rPr>
              <a:t> </a:t>
            </a:r>
            <a:r>
              <a:rPr sz="1200" spc="50" dirty="0">
                <a:latin typeface="Arial"/>
                <a:cs typeface="Arial"/>
              </a:rPr>
              <a:t>hypothesis.</a:t>
            </a:r>
            <a:endParaRPr sz="1200">
              <a:latin typeface="Arial"/>
              <a:cs typeface="Arial"/>
            </a:endParaRPr>
          </a:p>
          <a:p>
            <a:pPr>
              <a:lnSpc>
                <a:spcPct val="100000"/>
              </a:lnSpc>
            </a:pPr>
            <a:endParaRPr sz="1200">
              <a:latin typeface="Arial"/>
              <a:cs typeface="Arial"/>
            </a:endParaRPr>
          </a:p>
          <a:p>
            <a:pPr>
              <a:lnSpc>
                <a:spcPct val="100000"/>
              </a:lnSpc>
              <a:spcBef>
                <a:spcPts val="310"/>
              </a:spcBef>
            </a:pPr>
            <a:endParaRPr sz="1200">
              <a:latin typeface="Arial"/>
              <a:cs typeface="Arial"/>
            </a:endParaRPr>
          </a:p>
          <a:p>
            <a:pPr marR="5080" algn="r">
              <a:lnSpc>
                <a:spcPct val="100000"/>
              </a:lnSpc>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783598" y="3323293"/>
            <a:ext cx="1605946" cy="824223"/>
          </a:xfrm>
          <a:prstGeom prst="rect">
            <a:avLst/>
          </a:prstGeom>
        </p:spPr>
      </p:pic>
      <p:sp>
        <p:nvSpPr>
          <p:cNvPr id="11" name="object 11"/>
          <p:cNvSpPr txBox="1"/>
          <p:nvPr/>
        </p:nvSpPr>
        <p:spPr>
          <a:xfrm>
            <a:off x="693373" y="1381188"/>
            <a:ext cx="4060825" cy="615950"/>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spc="-55" dirty="0">
                <a:solidFill>
                  <a:srgbClr val="424242"/>
                </a:solidFill>
                <a:latin typeface="Arial Black"/>
                <a:cs typeface="Arial Black"/>
              </a:rPr>
              <a:t>5:</a:t>
            </a:r>
            <a:r>
              <a:rPr sz="1400" spc="-140" dirty="0">
                <a:solidFill>
                  <a:srgbClr val="424242"/>
                </a:solidFill>
                <a:latin typeface="Arial Black"/>
                <a:cs typeface="Arial Black"/>
              </a:rPr>
              <a:t> </a:t>
            </a:r>
            <a:r>
              <a:rPr sz="1400" spc="-10" dirty="0">
                <a:solidFill>
                  <a:srgbClr val="424242"/>
                </a:solidFill>
                <a:latin typeface="Arial Black"/>
                <a:cs typeface="Arial Black"/>
              </a:rPr>
              <a:t>Decision-making</a:t>
            </a:r>
            <a:endParaRPr sz="1400">
              <a:latin typeface="Arial Black"/>
              <a:cs typeface="Arial Black"/>
            </a:endParaRPr>
          </a:p>
          <a:p>
            <a:pPr marL="763905" indent="-320675">
              <a:lnSpc>
                <a:spcPct val="100000"/>
              </a:lnSpc>
              <a:spcBef>
                <a:spcPts val="1525"/>
              </a:spcBef>
              <a:buChar char="●"/>
              <a:tabLst>
                <a:tab pos="763905" algn="l"/>
              </a:tabLst>
            </a:pPr>
            <a:r>
              <a:rPr sz="1200" dirty="0">
                <a:latin typeface="Arial"/>
                <a:cs typeface="Arial"/>
              </a:rPr>
              <a:t>Finally,</a:t>
            </a:r>
            <a:r>
              <a:rPr sz="1200" spc="20" dirty="0">
                <a:latin typeface="Arial"/>
                <a:cs typeface="Arial"/>
              </a:rPr>
              <a:t> </a:t>
            </a:r>
            <a:r>
              <a:rPr sz="1200" spc="95" dirty="0">
                <a:latin typeface="Arial"/>
                <a:cs typeface="Arial"/>
              </a:rPr>
              <a:t>we</a:t>
            </a:r>
            <a:r>
              <a:rPr sz="1200" spc="20" dirty="0">
                <a:latin typeface="Arial"/>
                <a:cs typeface="Arial"/>
              </a:rPr>
              <a:t> </a:t>
            </a:r>
            <a:r>
              <a:rPr sz="1200" spc="95" dirty="0">
                <a:latin typeface="Arial"/>
                <a:cs typeface="Arial"/>
              </a:rPr>
              <a:t>need</a:t>
            </a:r>
            <a:r>
              <a:rPr sz="1200" spc="20" dirty="0">
                <a:latin typeface="Arial"/>
                <a:cs typeface="Arial"/>
              </a:rPr>
              <a:t> </a:t>
            </a:r>
            <a:r>
              <a:rPr sz="1200" spc="100" dirty="0">
                <a:latin typeface="Arial"/>
                <a:cs typeface="Arial"/>
              </a:rPr>
              <a:t>to</a:t>
            </a:r>
            <a:r>
              <a:rPr sz="1200" spc="20" dirty="0">
                <a:latin typeface="Arial"/>
                <a:cs typeface="Arial"/>
              </a:rPr>
              <a:t> </a:t>
            </a:r>
            <a:r>
              <a:rPr sz="1200" spc="95" dirty="0">
                <a:latin typeface="Arial"/>
                <a:cs typeface="Arial"/>
              </a:rPr>
              <a:t>decide</a:t>
            </a:r>
            <a:r>
              <a:rPr sz="1200" spc="20" dirty="0">
                <a:latin typeface="Arial"/>
                <a:cs typeface="Arial"/>
              </a:rPr>
              <a:t> </a:t>
            </a:r>
            <a:r>
              <a:rPr sz="1200" spc="90" dirty="0">
                <a:latin typeface="Arial"/>
                <a:cs typeface="Arial"/>
              </a:rPr>
              <a:t>whether</a:t>
            </a:r>
            <a:r>
              <a:rPr sz="1200" spc="20" dirty="0">
                <a:latin typeface="Arial"/>
                <a:cs typeface="Arial"/>
              </a:rPr>
              <a:t> </a:t>
            </a:r>
            <a:r>
              <a:rPr sz="1200" spc="100" dirty="0">
                <a:latin typeface="Arial"/>
                <a:cs typeface="Arial"/>
              </a:rPr>
              <a:t>to</a:t>
            </a:r>
            <a:r>
              <a:rPr sz="1200" spc="20" dirty="0">
                <a:latin typeface="Arial"/>
                <a:cs typeface="Arial"/>
              </a:rPr>
              <a:t> </a:t>
            </a:r>
            <a:r>
              <a:rPr sz="1200" spc="65" dirty="0">
                <a:latin typeface="Arial"/>
                <a:cs typeface="Arial"/>
              </a:rPr>
              <a:t>reject</a:t>
            </a:r>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96270" y="2789669"/>
            <a:ext cx="4361815" cy="2039620"/>
            <a:chOff x="2396270" y="2789669"/>
            <a:chExt cx="4361815" cy="2039620"/>
          </a:xfrm>
        </p:grpSpPr>
        <p:pic>
          <p:nvPicPr>
            <p:cNvPr id="3" name="object 3"/>
            <p:cNvPicPr/>
            <p:nvPr/>
          </p:nvPicPr>
          <p:blipFill>
            <a:blip r:embed="rId2" cstate="print"/>
            <a:stretch>
              <a:fillRect/>
            </a:stretch>
          </p:blipFill>
          <p:spPr>
            <a:xfrm>
              <a:off x="2396270" y="2789669"/>
              <a:ext cx="4361691" cy="2039095"/>
            </a:xfrm>
            <a:prstGeom prst="rect">
              <a:avLst/>
            </a:prstGeom>
          </p:spPr>
        </p:pic>
        <p:pic>
          <p:nvPicPr>
            <p:cNvPr id="4" name="object 4"/>
            <p:cNvPicPr/>
            <p:nvPr/>
          </p:nvPicPr>
          <p:blipFill>
            <a:blip r:embed="rId3" cstate="print"/>
            <a:stretch>
              <a:fillRect/>
            </a:stretch>
          </p:blipFill>
          <p:spPr>
            <a:xfrm>
              <a:off x="6430037" y="3166143"/>
              <a:ext cx="284074" cy="314299"/>
            </a:xfrm>
            <a:prstGeom prst="rect">
              <a:avLst/>
            </a:prstGeom>
          </p:spPr>
        </p:pic>
        <p:sp>
          <p:nvSpPr>
            <p:cNvPr id="5" name="object 5"/>
            <p:cNvSpPr/>
            <p:nvPr/>
          </p:nvSpPr>
          <p:spPr>
            <a:xfrm>
              <a:off x="5772888" y="3480443"/>
              <a:ext cx="799465" cy="949960"/>
            </a:xfrm>
            <a:custGeom>
              <a:avLst/>
              <a:gdLst/>
              <a:ahLst/>
              <a:cxnLst/>
              <a:rect l="l" t="t" r="r" b="b"/>
              <a:pathLst>
                <a:path w="799465" h="949960">
                  <a:moveTo>
                    <a:pt x="799198" y="0"/>
                  </a:moveTo>
                  <a:lnTo>
                    <a:pt x="0" y="949798"/>
                  </a:lnTo>
                </a:path>
              </a:pathLst>
            </a:custGeom>
            <a:ln w="9524">
              <a:solidFill>
                <a:srgbClr val="595959"/>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7" name="object 7"/>
          <p:cNvSpPr txBox="1"/>
          <p:nvPr/>
        </p:nvSpPr>
        <p:spPr>
          <a:xfrm>
            <a:off x="6536133" y="2063857"/>
            <a:ext cx="1101090"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5"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10" dirty="0">
                <a:latin typeface="Arial"/>
                <a:cs typeface="Arial"/>
              </a:rPr>
              <a:t> </a:t>
            </a:r>
            <a:r>
              <a:rPr sz="1000" spc="30" dirty="0">
                <a:latin typeface="Arial"/>
                <a:cs typeface="Arial"/>
              </a:rPr>
              <a:t>null</a:t>
            </a:r>
            <a:endParaRPr sz="1000">
              <a:latin typeface="Arial"/>
              <a:cs typeface="Arial"/>
            </a:endParaRPr>
          </a:p>
        </p:txBody>
      </p:sp>
      <p:sp>
        <p:nvSpPr>
          <p:cNvPr id="8" name="object 8"/>
          <p:cNvSpPr txBox="1"/>
          <p:nvPr/>
        </p:nvSpPr>
        <p:spPr>
          <a:xfrm>
            <a:off x="6298444" y="2521056"/>
            <a:ext cx="1486535" cy="177800"/>
          </a:xfrm>
          <a:prstGeom prst="rect">
            <a:avLst/>
          </a:prstGeom>
        </p:spPr>
        <p:txBody>
          <a:bodyPr vert="horz" wrap="square" lIns="0" tIns="12700" rIns="0" bIns="0" rtlCol="0">
            <a:spAutoFit/>
          </a:bodyPr>
          <a:lstStyle/>
          <a:p>
            <a:pPr marL="12700">
              <a:lnSpc>
                <a:spcPct val="100000"/>
              </a:lnSpc>
              <a:spcBef>
                <a:spcPts val="100"/>
              </a:spcBef>
            </a:pPr>
            <a:r>
              <a:rPr sz="1000" spc="75" dirty="0">
                <a:latin typeface="Arial"/>
                <a:cs typeface="Arial"/>
              </a:rPr>
              <a:t>we</a:t>
            </a:r>
            <a:r>
              <a:rPr sz="1000" spc="-10" dirty="0">
                <a:latin typeface="Arial"/>
                <a:cs typeface="Arial"/>
              </a:rPr>
              <a:t> </a:t>
            </a:r>
            <a:r>
              <a:rPr sz="1000" spc="50" dirty="0">
                <a:latin typeface="Arial"/>
                <a:cs typeface="Arial"/>
              </a:rPr>
              <a:t>fail</a:t>
            </a:r>
            <a:r>
              <a:rPr sz="1000" spc="-10" dirty="0">
                <a:latin typeface="Arial"/>
                <a:cs typeface="Arial"/>
              </a:rPr>
              <a:t> </a:t>
            </a:r>
            <a:r>
              <a:rPr sz="1000" spc="85" dirty="0">
                <a:latin typeface="Arial"/>
                <a:cs typeface="Arial"/>
              </a:rPr>
              <a:t>to</a:t>
            </a:r>
            <a:r>
              <a:rPr sz="1000" spc="-10" dirty="0">
                <a:latin typeface="Arial"/>
                <a:cs typeface="Arial"/>
              </a:rPr>
              <a:t> </a:t>
            </a:r>
            <a:r>
              <a:rPr sz="1000" spc="65" dirty="0">
                <a:latin typeface="Arial"/>
                <a:cs typeface="Arial"/>
              </a:rPr>
              <a:t>reject</a:t>
            </a:r>
            <a:r>
              <a:rPr sz="1000" spc="-10" dirty="0">
                <a:latin typeface="Arial"/>
                <a:cs typeface="Arial"/>
              </a:rPr>
              <a:t> </a:t>
            </a:r>
            <a:r>
              <a:rPr sz="1000" spc="80" dirty="0">
                <a:latin typeface="Arial"/>
                <a:cs typeface="Arial"/>
              </a:rPr>
              <a:t>the</a:t>
            </a:r>
            <a:r>
              <a:rPr sz="1000" spc="-5" dirty="0">
                <a:latin typeface="Arial"/>
                <a:cs typeface="Arial"/>
              </a:rPr>
              <a:t> </a:t>
            </a:r>
            <a:r>
              <a:rPr sz="1000" spc="30" dirty="0">
                <a:latin typeface="Arial"/>
                <a:cs typeface="Arial"/>
              </a:rPr>
              <a:t>null</a:t>
            </a:r>
            <a:endParaRPr sz="1000">
              <a:latin typeface="Arial"/>
              <a:cs typeface="Arial"/>
            </a:endParaRPr>
          </a:p>
        </p:txBody>
      </p:sp>
      <p:sp>
        <p:nvSpPr>
          <p:cNvPr id="9" name="object 9"/>
          <p:cNvSpPr txBox="1"/>
          <p:nvPr/>
        </p:nvSpPr>
        <p:spPr>
          <a:xfrm>
            <a:off x="6723633" y="3233070"/>
            <a:ext cx="10922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Reject</a:t>
            </a:r>
            <a:r>
              <a:rPr sz="1200" spc="125" dirty="0">
                <a:latin typeface="Arial"/>
                <a:cs typeface="Arial"/>
              </a:rPr>
              <a:t> </a:t>
            </a:r>
            <a:r>
              <a:rPr sz="1200" spc="90" dirty="0">
                <a:latin typeface="Arial"/>
                <a:cs typeface="Arial"/>
              </a:rPr>
              <a:t>the</a:t>
            </a:r>
            <a:r>
              <a:rPr sz="1200" spc="125" dirty="0">
                <a:latin typeface="Arial"/>
                <a:cs typeface="Arial"/>
              </a:rPr>
              <a:t> </a:t>
            </a:r>
            <a:r>
              <a:rPr sz="1200" spc="40" dirty="0">
                <a:latin typeface="Arial"/>
                <a:cs typeface="Arial"/>
              </a:rPr>
              <a:t>null</a:t>
            </a:r>
            <a:endParaRPr sz="1200">
              <a:latin typeface="Arial"/>
              <a:cs typeface="Arial"/>
            </a:endParaRPr>
          </a:p>
        </p:txBody>
      </p:sp>
      <p:pic>
        <p:nvPicPr>
          <p:cNvPr id="10" name="object 10"/>
          <p:cNvPicPr/>
          <p:nvPr/>
        </p:nvPicPr>
        <p:blipFill>
          <a:blip r:embed="rId4" cstate="print"/>
          <a:stretch>
            <a:fillRect/>
          </a:stretch>
        </p:blipFill>
        <p:spPr>
          <a:xfrm>
            <a:off x="6326337" y="2060810"/>
            <a:ext cx="180299" cy="199479"/>
          </a:xfrm>
          <a:prstGeom prst="rect">
            <a:avLst/>
          </a:prstGeom>
        </p:spPr>
      </p:pic>
      <p:pic>
        <p:nvPicPr>
          <p:cNvPr id="11" name="object 11"/>
          <p:cNvPicPr/>
          <p:nvPr/>
        </p:nvPicPr>
        <p:blipFill>
          <a:blip r:embed="rId4" cstate="print"/>
          <a:stretch>
            <a:fillRect/>
          </a:stretch>
        </p:blipFill>
        <p:spPr>
          <a:xfrm>
            <a:off x="6110212" y="2513984"/>
            <a:ext cx="180299" cy="199485"/>
          </a:xfrm>
          <a:prstGeom prst="rect">
            <a:avLst/>
          </a:prstGeom>
        </p:spPr>
      </p:pic>
      <p:sp>
        <p:nvSpPr>
          <p:cNvPr id="12" name="object 12"/>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80" dirty="0"/>
              <a:t>Step</a:t>
            </a:r>
            <a:r>
              <a:rPr spc="-140" dirty="0"/>
              <a:t> </a:t>
            </a:r>
            <a:r>
              <a:rPr spc="-55" dirty="0"/>
              <a:t>5:</a:t>
            </a:r>
            <a:r>
              <a:rPr spc="-140" dirty="0"/>
              <a:t> </a:t>
            </a:r>
            <a:r>
              <a:rPr spc="-10" dirty="0"/>
              <a:t>Decision-making</a:t>
            </a:r>
          </a:p>
          <a:p>
            <a:pPr marL="763905" indent="-320675">
              <a:lnSpc>
                <a:spcPct val="100000"/>
              </a:lnSpc>
              <a:spcBef>
                <a:spcPts val="1525"/>
              </a:spcBef>
              <a:buChar char="●"/>
              <a:tabLst>
                <a:tab pos="763905" algn="l"/>
              </a:tabLst>
            </a:pPr>
            <a:r>
              <a:rPr sz="1200" dirty="0">
                <a:solidFill>
                  <a:srgbClr val="000000"/>
                </a:solidFill>
                <a:latin typeface="Arial"/>
                <a:cs typeface="Arial"/>
              </a:rPr>
              <a:t>In </a:t>
            </a:r>
            <a:r>
              <a:rPr sz="1200" dirty="0">
                <a:solidFill>
                  <a:srgbClr val="000000"/>
                </a:solidFill>
              </a:rPr>
              <a:t>one-tailed</a:t>
            </a:r>
            <a:r>
              <a:rPr sz="1200" spc="-140" dirty="0">
                <a:solidFill>
                  <a:srgbClr val="000000"/>
                </a:solidFill>
              </a:rPr>
              <a:t> </a:t>
            </a:r>
            <a:r>
              <a:rPr sz="1200" spc="-65" dirty="0">
                <a:solidFill>
                  <a:srgbClr val="000000"/>
                </a:solidFill>
              </a:rPr>
              <a:t>tests </a:t>
            </a:r>
            <a:r>
              <a:rPr sz="1200" spc="110" dirty="0">
                <a:solidFill>
                  <a:srgbClr val="000000"/>
                </a:solidFill>
                <a:latin typeface="Arial"/>
                <a:cs typeface="Arial"/>
              </a:rPr>
              <a:t>(when</a:t>
            </a:r>
            <a:r>
              <a:rPr sz="1200" dirty="0">
                <a:solidFill>
                  <a:srgbClr val="000000"/>
                </a:solidFill>
                <a:latin typeface="Arial"/>
                <a:cs typeface="Arial"/>
              </a:rPr>
              <a:t> </a:t>
            </a:r>
            <a:r>
              <a:rPr sz="1200" spc="95" dirty="0">
                <a:solidFill>
                  <a:srgbClr val="000000"/>
                </a:solidFill>
                <a:latin typeface="Arial"/>
                <a:cs typeface="Arial"/>
              </a:rPr>
              <a:t>we</a:t>
            </a:r>
            <a:r>
              <a:rPr sz="1200" dirty="0">
                <a:solidFill>
                  <a:srgbClr val="000000"/>
                </a:solidFill>
                <a:latin typeface="Arial"/>
                <a:cs typeface="Arial"/>
              </a:rPr>
              <a:t> </a:t>
            </a:r>
            <a:r>
              <a:rPr sz="1200" spc="70" dirty="0">
                <a:solidFill>
                  <a:srgbClr val="000000"/>
                </a:solidFill>
                <a:latin typeface="Arial"/>
                <a:cs typeface="Arial"/>
              </a:rPr>
              <a:t>test</a:t>
            </a:r>
            <a:r>
              <a:rPr sz="1200" dirty="0">
                <a:solidFill>
                  <a:srgbClr val="000000"/>
                </a:solidFill>
                <a:latin typeface="Arial"/>
                <a:cs typeface="Arial"/>
              </a:rPr>
              <a:t> </a:t>
            </a:r>
            <a:r>
              <a:rPr sz="1200" spc="70" dirty="0">
                <a:solidFill>
                  <a:srgbClr val="000000"/>
                </a:solidFill>
                <a:latin typeface="Arial"/>
                <a:cs typeface="Arial"/>
              </a:rPr>
              <a:t>for</a:t>
            </a:r>
            <a:r>
              <a:rPr sz="1200" dirty="0">
                <a:solidFill>
                  <a:srgbClr val="000000"/>
                </a:solidFill>
                <a:latin typeface="Arial"/>
                <a:cs typeface="Arial"/>
              </a:rPr>
              <a:t> </a:t>
            </a:r>
            <a:r>
              <a:rPr sz="1200" spc="55" dirty="0">
                <a:solidFill>
                  <a:srgbClr val="000000"/>
                </a:solidFill>
                <a:latin typeface="Arial"/>
                <a:cs typeface="Arial"/>
              </a:rPr>
              <a:t>inequalities):</a:t>
            </a:r>
            <a:endParaRPr sz="1200">
              <a:latin typeface="Arial"/>
              <a:cs typeface="Arial"/>
            </a:endParaRPr>
          </a:p>
          <a:p>
            <a:pPr marL="1678305" marR="5080" lvl="1" indent="-305435">
              <a:lnSpc>
                <a:spcPct val="150000"/>
              </a:lnSpc>
              <a:spcBef>
                <a:spcPts val="130"/>
              </a:spcBef>
              <a:buChar char="■"/>
              <a:tabLst>
                <a:tab pos="1678305" algn="l"/>
              </a:tabLst>
            </a:pPr>
            <a:r>
              <a:rPr sz="1000" dirty="0">
                <a:latin typeface="Arial"/>
                <a:cs typeface="Arial"/>
              </a:rPr>
              <a:t>If</a:t>
            </a:r>
            <a:r>
              <a:rPr sz="1000" spc="-5" dirty="0">
                <a:latin typeface="Arial"/>
                <a:cs typeface="Arial"/>
              </a:rPr>
              <a:t> </a:t>
            </a:r>
            <a:r>
              <a:rPr sz="1000" spc="90" dirty="0">
                <a:latin typeface="Arial"/>
                <a:cs typeface="Arial"/>
              </a:rPr>
              <a:t>p_value</a:t>
            </a:r>
            <a:r>
              <a:rPr sz="1000" dirty="0">
                <a:latin typeface="Arial"/>
                <a:cs typeface="Arial"/>
              </a:rPr>
              <a:t> &lt;</a:t>
            </a:r>
            <a:r>
              <a:rPr sz="1000" spc="-5" dirty="0">
                <a:latin typeface="Arial"/>
                <a:cs typeface="Arial"/>
              </a:rPr>
              <a:t> </a:t>
            </a:r>
            <a:r>
              <a:rPr sz="1000" dirty="0">
                <a:latin typeface="FreeSerif"/>
                <a:cs typeface="FreeSerif"/>
              </a:rPr>
              <a:t>𝛼</a:t>
            </a:r>
            <a:r>
              <a:rPr sz="1000" spc="305" dirty="0">
                <a:latin typeface="FreeSerif"/>
                <a:cs typeface="FreeSerif"/>
              </a:rPr>
              <a:t> </a:t>
            </a:r>
            <a:r>
              <a:rPr sz="1000" dirty="0">
                <a:latin typeface="Arial Black"/>
                <a:cs typeface="Arial Black"/>
              </a:rPr>
              <a:t>and</a:t>
            </a:r>
            <a:r>
              <a:rPr sz="1000" spc="-5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 </a:t>
            </a:r>
            <a:r>
              <a:rPr sz="1000" spc="50" dirty="0">
                <a:latin typeface="Arial"/>
                <a:cs typeface="Arial"/>
              </a:rPr>
              <a:t>in</a:t>
            </a:r>
            <a:r>
              <a:rPr sz="1000" spc="-5" dirty="0">
                <a:latin typeface="Arial"/>
                <a:cs typeface="Arial"/>
              </a:rPr>
              <a:t> </a:t>
            </a:r>
            <a:r>
              <a:rPr sz="1000" spc="80" dirty="0">
                <a:latin typeface="Arial"/>
                <a:cs typeface="Arial"/>
              </a:rPr>
              <a:t>the</a:t>
            </a:r>
            <a:r>
              <a:rPr sz="1000" dirty="0">
                <a:latin typeface="Arial"/>
                <a:cs typeface="Arial"/>
              </a:rPr>
              <a:t> </a:t>
            </a:r>
            <a:r>
              <a:rPr sz="1000" spc="95" dirty="0">
                <a:latin typeface="Arial"/>
                <a:cs typeface="Arial"/>
              </a:rPr>
              <a:t>same</a:t>
            </a:r>
            <a:r>
              <a:rPr sz="1000" spc="-5" dirty="0">
                <a:latin typeface="Arial"/>
                <a:cs typeface="Arial"/>
              </a:rPr>
              <a:t> </a:t>
            </a:r>
            <a:r>
              <a:rPr sz="1000" spc="70" dirty="0">
                <a:latin typeface="Arial"/>
                <a:cs typeface="Arial"/>
              </a:rPr>
              <a:t>direction</a:t>
            </a:r>
            <a:r>
              <a:rPr sz="1000"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a:p>
            <a:pPr marL="1678305" marR="208279" lvl="1" indent="-305435">
              <a:lnSpc>
                <a:spcPct val="150000"/>
              </a:lnSpc>
              <a:buChar char="■"/>
              <a:tabLst>
                <a:tab pos="1678305" algn="l"/>
              </a:tabLst>
            </a:pPr>
            <a:r>
              <a:rPr sz="1000" dirty="0">
                <a:latin typeface="Arial"/>
                <a:cs typeface="Arial"/>
              </a:rPr>
              <a:t>If</a:t>
            </a:r>
            <a:r>
              <a:rPr sz="1000" spc="-10" dirty="0">
                <a:latin typeface="Arial"/>
                <a:cs typeface="Arial"/>
              </a:rPr>
              <a:t> </a:t>
            </a:r>
            <a:r>
              <a:rPr sz="1000" spc="90" dirty="0">
                <a:latin typeface="Arial"/>
                <a:cs typeface="Arial"/>
              </a:rPr>
              <a:t>p_value</a:t>
            </a:r>
            <a:r>
              <a:rPr sz="1000" spc="-5" dirty="0">
                <a:latin typeface="Arial"/>
                <a:cs typeface="Arial"/>
              </a:rPr>
              <a:t> </a:t>
            </a:r>
            <a:r>
              <a:rPr sz="1000" dirty="0">
                <a:latin typeface="Arial"/>
                <a:cs typeface="Arial"/>
              </a:rPr>
              <a:t>&gt;</a:t>
            </a:r>
            <a:r>
              <a:rPr sz="1000" spc="-5" dirty="0">
                <a:latin typeface="Arial"/>
                <a:cs typeface="Arial"/>
              </a:rPr>
              <a:t> </a:t>
            </a:r>
            <a:r>
              <a:rPr sz="1000" dirty="0">
                <a:latin typeface="FreeSerif"/>
                <a:cs typeface="FreeSerif"/>
              </a:rPr>
              <a:t>𝛼</a:t>
            </a:r>
            <a:r>
              <a:rPr sz="1000" spc="25" dirty="0">
                <a:latin typeface="FreeSerif"/>
                <a:cs typeface="FreeSerif"/>
              </a:rPr>
              <a:t> </a:t>
            </a:r>
            <a:r>
              <a:rPr sz="1000" spc="-30" dirty="0">
                <a:latin typeface="Arial Black"/>
                <a:cs typeface="Arial Black"/>
              </a:rPr>
              <a:t>or</a:t>
            </a:r>
            <a:r>
              <a:rPr sz="1000" spc="-65" dirty="0">
                <a:latin typeface="Arial Black"/>
                <a:cs typeface="Arial Black"/>
              </a:rPr>
              <a:t> </a:t>
            </a:r>
            <a:r>
              <a:rPr sz="1000" spc="80" dirty="0">
                <a:latin typeface="Arial"/>
                <a:cs typeface="Arial"/>
              </a:rPr>
              <a:t>the</a:t>
            </a:r>
            <a:r>
              <a:rPr sz="1000" spc="-5" dirty="0">
                <a:latin typeface="Arial"/>
                <a:cs typeface="Arial"/>
              </a:rPr>
              <a:t> </a:t>
            </a:r>
            <a:r>
              <a:rPr sz="1000" spc="60" dirty="0">
                <a:latin typeface="Arial"/>
                <a:cs typeface="Arial"/>
              </a:rPr>
              <a:t>test</a:t>
            </a:r>
            <a:r>
              <a:rPr sz="1000" spc="-5" dirty="0">
                <a:latin typeface="Arial"/>
                <a:cs typeface="Arial"/>
              </a:rPr>
              <a:t> </a:t>
            </a:r>
            <a:r>
              <a:rPr sz="1000" spc="60" dirty="0">
                <a:latin typeface="Arial"/>
                <a:cs typeface="Arial"/>
              </a:rPr>
              <a:t>statistic</a:t>
            </a:r>
            <a:r>
              <a:rPr sz="1000" spc="-5" dirty="0">
                <a:latin typeface="Arial"/>
                <a:cs typeface="Arial"/>
              </a:rPr>
              <a:t> </a:t>
            </a:r>
            <a:r>
              <a:rPr sz="1000" dirty="0">
                <a:latin typeface="Arial"/>
                <a:cs typeface="Arial"/>
              </a:rPr>
              <a:t>is</a:t>
            </a:r>
            <a:r>
              <a:rPr sz="1000" spc="-5" dirty="0">
                <a:latin typeface="Arial"/>
                <a:cs typeface="Arial"/>
              </a:rPr>
              <a:t> </a:t>
            </a:r>
            <a:r>
              <a:rPr sz="1000" spc="50" dirty="0">
                <a:latin typeface="Arial"/>
                <a:cs typeface="Arial"/>
              </a:rPr>
              <a:t>in</a:t>
            </a:r>
            <a:r>
              <a:rPr sz="1000" spc="-10" dirty="0">
                <a:latin typeface="Arial"/>
                <a:cs typeface="Arial"/>
              </a:rPr>
              <a:t> </a:t>
            </a:r>
            <a:r>
              <a:rPr sz="1000" spc="75" dirty="0">
                <a:latin typeface="Arial"/>
                <a:cs typeface="Arial"/>
              </a:rPr>
              <a:t>opposite</a:t>
            </a:r>
            <a:r>
              <a:rPr sz="1000" spc="-5" dirty="0">
                <a:latin typeface="Arial"/>
                <a:cs typeface="Arial"/>
              </a:rPr>
              <a:t> </a:t>
            </a:r>
            <a:r>
              <a:rPr sz="1000" spc="70" dirty="0">
                <a:latin typeface="Arial"/>
                <a:cs typeface="Arial"/>
              </a:rPr>
              <a:t>direction</a:t>
            </a:r>
            <a:r>
              <a:rPr sz="1000" spc="-5" dirty="0">
                <a:latin typeface="Arial"/>
                <a:cs typeface="Arial"/>
              </a:rPr>
              <a:t> </a:t>
            </a:r>
            <a:r>
              <a:rPr sz="1000" spc="45" dirty="0">
                <a:latin typeface="Arial"/>
                <a:cs typeface="Arial"/>
              </a:rPr>
              <a:t>as </a:t>
            </a:r>
            <a:r>
              <a:rPr sz="1000" spc="40" dirty="0">
                <a:latin typeface="Arial"/>
                <a:cs typeface="Arial"/>
              </a:rPr>
              <a:t>hypothesis.</a:t>
            </a:r>
            <a:endParaRPr sz="1000">
              <a:latin typeface="Arial"/>
              <a:cs typeface="Arial"/>
            </a:endParaRPr>
          </a:p>
        </p:txBody>
      </p:sp>
      <p:sp>
        <p:nvSpPr>
          <p:cNvPr id="13" name="object 13"/>
          <p:cNvSpPr txBox="1"/>
          <p:nvPr/>
        </p:nvSpPr>
        <p:spPr>
          <a:xfrm>
            <a:off x="971398" y="3317017"/>
            <a:ext cx="808355" cy="621665"/>
          </a:xfrm>
          <a:prstGeom prst="rect">
            <a:avLst/>
          </a:prstGeom>
        </p:spPr>
        <p:txBody>
          <a:bodyPr vert="horz" wrap="square" lIns="0" tIns="12700" rIns="0" bIns="0" rtlCol="0">
            <a:spAutoFit/>
          </a:bodyPr>
          <a:lstStyle/>
          <a:p>
            <a:pPr marL="12700" marR="5080">
              <a:lnSpc>
                <a:spcPct val="114999"/>
              </a:lnSpc>
              <a:spcBef>
                <a:spcPts val="100"/>
              </a:spcBef>
            </a:pPr>
            <a:r>
              <a:rPr sz="1700" spc="-185" dirty="0">
                <a:latin typeface="Arial"/>
                <a:cs typeface="Arial"/>
              </a:rPr>
              <a:t>H</a:t>
            </a:r>
            <a:r>
              <a:rPr sz="1700" spc="-185" dirty="0">
                <a:latin typeface="AoyagiKouzanFontT"/>
                <a:cs typeface="AoyagiKouzanFontT"/>
              </a:rPr>
              <a:t>₀</a:t>
            </a:r>
            <a:r>
              <a:rPr sz="1700" spc="-185" dirty="0">
                <a:latin typeface="Arial"/>
                <a:cs typeface="Arial"/>
              </a:rPr>
              <a:t>:</a:t>
            </a:r>
            <a:r>
              <a:rPr sz="1700" spc="-20" dirty="0">
                <a:latin typeface="Arial"/>
                <a:cs typeface="Arial"/>
              </a:rPr>
              <a:t> </a:t>
            </a:r>
            <a:r>
              <a:rPr sz="1700" dirty="0">
                <a:latin typeface="Arial"/>
                <a:cs typeface="Arial"/>
              </a:rPr>
              <a:t>μ</a:t>
            </a:r>
            <a:r>
              <a:rPr sz="1700" spc="-60" dirty="0">
                <a:latin typeface="Arial"/>
                <a:cs typeface="Arial"/>
              </a:rPr>
              <a:t> </a:t>
            </a:r>
            <a:r>
              <a:rPr sz="1700" dirty="0">
                <a:latin typeface="Arial"/>
                <a:cs typeface="Arial"/>
              </a:rPr>
              <a:t>≤</a:t>
            </a:r>
            <a:r>
              <a:rPr sz="1700" spc="-40" dirty="0">
                <a:latin typeface="Arial"/>
                <a:cs typeface="Arial"/>
              </a:rPr>
              <a:t> </a:t>
            </a:r>
            <a:r>
              <a:rPr sz="1700" spc="-50" dirty="0">
                <a:latin typeface="Arial"/>
                <a:cs typeface="Arial"/>
              </a:rPr>
              <a:t>k </a:t>
            </a:r>
            <a:r>
              <a:rPr sz="1700" spc="-185" dirty="0">
                <a:latin typeface="Arial"/>
                <a:cs typeface="Arial"/>
              </a:rPr>
              <a:t>H</a:t>
            </a:r>
            <a:r>
              <a:rPr sz="1700" spc="-185" dirty="0">
                <a:latin typeface="AoyagiKouzanFontT"/>
                <a:cs typeface="AoyagiKouzanFontT"/>
              </a:rPr>
              <a:t>₁</a:t>
            </a:r>
            <a:r>
              <a:rPr sz="1700" spc="-185" dirty="0">
                <a:latin typeface="Arial"/>
                <a:cs typeface="Arial"/>
              </a:rPr>
              <a:t>:</a:t>
            </a:r>
            <a:r>
              <a:rPr sz="1700" spc="-20" dirty="0">
                <a:latin typeface="Arial"/>
                <a:cs typeface="Arial"/>
              </a:rPr>
              <a:t> </a:t>
            </a:r>
            <a:r>
              <a:rPr sz="1700" dirty="0">
                <a:latin typeface="Arial"/>
                <a:cs typeface="Arial"/>
              </a:rPr>
              <a:t>μ</a:t>
            </a:r>
            <a:r>
              <a:rPr sz="1700" spc="-65" dirty="0">
                <a:latin typeface="Arial"/>
                <a:cs typeface="Arial"/>
              </a:rPr>
              <a:t> </a:t>
            </a:r>
            <a:r>
              <a:rPr sz="1700" dirty="0">
                <a:latin typeface="Arial"/>
                <a:cs typeface="Arial"/>
              </a:rPr>
              <a:t>&gt;</a:t>
            </a:r>
            <a:r>
              <a:rPr sz="1700" spc="-40" dirty="0">
                <a:latin typeface="Arial"/>
                <a:cs typeface="Arial"/>
              </a:rPr>
              <a:t> </a:t>
            </a:r>
            <a:r>
              <a:rPr sz="1700" spc="-50" dirty="0">
                <a:latin typeface="Arial"/>
                <a:cs typeface="Arial"/>
              </a:rPr>
              <a:t>k</a:t>
            </a:r>
            <a:endParaRPr sz="17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1261369" y="2198788"/>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4" name="object 4"/>
          <p:cNvSpPr txBox="1"/>
          <p:nvPr/>
        </p:nvSpPr>
        <p:spPr>
          <a:xfrm>
            <a:off x="2481044" y="2198788"/>
            <a:ext cx="3860165"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15" dirty="0">
                <a:latin typeface="Arial"/>
                <a:cs typeface="Arial"/>
              </a:rPr>
              <a:t> </a:t>
            </a:r>
            <a:r>
              <a:rPr sz="1000" spc="65" dirty="0">
                <a:latin typeface="Arial"/>
                <a:cs typeface="Arial"/>
              </a:rPr>
              <a:t>ttest_1samp(sample,</a:t>
            </a:r>
            <a:r>
              <a:rPr sz="1000" spc="-10" dirty="0">
                <a:latin typeface="Arial"/>
                <a:cs typeface="Arial"/>
              </a:rPr>
              <a:t> k,</a:t>
            </a:r>
            <a:r>
              <a:rPr sz="1000" spc="-15" dirty="0">
                <a:latin typeface="Arial"/>
                <a:cs typeface="Arial"/>
              </a:rPr>
              <a:t> </a:t>
            </a:r>
            <a:r>
              <a:rPr sz="1000" spc="70" dirty="0">
                <a:latin typeface="Arial"/>
                <a:cs typeface="Arial"/>
              </a:rPr>
              <a:t>alternative</a:t>
            </a:r>
            <a:r>
              <a:rPr sz="1000" spc="-10" dirty="0">
                <a:latin typeface="Arial"/>
                <a:cs typeface="Arial"/>
              </a:rPr>
              <a:t> </a:t>
            </a:r>
            <a:r>
              <a:rPr sz="1000" spc="135" dirty="0">
                <a:latin typeface="Arial"/>
                <a:cs typeface="Arial"/>
              </a:rPr>
              <a:t>=</a:t>
            </a:r>
            <a:r>
              <a:rPr sz="1000" spc="-15" dirty="0">
                <a:latin typeface="Arial"/>
                <a:cs typeface="Arial"/>
              </a:rPr>
              <a:t> </a:t>
            </a:r>
            <a:r>
              <a:rPr sz="1000" spc="80" dirty="0">
                <a:latin typeface="Arial"/>
                <a:cs typeface="Arial"/>
              </a:rPr>
              <a:t>“two-</a:t>
            </a:r>
            <a:r>
              <a:rPr sz="1000" spc="70" dirty="0">
                <a:latin typeface="Arial"/>
                <a:cs typeface="Arial"/>
              </a:rPr>
              <a:t>sided”)</a:t>
            </a:r>
            <a:endParaRPr sz="1000">
              <a:latin typeface="Arial"/>
              <a:cs typeface="Arial"/>
            </a:endParaRPr>
          </a:p>
        </p:txBody>
      </p:sp>
      <p:sp>
        <p:nvSpPr>
          <p:cNvPr id="5" name="object 5"/>
          <p:cNvSpPr txBox="1"/>
          <p:nvPr/>
        </p:nvSpPr>
        <p:spPr>
          <a:xfrm>
            <a:off x="1261369" y="2899826"/>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6" name="object 6"/>
          <p:cNvSpPr txBox="1"/>
          <p:nvPr/>
        </p:nvSpPr>
        <p:spPr>
          <a:xfrm>
            <a:off x="2481825" y="2899826"/>
            <a:ext cx="3680460"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60" dirty="0">
                <a:latin typeface="Arial"/>
                <a:cs typeface="Arial"/>
              </a:rPr>
              <a:t>“greater”)</a:t>
            </a:r>
            <a:endParaRPr sz="1000">
              <a:latin typeface="Arial"/>
              <a:cs typeface="Arial"/>
            </a:endParaRPr>
          </a:p>
        </p:txBody>
      </p:sp>
      <p:sp>
        <p:nvSpPr>
          <p:cNvPr id="7" name="object 7"/>
          <p:cNvSpPr txBox="1"/>
          <p:nvPr/>
        </p:nvSpPr>
        <p:spPr>
          <a:xfrm>
            <a:off x="1261369" y="3776124"/>
            <a:ext cx="102235" cy="177800"/>
          </a:xfrm>
          <a:prstGeom prst="rect">
            <a:avLst/>
          </a:prstGeom>
        </p:spPr>
        <p:txBody>
          <a:bodyPr vert="horz" wrap="square" lIns="0" tIns="12700" rIns="0" bIns="0" rtlCol="0">
            <a:spAutoFit/>
          </a:bodyPr>
          <a:lstStyle/>
          <a:p>
            <a:pPr marL="12700">
              <a:lnSpc>
                <a:spcPct val="100000"/>
              </a:lnSpc>
              <a:spcBef>
                <a:spcPts val="100"/>
              </a:spcBef>
            </a:pPr>
            <a:r>
              <a:rPr sz="1000" spc="-50" dirty="0">
                <a:latin typeface="Arial"/>
                <a:cs typeface="Arial"/>
              </a:rPr>
              <a:t>○</a:t>
            </a:r>
            <a:endParaRPr sz="1000">
              <a:latin typeface="Arial"/>
              <a:cs typeface="Arial"/>
            </a:endParaRPr>
          </a:p>
        </p:txBody>
      </p:sp>
      <p:sp>
        <p:nvSpPr>
          <p:cNvPr id="8" name="object 8"/>
          <p:cNvSpPr txBox="1"/>
          <p:nvPr/>
        </p:nvSpPr>
        <p:spPr>
          <a:xfrm>
            <a:off x="2481825" y="3776124"/>
            <a:ext cx="3453129" cy="177800"/>
          </a:xfrm>
          <a:prstGeom prst="rect">
            <a:avLst/>
          </a:prstGeom>
        </p:spPr>
        <p:txBody>
          <a:bodyPr vert="horz" wrap="square" lIns="0" tIns="12700" rIns="0" bIns="0" rtlCol="0">
            <a:spAutoFit/>
          </a:bodyPr>
          <a:lstStyle/>
          <a:p>
            <a:pPr marL="12700">
              <a:lnSpc>
                <a:spcPct val="100000"/>
              </a:lnSpc>
              <a:spcBef>
                <a:spcPts val="100"/>
              </a:spcBef>
            </a:pPr>
            <a:r>
              <a:rPr sz="1000" spc="-20" dirty="0">
                <a:latin typeface="Arial Black"/>
                <a:cs typeface="Arial Black"/>
              </a:rPr>
              <a:t>in</a:t>
            </a:r>
            <a:r>
              <a:rPr sz="1000" spc="-125" dirty="0">
                <a:latin typeface="Arial Black"/>
                <a:cs typeface="Arial Black"/>
              </a:rPr>
              <a:t> </a:t>
            </a:r>
            <a:r>
              <a:rPr sz="1000" spc="-10" dirty="0">
                <a:latin typeface="Arial Black"/>
                <a:cs typeface="Arial Black"/>
              </a:rPr>
              <a:t>python</a:t>
            </a:r>
            <a:r>
              <a:rPr sz="1000" spc="-10" dirty="0">
                <a:latin typeface="Arial"/>
                <a:cs typeface="Arial"/>
              </a:rPr>
              <a:t>:</a:t>
            </a:r>
            <a:r>
              <a:rPr sz="1000" spc="-20" dirty="0">
                <a:latin typeface="Arial"/>
                <a:cs typeface="Arial"/>
              </a:rPr>
              <a:t> </a:t>
            </a:r>
            <a:r>
              <a:rPr sz="1000" spc="65" dirty="0">
                <a:latin typeface="Arial"/>
                <a:cs typeface="Arial"/>
              </a:rPr>
              <a:t>ttest_1samp(sample,</a:t>
            </a:r>
            <a:r>
              <a:rPr sz="1000" spc="-15" dirty="0">
                <a:latin typeface="Arial"/>
                <a:cs typeface="Arial"/>
              </a:rPr>
              <a:t> </a:t>
            </a:r>
            <a:r>
              <a:rPr sz="1000" spc="-10" dirty="0">
                <a:latin typeface="Arial"/>
                <a:cs typeface="Arial"/>
              </a:rPr>
              <a:t>k,</a:t>
            </a:r>
            <a:r>
              <a:rPr sz="1000" spc="-20" dirty="0">
                <a:latin typeface="Arial"/>
                <a:cs typeface="Arial"/>
              </a:rPr>
              <a:t> </a:t>
            </a:r>
            <a:r>
              <a:rPr sz="1000" spc="70" dirty="0">
                <a:latin typeface="Arial"/>
                <a:cs typeface="Arial"/>
              </a:rPr>
              <a:t>alternative</a:t>
            </a:r>
            <a:r>
              <a:rPr sz="1000" spc="-15" dirty="0">
                <a:latin typeface="Arial"/>
                <a:cs typeface="Arial"/>
              </a:rPr>
              <a:t> </a:t>
            </a:r>
            <a:r>
              <a:rPr sz="1000" spc="135" dirty="0">
                <a:latin typeface="Arial"/>
                <a:cs typeface="Arial"/>
              </a:rPr>
              <a:t>=</a:t>
            </a:r>
            <a:r>
              <a:rPr sz="1000" spc="-15" dirty="0">
                <a:latin typeface="Arial"/>
                <a:cs typeface="Arial"/>
              </a:rPr>
              <a:t> </a:t>
            </a:r>
            <a:r>
              <a:rPr sz="1000" spc="-10" dirty="0">
                <a:latin typeface="Arial"/>
                <a:cs typeface="Arial"/>
              </a:rPr>
              <a:t>“less”)</a:t>
            </a:r>
            <a:endParaRPr sz="1000">
              <a:latin typeface="Arial"/>
              <a:cs typeface="Arial"/>
            </a:endParaRPr>
          </a:p>
        </p:txBody>
      </p:sp>
      <p:pic>
        <p:nvPicPr>
          <p:cNvPr id="9" name="object 9"/>
          <p:cNvPicPr/>
          <p:nvPr/>
        </p:nvPicPr>
        <p:blipFill>
          <a:blip r:embed="rId2" cstate="print"/>
          <a:stretch>
            <a:fillRect/>
          </a:stretch>
        </p:blipFill>
        <p:spPr>
          <a:xfrm>
            <a:off x="1383922" y="2111070"/>
            <a:ext cx="844023" cy="576073"/>
          </a:xfrm>
          <a:prstGeom prst="rect">
            <a:avLst/>
          </a:prstGeom>
        </p:spPr>
      </p:pic>
      <p:pic>
        <p:nvPicPr>
          <p:cNvPr id="10" name="object 10"/>
          <p:cNvPicPr/>
          <p:nvPr/>
        </p:nvPicPr>
        <p:blipFill>
          <a:blip r:embed="rId3" cstate="print"/>
          <a:stretch>
            <a:fillRect/>
          </a:stretch>
        </p:blipFill>
        <p:spPr>
          <a:xfrm>
            <a:off x="1385309" y="2864946"/>
            <a:ext cx="841245" cy="576071"/>
          </a:xfrm>
          <a:prstGeom prst="rect">
            <a:avLst/>
          </a:prstGeom>
        </p:spPr>
      </p:pic>
      <p:pic>
        <p:nvPicPr>
          <p:cNvPr id="11" name="object 11"/>
          <p:cNvPicPr/>
          <p:nvPr/>
        </p:nvPicPr>
        <p:blipFill>
          <a:blip r:embed="rId4" cstate="print"/>
          <a:stretch>
            <a:fillRect/>
          </a:stretch>
        </p:blipFill>
        <p:spPr>
          <a:xfrm>
            <a:off x="1385309" y="3716770"/>
            <a:ext cx="841245" cy="576071"/>
          </a:xfrm>
          <a:prstGeom prst="rect">
            <a:avLst/>
          </a:prstGeom>
        </p:spPr>
      </p:pic>
      <p:sp>
        <p:nvSpPr>
          <p:cNvPr id="12" name="object 12"/>
          <p:cNvSpPr txBox="1"/>
          <p:nvPr/>
        </p:nvSpPr>
        <p:spPr>
          <a:xfrm>
            <a:off x="693373" y="1381188"/>
            <a:ext cx="2145030" cy="64516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Different</a:t>
            </a:r>
            <a:r>
              <a:rPr sz="1400" spc="-140" dirty="0">
                <a:solidFill>
                  <a:srgbClr val="424242"/>
                </a:solidFill>
                <a:latin typeface="Arial Black"/>
                <a:cs typeface="Arial Black"/>
              </a:rPr>
              <a:t> </a:t>
            </a:r>
            <a:r>
              <a:rPr sz="1400" spc="-70" dirty="0">
                <a:solidFill>
                  <a:srgbClr val="424242"/>
                </a:solidFill>
                <a:latin typeface="Arial Black"/>
                <a:cs typeface="Arial Black"/>
              </a:rPr>
              <a:t>Types</a:t>
            </a:r>
            <a:r>
              <a:rPr sz="1400" spc="-135" dirty="0">
                <a:solidFill>
                  <a:srgbClr val="424242"/>
                </a:solidFill>
                <a:latin typeface="Arial Black"/>
                <a:cs typeface="Arial Black"/>
              </a:rPr>
              <a:t> </a:t>
            </a:r>
            <a:r>
              <a:rPr sz="1400" spc="-60" dirty="0">
                <a:solidFill>
                  <a:srgbClr val="424242"/>
                </a:solidFill>
                <a:latin typeface="Arial Black"/>
                <a:cs typeface="Arial Black"/>
              </a:rPr>
              <a:t>of</a:t>
            </a:r>
            <a:r>
              <a:rPr sz="1400" spc="-140" dirty="0">
                <a:solidFill>
                  <a:srgbClr val="424242"/>
                </a:solidFill>
                <a:latin typeface="Arial Black"/>
                <a:cs typeface="Arial Black"/>
              </a:rPr>
              <a:t> </a:t>
            </a:r>
            <a:r>
              <a:rPr sz="1400" spc="-65" dirty="0">
                <a:solidFill>
                  <a:srgbClr val="424242"/>
                </a:solidFill>
                <a:latin typeface="Arial Black"/>
                <a:cs typeface="Arial Black"/>
              </a:rPr>
              <a:t>Tests</a:t>
            </a:r>
            <a:endParaRPr sz="1400" dirty="0">
              <a:latin typeface="Arial Black"/>
              <a:cs typeface="Arial Black"/>
            </a:endParaRPr>
          </a:p>
          <a:p>
            <a:pPr>
              <a:lnSpc>
                <a:spcPct val="100000"/>
              </a:lnSpc>
              <a:spcBef>
                <a:spcPts val="20"/>
              </a:spcBef>
            </a:pPr>
            <a:endParaRPr sz="1400" dirty="0">
              <a:latin typeface="Arial Black"/>
              <a:cs typeface="Arial Black"/>
            </a:endParaRPr>
          </a:p>
          <a:p>
            <a:pPr marL="428625" indent="-305435">
              <a:lnSpc>
                <a:spcPct val="100000"/>
              </a:lnSpc>
              <a:buChar char="●"/>
              <a:tabLst>
                <a:tab pos="428625" algn="l"/>
              </a:tabLst>
            </a:pPr>
            <a:r>
              <a:rPr sz="1000" spc="55" dirty="0">
                <a:latin typeface="Arial"/>
                <a:cs typeface="Arial"/>
              </a:rPr>
              <a:t>One</a:t>
            </a:r>
            <a:r>
              <a:rPr sz="1000" spc="-5" dirty="0">
                <a:latin typeface="Arial"/>
                <a:cs typeface="Arial"/>
              </a:rPr>
              <a:t> </a:t>
            </a:r>
            <a:r>
              <a:rPr sz="1000" spc="70" dirty="0">
                <a:latin typeface="Arial"/>
                <a:cs typeface="Arial"/>
              </a:rPr>
              <a:t>Sample</a:t>
            </a:r>
            <a:r>
              <a:rPr sz="1000" spc="-5" dirty="0">
                <a:latin typeface="Arial"/>
                <a:cs typeface="Arial"/>
              </a:rPr>
              <a:t> </a:t>
            </a:r>
            <a:r>
              <a:rPr sz="1000" spc="75" dirty="0">
                <a:latin typeface="Arial"/>
                <a:cs typeface="Arial"/>
              </a:rPr>
              <a:t>T-</a:t>
            </a:r>
            <a:r>
              <a:rPr sz="1000" spc="40" dirty="0">
                <a:latin typeface="Arial"/>
                <a:cs typeface="Arial"/>
              </a:rPr>
              <a:t>test</a:t>
            </a:r>
            <a:endParaRPr sz="10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95F7B7-9F35-8388-8CEE-2849D65915FC}"/>
              </a:ext>
            </a:extLst>
          </p:cNvPr>
          <p:cNvSpPr>
            <a:spLocks noGrp="1"/>
          </p:cNvSpPr>
          <p:nvPr>
            <p:ph type="body" idx="1"/>
          </p:nvPr>
        </p:nvSpPr>
        <p:spPr>
          <a:xfrm>
            <a:off x="721895" y="743262"/>
            <a:ext cx="3561550" cy="552212"/>
          </a:xfrm>
        </p:spPr>
        <p:txBody>
          <a:bodyPr vert="horz" wrap="square" lIns="0" tIns="12700" rIns="0" bIns="0" rtlCol="0">
            <a:spAutoFit/>
          </a:bodyPr>
          <a:lstStyle/>
          <a:p>
            <a:pPr marL="12700">
              <a:spcBef>
                <a:spcPts val="100"/>
              </a:spcBef>
            </a:pPr>
            <a:r>
              <a:rPr lang="en-US" sz="2200" spc="-90" dirty="0">
                <a:solidFill>
                  <a:srgbClr val="424242"/>
                </a:solidFill>
                <a:ea typeface="+mj-ea"/>
              </a:rPr>
              <a:t>Hypothesis testing</a:t>
            </a:r>
          </a:p>
        </p:txBody>
      </p:sp>
      <p:sp>
        <p:nvSpPr>
          <p:cNvPr id="4" name="Content Placeholder 3">
            <a:extLst>
              <a:ext uri="{FF2B5EF4-FFF2-40B4-BE49-F238E27FC236}">
                <a16:creationId xmlns:a16="http://schemas.microsoft.com/office/drawing/2014/main" id="{3DE87BB1-4793-3E1A-8B96-81879D9AEE10}"/>
              </a:ext>
            </a:extLst>
          </p:cNvPr>
          <p:cNvSpPr>
            <a:spLocks noGrp="1"/>
          </p:cNvSpPr>
          <p:nvPr>
            <p:ph sz="half" idx="2"/>
          </p:nvPr>
        </p:nvSpPr>
        <p:spPr>
          <a:xfrm>
            <a:off x="822960" y="1302350"/>
            <a:ext cx="7557894" cy="990015"/>
          </a:xfrm>
        </p:spPr>
        <p:txBody>
          <a:bodyPr/>
          <a:lstStyle/>
          <a:p>
            <a:pPr marL="12700" marR="0" lvl="0" indent="0" algn="l" defTabSz="914400" rtl="0" eaLnBrk="1" fontAlgn="auto" latinLnBrk="0" hangingPunct="1">
              <a:spcBef>
                <a:spcPts val="100"/>
              </a:spcBef>
              <a:spcAft>
                <a:spcPts val="600"/>
              </a:spcAft>
              <a:buClr>
                <a:srgbClr val="696969"/>
              </a:buClr>
              <a:buSzPts val="900"/>
              <a:buFont typeface="Arial"/>
              <a:buNone/>
              <a:tabLst/>
              <a:defRPr/>
            </a:pPr>
            <a:r>
              <a:rPr lang="en-US" spc="-60" dirty="0"/>
              <a:t>Z-Test VS T-</a:t>
            </a:r>
            <a:r>
              <a:rPr lang="en-US" spc="-60" dirty="0">
                <a:sym typeface="Arial"/>
              </a:rPr>
              <a:t>Test:</a:t>
            </a:r>
          </a:p>
          <a:p>
            <a:pPr marL="428625" marR="0" lvl="0" indent="-305435" algn="l" defTabSz="914400" rtl="0" eaLnBrk="1" fontAlgn="auto" latinLnBrk="0" hangingPunct="1">
              <a:spcBef>
                <a:spcPts val="500"/>
              </a:spcBef>
              <a:spcAft>
                <a:spcPts val="600"/>
              </a:spcAft>
              <a:buClr>
                <a:srgbClr val="696969"/>
              </a:buClr>
              <a:buSzPts val="900"/>
              <a:buFont typeface="Arial" panose="020B0604020202020204" pitchFamily="34" charset="0"/>
              <a:buChar char="●"/>
              <a:tabLst>
                <a:tab pos="428625" algn="l"/>
              </a:tabLst>
              <a:defRPr/>
            </a:pPr>
            <a:r>
              <a:rPr lang="en-US" sz="1000" spc="55" dirty="0">
                <a:latin typeface="Arial"/>
                <a:cs typeface="Arial"/>
              </a:rPr>
              <a:t>Z-tests are closely related to t-tests, but t-tests are best performed when the data consists of a small sample size, i.e., less than 30. </a:t>
            </a:r>
          </a:p>
          <a:p>
            <a:pPr marL="428625" marR="0" lvl="0" indent="-305435" algn="l" defTabSz="914400" rtl="0" eaLnBrk="1" fontAlgn="auto" latinLnBrk="0" hangingPunct="1">
              <a:spcBef>
                <a:spcPts val="500"/>
              </a:spcBef>
              <a:spcAft>
                <a:spcPts val="600"/>
              </a:spcAft>
              <a:buClr>
                <a:srgbClr val="696969"/>
              </a:buClr>
              <a:buSzPts val="900"/>
              <a:buFont typeface="Arial" panose="020B0604020202020204" pitchFamily="34" charset="0"/>
              <a:buChar char="●"/>
              <a:tabLst>
                <a:tab pos="428625" algn="l"/>
              </a:tabLst>
              <a:defRPr/>
            </a:pPr>
            <a:r>
              <a:rPr lang="en-US" sz="1000" spc="55" dirty="0">
                <a:latin typeface="Arial"/>
                <a:cs typeface="Arial"/>
              </a:rPr>
              <a:t>Also, t-tests assume the standard deviation is unknown, while z-tests assume it is known.</a:t>
            </a:r>
          </a:p>
        </p:txBody>
      </p:sp>
      <p:graphicFrame>
        <p:nvGraphicFramePr>
          <p:cNvPr id="6" name="Table 6">
            <a:extLst>
              <a:ext uri="{FF2B5EF4-FFF2-40B4-BE49-F238E27FC236}">
                <a16:creationId xmlns:a16="http://schemas.microsoft.com/office/drawing/2014/main" id="{FBFAC8BA-2A9F-2760-93A7-178CBB48B238}"/>
              </a:ext>
            </a:extLst>
          </p:cNvPr>
          <p:cNvGraphicFramePr>
            <a:graphicFrameLocks noGrp="1"/>
          </p:cNvGraphicFramePr>
          <p:nvPr>
            <p:extLst>
              <p:ext uri="{D42A27DB-BD31-4B8C-83A1-F6EECF244321}">
                <p14:modId xmlns:p14="http://schemas.microsoft.com/office/powerpoint/2010/main" val="1001678038"/>
              </p:ext>
            </p:extLst>
          </p:nvPr>
        </p:nvGraphicFramePr>
        <p:xfrm>
          <a:off x="1571037" y="2557766"/>
          <a:ext cx="6001926" cy="2018680"/>
        </p:xfrm>
        <a:graphic>
          <a:graphicData uri="http://schemas.openxmlformats.org/drawingml/2006/table">
            <a:tbl>
              <a:tblPr firstRow="1" firstCol="1" bandRow="1">
                <a:tableStyleId>{74C1A8A3-306A-4EB7-A6B1-4F7E0EB9C5D6}</a:tableStyleId>
              </a:tblPr>
              <a:tblGrid>
                <a:gridCol w="2000642">
                  <a:extLst>
                    <a:ext uri="{9D8B030D-6E8A-4147-A177-3AD203B41FA5}">
                      <a16:colId xmlns:a16="http://schemas.microsoft.com/office/drawing/2014/main" val="3742601348"/>
                    </a:ext>
                  </a:extLst>
                </a:gridCol>
                <a:gridCol w="2000642">
                  <a:extLst>
                    <a:ext uri="{9D8B030D-6E8A-4147-A177-3AD203B41FA5}">
                      <a16:colId xmlns:a16="http://schemas.microsoft.com/office/drawing/2014/main" val="2166651904"/>
                    </a:ext>
                  </a:extLst>
                </a:gridCol>
                <a:gridCol w="2000642">
                  <a:extLst>
                    <a:ext uri="{9D8B030D-6E8A-4147-A177-3AD203B41FA5}">
                      <a16:colId xmlns:a16="http://schemas.microsoft.com/office/drawing/2014/main" val="2030364096"/>
                    </a:ext>
                  </a:extLst>
                </a:gridCol>
              </a:tblGrid>
              <a:tr h="306631">
                <a:tc>
                  <a:txBody>
                    <a:bodyPr/>
                    <a:lstStyle/>
                    <a:p>
                      <a:pPr algn="ctr"/>
                      <a:endParaRPr lang="en-US" sz="1100" dirty="0">
                        <a:latin typeface="Tajawal" panose="020B0604020202020204" charset="-78"/>
                        <a:cs typeface="Tajawal" panose="020B0604020202020204" charset="-78"/>
                      </a:endParaRPr>
                    </a:p>
                  </a:txBody>
                  <a:tcPr anchor="ctr"/>
                </a:tc>
                <a:tc>
                  <a:txBody>
                    <a:bodyPr/>
                    <a:lstStyle/>
                    <a:p>
                      <a:pPr algn="ctr"/>
                      <a:r>
                        <a:rPr lang="en-US" sz="1100" dirty="0"/>
                        <a:t>Z-Test</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T-Test</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1946839146"/>
                  </a:ext>
                </a:extLst>
              </a:tr>
              <a:tr h="306631">
                <a:tc>
                  <a:txBody>
                    <a:bodyPr/>
                    <a:lstStyle/>
                    <a:p>
                      <a:pPr algn="l"/>
                      <a:r>
                        <a:rPr lang="en-US" sz="1100" dirty="0"/>
                        <a:t>Population variance</a:t>
                      </a:r>
                      <a:endParaRPr lang="en-US" sz="1100" i="1" dirty="0">
                        <a:latin typeface="Tajawal" panose="020B0604020202020204" charset="-78"/>
                        <a:cs typeface="Tajawal" panose="020B0604020202020204" charset="-78"/>
                      </a:endParaRPr>
                    </a:p>
                  </a:txBody>
                  <a:tcPr anchor="ctr"/>
                </a:tc>
                <a:tc>
                  <a:txBody>
                    <a:bodyPr/>
                    <a:lstStyle/>
                    <a:p>
                      <a:pPr algn="ctr"/>
                      <a:r>
                        <a:rPr lang="en-US" sz="1100" dirty="0"/>
                        <a:t>Is known</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Unknown</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2120878030"/>
                  </a:ext>
                </a:extLst>
              </a:tr>
              <a:tr h="306631">
                <a:tc>
                  <a:txBody>
                    <a:bodyPr/>
                    <a:lstStyle/>
                    <a:p>
                      <a:pPr algn="l"/>
                      <a:r>
                        <a:rPr lang="en-US" sz="1100" dirty="0"/>
                        <a:t>Sample size</a:t>
                      </a:r>
                      <a:endParaRPr lang="en-US" sz="1100" i="1" dirty="0">
                        <a:latin typeface="Tajawal" panose="020B0604020202020204" charset="-78"/>
                        <a:cs typeface="Tajawal" panose="020B0604020202020204" charset="-78"/>
                      </a:endParaRPr>
                    </a:p>
                  </a:txBody>
                  <a:tcPr anchor="ctr"/>
                </a:tc>
                <a:tc>
                  <a:txBody>
                    <a:bodyPr/>
                    <a:lstStyle/>
                    <a:p>
                      <a:pPr algn="ctr"/>
                      <a:r>
                        <a:rPr lang="en-US" sz="1100" dirty="0"/>
                        <a:t>Greater 30</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Less than 30 </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2075126201"/>
                  </a:ext>
                </a:extLst>
              </a:tr>
              <a:tr h="306631">
                <a:tc>
                  <a:txBody>
                    <a:bodyPr/>
                    <a:lstStyle/>
                    <a:p>
                      <a:pPr algn="l"/>
                      <a:r>
                        <a:rPr lang="en-US" sz="1100" dirty="0"/>
                        <a:t>Distribution</a:t>
                      </a:r>
                      <a:endParaRPr lang="en-US" sz="1100" i="1" dirty="0">
                        <a:latin typeface="Tajawal" panose="020B0604020202020204" charset="-78"/>
                        <a:cs typeface="Tajawal" panose="020B0604020202020204" charset="-78"/>
                      </a:endParaRPr>
                    </a:p>
                  </a:txBody>
                  <a:tcPr anchor="ctr"/>
                </a:tc>
                <a:tc>
                  <a:txBody>
                    <a:bodyPr/>
                    <a:lstStyle/>
                    <a:p>
                      <a:pPr algn="ctr"/>
                      <a:r>
                        <a:rPr lang="en-US" sz="1100" dirty="0"/>
                        <a:t>Normal distribution</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T-distribution</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353697573"/>
                  </a:ext>
                </a:extLst>
              </a:tr>
              <a:tr h="306631">
                <a:tc>
                  <a:txBody>
                    <a:bodyPr/>
                    <a:lstStyle/>
                    <a:p>
                      <a:pPr algn="l"/>
                      <a:r>
                        <a:rPr lang="en-US" sz="1100" dirty="0"/>
                        <a:t>Degrees of freedom</a:t>
                      </a:r>
                      <a:endParaRPr lang="en-US" sz="1100" i="1" dirty="0">
                        <a:latin typeface="Tajawal" panose="020B0604020202020204" charset="-78"/>
                        <a:cs typeface="Tajawal" panose="020B0604020202020204" charset="-78"/>
                      </a:endParaRPr>
                    </a:p>
                  </a:txBody>
                  <a:tcPr anchor="ctr"/>
                </a:tc>
                <a:tc>
                  <a:txBody>
                    <a:bodyPr/>
                    <a:lstStyle/>
                    <a:p>
                      <a:pPr algn="ctr"/>
                      <a:r>
                        <a:rPr lang="en-US" sz="1100" dirty="0"/>
                        <a:t>Don’t need</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Is needed</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2281744942"/>
                  </a:ext>
                </a:extLst>
              </a:tr>
              <a:tr h="485525">
                <a:tc>
                  <a:txBody>
                    <a:bodyPr/>
                    <a:lstStyle/>
                    <a:p>
                      <a:pPr algn="l"/>
                      <a:r>
                        <a:rPr lang="en-US" sz="1100" dirty="0"/>
                        <a:t>Calculated with</a:t>
                      </a:r>
                      <a:endParaRPr lang="en-US" sz="1100" i="1" dirty="0">
                        <a:latin typeface="Tajawal" panose="020B0604020202020204" charset="-78"/>
                        <a:cs typeface="Tajawal" panose="020B0604020202020204" charset="-78"/>
                      </a:endParaRPr>
                    </a:p>
                  </a:txBody>
                  <a:tcPr anchor="ctr"/>
                </a:tc>
                <a:tc>
                  <a:txBody>
                    <a:bodyPr/>
                    <a:lstStyle/>
                    <a:p>
                      <a:pPr algn="ctr"/>
                      <a:r>
                        <a:rPr lang="en-US" sz="1100" dirty="0"/>
                        <a:t>Standard error</a:t>
                      </a:r>
                      <a:endParaRPr lang="en-US" sz="1100" dirty="0">
                        <a:latin typeface="Tajawal" panose="020B0604020202020204" charset="-78"/>
                        <a:cs typeface="Tajawal" panose="020B0604020202020204" charset="-78"/>
                      </a:endParaRPr>
                    </a:p>
                  </a:txBody>
                  <a:tcPr anchor="ctr"/>
                </a:tc>
                <a:tc>
                  <a:txBody>
                    <a:bodyPr/>
                    <a:lstStyle/>
                    <a:p>
                      <a:pPr algn="ctr"/>
                      <a:r>
                        <a:rPr lang="en-US" sz="1100" dirty="0"/>
                        <a:t>Estimated standard error</a:t>
                      </a:r>
                      <a:endParaRPr lang="en-US" sz="1100" dirty="0">
                        <a:latin typeface="Tajawal" panose="020B0604020202020204" charset="-78"/>
                        <a:cs typeface="Tajawal" panose="020B0604020202020204" charset="-78"/>
                      </a:endParaRPr>
                    </a:p>
                  </a:txBody>
                  <a:tcPr anchor="ctr"/>
                </a:tc>
                <a:extLst>
                  <a:ext uri="{0D108BD9-81ED-4DB2-BD59-A6C34878D82A}">
                    <a16:rowId xmlns:a16="http://schemas.microsoft.com/office/drawing/2014/main" val="3700910563"/>
                  </a:ext>
                </a:extLst>
              </a:tr>
            </a:tbl>
          </a:graphicData>
        </a:graphic>
      </p:graphicFrame>
    </p:spTree>
    <p:extLst>
      <p:ext uri="{BB962C8B-B14F-4D97-AF65-F5344CB8AC3E}">
        <p14:creationId xmlns:p14="http://schemas.microsoft.com/office/powerpoint/2010/main" val="418760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3" name="object 3"/>
          <p:cNvSpPr txBox="1"/>
          <p:nvPr/>
        </p:nvSpPr>
        <p:spPr>
          <a:xfrm>
            <a:off x="758144" y="1533077"/>
            <a:ext cx="4194856" cy="3003386"/>
          </a:xfrm>
          <a:prstGeom prst="rect">
            <a:avLst/>
          </a:prstGeom>
        </p:spPr>
        <p:txBody>
          <a:bodyPr vert="horz" wrap="square" lIns="0" tIns="134620" rIns="0" bIns="0" rtlCol="0">
            <a:spAutoFit/>
          </a:bodyPr>
          <a:lstStyle/>
          <a:p>
            <a:pPr marL="12700">
              <a:lnSpc>
                <a:spcPct val="100000"/>
              </a:lnSpc>
              <a:spcBef>
                <a:spcPts val="960"/>
              </a:spcBef>
              <a:tabLst>
                <a:tab pos="363855" algn="l"/>
              </a:tabLst>
            </a:pPr>
            <a:r>
              <a:rPr lang="en-US" sz="1600" b="1" spc="75" dirty="0" err="1">
                <a:solidFill>
                  <a:schemeClr val="tx2"/>
                </a:solidFill>
                <a:latin typeface="Arial"/>
                <a:cs typeface="Arial"/>
              </a:rPr>
              <a:t>PartⅠ</a:t>
            </a:r>
            <a:endParaRPr lang="en-US" sz="1600" spc="75" dirty="0">
              <a:latin typeface="Arial"/>
              <a:cs typeface="Arial"/>
            </a:endParaRPr>
          </a:p>
          <a:p>
            <a:pPr marL="798513" lvl="2" indent="-350838">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dirty="0">
              <a:latin typeface="Arial"/>
              <a:cs typeface="Arial"/>
            </a:endParaRPr>
          </a:p>
          <a:p>
            <a:pPr marL="798513" lvl="2" indent="-350838">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dirty="0">
              <a:latin typeface="Arial"/>
              <a:cs typeface="Arial"/>
            </a:endParaRPr>
          </a:p>
          <a:p>
            <a:pPr marL="798513" lvl="2" indent="-350838">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dirty="0">
              <a:latin typeface="Arial"/>
              <a:cs typeface="Arial"/>
            </a:endParaRPr>
          </a:p>
          <a:p>
            <a:pPr marL="798513" lvl="2" indent="-350838">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lang="en-US" sz="1600" spc="75" dirty="0">
              <a:latin typeface="Arial"/>
              <a:cs typeface="Arial"/>
            </a:endParaRPr>
          </a:p>
          <a:p>
            <a:pPr>
              <a:spcBef>
                <a:spcPts val="960"/>
              </a:spcBef>
              <a:tabLst>
                <a:tab pos="363855" algn="l"/>
              </a:tabLst>
            </a:pPr>
            <a:r>
              <a:rPr lang="en-US" sz="1600" b="1" spc="75" dirty="0">
                <a:solidFill>
                  <a:schemeClr val="tx2"/>
                </a:solidFill>
                <a:latin typeface="Arial"/>
                <a:cs typeface="Arial"/>
              </a:rPr>
              <a:t>Part ‭Ⅱ</a:t>
            </a:r>
            <a:endParaRPr sz="1600" dirty="0">
              <a:latin typeface="Arial"/>
              <a:cs typeface="Arial"/>
            </a:endParaRPr>
          </a:p>
          <a:p>
            <a:pPr marL="798513" indent="-338138">
              <a:lnSpc>
                <a:spcPct val="100000"/>
              </a:lnSpc>
              <a:spcBef>
                <a:spcPts val="960"/>
              </a:spcBef>
              <a:buChar char="●"/>
              <a:tabLst>
                <a:tab pos="798513" algn="l"/>
              </a:tabLst>
            </a:pPr>
            <a:r>
              <a:rPr sz="1600" spc="65" dirty="0">
                <a:latin typeface="Arial"/>
                <a:cs typeface="Arial"/>
              </a:rPr>
              <a:t>Paired</a:t>
            </a:r>
            <a:r>
              <a:rPr sz="1600" dirty="0">
                <a:latin typeface="Arial"/>
                <a:cs typeface="Arial"/>
              </a:rPr>
              <a:t> </a:t>
            </a:r>
            <a:r>
              <a:rPr sz="1600" spc="114" dirty="0">
                <a:latin typeface="Arial"/>
                <a:cs typeface="Arial"/>
              </a:rPr>
              <a:t>Sample</a:t>
            </a:r>
            <a:r>
              <a:rPr sz="1600" spc="5" dirty="0">
                <a:latin typeface="Arial"/>
                <a:cs typeface="Arial"/>
              </a:rPr>
              <a:t> </a:t>
            </a:r>
            <a:r>
              <a:rPr sz="1600" spc="110" dirty="0">
                <a:latin typeface="Arial"/>
                <a:cs typeface="Arial"/>
              </a:rPr>
              <a:t>T-</a:t>
            </a:r>
            <a:r>
              <a:rPr sz="1600" spc="75" dirty="0">
                <a:latin typeface="Arial"/>
                <a:cs typeface="Arial"/>
              </a:rPr>
              <a:t>test</a:t>
            </a:r>
            <a:endParaRPr sz="1600" dirty="0">
              <a:latin typeface="Arial"/>
              <a:cs typeface="Arial"/>
            </a:endParaRPr>
          </a:p>
          <a:p>
            <a:pPr marL="798513" indent="-338138">
              <a:lnSpc>
                <a:spcPct val="100000"/>
              </a:lnSpc>
              <a:spcBef>
                <a:spcPts val="960"/>
              </a:spcBef>
              <a:buChar char="●"/>
              <a:tabLst>
                <a:tab pos="798513" algn="l"/>
              </a:tabLst>
            </a:pPr>
            <a:r>
              <a:rPr sz="1600" spc="-10" dirty="0">
                <a:latin typeface="Arial"/>
                <a:cs typeface="Arial"/>
              </a:rPr>
              <a:t>ANOVA</a:t>
            </a:r>
            <a:endParaRPr sz="16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495550"/>
            <a:ext cx="4686300" cy="689932"/>
          </a:xfrm>
          <a:prstGeom prst="rect">
            <a:avLst/>
          </a:prstGeom>
        </p:spPr>
        <p:txBody>
          <a:bodyPr vert="horz" wrap="square" lIns="0" tIns="12700" rIns="0" bIns="0" rtlCol="0">
            <a:spAutoFit/>
          </a:bodyPr>
          <a:lstStyle/>
          <a:p>
            <a:pPr marL="12700">
              <a:lnSpc>
                <a:spcPct val="100000"/>
              </a:lnSpc>
              <a:spcBef>
                <a:spcPts val="100"/>
              </a:spcBef>
            </a:pPr>
            <a:r>
              <a:rPr lang="pt-PT" spc="-10" dirty="0" err="1"/>
              <a:t>Lets</a:t>
            </a:r>
            <a:r>
              <a:rPr lang="pt-PT" spc="-10" dirty="0"/>
              <a:t> </a:t>
            </a:r>
            <a:r>
              <a:rPr lang="pt-PT" spc="-10" dirty="0" err="1"/>
              <a:t>see</a:t>
            </a:r>
            <a:r>
              <a:rPr lang="pt-PT" spc="-10" dirty="0"/>
              <a:t> </a:t>
            </a:r>
            <a:r>
              <a:rPr lang="pt-PT" spc="-10" dirty="0" err="1"/>
              <a:t>this</a:t>
            </a:r>
            <a:r>
              <a:rPr lang="pt-PT" spc="-10" dirty="0"/>
              <a:t> in </a:t>
            </a:r>
            <a:r>
              <a:rPr lang="pt-PT" spc="-10" dirty="0" err="1"/>
              <a:t>Python</a:t>
            </a:r>
            <a:r>
              <a:rPr lang="pt-PT" spc="-10" dirty="0"/>
              <a:t>, </a:t>
            </a:r>
            <a:r>
              <a:rPr lang="pt-PT" spc="-10" dirty="0" err="1"/>
              <a:t>while</a:t>
            </a:r>
            <a:r>
              <a:rPr lang="pt-PT" spc="-10" dirty="0"/>
              <a:t> </a:t>
            </a:r>
            <a:r>
              <a:rPr lang="pt-PT" spc="-10" dirty="0" err="1"/>
              <a:t>following</a:t>
            </a:r>
            <a:r>
              <a:rPr lang="pt-PT" spc="-10" dirty="0"/>
              <a:t> slides?</a:t>
            </a:r>
            <a:endParaRPr spc="-10" dirty="0"/>
          </a:p>
        </p:txBody>
      </p:sp>
    </p:spTree>
    <p:extLst>
      <p:ext uri="{BB962C8B-B14F-4D97-AF65-F5344CB8AC3E}">
        <p14:creationId xmlns:p14="http://schemas.microsoft.com/office/powerpoint/2010/main" val="1963940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dirty="0">
                <a:ln>
                  <a:noFill/>
                </a:ln>
                <a:solidFill>
                  <a:srgbClr val="2DC5FA"/>
                </a:solidFill>
                <a:effectLst/>
                <a:uLnTx/>
                <a:uFillTx/>
                <a:latin typeface="Roboto"/>
                <a:ea typeface="Roboto"/>
                <a:cs typeface="Roboto"/>
                <a:sym typeface="Roboto"/>
              </a:rPr>
              <a:t>RUNNING EXAMPLE</a:t>
            </a:r>
            <a:endParaRPr kumimoji="0" sz="14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1" i="0" u="none" strike="noStrike" kern="0" cap="none" spc="0" normalizeH="0" baseline="0" noProof="0" dirty="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Let’s take our Titanic dataset. You have seen that the prices in first class were on average 85 dollars and someone told you that prices in 3rd class were usually a fifth of prices in first class. You are skeptical. Set up the hypotheses to test this.</a:t>
            </a: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Now, you think the prices in third class are even cheaper than that. Set up the hypotheses to test this.</a:t>
            </a: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p:txBody>
      </p:sp>
      <p:pic>
        <p:nvPicPr>
          <p:cNvPr id="88" name="Google Shape;88;p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extLst>
      <p:ext uri="{BB962C8B-B14F-4D97-AF65-F5344CB8AC3E}">
        <p14:creationId xmlns:p14="http://schemas.microsoft.com/office/powerpoint/2010/main" val="361573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THE 5 STEPS OF HYPOTHESIS TESTING</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15000"/>
              </a:lnSpc>
              <a:spcBef>
                <a:spcPts val="0"/>
              </a:spcBef>
              <a:spcAft>
                <a:spcPts val="0"/>
              </a:spcAft>
              <a:buClr>
                <a:prstClr val="black"/>
              </a:buClr>
              <a:buSzPts val="1100"/>
              <a:buFont typeface="Arial"/>
              <a:buNone/>
              <a:tabLst/>
              <a:defRPr/>
            </a:pPr>
            <a:endParaRPr kumimoji="0" sz="20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30200" algn="just" defTabSz="914400" rtl="0" eaLnBrk="1" fontAlgn="auto" latinLnBrk="0" hangingPunct="1">
              <a:lnSpc>
                <a:spcPct val="100000"/>
              </a:lnSpc>
              <a:spcBef>
                <a:spcPts val="0"/>
              </a:spcBef>
              <a:spcAft>
                <a:spcPts val="0"/>
              </a:spcAft>
              <a:buClr>
                <a:prstClr val="black"/>
              </a:buClr>
              <a:buSzPts val="1600"/>
              <a:buFont typeface="Roboto"/>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Set the hypothesis</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1" i="0" u="none" strike="noStrike" kern="0" cap="none" spc="0" normalizeH="0" baseline="0" noProof="0">
                <a:ln>
                  <a:noFill/>
                </a:ln>
                <a:solidFill>
                  <a:prstClr val="black"/>
                </a:solidFill>
                <a:effectLst/>
                <a:uLnTx/>
                <a:uFillTx/>
                <a:latin typeface="Arial"/>
                <a:ea typeface="Arial"/>
                <a:cs typeface="Arial"/>
                <a:sym typeface="Arial"/>
              </a:rPr>
              <a:t>Choose significance / confidence level</a:t>
            </a:r>
            <a:endParaRPr kumimoji="0" sz="1700" b="1"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Sample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Compute statistic + Get p-value </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Decide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p:txBody>
      </p:sp>
      <p:pic>
        <p:nvPicPr>
          <p:cNvPr id="94" name="Google Shape;94;p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SIGNIFICANCE AND TYPES OF ERRORS</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We said that we would make our decision to reject the null when it strains credibility yo maintain it. But how do we measure this? We set a significance level 𝝰 </a:t>
            </a:r>
            <a:r>
              <a:rPr kumimoji="0" lang="en" sz="1200" b="0" i="1" u="none" strike="noStrike" kern="0" cap="none" spc="0" normalizeH="0" baseline="0" noProof="0">
                <a:ln>
                  <a:noFill/>
                </a:ln>
                <a:solidFill>
                  <a:prstClr val="black"/>
                </a:solidFill>
                <a:effectLst/>
                <a:uLnTx/>
                <a:uFillTx/>
                <a:latin typeface="Roboto"/>
                <a:ea typeface="Roboto"/>
                <a:cs typeface="Roboto"/>
                <a:sym typeface="Roboto"/>
              </a:rPr>
              <a:t>à priori</a:t>
            </a: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00" name="Google Shape;100;p8"/>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01" name="Google Shape;101;p8"/>
          <p:cNvSpPr txBox="1"/>
          <p:nvPr/>
        </p:nvSpPr>
        <p:spPr>
          <a:xfrm>
            <a:off x="719375" y="2260050"/>
            <a:ext cx="3857700" cy="3000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Significance is the probability of rejecting the null if it happens to be true. This is the most damaging type of error so we should be demanding with our significance (𝝰 chosen at most 5%, usually)</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We have seen that significance is the converse of confidence (1-𝝰).</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02" name="Google Shape;102;p8"/>
          <p:cNvPicPr preferRelativeResize="0"/>
          <p:nvPr/>
        </p:nvPicPr>
        <p:blipFill rotWithShape="1">
          <a:blip r:embed="rId4">
            <a:alphaModFix/>
          </a:blip>
          <a:srcRect/>
          <a:stretch/>
        </p:blipFill>
        <p:spPr>
          <a:xfrm>
            <a:off x="4803826" y="2069650"/>
            <a:ext cx="3447075" cy="2302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9"/>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RUNNING EXAMPLE</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Let’s pick a significance level. Are you feeling confident about our claim or not?</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08" name="Google Shape;108;p9"/>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THE 5 STEPS OF HYPOTHESIS TESTING</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15000"/>
              </a:lnSpc>
              <a:spcBef>
                <a:spcPts val="0"/>
              </a:spcBef>
              <a:spcAft>
                <a:spcPts val="0"/>
              </a:spcAft>
              <a:buClr>
                <a:prstClr val="black"/>
              </a:buClr>
              <a:buSzPts val="1100"/>
              <a:buFont typeface="Arial"/>
              <a:buNone/>
              <a:tabLst/>
              <a:defRPr/>
            </a:pPr>
            <a:endParaRPr kumimoji="0" sz="20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30200" algn="just" defTabSz="914400" rtl="0" eaLnBrk="1" fontAlgn="auto" latinLnBrk="0" hangingPunct="1">
              <a:lnSpc>
                <a:spcPct val="100000"/>
              </a:lnSpc>
              <a:spcBef>
                <a:spcPts val="0"/>
              </a:spcBef>
              <a:spcAft>
                <a:spcPts val="0"/>
              </a:spcAft>
              <a:buClr>
                <a:prstClr val="black"/>
              </a:buClr>
              <a:buSzPts val="1600"/>
              <a:buFont typeface="Roboto"/>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Set the hypothesis</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Choose significance / confidence level</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1" i="0" u="none" strike="noStrike" kern="0" cap="none" spc="0" normalizeH="0" baseline="0" noProof="0">
                <a:ln>
                  <a:noFill/>
                </a:ln>
                <a:solidFill>
                  <a:prstClr val="black"/>
                </a:solidFill>
                <a:effectLst/>
                <a:uLnTx/>
                <a:uFillTx/>
                <a:latin typeface="Arial"/>
                <a:ea typeface="Arial"/>
                <a:cs typeface="Arial"/>
                <a:sym typeface="Arial"/>
              </a:rPr>
              <a:t>Sample</a:t>
            </a:r>
            <a:endParaRPr kumimoji="0" sz="1700" b="1"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Compute statistic + Get p-value </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Decide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p:txBody>
      </p:sp>
      <p:pic>
        <p:nvPicPr>
          <p:cNvPr id="114" name="Google Shape;114;p10"/>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1"/>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dirty="0">
                <a:ln>
                  <a:noFill/>
                </a:ln>
                <a:solidFill>
                  <a:srgbClr val="2DC5FA"/>
                </a:solidFill>
                <a:effectLst/>
                <a:uLnTx/>
                <a:uFillTx/>
                <a:latin typeface="Roboto"/>
                <a:ea typeface="Roboto"/>
                <a:cs typeface="Roboto"/>
                <a:sym typeface="Roboto"/>
              </a:rPr>
              <a:t>RUNNING EXAMPLE</a:t>
            </a:r>
            <a:endParaRPr kumimoji="0" sz="14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1" i="0" u="none" strike="noStrike" kern="0" cap="none" spc="0" normalizeH="0" baseline="0" noProof="0" dirty="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Open the class </a:t>
            </a:r>
            <a:r>
              <a:rPr kumimoji="0" lang="en" sz="1400" b="0" i="0" u="none" strike="noStrike" kern="0" cap="none" spc="0" normalizeH="0" baseline="0" noProof="0" dirty="0" err="1">
                <a:ln>
                  <a:noFill/>
                </a:ln>
                <a:solidFill>
                  <a:prstClr val="black"/>
                </a:solidFill>
                <a:effectLst/>
                <a:uLnTx/>
                <a:uFillTx/>
                <a:latin typeface="Roboto"/>
                <a:ea typeface="Roboto"/>
                <a:cs typeface="Roboto"/>
                <a:sym typeface="Roboto"/>
              </a:rPr>
              <a:t>Jupyter</a:t>
            </a: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 </a:t>
            </a: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Let’s assume we have access to only 30 3rd class passengers (say, to get the price paid for the ticket you had to track down their families to send you a copy of the receipt).</a:t>
            </a: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dirty="0">
                <a:ln>
                  <a:noFill/>
                </a:ln>
                <a:solidFill>
                  <a:prstClr val="black"/>
                </a:solidFill>
                <a:effectLst/>
                <a:uLnTx/>
                <a:uFillTx/>
                <a:latin typeface="Roboto"/>
                <a:ea typeface="Roboto"/>
                <a:cs typeface="Roboto"/>
                <a:sym typeface="Roboto"/>
              </a:rPr>
              <a:t>Sample your dataset for 30 entries</a:t>
            </a: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prstClr val="black"/>
              </a:solidFill>
              <a:effectLst/>
              <a:uLnTx/>
              <a:uFillTx/>
              <a:latin typeface="Roboto"/>
              <a:ea typeface="Roboto"/>
              <a:cs typeface="Roboto"/>
              <a:sym typeface="Roboto"/>
            </a:endParaRPr>
          </a:p>
        </p:txBody>
      </p:sp>
      <p:pic>
        <p:nvPicPr>
          <p:cNvPr id="120" name="Google Shape;120;p11"/>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2"/>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THE 5 STEPS OF HYPOTHESIS TESTING</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15000"/>
              </a:lnSpc>
              <a:spcBef>
                <a:spcPts val="0"/>
              </a:spcBef>
              <a:spcAft>
                <a:spcPts val="0"/>
              </a:spcAft>
              <a:buClr>
                <a:prstClr val="black"/>
              </a:buClr>
              <a:buSzPts val="1100"/>
              <a:buFont typeface="Arial"/>
              <a:buNone/>
              <a:tabLst/>
              <a:defRPr/>
            </a:pPr>
            <a:endParaRPr kumimoji="0" sz="20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30200" algn="just" defTabSz="914400" rtl="0" eaLnBrk="1" fontAlgn="auto" latinLnBrk="0" hangingPunct="1">
              <a:lnSpc>
                <a:spcPct val="100000"/>
              </a:lnSpc>
              <a:spcBef>
                <a:spcPts val="0"/>
              </a:spcBef>
              <a:spcAft>
                <a:spcPts val="0"/>
              </a:spcAft>
              <a:buClr>
                <a:prstClr val="black"/>
              </a:buClr>
              <a:buSzPts val="1600"/>
              <a:buFont typeface="Roboto"/>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Set the hypothesis</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Choose significance / confidence level</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Sample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1" i="0" u="none" strike="noStrike" kern="0" cap="none" spc="0" normalizeH="0" baseline="0" noProof="0">
                <a:ln>
                  <a:noFill/>
                </a:ln>
                <a:solidFill>
                  <a:prstClr val="black"/>
                </a:solidFill>
                <a:effectLst/>
                <a:uLnTx/>
                <a:uFillTx/>
                <a:latin typeface="Arial"/>
                <a:ea typeface="Arial"/>
                <a:cs typeface="Arial"/>
                <a:sym typeface="Arial"/>
              </a:rPr>
              <a:t>Compute statistic + Get p-value </a:t>
            </a:r>
            <a:endParaRPr kumimoji="0" sz="1700" b="1"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Decide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p:txBody>
      </p:sp>
      <p:pic>
        <p:nvPicPr>
          <p:cNvPr id="126" name="Google Shape;126;p12"/>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3"/>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COMPUTE YOUR TEST STATISTIC</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Your test statistic depends on what kind of test you are trying to make. </a:t>
            </a:r>
            <a:endParaRPr kumimoji="0" sz="1800" b="0" i="0" u="none" strike="noStrike" kern="0" cap="none" spc="0" normalizeH="0" baseline="0" noProof="0">
              <a:ln>
                <a:noFill/>
              </a:ln>
              <a:solidFill>
                <a:sysClr val="windowText" lastClr="000000"/>
              </a:solidFill>
              <a:effectLst/>
              <a:uLnTx/>
              <a:uFillTx/>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For each test, there is a formula that takes the circumstances of your observation and returns a number that is as high as it is unlikely that your observation came from </a:t>
            </a:r>
            <a:r>
              <a:rPr kumimoji="0" lang="en" sz="1200" b="0" i="0" u="none" strike="noStrike" kern="0" cap="none" spc="0" normalizeH="0" baseline="0" noProof="0">
                <a:ln>
                  <a:noFill/>
                </a:ln>
                <a:solidFill>
                  <a:prstClr val="black"/>
                </a:solidFill>
                <a:effectLst/>
                <a:uLnTx/>
                <a:uFillTx/>
                <a:latin typeface="Arial"/>
                <a:ea typeface="Arial"/>
                <a:cs typeface="Arial"/>
                <a:sym typeface="Arial"/>
              </a:rPr>
              <a:t>H₀.</a:t>
            </a:r>
            <a:endParaRPr kumimoji="0" sz="1800" b="0" i="0" u="none" strike="noStrike" kern="0" cap="none" spc="0" normalizeH="0" baseline="0" noProof="0">
              <a:ln>
                <a:noFill/>
              </a:ln>
              <a:solidFill>
                <a:sysClr val="windowText" lastClr="000000"/>
              </a:solidFill>
              <a:effectLst/>
              <a:uLnTx/>
              <a:uFillTx/>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In the case of trying to infer the average of a population the relevant circumstances to consider are:</a:t>
            </a:r>
            <a:endParaRPr kumimoji="0" sz="1800" b="0" i="0" u="none" strike="noStrike" kern="0" cap="none" spc="0" normalizeH="0" baseline="0" noProof="0">
              <a:ln>
                <a:noFill/>
              </a:ln>
              <a:solidFill>
                <a:sysClr val="windowText" lastClr="000000"/>
              </a:solidFill>
              <a:effectLst/>
              <a:uLnTx/>
              <a:uFillTx/>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171450" marR="0" lvl="0" indent="-171450" algn="just" defTabSz="914400" rtl="0" eaLnBrk="1" fontAlgn="auto" latinLnBrk="0" hangingPunct="1">
              <a:lnSpc>
                <a:spcPct val="150000"/>
              </a:lnSpc>
              <a:spcBef>
                <a:spcPts val="0"/>
              </a:spcBef>
              <a:spcAft>
                <a:spcPts val="0"/>
              </a:spcAft>
              <a:buClr>
                <a:srgbClr val="000000"/>
              </a:buClr>
              <a:buSzPts val="1200"/>
              <a:buFont typeface="Arial"/>
              <a:buChar char="•"/>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The observed mean</a:t>
            </a:r>
            <a:endParaRPr kumimoji="0" sz="1800" b="0" i="0" u="none" strike="noStrike" kern="0" cap="none" spc="0" normalizeH="0" baseline="0" noProof="0">
              <a:ln>
                <a:noFill/>
              </a:ln>
              <a:solidFill>
                <a:sysClr val="windowText" lastClr="000000"/>
              </a:solidFill>
              <a:effectLst/>
              <a:uLnTx/>
              <a:uFillTx/>
            </a:endParaRPr>
          </a:p>
          <a:p>
            <a:pPr marL="171450" marR="0" lvl="0" indent="-171450" algn="just" defTabSz="914400" rtl="0" eaLnBrk="1" fontAlgn="auto" latinLnBrk="0" hangingPunct="1">
              <a:lnSpc>
                <a:spcPct val="150000"/>
              </a:lnSpc>
              <a:spcBef>
                <a:spcPts val="0"/>
              </a:spcBef>
              <a:spcAft>
                <a:spcPts val="0"/>
              </a:spcAft>
              <a:buClr>
                <a:srgbClr val="000000"/>
              </a:buClr>
              <a:buSzPts val="1200"/>
              <a:buFont typeface="Arial"/>
              <a:buChar char="•"/>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How much the samples vary from each other</a:t>
            </a:r>
            <a:endParaRPr kumimoji="0" sz="1800" b="0" i="0" u="none" strike="noStrike" kern="0" cap="none" spc="0" normalizeH="0" baseline="0" noProof="0">
              <a:ln>
                <a:noFill/>
              </a:ln>
              <a:solidFill>
                <a:sysClr val="windowText" lastClr="000000"/>
              </a:solidFill>
              <a:effectLst/>
              <a:uLnTx/>
              <a:uFillTx/>
            </a:endParaRPr>
          </a:p>
          <a:p>
            <a:pPr marL="171450" marR="0" lvl="0" indent="-171450" algn="just" defTabSz="914400" rtl="0" eaLnBrk="1" fontAlgn="auto" latinLnBrk="0" hangingPunct="1">
              <a:lnSpc>
                <a:spcPct val="150000"/>
              </a:lnSpc>
              <a:spcBef>
                <a:spcPts val="0"/>
              </a:spcBef>
              <a:spcAft>
                <a:spcPts val="0"/>
              </a:spcAft>
              <a:buClr>
                <a:srgbClr val="000000"/>
              </a:buClr>
              <a:buSzPts val="1200"/>
              <a:buFont typeface="Arial"/>
              <a:buChar char="•"/>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The number of observations sampled</a:t>
            </a:r>
            <a:endParaRPr kumimoji="0" sz="1800" b="0" i="0" u="none" strike="noStrike" kern="0" cap="none" spc="0" normalizeH="0" baseline="0" noProof="0">
              <a:ln>
                <a:noFill/>
              </a:ln>
              <a:solidFill>
                <a:sysClr val="windowText" lastClr="000000"/>
              </a:solidFill>
              <a:effectLst/>
              <a:uLnTx/>
              <a:uFillTx/>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32" name="Google Shape;132;p13"/>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p:nvPr/>
        </p:nvSpPr>
        <p:spPr>
          <a:xfrm>
            <a:off x="719375" y="842675"/>
            <a:ext cx="7657200" cy="2693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dirty="0">
                <a:ln>
                  <a:noFill/>
                </a:ln>
                <a:solidFill>
                  <a:srgbClr val="2DC5FA"/>
                </a:solidFill>
                <a:effectLst/>
                <a:uLnTx/>
                <a:uFillTx/>
                <a:latin typeface="Roboto"/>
                <a:ea typeface="Roboto"/>
                <a:cs typeface="Roboto"/>
                <a:sym typeface="Roboto"/>
              </a:rPr>
              <a:t>GET THE P-VALUE</a:t>
            </a:r>
            <a:endParaRPr kumimoji="0" sz="14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We said the statistic is higher the more unlikely it is for your sample to be sampled under </a:t>
            </a:r>
            <a:r>
              <a:rPr kumimoji="0" lang="en" sz="1200" b="0" i="0" u="none" strike="noStrike" kern="0" cap="none" spc="0" normalizeH="0" baseline="0" noProof="0" dirty="0">
                <a:ln>
                  <a:noFill/>
                </a:ln>
                <a:solidFill>
                  <a:prstClr val="black"/>
                </a:solidFill>
                <a:effectLst/>
                <a:uLnTx/>
                <a:uFillTx/>
                <a:latin typeface="Arial"/>
                <a:ea typeface="Arial"/>
                <a:cs typeface="Arial"/>
                <a:sym typeface="Arial"/>
              </a:rPr>
              <a:t>H₀, but how can we quantify that?</a:t>
            </a: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We use the statistic to check </a:t>
            </a:r>
            <a:r>
              <a:rPr kumimoji="0" lang="en" sz="1200" b="1" i="0" u="none" strike="noStrike" kern="0" cap="none" spc="0" normalizeH="0" baseline="0" noProof="0" dirty="0">
                <a:ln>
                  <a:noFill/>
                </a:ln>
                <a:solidFill>
                  <a:prstClr val="black"/>
                </a:solidFill>
                <a:effectLst/>
                <a:uLnTx/>
                <a:uFillTx/>
                <a:latin typeface="Roboto"/>
                <a:ea typeface="Roboto"/>
                <a:cs typeface="Roboto"/>
                <a:sym typeface="Roboto"/>
              </a:rPr>
              <a:t>how likely is it to get a sample mean as extreme as the one we actually sampled.</a:t>
            </a:r>
            <a:endParaRPr kumimoji="0" sz="12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This quantity is called the </a:t>
            </a:r>
            <a:r>
              <a:rPr kumimoji="0" lang="en" sz="1200" b="1" i="0" u="none" strike="noStrike" kern="0" cap="none" spc="0" normalizeH="0" baseline="0" noProof="0" dirty="0">
                <a:ln>
                  <a:noFill/>
                </a:ln>
                <a:solidFill>
                  <a:prstClr val="black"/>
                </a:solidFill>
                <a:effectLst/>
                <a:uLnTx/>
                <a:uFillTx/>
                <a:latin typeface="Roboto"/>
                <a:ea typeface="Roboto"/>
                <a:cs typeface="Roboto"/>
                <a:sym typeface="Roboto"/>
              </a:rPr>
              <a:t>p-value</a:t>
            </a:r>
            <a:endParaRPr kumimoji="0" sz="1200" b="1"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If the p-value is very small, it means that it is extremely unlikely, under </a:t>
            </a:r>
            <a:r>
              <a:rPr kumimoji="0" lang="en" sz="1100" b="0" i="0" u="none" strike="noStrike" kern="0" cap="none" spc="0" normalizeH="0" baseline="0" noProof="0" dirty="0">
                <a:ln>
                  <a:noFill/>
                </a:ln>
                <a:solidFill>
                  <a:prstClr val="black"/>
                </a:solidFill>
                <a:effectLst/>
                <a:uLnTx/>
                <a:uFillTx/>
                <a:latin typeface="Arial"/>
                <a:ea typeface="Arial"/>
                <a:cs typeface="Arial"/>
                <a:sym typeface="Arial"/>
              </a:rPr>
              <a:t>H₀</a:t>
            </a: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 to get a result like the one we did in our sample and thus we should reject </a:t>
            </a:r>
            <a:r>
              <a:rPr kumimoji="0" lang="en" sz="1100" b="0" i="0" u="none" strike="noStrike" kern="0" cap="none" spc="0" normalizeH="0" baseline="0" noProof="0" dirty="0">
                <a:ln>
                  <a:noFill/>
                </a:ln>
                <a:solidFill>
                  <a:prstClr val="black"/>
                </a:solidFill>
                <a:effectLst/>
                <a:uLnTx/>
                <a:uFillTx/>
                <a:latin typeface="Arial"/>
                <a:ea typeface="Arial"/>
                <a:cs typeface="Arial"/>
                <a:sym typeface="Arial"/>
              </a:rPr>
              <a:t>H₀</a:t>
            </a: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 because staying with it strains credibility.</a:t>
            </a: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dirty="0">
                <a:ln>
                  <a:noFill/>
                </a:ln>
                <a:solidFill>
                  <a:prstClr val="black"/>
                </a:solidFill>
                <a:effectLst/>
                <a:uLnTx/>
                <a:uFillTx/>
                <a:latin typeface="Roboto"/>
                <a:ea typeface="Roboto"/>
                <a:cs typeface="Roboto"/>
                <a:sym typeface="Roboto"/>
              </a:rPr>
              <a:t>We compute the p-value from a table and the value of our statistic or, because it’s 2025, from a scipy call.</a:t>
            </a:r>
            <a:endParaRPr kumimoji="0" sz="1200" b="0" i="0" u="none" strike="noStrike" kern="0" cap="none" spc="0" normalizeH="0" baseline="0" noProof="0" dirty="0">
              <a:ln>
                <a:noFill/>
              </a:ln>
              <a:solidFill>
                <a:prstClr val="black"/>
              </a:solidFill>
              <a:effectLst/>
              <a:uLnTx/>
              <a:uFillTx/>
              <a:latin typeface="Roboto"/>
              <a:ea typeface="Roboto"/>
              <a:cs typeface="Roboto"/>
              <a:sym typeface="Roboto"/>
            </a:endParaRPr>
          </a:p>
        </p:txBody>
      </p:sp>
      <p:pic>
        <p:nvPicPr>
          <p:cNvPr id="138" name="Google Shape;138;p14"/>
          <p:cNvPicPr preferRelativeResize="0"/>
          <p:nvPr/>
        </p:nvPicPr>
        <p:blipFill rotWithShape="1">
          <a:blip r:embed="rId3">
            <a:alphaModFix/>
          </a:blip>
          <a:srcRect/>
          <a:stretch/>
        </p:blipFill>
        <p:spPr>
          <a:xfrm>
            <a:off x="-809150" y="3742975"/>
            <a:ext cx="2599849" cy="2803224"/>
          </a:xfrm>
          <a:prstGeom prst="rect">
            <a:avLst/>
          </a:prstGeom>
          <a:noFill/>
          <a:ln>
            <a:noFill/>
          </a:ln>
        </p:spPr>
      </p:pic>
      <p:sp>
        <p:nvSpPr>
          <p:cNvPr id="139" name="Google Shape;139;p14"/>
          <p:cNvSpPr/>
          <p:nvPr/>
        </p:nvSpPr>
        <p:spPr>
          <a:xfrm>
            <a:off x="14560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 sz="1600" b="1" i="0" u="none" strike="noStrike" kern="0" cap="none" spc="0" normalizeH="0" baseline="0" noProof="0">
                <a:ln>
                  <a:noFill/>
                </a:ln>
                <a:solidFill>
                  <a:srgbClr val="F3F3F3"/>
                </a:solidFill>
                <a:effectLst/>
                <a:uLnTx/>
                <a:uFillTx/>
                <a:latin typeface="Roboto"/>
                <a:ea typeface="Roboto"/>
                <a:cs typeface="Roboto"/>
                <a:sym typeface="Roboto"/>
              </a:rPr>
              <a:t>one-tailed</a:t>
            </a:r>
            <a:endParaRPr kumimoji="0" sz="1800" b="1" i="0" u="none" strike="noStrike" kern="0" cap="none" spc="0" normalizeH="0" baseline="0" noProof="0">
              <a:ln>
                <a:noFill/>
              </a:ln>
              <a:solidFill>
                <a:srgbClr val="F3F3F3"/>
              </a:solidFill>
              <a:effectLst/>
              <a:uLnTx/>
              <a:uFillTx/>
              <a:latin typeface="Roboto"/>
              <a:ea typeface="Roboto"/>
              <a:cs typeface="Roboto"/>
              <a:sym typeface="Roboto"/>
            </a:endParaRPr>
          </a:p>
        </p:txBody>
      </p:sp>
      <p:sp>
        <p:nvSpPr>
          <p:cNvPr id="140" name="Google Shape;140;p14"/>
          <p:cNvSpPr/>
          <p:nvPr/>
        </p:nvSpPr>
        <p:spPr>
          <a:xfrm>
            <a:off x="4877250" y="3826225"/>
            <a:ext cx="1363800" cy="307200"/>
          </a:xfrm>
          <a:prstGeom prst="roundRect">
            <a:avLst>
              <a:gd name="adj" fmla="val 16667"/>
            </a:avLst>
          </a:prstGeom>
          <a:solidFill>
            <a:srgbClr val="64C3F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600"/>
              <a:buFont typeface="Arial"/>
              <a:buNone/>
              <a:tabLst/>
              <a:defRPr/>
            </a:pPr>
            <a:r>
              <a:rPr kumimoji="0" lang="en" sz="1600" b="1" i="0" u="none" strike="noStrike" kern="0" cap="none" spc="0" normalizeH="0" baseline="0" noProof="0">
                <a:ln>
                  <a:noFill/>
                </a:ln>
                <a:solidFill>
                  <a:srgbClr val="F3F3F3"/>
                </a:solidFill>
                <a:effectLst/>
                <a:uLnTx/>
                <a:uFillTx/>
                <a:latin typeface="Roboto"/>
                <a:ea typeface="Roboto"/>
                <a:cs typeface="Roboto"/>
                <a:sym typeface="Roboto"/>
              </a:rPr>
              <a:t>two-tailed</a:t>
            </a:r>
            <a:endParaRPr kumimoji="0" sz="1800" b="1" i="0" u="none" strike="noStrike" kern="0" cap="none" spc="0" normalizeH="0" baseline="0" noProof="0">
              <a:ln>
                <a:noFill/>
              </a:ln>
              <a:solidFill>
                <a:srgbClr val="F3F3F3"/>
              </a:solidFill>
              <a:effectLst/>
              <a:uLnTx/>
              <a:uFillTx/>
              <a:latin typeface="Roboto"/>
              <a:ea typeface="Roboto"/>
              <a:cs typeface="Roboto"/>
              <a:sym typeface="Roboto"/>
            </a:endParaRPr>
          </a:p>
        </p:txBody>
      </p:sp>
      <p:sp>
        <p:nvSpPr>
          <p:cNvPr id="141" name="Google Shape;141;p14"/>
          <p:cNvSpPr txBox="1"/>
          <p:nvPr/>
        </p:nvSpPr>
        <p:spPr>
          <a:xfrm>
            <a:off x="4877251" y="4151526"/>
            <a:ext cx="2599850"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400" b="0" i="0" u="none" strike="noStrike" kern="0" cap="none" spc="0" normalizeH="0" baseline="0" noProof="0">
                <a:ln>
                  <a:noFill/>
                </a:ln>
                <a:solidFill>
                  <a:srgbClr val="000000"/>
                </a:solidFill>
                <a:effectLst/>
                <a:uLnTx/>
                <a:uFillTx/>
                <a:latin typeface="Courier New"/>
                <a:ea typeface="Courier New"/>
                <a:cs typeface="Courier New"/>
                <a:sym typeface="Courier New"/>
              </a:rPr>
              <a:t>st.ttest_1samp(sample,</a:t>
            </a:r>
            <a:r>
              <a:rPr kumimoji="0" lang="en" sz="1400" b="0" i="0" u="none" strike="noStrike" kern="0" cap="none" spc="0" normalizeH="0" baseline="0" noProof="0">
                <a:ln>
                  <a:noFill/>
                </a:ln>
                <a:solidFill>
                  <a:srgbClr val="09885A"/>
                </a:solidFill>
                <a:effectLst/>
                <a:uLnTx/>
                <a:uFillTx/>
                <a:latin typeface="Courier New"/>
                <a:ea typeface="Courier New"/>
                <a:cs typeface="Courier New"/>
                <a:sym typeface="Courier New"/>
              </a:rPr>
              <a:t>H0</a:t>
            </a:r>
            <a:r>
              <a:rPr kumimoji="0" lang="en" sz="1400" b="0" i="0" u="none" strike="noStrike" kern="0" cap="none" spc="0" normalizeH="0" baseline="0" noProof="0">
                <a:ln>
                  <a:noFill/>
                </a:ln>
                <a:solidFill>
                  <a:srgbClr val="000000"/>
                </a:solidFill>
                <a:effectLst/>
                <a:uLnTx/>
                <a:uFillTx/>
                <a:latin typeface="Courier New"/>
                <a:ea typeface="Courier New"/>
                <a:cs typeface="Courier New"/>
                <a:sym typeface="Courier New"/>
              </a:rPr>
              <a:t>,alternative=</a:t>
            </a:r>
            <a:r>
              <a:rPr kumimoji="0" lang="en" sz="1400" b="0" i="0" u="none" strike="noStrike" kern="0" cap="none" spc="0" normalizeH="0" baseline="0" noProof="0">
                <a:ln>
                  <a:noFill/>
                </a:ln>
                <a:solidFill>
                  <a:srgbClr val="A31515"/>
                </a:solidFill>
                <a:effectLst/>
                <a:uLnTx/>
                <a:uFillTx/>
                <a:latin typeface="Courier New"/>
                <a:ea typeface="Courier New"/>
                <a:cs typeface="Courier New"/>
                <a:sym typeface="Courier New"/>
              </a:rPr>
              <a:t>'less'</a:t>
            </a:r>
            <a:r>
              <a:rPr kumimoji="0" lang="en" sz="1400" b="0"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800" b="0" i="0" u="none" strike="noStrike" kern="0" cap="none" spc="0" normalizeH="0" baseline="0" noProof="0">
              <a:ln>
                <a:noFill/>
              </a:ln>
              <a:solidFill>
                <a:sysClr val="windowText" lastClr="000000"/>
              </a:solidFill>
              <a:effectLst/>
              <a:uLnTx/>
              <a:uFillTx/>
            </a:endParaRPr>
          </a:p>
        </p:txBody>
      </p:sp>
      <p:sp>
        <p:nvSpPr>
          <p:cNvPr id="142" name="Google Shape;142;p14"/>
          <p:cNvSpPr txBox="1"/>
          <p:nvPr/>
        </p:nvSpPr>
        <p:spPr>
          <a:xfrm>
            <a:off x="1465528" y="4139001"/>
            <a:ext cx="2931108" cy="30777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400" b="0" i="0" u="none" strike="noStrike" kern="0" cap="none" spc="0" normalizeH="0" baseline="0" noProof="0">
                <a:ln>
                  <a:noFill/>
                </a:ln>
                <a:solidFill>
                  <a:srgbClr val="000000"/>
                </a:solidFill>
                <a:effectLst/>
                <a:uLnTx/>
                <a:uFillTx/>
                <a:latin typeface="Courier New"/>
                <a:ea typeface="Courier New"/>
                <a:cs typeface="Courier New"/>
                <a:sym typeface="Courier New"/>
              </a:rPr>
              <a:t>st.ttest_1samp(sample,</a:t>
            </a:r>
            <a:r>
              <a:rPr kumimoji="0" lang="en" sz="1400" b="0" i="0" u="none" strike="noStrike" kern="0" cap="none" spc="0" normalizeH="0" baseline="0" noProof="0">
                <a:ln>
                  <a:noFill/>
                </a:ln>
                <a:solidFill>
                  <a:srgbClr val="09885A"/>
                </a:solidFill>
                <a:effectLst/>
                <a:uLnTx/>
                <a:uFillTx/>
                <a:latin typeface="Courier New"/>
                <a:ea typeface="Courier New"/>
                <a:cs typeface="Courier New"/>
                <a:sym typeface="Courier New"/>
              </a:rPr>
              <a:t>H0</a:t>
            </a:r>
            <a:r>
              <a:rPr kumimoji="0" lang="en" sz="1400" b="0" i="0" u="none" strike="noStrike" kern="0" cap="none" spc="0" normalizeH="0" baseline="0" noProof="0">
                <a:ln>
                  <a:noFill/>
                </a:ln>
                <a:solidFill>
                  <a:srgbClr val="000000"/>
                </a:solidFill>
                <a:effectLst/>
                <a:uLnTx/>
                <a:uFillTx/>
                <a:latin typeface="Courier New"/>
                <a:ea typeface="Courier New"/>
                <a:cs typeface="Courier New"/>
                <a:sym typeface="Courier New"/>
              </a:rPr>
              <a:t>)</a:t>
            </a:r>
            <a:endParaRPr kumimoji="0" sz="1800" b="0" i="0" u="none" strike="noStrike" kern="0" cap="none" spc="0" normalizeH="0" baseline="0" noProof="0">
              <a:ln>
                <a:noFill/>
              </a:ln>
              <a:solidFill>
                <a:sysClr val="windowText" lastClr="000000"/>
              </a:solidFill>
              <a:effectLst/>
              <a:uLnTx/>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Table</a:t>
            </a:r>
            <a:r>
              <a:rPr spc="-250" dirty="0"/>
              <a:t> </a:t>
            </a:r>
            <a:r>
              <a:rPr spc="-75" dirty="0"/>
              <a:t>of</a:t>
            </a:r>
            <a:r>
              <a:rPr spc="-250" dirty="0"/>
              <a:t> </a:t>
            </a:r>
            <a:r>
              <a:rPr spc="-50" dirty="0"/>
              <a:t>Contents</a:t>
            </a:r>
          </a:p>
        </p:txBody>
      </p:sp>
      <p:sp>
        <p:nvSpPr>
          <p:cNvPr id="4" name="Rectangle: Rounded Corners 3">
            <a:extLst>
              <a:ext uri="{FF2B5EF4-FFF2-40B4-BE49-F238E27FC236}">
                <a16:creationId xmlns:a16="http://schemas.microsoft.com/office/drawing/2014/main" id="{77F15382-CE0B-D1FE-5F61-3DF9FED5B639}"/>
              </a:ext>
            </a:extLst>
          </p:cNvPr>
          <p:cNvSpPr/>
          <p:nvPr/>
        </p:nvSpPr>
        <p:spPr>
          <a:xfrm>
            <a:off x="609600" y="1533077"/>
            <a:ext cx="3886200" cy="19530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bject 3"/>
          <p:cNvSpPr txBox="1"/>
          <p:nvPr/>
        </p:nvSpPr>
        <p:spPr>
          <a:xfrm>
            <a:off x="758144" y="1533077"/>
            <a:ext cx="4194856" cy="3003386"/>
          </a:xfrm>
          <a:prstGeom prst="rect">
            <a:avLst/>
          </a:prstGeom>
        </p:spPr>
        <p:txBody>
          <a:bodyPr vert="horz" wrap="square" lIns="0" tIns="134620" rIns="0" bIns="0" rtlCol="0">
            <a:spAutoFit/>
          </a:bodyPr>
          <a:lstStyle/>
          <a:p>
            <a:pPr marL="12700">
              <a:lnSpc>
                <a:spcPct val="100000"/>
              </a:lnSpc>
              <a:spcBef>
                <a:spcPts val="960"/>
              </a:spcBef>
              <a:tabLst>
                <a:tab pos="363855" algn="l"/>
              </a:tabLst>
            </a:pPr>
            <a:r>
              <a:rPr lang="en-US" sz="1600" b="1" spc="75" dirty="0" err="1">
                <a:solidFill>
                  <a:schemeClr val="tx2"/>
                </a:solidFill>
                <a:latin typeface="Arial"/>
                <a:cs typeface="Arial"/>
              </a:rPr>
              <a:t>PartⅠ</a:t>
            </a:r>
            <a:endParaRPr lang="en-US" sz="1600" spc="75" dirty="0">
              <a:latin typeface="Arial"/>
              <a:cs typeface="Arial"/>
            </a:endParaRPr>
          </a:p>
          <a:p>
            <a:pPr marL="798513" lvl="2" indent="-350838">
              <a:spcBef>
                <a:spcPts val="960"/>
              </a:spcBef>
              <a:buChar char="●"/>
              <a:tabLst>
                <a:tab pos="363855" algn="l"/>
              </a:tabLst>
            </a:pPr>
            <a:r>
              <a:rPr sz="1600" spc="75" dirty="0">
                <a:latin typeface="Arial"/>
                <a:cs typeface="Arial"/>
              </a:rPr>
              <a:t>Definition</a:t>
            </a:r>
            <a:r>
              <a:rPr sz="1600" dirty="0">
                <a:latin typeface="Arial"/>
                <a:cs typeface="Arial"/>
              </a:rPr>
              <a:t> </a:t>
            </a:r>
            <a:r>
              <a:rPr sz="1600" spc="100" dirty="0">
                <a:latin typeface="Arial"/>
                <a:cs typeface="Arial"/>
              </a:rPr>
              <a:t>of</a:t>
            </a:r>
            <a:r>
              <a:rPr sz="1600" spc="5" dirty="0">
                <a:latin typeface="Arial"/>
                <a:cs typeface="Arial"/>
              </a:rPr>
              <a:t> </a:t>
            </a:r>
            <a:r>
              <a:rPr sz="1600" spc="75" dirty="0">
                <a:latin typeface="Arial"/>
                <a:cs typeface="Arial"/>
              </a:rPr>
              <a:t>Hypothesis</a:t>
            </a:r>
            <a:endParaRPr sz="1600" dirty="0">
              <a:latin typeface="Arial"/>
              <a:cs typeface="Arial"/>
            </a:endParaRPr>
          </a:p>
          <a:p>
            <a:pPr marL="798513" lvl="2" indent="-350838">
              <a:spcBef>
                <a:spcPts val="960"/>
              </a:spcBef>
              <a:buChar char="●"/>
              <a:tabLst>
                <a:tab pos="363855" algn="l"/>
              </a:tabLst>
            </a:pPr>
            <a:r>
              <a:rPr sz="1600" spc="65" dirty="0">
                <a:latin typeface="Arial"/>
                <a:cs typeface="Arial"/>
              </a:rPr>
              <a:t>Steps</a:t>
            </a:r>
            <a:r>
              <a:rPr sz="1600" spc="-15" dirty="0">
                <a:latin typeface="Arial"/>
                <a:cs typeface="Arial"/>
              </a:rPr>
              <a:t> </a:t>
            </a:r>
            <a:r>
              <a:rPr sz="1600" spc="85" dirty="0">
                <a:latin typeface="Arial"/>
                <a:cs typeface="Arial"/>
              </a:rPr>
              <a:t>in</a:t>
            </a:r>
            <a:r>
              <a:rPr sz="1600" spc="-10" dirty="0">
                <a:latin typeface="Arial"/>
                <a:cs typeface="Arial"/>
              </a:rPr>
              <a:t> </a:t>
            </a:r>
            <a:r>
              <a:rPr sz="1600" spc="85" dirty="0">
                <a:latin typeface="Arial"/>
                <a:cs typeface="Arial"/>
              </a:rPr>
              <a:t>Hypothesis</a:t>
            </a:r>
            <a:r>
              <a:rPr sz="1600" spc="-15" dirty="0">
                <a:latin typeface="Arial"/>
                <a:cs typeface="Arial"/>
              </a:rPr>
              <a:t> </a:t>
            </a:r>
            <a:r>
              <a:rPr sz="1600" spc="60" dirty="0">
                <a:latin typeface="Arial"/>
                <a:cs typeface="Arial"/>
              </a:rPr>
              <a:t>Testing</a:t>
            </a:r>
            <a:endParaRPr sz="1600" dirty="0">
              <a:latin typeface="Arial"/>
              <a:cs typeface="Arial"/>
            </a:endParaRPr>
          </a:p>
          <a:p>
            <a:pPr marL="798513" lvl="2" indent="-350838">
              <a:spcBef>
                <a:spcPts val="960"/>
              </a:spcBef>
              <a:buChar char="●"/>
              <a:tabLst>
                <a:tab pos="363855" algn="l"/>
              </a:tabLst>
            </a:pPr>
            <a:r>
              <a:rPr sz="1600" spc="80" dirty="0">
                <a:latin typeface="Arial"/>
                <a:cs typeface="Arial"/>
              </a:rPr>
              <a:t>One</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sz="1600" dirty="0">
              <a:latin typeface="Arial"/>
              <a:cs typeface="Arial"/>
            </a:endParaRPr>
          </a:p>
          <a:p>
            <a:pPr marL="798513" lvl="2" indent="-350838">
              <a:spcBef>
                <a:spcPts val="960"/>
              </a:spcBef>
              <a:buChar char="●"/>
              <a:tabLst>
                <a:tab pos="363855" algn="l"/>
              </a:tabLst>
            </a:pPr>
            <a:r>
              <a:rPr sz="1600" spc="60" dirty="0">
                <a:latin typeface="Arial"/>
                <a:cs typeface="Arial"/>
              </a:rPr>
              <a:t>Two</a:t>
            </a:r>
            <a:r>
              <a:rPr sz="1600" spc="-10" dirty="0">
                <a:latin typeface="Arial"/>
                <a:cs typeface="Arial"/>
              </a:rPr>
              <a:t> </a:t>
            </a:r>
            <a:r>
              <a:rPr sz="1600" spc="114" dirty="0">
                <a:latin typeface="Arial"/>
                <a:cs typeface="Arial"/>
              </a:rPr>
              <a:t>Sample</a:t>
            </a:r>
            <a:r>
              <a:rPr sz="1600" spc="-10" dirty="0">
                <a:latin typeface="Arial"/>
                <a:cs typeface="Arial"/>
              </a:rPr>
              <a:t> </a:t>
            </a:r>
            <a:r>
              <a:rPr sz="1600" spc="110" dirty="0">
                <a:latin typeface="Arial"/>
                <a:cs typeface="Arial"/>
              </a:rPr>
              <a:t>T-</a:t>
            </a:r>
            <a:r>
              <a:rPr sz="1600" spc="75" dirty="0">
                <a:latin typeface="Arial"/>
                <a:cs typeface="Arial"/>
              </a:rPr>
              <a:t>test</a:t>
            </a:r>
            <a:endParaRPr lang="en-US" sz="1600" spc="75" dirty="0">
              <a:latin typeface="Arial"/>
              <a:cs typeface="Arial"/>
            </a:endParaRPr>
          </a:p>
          <a:p>
            <a:pPr>
              <a:spcBef>
                <a:spcPts val="960"/>
              </a:spcBef>
              <a:tabLst>
                <a:tab pos="363855" algn="l"/>
              </a:tabLst>
            </a:pPr>
            <a:r>
              <a:rPr lang="en-US" sz="1600" b="1" spc="75" dirty="0">
                <a:solidFill>
                  <a:schemeClr val="tx1">
                    <a:lumMod val="50000"/>
                    <a:lumOff val="50000"/>
                  </a:schemeClr>
                </a:solidFill>
                <a:latin typeface="Arial"/>
                <a:cs typeface="Arial"/>
              </a:rPr>
              <a:t>Part ‭Ⅱ</a:t>
            </a:r>
            <a:endParaRPr sz="1600" dirty="0">
              <a:solidFill>
                <a:schemeClr val="tx1">
                  <a:lumMod val="50000"/>
                  <a:lumOff val="50000"/>
                </a:schemeClr>
              </a:solidFill>
              <a:latin typeface="Arial"/>
              <a:cs typeface="Arial"/>
            </a:endParaRPr>
          </a:p>
          <a:p>
            <a:pPr marL="798513" indent="-338138">
              <a:lnSpc>
                <a:spcPct val="100000"/>
              </a:lnSpc>
              <a:spcBef>
                <a:spcPts val="960"/>
              </a:spcBef>
              <a:buChar char="●"/>
              <a:tabLst>
                <a:tab pos="798513" algn="l"/>
              </a:tabLst>
            </a:pPr>
            <a:r>
              <a:rPr sz="1600" spc="65" dirty="0">
                <a:solidFill>
                  <a:schemeClr val="tx1">
                    <a:lumMod val="50000"/>
                    <a:lumOff val="50000"/>
                  </a:schemeClr>
                </a:solidFill>
                <a:latin typeface="Arial"/>
                <a:cs typeface="Arial"/>
              </a:rPr>
              <a:t>Paired</a:t>
            </a:r>
            <a:r>
              <a:rPr sz="1600" dirty="0">
                <a:solidFill>
                  <a:schemeClr val="tx1">
                    <a:lumMod val="50000"/>
                    <a:lumOff val="50000"/>
                  </a:schemeClr>
                </a:solidFill>
                <a:latin typeface="Arial"/>
                <a:cs typeface="Arial"/>
              </a:rPr>
              <a:t> </a:t>
            </a:r>
            <a:r>
              <a:rPr sz="1600" spc="114" dirty="0">
                <a:solidFill>
                  <a:schemeClr val="tx1">
                    <a:lumMod val="50000"/>
                    <a:lumOff val="50000"/>
                  </a:schemeClr>
                </a:solidFill>
                <a:latin typeface="Arial"/>
                <a:cs typeface="Arial"/>
              </a:rPr>
              <a:t>Sample</a:t>
            </a:r>
            <a:r>
              <a:rPr sz="1600" spc="5" dirty="0">
                <a:solidFill>
                  <a:schemeClr val="tx1">
                    <a:lumMod val="50000"/>
                    <a:lumOff val="50000"/>
                  </a:schemeClr>
                </a:solidFill>
                <a:latin typeface="Arial"/>
                <a:cs typeface="Arial"/>
              </a:rPr>
              <a:t> </a:t>
            </a:r>
            <a:r>
              <a:rPr sz="1600" spc="110" dirty="0">
                <a:solidFill>
                  <a:schemeClr val="tx1">
                    <a:lumMod val="50000"/>
                    <a:lumOff val="50000"/>
                  </a:schemeClr>
                </a:solidFill>
                <a:latin typeface="Arial"/>
                <a:cs typeface="Arial"/>
              </a:rPr>
              <a:t>T-</a:t>
            </a:r>
            <a:r>
              <a:rPr sz="1600" spc="75" dirty="0">
                <a:solidFill>
                  <a:schemeClr val="tx1">
                    <a:lumMod val="50000"/>
                    <a:lumOff val="50000"/>
                  </a:schemeClr>
                </a:solidFill>
                <a:latin typeface="Arial"/>
                <a:cs typeface="Arial"/>
              </a:rPr>
              <a:t>test</a:t>
            </a:r>
            <a:endParaRPr sz="1600" dirty="0">
              <a:solidFill>
                <a:schemeClr val="tx1">
                  <a:lumMod val="50000"/>
                  <a:lumOff val="50000"/>
                </a:schemeClr>
              </a:solidFill>
              <a:latin typeface="Arial"/>
              <a:cs typeface="Arial"/>
            </a:endParaRPr>
          </a:p>
          <a:p>
            <a:pPr marL="798513" indent="-338138">
              <a:lnSpc>
                <a:spcPct val="100000"/>
              </a:lnSpc>
              <a:spcBef>
                <a:spcPts val="960"/>
              </a:spcBef>
              <a:buChar char="●"/>
              <a:tabLst>
                <a:tab pos="798513" algn="l"/>
              </a:tabLst>
            </a:pPr>
            <a:r>
              <a:rPr sz="1600" spc="-10" dirty="0">
                <a:solidFill>
                  <a:schemeClr val="tx1">
                    <a:lumMod val="50000"/>
                    <a:lumOff val="50000"/>
                  </a:schemeClr>
                </a:solidFill>
                <a:latin typeface="Arial"/>
                <a:cs typeface="Arial"/>
              </a:rPr>
              <a:t>ANOVA</a:t>
            </a:r>
            <a:endParaRPr sz="1600" dirty="0">
              <a:solidFill>
                <a:schemeClr val="tx1">
                  <a:lumMod val="50000"/>
                  <a:lumOff val="50000"/>
                </a:schemeClr>
              </a:solidFill>
              <a:latin typeface="Arial"/>
              <a:cs typeface="Arial"/>
            </a:endParaRPr>
          </a:p>
        </p:txBody>
      </p:sp>
      <p:sp>
        <p:nvSpPr>
          <p:cNvPr id="5" name="Arrow: Left 4">
            <a:extLst>
              <a:ext uri="{FF2B5EF4-FFF2-40B4-BE49-F238E27FC236}">
                <a16:creationId xmlns:a16="http://schemas.microsoft.com/office/drawing/2014/main" id="{177248CA-C86E-046F-4E43-6DF150230011}"/>
              </a:ext>
            </a:extLst>
          </p:cNvPr>
          <p:cNvSpPr/>
          <p:nvPr/>
        </p:nvSpPr>
        <p:spPr>
          <a:xfrm>
            <a:off x="4724400" y="2419350"/>
            <a:ext cx="762000" cy="228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C347A0-92BB-E8A4-6221-FE0392057C01}"/>
              </a:ext>
            </a:extLst>
          </p:cNvPr>
          <p:cNvSpPr txBox="1"/>
          <p:nvPr/>
        </p:nvSpPr>
        <p:spPr>
          <a:xfrm>
            <a:off x="5638800" y="2348984"/>
            <a:ext cx="1877437" cy="369332"/>
          </a:xfrm>
          <a:prstGeom prst="rect">
            <a:avLst/>
          </a:prstGeom>
          <a:noFill/>
        </p:spPr>
        <p:txBody>
          <a:bodyPr wrap="none" rtlCol="0">
            <a:spAutoFit/>
          </a:bodyPr>
          <a:lstStyle/>
          <a:p>
            <a:r>
              <a:rPr lang="en-US" dirty="0">
                <a:latin typeface="Arial Black" panose="020B0A04020102020204" pitchFamily="34" charset="0"/>
              </a:rPr>
              <a:t>Todays Topic</a:t>
            </a:r>
          </a:p>
        </p:txBody>
      </p:sp>
    </p:spTree>
    <p:extLst>
      <p:ext uri="{BB962C8B-B14F-4D97-AF65-F5344CB8AC3E}">
        <p14:creationId xmlns:p14="http://schemas.microsoft.com/office/powerpoint/2010/main" val="258836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RUNNING EXAMPLE</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Get the p-value for your test statistic</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Watch out, the way to compute p-values for each of our hypotheses is actually different</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48" name="Google Shape;148;p15"/>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THE 5 STEPS OF HYPOTHESIS TESTING</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15000"/>
              </a:lnSpc>
              <a:spcBef>
                <a:spcPts val="0"/>
              </a:spcBef>
              <a:spcAft>
                <a:spcPts val="0"/>
              </a:spcAft>
              <a:buClr>
                <a:prstClr val="black"/>
              </a:buClr>
              <a:buSzPts val="1100"/>
              <a:buFont typeface="Arial"/>
              <a:buNone/>
              <a:tabLst/>
              <a:defRPr/>
            </a:pPr>
            <a:endParaRPr kumimoji="0" sz="2000" b="1"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30200" algn="just" defTabSz="914400" rtl="0" eaLnBrk="1" fontAlgn="auto" latinLnBrk="0" hangingPunct="1">
              <a:lnSpc>
                <a:spcPct val="100000"/>
              </a:lnSpc>
              <a:spcBef>
                <a:spcPts val="0"/>
              </a:spcBef>
              <a:spcAft>
                <a:spcPts val="0"/>
              </a:spcAft>
              <a:buClr>
                <a:prstClr val="black"/>
              </a:buClr>
              <a:buSzPts val="1600"/>
              <a:buFont typeface="Roboto"/>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Set the hypothesis</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Choose significance / confidence level</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Sample</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0" i="0" u="none" strike="noStrike" kern="0" cap="none" spc="0" normalizeH="0" baseline="0" noProof="0">
                <a:ln>
                  <a:noFill/>
                </a:ln>
                <a:solidFill>
                  <a:prstClr val="black"/>
                </a:solidFill>
                <a:effectLst/>
                <a:uLnTx/>
                <a:uFillTx/>
                <a:latin typeface="Arial"/>
                <a:ea typeface="Arial"/>
                <a:cs typeface="Arial"/>
                <a:sym typeface="Arial"/>
              </a:rPr>
              <a:t>Compute statistic + Get p-value </a:t>
            </a:r>
            <a:endParaRPr kumimoji="0" sz="1700" b="0" i="0" u="none" strike="noStrike" kern="0" cap="none" spc="0" normalizeH="0" baseline="0" noProof="0">
              <a:ln>
                <a:noFill/>
              </a:ln>
              <a:solidFill>
                <a:prstClr val="black"/>
              </a:solidFill>
              <a:effectLst/>
              <a:uLnTx/>
              <a:uFillTx/>
              <a:latin typeface="Arial"/>
              <a:ea typeface="Arial"/>
              <a:cs typeface="Arial"/>
              <a:sym typeface="Arial"/>
            </a:endParaRPr>
          </a:p>
          <a:p>
            <a:pPr marL="457200" marR="0" lvl="0" indent="-336550" algn="just" defTabSz="914400" rtl="0" eaLnBrk="1" fontAlgn="auto" latinLnBrk="0" hangingPunct="1">
              <a:lnSpc>
                <a:spcPct val="100000"/>
              </a:lnSpc>
              <a:spcBef>
                <a:spcPts val="0"/>
              </a:spcBef>
              <a:spcAft>
                <a:spcPts val="0"/>
              </a:spcAft>
              <a:buClr>
                <a:prstClr val="black"/>
              </a:buClr>
              <a:buSzPts val="1700"/>
              <a:buFont typeface="Arial"/>
              <a:buAutoNum type="arabicPeriod"/>
              <a:tabLst/>
              <a:defRPr/>
            </a:pPr>
            <a:r>
              <a:rPr kumimoji="0" lang="en" sz="1700" b="1" i="0" u="none" strike="noStrike" kern="0" cap="none" spc="0" normalizeH="0" baseline="0" noProof="0">
                <a:ln>
                  <a:noFill/>
                </a:ln>
                <a:solidFill>
                  <a:prstClr val="black"/>
                </a:solidFill>
                <a:effectLst/>
                <a:uLnTx/>
                <a:uFillTx/>
                <a:latin typeface="Arial"/>
                <a:ea typeface="Arial"/>
                <a:cs typeface="Arial"/>
                <a:sym typeface="Arial"/>
              </a:rPr>
              <a:t>Decide</a:t>
            </a:r>
            <a:endParaRPr kumimoji="0" sz="1700" b="1" i="0" u="none" strike="noStrike" kern="0" cap="none" spc="0" normalizeH="0" baseline="0" noProof="0">
              <a:ln>
                <a:noFill/>
              </a:ln>
              <a:solidFill>
                <a:prstClr val="black"/>
              </a:solidFill>
              <a:effectLst/>
              <a:uLnTx/>
              <a:uFillTx/>
              <a:latin typeface="Arial"/>
              <a:ea typeface="Arial"/>
              <a:cs typeface="Arial"/>
              <a:sym typeface="Arial"/>
            </a:endParaRPr>
          </a:p>
        </p:txBody>
      </p:sp>
      <p:pic>
        <p:nvPicPr>
          <p:cNvPr id="154" name="Google Shape;154;p16"/>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DECISION CRITERIA</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We now compare our obtained p-value (chance to see an observation at least as extreme as the one we saw) with our significance level .</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just" defTabSz="914400" rtl="0" eaLnBrk="1" fontAlgn="auto" latinLnBrk="0" hangingPunct="1">
              <a:lnSpc>
                <a:spcPct val="10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04800" algn="just" defTabSz="914400" rtl="0" eaLnBrk="1" fontAlgn="auto" latinLnBrk="0" hangingPunct="1">
              <a:lnSpc>
                <a:spcPct val="100000"/>
              </a:lnSpc>
              <a:spcBef>
                <a:spcPts val="0"/>
              </a:spcBef>
              <a:spcAft>
                <a:spcPts val="0"/>
              </a:spcAft>
              <a:buClr>
                <a:prstClr val="black"/>
              </a:buClr>
              <a:buSzPts val="1200"/>
              <a:buFont typeface="Roboto"/>
              <a:buChar char="●"/>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If p&lt;𝝰, we have just witnessed an event that, if H₀ is true, happens less than a fraction 𝝰 of the times. This strains credibility and we therefore reject H₀</a:t>
            </a:r>
            <a:endParaRPr kumimoji="0" sz="1800" b="0" i="0" u="none" strike="noStrike" kern="0" cap="none" spc="0" normalizeH="0" baseline="0" noProof="0">
              <a:ln>
                <a:noFill/>
              </a:ln>
              <a:solidFill>
                <a:sysClr val="windowText" lastClr="000000"/>
              </a:solidFill>
              <a:effectLst/>
              <a:uLnTx/>
              <a:uFillTx/>
            </a:endParaRPr>
          </a:p>
          <a:p>
            <a:pPr marL="152400" marR="0" lvl="0" indent="0" algn="just" defTabSz="91440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298450" algn="just" defTabSz="914400" rtl="0" eaLnBrk="1" fontAlgn="auto" latinLnBrk="0" hangingPunct="1">
              <a:lnSpc>
                <a:spcPct val="100000"/>
              </a:lnSpc>
              <a:spcBef>
                <a:spcPts val="0"/>
              </a:spcBef>
              <a:spcAft>
                <a:spcPts val="0"/>
              </a:spcAft>
              <a:buClr>
                <a:prstClr val="black"/>
              </a:buClr>
              <a:buSzPts val="1100"/>
              <a:buFont typeface="Arial"/>
              <a:buChar char="●"/>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If p≥𝝰, we have witnessed an event that, if H₀ is true, happens more than a fraction 𝝰 of the times. This is not enough to convince us to change our minds about H₀ and thus we do not reject it</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200"/>
              <a:buFont typeface="Arial"/>
              <a:buNone/>
              <a:tabLst/>
              <a:defRPr/>
            </a:pPr>
            <a:r>
              <a:rPr kumimoji="0" lang="en" sz="1200" b="0" i="0" u="none" strike="noStrike" kern="0" cap="none" spc="0" normalizeH="0" baseline="0" noProof="0">
                <a:ln>
                  <a:noFill/>
                </a:ln>
                <a:solidFill>
                  <a:prstClr val="black"/>
                </a:solidFill>
                <a:effectLst/>
                <a:uLnTx/>
                <a:uFillTx/>
                <a:latin typeface="Roboto"/>
                <a:ea typeface="Roboto"/>
                <a:cs typeface="Roboto"/>
                <a:sym typeface="Roboto"/>
              </a:rPr>
              <a:t>Word of warning: in single sided tests, your test statistic needs to “go against” H₀ for you to reject it. E.g. If H₀ posits that average weights are lower than 50 and your observation is below 50kg, you can’t reject, even if the p value is smaller than 𝝰</a:t>
            </a:r>
            <a:endParaRPr kumimoji="0" sz="12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60" name="Google Shape;160;p17"/>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719375" y="842675"/>
            <a:ext cx="7657200" cy="3529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100"/>
              <a:buFont typeface="Arial"/>
              <a:buNone/>
              <a:tabLst/>
              <a:defRPr/>
            </a:pPr>
            <a:r>
              <a:rPr kumimoji="0" lang="en" sz="1800" b="1" i="0" u="none" strike="noStrike" kern="0" cap="none" spc="0" normalizeH="0" baseline="0" noProof="0">
                <a:ln>
                  <a:noFill/>
                </a:ln>
                <a:solidFill>
                  <a:srgbClr val="2DC5FA"/>
                </a:solidFill>
                <a:effectLst/>
                <a:uLnTx/>
                <a:uFillTx/>
                <a:latin typeface="Roboto"/>
                <a:ea typeface="Roboto"/>
                <a:cs typeface="Roboto"/>
                <a:sym typeface="Roboto"/>
              </a:rPr>
              <a:t>RUNNING EXAMPLE</a:t>
            </a: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1"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Make a decision on whether you reject that</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0" marR="0" lvl="0" indent="0" algn="l" defTabSz="914400" rtl="0" eaLnBrk="1" fontAlgn="auto" latinLnBrk="0" hangingPunct="1">
              <a:lnSpc>
                <a:spcPct val="150000"/>
              </a:lnSpc>
              <a:spcBef>
                <a:spcPts val="0"/>
              </a:spcBef>
              <a:spcAft>
                <a:spcPts val="0"/>
              </a:spcAft>
              <a:buClr>
                <a:srgbClr val="000000"/>
              </a:buClr>
              <a:buSzPts val="1400"/>
              <a:buFont typeface="Arial"/>
              <a:buNone/>
              <a:tabLst/>
              <a:defRPr/>
            </a:pP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prices in 3rd class were usually a fifth of prices in first class</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a:p>
            <a:pPr marL="457200" marR="0" lvl="0" indent="-317500" algn="l" defTabSz="914400" rtl="0" eaLnBrk="1" fontAlgn="auto" latinLnBrk="0" hangingPunct="1">
              <a:lnSpc>
                <a:spcPct val="150000"/>
              </a:lnSpc>
              <a:spcBef>
                <a:spcPts val="0"/>
              </a:spcBef>
              <a:spcAft>
                <a:spcPts val="0"/>
              </a:spcAft>
              <a:buClr>
                <a:prstClr val="black"/>
              </a:buClr>
              <a:buSzPts val="1400"/>
              <a:buFont typeface="Roboto"/>
              <a:buChar char="●"/>
              <a:tabLst/>
              <a:defRPr/>
            </a:pPr>
            <a:r>
              <a:rPr kumimoji="0" lang="en" sz="1400" b="0" i="0" u="none" strike="noStrike" kern="0" cap="none" spc="0" normalizeH="0" baseline="0" noProof="0">
                <a:ln>
                  <a:noFill/>
                </a:ln>
                <a:solidFill>
                  <a:prstClr val="black"/>
                </a:solidFill>
                <a:effectLst/>
                <a:uLnTx/>
                <a:uFillTx/>
                <a:latin typeface="Roboto"/>
                <a:ea typeface="Roboto"/>
                <a:cs typeface="Roboto"/>
                <a:sym typeface="Roboto"/>
              </a:rPr>
              <a:t>prices in third class are a fifth of prices in first class or more expensive</a:t>
            </a:r>
            <a:endParaRPr kumimoji="0" sz="1400" b="0" i="0" u="none" strike="noStrike" kern="0" cap="none" spc="0" normalizeH="0" baseline="0" noProof="0">
              <a:ln>
                <a:noFill/>
              </a:ln>
              <a:solidFill>
                <a:prstClr val="black"/>
              </a:solidFill>
              <a:effectLst/>
              <a:uLnTx/>
              <a:uFillTx/>
              <a:latin typeface="Roboto"/>
              <a:ea typeface="Roboto"/>
              <a:cs typeface="Roboto"/>
              <a:sym typeface="Roboto"/>
            </a:endParaRPr>
          </a:p>
        </p:txBody>
      </p:sp>
      <p:pic>
        <p:nvPicPr>
          <p:cNvPr id="166" name="Google Shape;166;p18"/>
          <p:cNvPicPr preferRelativeResize="0"/>
          <p:nvPr/>
        </p:nvPicPr>
        <p:blipFill rotWithShape="1">
          <a:blip r:embed="rId3">
            <a:alphaModFix/>
          </a:blip>
          <a:srcRect/>
          <a:stretch/>
        </p:blipFill>
        <p:spPr>
          <a:xfrm>
            <a:off x="-809150" y="3742975"/>
            <a:ext cx="2599849" cy="28032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3981" cy="5143489"/>
            <a:chOff x="0" y="0"/>
            <a:chExt cx="9143981" cy="5143489"/>
          </a:xfrm>
        </p:grpSpPr>
        <p:pic>
          <p:nvPicPr>
            <p:cNvPr id="3" name="object 3"/>
            <p:cNvPicPr/>
            <p:nvPr/>
          </p:nvPicPr>
          <p:blipFill>
            <a:blip r:embed="rId2" cstate="print"/>
            <a:stretch>
              <a:fillRect/>
            </a:stretch>
          </p:blipFill>
          <p:spPr>
            <a:xfrm>
              <a:off x="0" y="0"/>
              <a:ext cx="9143981" cy="5143489"/>
            </a:xfrm>
            <a:prstGeom prst="rect">
              <a:avLst/>
            </a:prstGeom>
          </p:spPr>
        </p:pic>
        <p:pic>
          <p:nvPicPr>
            <p:cNvPr id="4" name="object 4"/>
            <p:cNvPicPr/>
            <p:nvPr/>
          </p:nvPicPr>
          <p:blipFill>
            <a:blip r:embed="rId3" cstate="print"/>
            <a:stretch>
              <a:fillRect/>
            </a:stretch>
          </p:blipFill>
          <p:spPr>
            <a:xfrm>
              <a:off x="8063583" y="314399"/>
              <a:ext cx="677998" cy="677998"/>
            </a:xfrm>
            <a:prstGeom prst="rect">
              <a:avLst/>
            </a:prstGeom>
          </p:spPr>
        </p:pic>
      </p:grpSp>
      <p:sp>
        <p:nvSpPr>
          <p:cNvPr id="6" name="object 6"/>
          <p:cNvSpPr txBox="1"/>
          <p:nvPr/>
        </p:nvSpPr>
        <p:spPr>
          <a:xfrm>
            <a:off x="629323" y="1856774"/>
            <a:ext cx="4930140" cy="1256754"/>
          </a:xfrm>
          <a:prstGeom prst="rect">
            <a:avLst/>
          </a:prstGeom>
        </p:spPr>
        <p:txBody>
          <a:bodyPr vert="horz" wrap="square" lIns="0" tIns="12700" rIns="0" bIns="0" rtlCol="0">
            <a:spAutoFit/>
          </a:bodyPr>
          <a:lstStyle/>
          <a:p>
            <a:pPr marL="12700">
              <a:lnSpc>
                <a:spcPct val="100000"/>
              </a:lnSpc>
              <a:spcBef>
                <a:spcPts val="100"/>
              </a:spcBef>
            </a:pPr>
            <a:r>
              <a:rPr lang="en-US" sz="4000" spc="-204" dirty="0">
                <a:solidFill>
                  <a:srgbClr val="FFFFFF"/>
                </a:solidFill>
                <a:latin typeface="Arial Black"/>
                <a:cs typeface="Arial Black"/>
              </a:rPr>
              <a:t>To be </a:t>
            </a:r>
          </a:p>
          <a:p>
            <a:pPr marL="12700">
              <a:lnSpc>
                <a:spcPct val="100000"/>
              </a:lnSpc>
              <a:spcBef>
                <a:spcPts val="100"/>
              </a:spcBef>
            </a:pPr>
            <a:r>
              <a:rPr lang="en-US" sz="4000" spc="-204" dirty="0">
                <a:solidFill>
                  <a:srgbClr val="FFFFFF"/>
                </a:solidFill>
                <a:latin typeface="Arial Black"/>
                <a:cs typeface="Poppins" panose="00000500000000000000" pitchFamily="2" charset="0"/>
              </a:rPr>
              <a:t>Continued</a:t>
            </a:r>
            <a:endParaRPr sz="4000" dirty="0">
              <a:latin typeface="Arial Black"/>
              <a:cs typeface="Poppins" panose="00000500000000000000" pitchFamily="2" charset="0"/>
            </a:endParaRPr>
          </a:p>
        </p:txBody>
      </p:sp>
    </p:spTree>
    <p:extLst>
      <p:ext uri="{BB962C8B-B14F-4D97-AF65-F5344CB8AC3E}">
        <p14:creationId xmlns:p14="http://schemas.microsoft.com/office/powerpoint/2010/main" val="167949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71884" y="1572657"/>
            <a:ext cx="2602865" cy="108658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Lst>
            </a:pPr>
            <a:r>
              <a:rPr lang="pt-PT" sz="1200" dirty="0" err="1">
                <a:latin typeface="Arial"/>
                <a:cs typeface="Arial"/>
              </a:rPr>
              <a:t>What</a:t>
            </a:r>
            <a:r>
              <a:rPr lang="pt-PT" sz="1200" dirty="0">
                <a:latin typeface="Arial"/>
                <a:cs typeface="Arial"/>
              </a:rPr>
              <a:t> </a:t>
            </a:r>
            <a:r>
              <a:rPr lang="pt-PT" sz="1200" dirty="0" err="1">
                <a:latin typeface="Arial"/>
                <a:cs typeface="Arial"/>
              </a:rPr>
              <a:t>if</a:t>
            </a:r>
            <a:r>
              <a:rPr lang="pt-PT" sz="1200" dirty="0">
                <a:latin typeface="Arial"/>
                <a:cs typeface="Arial"/>
              </a:rPr>
              <a:t> </a:t>
            </a:r>
            <a:r>
              <a:rPr lang="pt-PT" sz="1200" dirty="0" err="1">
                <a:latin typeface="Arial"/>
                <a:cs typeface="Arial"/>
              </a:rPr>
              <a:t>we</a:t>
            </a:r>
            <a:r>
              <a:rPr lang="pt-PT" sz="1200" dirty="0">
                <a:latin typeface="Arial"/>
                <a:cs typeface="Arial"/>
              </a:rPr>
              <a:t> assume </a:t>
            </a:r>
            <a:r>
              <a:rPr lang="pt-PT" sz="1200" dirty="0" err="1">
                <a:latin typeface="Arial"/>
                <a:cs typeface="Arial"/>
              </a:rPr>
              <a:t>that</a:t>
            </a:r>
            <a:r>
              <a:rPr lang="pt-PT" sz="1200" dirty="0">
                <a:latin typeface="Arial"/>
                <a:cs typeface="Arial"/>
              </a:rPr>
              <a:t> </a:t>
            </a:r>
            <a:r>
              <a:rPr lang="pt-PT" sz="1200" dirty="0" err="1">
                <a:latin typeface="Arial"/>
                <a:cs typeface="Arial"/>
              </a:rPr>
              <a:t>being</a:t>
            </a:r>
            <a:r>
              <a:rPr lang="pt-PT" sz="1200" dirty="0">
                <a:latin typeface="Arial"/>
                <a:cs typeface="Arial"/>
              </a:rPr>
              <a:t> </a:t>
            </a:r>
            <a:r>
              <a:rPr lang="pt-PT" sz="1200" dirty="0" err="1">
                <a:latin typeface="Arial"/>
                <a:cs typeface="Arial"/>
              </a:rPr>
              <a:t>inside</a:t>
            </a:r>
            <a:r>
              <a:rPr lang="pt-PT" sz="1200" dirty="0">
                <a:latin typeface="Arial"/>
                <a:cs typeface="Arial"/>
              </a:rPr>
              <a:t> </a:t>
            </a:r>
            <a:r>
              <a:rPr lang="pt-PT" sz="1200" dirty="0" err="1">
                <a:latin typeface="Arial"/>
                <a:cs typeface="Arial"/>
              </a:rPr>
              <a:t>the</a:t>
            </a:r>
            <a:r>
              <a:rPr lang="pt-PT" sz="1200" dirty="0">
                <a:latin typeface="Arial"/>
                <a:cs typeface="Arial"/>
              </a:rPr>
              <a:t> </a:t>
            </a:r>
            <a:r>
              <a:rPr lang="pt-PT" sz="1200" dirty="0" err="1">
                <a:latin typeface="Arial"/>
                <a:cs typeface="Arial"/>
              </a:rPr>
              <a:t>lines</a:t>
            </a:r>
            <a:r>
              <a:rPr lang="pt-PT" sz="1200" dirty="0">
                <a:latin typeface="Arial"/>
                <a:cs typeface="Arial"/>
              </a:rPr>
              <a:t> </a:t>
            </a:r>
            <a:r>
              <a:rPr lang="pt-PT" sz="1200" dirty="0" err="1">
                <a:latin typeface="Arial"/>
                <a:cs typeface="Arial"/>
              </a:rPr>
              <a:t>would</a:t>
            </a:r>
            <a:r>
              <a:rPr lang="pt-PT" sz="1200" dirty="0">
                <a:latin typeface="Arial"/>
                <a:cs typeface="Arial"/>
              </a:rPr>
              <a:t> </a:t>
            </a:r>
            <a:r>
              <a:rPr lang="pt-PT" sz="1200" dirty="0" err="1">
                <a:latin typeface="Arial"/>
                <a:cs typeface="Arial"/>
              </a:rPr>
              <a:t>be</a:t>
            </a:r>
            <a:r>
              <a:rPr lang="pt-PT" sz="1200" dirty="0">
                <a:latin typeface="Arial"/>
                <a:cs typeface="Arial"/>
              </a:rPr>
              <a:t> </a:t>
            </a:r>
            <a:r>
              <a:rPr lang="pt-PT" sz="1200" dirty="0" err="1">
                <a:latin typeface="Arial"/>
                <a:cs typeface="Arial"/>
              </a:rPr>
              <a:t>good</a:t>
            </a:r>
            <a:r>
              <a:rPr lang="pt-PT" sz="1200" dirty="0">
                <a:latin typeface="Arial"/>
                <a:cs typeface="Arial"/>
              </a:rPr>
              <a:t> </a:t>
            </a:r>
            <a:r>
              <a:rPr lang="pt-PT" sz="1200" dirty="0" err="1">
                <a:latin typeface="Arial"/>
                <a:cs typeface="Arial"/>
              </a:rPr>
              <a:t>enough</a:t>
            </a:r>
            <a:r>
              <a:rPr lang="pt-PT" sz="1200" dirty="0">
                <a:latin typeface="Arial"/>
                <a:cs typeface="Arial"/>
              </a:rPr>
              <a:t> to </a:t>
            </a:r>
            <a:r>
              <a:rPr lang="pt-PT" sz="1200" dirty="0" err="1">
                <a:latin typeface="Arial"/>
                <a:cs typeface="Arial"/>
              </a:rPr>
              <a:t>consider</a:t>
            </a:r>
            <a:r>
              <a:rPr lang="pt-PT" sz="1200" dirty="0">
                <a:latin typeface="Arial"/>
                <a:cs typeface="Arial"/>
              </a:rPr>
              <a:t> </a:t>
            </a:r>
            <a:r>
              <a:rPr lang="pt-PT" sz="1200" dirty="0" err="1">
                <a:latin typeface="Arial"/>
                <a:cs typeface="Arial"/>
              </a:rPr>
              <a:t>something</a:t>
            </a:r>
            <a:r>
              <a:rPr lang="pt-PT" sz="1200" dirty="0">
                <a:latin typeface="Arial"/>
                <a:cs typeface="Arial"/>
              </a:rPr>
              <a:t> “</a:t>
            </a:r>
            <a:r>
              <a:rPr lang="pt-PT" sz="1200" dirty="0" err="1">
                <a:latin typeface="Arial"/>
                <a:cs typeface="Arial"/>
              </a:rPr>
              <a:t>valid</a:t>
            </a:r>
            <a:r>
              <a:rPr lang="pt-PT" sz="1200" dirty="0">
                <a:latin typeface="Arial"/>
                <a:cs typeface="Arial"/>
              </a:rPr>
              <a:t>”?</a:t>
            </a:r>
            <a:endParaRPr sz="1200" dirty="0">
              <a:latin typeface="Arial"/>
              <a:cs typeface="Arial"/>
            </a:endParaRPr>
          </a:p>
        </p:txBody>
      </p:sp>
      <p:pic>
        <p:nvPicPr>
          <p:cNvPr id="4" name="object 4"/>
          <p:cNvPicPr/>
          <p:nvPr/>
        </p:nvPicPr>
        <p:blipFill>
          <a:blip r:embed="rId2" cstate="print"/>
          <a:stretch>
            <a:fillRect/>
          </a:stretch>
        </p:blipFill>
        <p:spPr>
          <a:xfrm>
            <a:off x="749773" y="1434822"/>
            <a:ext cx="4712540" cy="2441695"/>
          </a:xfrm>
          <a:prstGeom prst="rect">
            <a:avLst/>
          </a:prstGeom>
        </p:spPr>
      </p:pic>
      <p:sp>
        <p:nvSpPr>
          <p:cNvPr id="8" name="object 2">
            <a:extLst>
              <a:ext uri="{FF2B5EF4-FFF2-40B4-BE49-F238E27FC236}">
                <a16:creationId xmlns:a16="http://schemas.microsoft.com/office/drawing/2014/main" id="{B3790791-92F3-1E23-4A26-ADB619DCE5A5}"/>
              </a:ext>
            </a:extLst>
          </p:cNvPr>
          <p:cNvSpPr txBox="1">
            <a:spLocks noGrp="1"/>
          </p:cNvSpPr>
          <p:nvPr>
            <p:ph type="title"/>
          </p:nvPr>
        </p:nvSpPr>
        <p:spPr>
          <a:xfrm>
            <a:off x="652248" y="768522"/>
            <a:ext cx="4686300" cy="360680"/>
          </a:xfrm>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cxnSp>
        <p:nvCxnSpPr>
          <p:cNvPr id="10" name="Straight Connector 9">
            <a:extLst>
              <a:ext uri="{FF2B5EF4-FFF2-40B4-BE49-F238E27FC236}">
                <a16:creationId xmlns:a16="http://schemas.microsoft.com/office/drawing/2014/main" id="{F935F7C8-F2B3-41D5-4E35-97AFA1CBABD3}"/>
              </a:ext>
            </a:extLst>
          </p:cNvPr>
          <p:cNvCxnSpPr/>
          <p:nvPr/>
        </p:nvCxnSpPr>
        <p:spPr>
          <a:xfrm>
            <a:off x="1752600" y="280035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3806964-9131-CAA5-77E7-78D44D573907}"/>
              </a:ext>
            </a:extLst>
          </p:cNvPr>
          <p:cNvCxnSpPr/>
          <p:nvPr/>
        </p:nvCxnSpPr>
        <p:spPr>
          <a:xfrm>
            <a:off x="4572000" y="2876550"/>
            <a:ext cx="0" cy="1219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03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788797" y="1680289"/>
            <a:ext cx="7578725" cy="809645"/>
          </a:xfrm>
          <a:prstGeom prst="rect">
            <a:avLst/>
          </a:prstGeom>
        </p:spPr>
        <p:txBody>
          <a:bodyPr vert="horz" wrap="square" lIns="0" tIns="12700" rIns="0" bIns="0" rtlCol="0">
            <a:spAutoFit/>
          </a:bodyPr>
          <a:lstStyle/>
          <a:p>
            <a:pPr marL="12065" marR="5080" algn="just">
              <a:lnSpc>
                <a:spcPct val="150000"/>
              </a:lnSpc>
              <a:spcBef>
                <a:spcPts val="100"/>
              </a:spcBef>
              <a:tabLst>
                <a:tab pos="332740" algn="l"/>
                <a:tab pos="334645" algn="l"/>
              </a:tabLst>
            </a:pPr>
            <a:r>
              <a:rPr sz="1200" dirty="0">
                <a:latin typeface="Arial"/>
                <a:cs typeface="Arial"/>
              </a:rPr>
              <a:t>The</a:t>
            </a:r>
            <a:r>
              <a:rPr sz="1200" spc="25" dirty="0">
                <a:latin typeface="Arial"/>
                <a:cs typeface="Arial"/>
              </a:rPr>
              <a:t> </a:t>
            </a:r>
            <a:r>
              <a:rPr sz="1200" spc="50" dirty="0">
                <a:latin typeface="Arial"/>
                <a:cs typeface="Arial"/>
              </a:rPr>
              <a:t>first</a:t>
            </a:r>
            <a:r>
              <a:rPr sz="1200" spc="30" dirty="0">
                <a:latin typeface="Arial"/>
                <a:cs typeface="Arial"/>
              </a:rPr>
              <a:t> </a:t>
            </a:r>
            <a:r>
              <a:rPr sz="1200" spc="80" dirty="0">
                <a:latin typeface="Arial"/>
                <a:cs typeface="Arial"/>
              </a:rPr>
              <a:t>step</a:t>
            </a:r>
            <a:r>
              <a:rPr sz="1200" spc="25" dirty="0">
                <a:latin typeface="Arial"/>
                <a:cs typeface="Arial"/>
              </a:rPr>
              <a:t> </a:t>
            </a:r>
            <a:r>
              <a:rPr sz="1200" spc="60" dirty="0">
                <a:latin typeface="Arial"/>
                <a:cs typeface="Arial"/>
              </a:rPr>
              <a:t>in</a:t>
            </a:r>
            <a:r>
              <a:rPr sz="1200" spc="30" dirty="0">
                <a:latin typeface="Arial"/>
                <a:cs typeface="Arial"/>
              </a:rPr>
              <a:t> </a:t>
            </a:r>
            <a:r>
              <a:rPr sz="1200" spc="80" dirty="0">
                <a:latin typeface="Arial"/>
                <a:cs typeface="Arial"/>
              </a:rPr>
              <a:t>hypothesis</a:t>
            </a:r>
            <a:r>
              <a:rPr sz="1200" spc="25" dirty="0">
                <a:latin typeface="Arial"/>
                <a:cs typeface="Arial"/>
              </a:rPr>
              <a:t> </a:t>
            </a:r>
            <a:r>
              <a:rPr sz="1200" spc="80" dirty="0">
                <a:latin typeface="Arial"/>
                <a:cs typeface="Arial"/>
              </a:rPr>
              <a:t>testing</a:t>
            </a:r>
            <a:r>
              <a:rPr sz="1200" spc="30" dirty="0">
                <a:latin typeface="Arial"/>
                <a:cs typeface="Arial"/>
              </a:rPr>
              <a:t> </a:t>
            </a:r>
            <a:r>
              <a:rPr sz="1200" dirty="0">
                <a:latin typeface="Arial"/>
                <a:cs typeface="Arial"/>
              </a:rPr>
              <a:t>is</a:t>
            </a:r>
            <a:r>
              <a:rPr sz="1200" spc="25" dirty="0">
                <a:latin typeface="Arial"/>
                <a:cs typeface="Arial"/>
              </a:rPr>
              <a:t> </a:t>
            </a:r>
            <a:r>
              <a:rPr sz="1200" spc="95" dirty="0">
                <a:latin typeface="Arial"/>
                <a:cs typeface="Arial"/>
              </a:rPr>
              <a:t>formulating</a:t>
            </a:r>
            <a:r>
              <a:rPr sz="1200" spc="30" dirty="0">
                <a:latin typeface="Arial"/>
                <a:cs typeface="Arial"/>
              </a:rPr>
              <a:t> </a:t>
            </a:r>
            <a:r>
              <a:rPr sz="1200" spc="145" dirty="0">
                <a:latin typeface="Arial"/>
                <a:cs typeface="Arial"/>
              </a:rPr>
              <a:t>a</a:t>
            </a:r>
            <a:r>
              <a:rPr sz="1200" spc="25" dirty="0">
                <a:latin typeface="Arial"/>
                <a:cs typeface="Arial"/>
              </a:rPr>
              <a:t> </a:t>
            </a:r>
            <a:r>
              <a:rPr sz="1200" spc="60" dirty="0">
                <a:latin typeface="Arial"/>
                <a:cs typeface="Arial"/>
              </a:rPr>
              <a:t>hypothesis,</a:t>
            </a:r>
            <a:r>
              <a:rPr sz="1200" spc="30" dirty="0">
                <a:latin typeface="Arial"/>
                <a:cs typeface="Arial"/>
              </a:rPr>
              <a:t> </a:t>
            </a:r>
            <a:r>
              <a:rPr sz="1200" spc="95" dirty="0">
                <a:latin typeface="Arial"/>
                <a:cs typeface="Arial"/>
              </a:rPr>
              <a:t>which</a:t>
            </a:r>
            <a:r>
              <a:rPr sz="1200" spc="25" dirty="0">
                <a:latin typeface="Arial"/>
                <a:cs typeface="Arial"/>
              </a:rPr>
              <a:t> </a:t>
            </a:r>
            <a:r>
              <a:rPr sz="1200" dirty="0">
                <a:latin typeface="Arial"/>
                <a:cs typeface="Arial"/>
              </a:rPr>
              <a:t>is</a:t>
            </a:r>
            <a:r>
              <a:rPr sz="1200" spc="30" dirty="0">
                <a:latin typeface="Arial"/>
                <a:cs typeface="Arial"/>
              </a:rPr>
              <a:t> </a:t>
            </a:r>
            <a:r>
              <a:rPr sz="1200" spc="145" dirty="0">
                <a:latin typeface="Arial"/>
                <a:cs typeface="Arial"/>
              </a:rPr>
              <a:t>a</a:t>
            </a:r>
            <a:r>
              <a:rPr sz="1200" spc="30" dirty="0">
                <a:latin typeface="Arial"/>
                <a:cs typeface="Arial"/>
              </a:rPr>
              <a:t> </a:t>
            </a:r>
            <a:r>
              <a:rPr sz="1200" spc="90" dirty="0">
                <a:latin typeface="Arial"/>
                <a:cs typeface="Arial"/>
              </a:rPr>
              <a:t>premise</a:t>
            </a:r>
            <a:r>
              <a:rPr sz="1200" spc="25" dirty="0">
                <a:latin typeface="Arial"/>
                <a:cs typeface="Arial"/>
              </a:rPr>
              <a:t> </a:t>
            </a:r>
            <a:r>
              <a:rPr sz="1200" spc="70" dirty="0">
                <a:latin typeface="Arial"/>
                <a:cs typeface="Arial"/>
              </a:rPr>
              <a:t>or</a:t>
            </a:r>
            <a:r>
              <a:rPr sz="1200" spc="30" dirty="0">
                <a:latin typeface="Arial"/>
                <a:cs typeface="Arial"/>
              </a:rPr>
              <a:t> </a:t>
            </a:r>
            <a:r>
              <a:rPr sz="1200" spc="110" dirty="0">
                <a:latin typeface="Arial"/>
                <a:cs typeface="Arial"/>
              </a:rPr>
              <a:t>claim</a:t>
            </a:r>
            <a:r>
              <a:rPr sz="1200" spc="25" dirty="0">
                <a:latin typeface="Arial"/>
                <a:cs typeface="Arial"/>
              </a:rPr>
              <a:t> </a:t>
            </a:r>
            <a:r>
              <a:rPr sz="1200" spc="65" dirty="0">
                <a:latin typeface="Arial"/>
                <a:cs typeface="Arial"/>
              </a:rPr>
              <a:t>that </a:t>
            </a:r>
            <a:r>
              <a:rPr sz="1200" spc="95" dirty="0">
                <a:latin typeface="Arial"/>
                <a:cs typeface="Arial"/>
              </a:rPr>
              <a:t>we</a:t>
            </a:r>
            <a:r>
              <a:rPr sz="1200" spc="65" dirty="0">
                <a:latin typeface="Arial"/>
                <a:cs typeface="Arial"/>
              </a:rPr>
              <a:t> </a:t>
            </a:r>
            <a:r>
              <a:rPr sz="1200" spc="110" dirty="0">
                <a:latin typeface="Arial"/>
                <a:cs typeface="Arial"/>
              </a:rPr>
              <a:t>want</a:t>
            </a:r>
            <a:r>
              <a:rPr sz="1200" spc="70" dirty="0">
                <a:latin typeface="Arial"/>
                <a:cs typeface="Arial"/>
              </a:rPr>
              <a:t> </a:t>
            </a:r>
            <a:r>
              <a:rPr sz="1200" spc="100" dirty="0">
                <a:latin typeface="Arial"/>
                <a:cs typeface="Arial"/>
              </a:rPr>
              <a:t>to</a:t>
            </a:r>
            <a:r>
              <a:rPr sz="1200" spc="70" dirty="0">
                <a:latin typeface="Arial"/>
                <a:cs typeface="Arial"/>
              </a:rPr>
              <a:t> test </a:t>
            </a:r>
            <a:r>
              <a:rPr sz="1200" spc="114" dirty="0">
                <a:latin typeface="Arial"/>
                <a:cs typeface="Arial"/>
              </a:rPr>
              <a:t>about</a:t>
            </a:r>
            <a:r>
              <a:rPr sz="1200" spc="65" dirty="0">
                <a:latin typeface="Arial"/>
                <a:cs typeface="Arial"/>
              </a:rPr>
              <a:t> </a:t>
            </a:r>
            <a:r>
              <a:rPr sz="1200" spc="145" dirty="0">
                <a:latin typeface="Arial"/>
                <a:cs typeface="Arial"/>
              </a:rPr>
              <a:t>a</a:t>
            </a:r>
            <a:r>
              <a:rPr sz="1200" spc="70" dirty="0">
                <a:latin typeface="Arial"/>
                <a:cs typeface="Arial"/>
              </a:rPr>
              <a:t> </a:t>
            </a:r>
            <a:r>
              <a:rPr sz="1200" spc="95" dirty="0">
                <a:latin typeface="Arial"/>
                <a:cs typeface="Arial"/>
              </a:rPr>
              <a:t>population</a:t>
            </a:r>
            <a:r>
              <a:rPr sz="1200" spc="70" dirty="0">
                <a:latin typeface="Arial"/>
                <a:cs typeface="Arial"/>
              </a:rPr>
              <a:t> </a:t>
            </a:r>
            <a:r>
              <a:rPr sz="1200" spc="90" dirty="0">
                <a:latin typeface="Arial"/>
                <a:cs typeface="Arial"/>
              </a:rPr>
              <a:t>parameter.</a:t>
            </a:r>
            <a:r>
              <a:rPr sz="1200" spc="70" dirty="0">
                <a:latin typeface="Arial"/>
                <a:cs typeface="Arial"/>
              </a:rPr>
              <a:t> </a:t>
            </a:r>
            <a:r>
              <a:rPr sz="1200" dirty="0">
                <a:latin typeface="Arial"/>
                <a:cs typeface="Arial"/>
              </a:rPr>
              <a:t>The</a:t>
            </a:r>
            <a:r>
              <a:rPr sz="1200" spc="65" dirty="0">
                <a:latin typeface="Arial"/>
                <a:cs typeface="Arial"/>
              </a:rPr>
              <a:t> </a:t>
            </a:r>
            <a:r>
              <a:rPr sz="1200" spc="80" dirty="0">
                <a:latin typeface="Arial"/>
                <a:cs typeface="Arial"/>
              </a:rPr>
              <a:t>objective</a:t>
            </a:r>
            <a:r>
              <a:rPr sz="1200" spc="70" dirty="0">
                <a:latin typeface="Arial"/>
                <a:cs typeface="Arial"/>
              </a:rPr>
              <a:t> </a:t>
            </a:r>
            <a:r>
              <a:rPr sz="1200" spc="80" dirty="0">
                <a:latin typeface="Arial"/>
                <a:cs typeface="Arial"/>
              </a:rPr>
              <a:t>of</a:t>
            </a:r>
            <a:r>
              <a:rPr sz="1200" spc="70" dirty="0">
                <a:latin typeface="Arial"/>
                <a:cs typeface="Arial"/>
              </a:rPr>
              <a:t> </a:t>
            </a:r>
            <a:r>
              <a:rPr sz="1200" spc="145" dirty="0">
                <a:latin typeface="Arial"/>
                <a:cs typeface="Arial"/>
              </a:rPr>
              <a:t>a</a:t>
            </a:r>
            <a:r>
              <a:rPr sz="1200" spc="70" dirty="0">
                <a:latin typeface="Arial"/>
                <a:cs typeface="Arial"/>
              </a:rPr>
              <a:t> </a:t>
            </a:r>
            <a:r>
              <a:rPr sz="1200" spc="80" dirty="0">
                <a:latin typeface="Arial"/>
                <a:cs typeface="Arial"/>
              </a:rPr>
              <a:t>hypothesis</a:t>
            </a:r>
            <a:r>
              <a:rPr sz="1200" spc="70" dirty="0">
                <a:latin typeface="Arial"/>
                <a:cs typeface="Arial"/>
              </a:rPr>
              <a:t> test</a:t>
            </a:r>
            <a:r>
              <a:rPr sz="1200" spc="65" dirty="0">
                <a:latin typeface="Arial"/>
                <a:cs typeface="Arial"/>
              </a:rPr>
              <a:t> </a:t>
            </a:r>
            <a:r>
              <a:rPr sz="1200" dirty="0">
                <a:latin typeface="Arial"/>
                <a:cs typeface="Arial"/>
              </a:rPr>
              <a:t>is</a:t>
            </a:r>
            <a:r>
              <a:rPr sz="1200" spc="70" dirty="0">
                <a:latin typeface="Arial"/>
                <a:cs typeface="Arial"/>
              </a:rPr>
              <a:t> </a:t>
            </a:r>
            <a:r>
              <a:rPr sz="1200" spc="100" dirty="0">
                <a:latin typeface="Arial"/>
                <a:cs typeface="Arial"/>
              </a:rPr>
              <a:t>to</a:t>
            </a:r>
            <a:r>
              <a:rPr sz="1200" spc="70" dirty="0">
                <a:latin typeface="Arial"/>
                <a:cs typeface="Arial"/>
              </a:rPr>
              <a:t> </a:t>
            </a:r>
            <a:r>
              <a:rPr sz="1200" spc="60" dirty="0">
                <a:latin typeface="Arial"/>
                <a:cs typeface="Arial"/>
              </a:rPr>
              <a:t>decide, </a:t>
            </a:r>
            <a:r>
              <a:rPr sz="1200" spc="110" dirty="0">
                <a:latin typeface="Arial"/>
                <a:cs typeface="Arial"/>
              </a:rPr>
              <a:t>based</a:t>
            </a:r>
            <a:r>
              <a:rPr sz="1200" dirty="0">
                <a:latin typeface="Arial"/>
                <a:cs typeface="Arial"/>
              </a:rPr>
              <a:t> </a:t>
            </a:r>
            <a:r>
              <a:rPr sz="1200" spc="95" dirty="0">
                <a:latin typeface="Arial"/>
                <a:cs typeface="Arial"/>
              </a:rPr>
              <a:t>on</a:t>
            </a:r>
            <a:r>
              <a:rPr sz="1200" dirty="0">
                <a:latin typeface="Arial"/>
                <a:cs typeface="Arial"/>
              </a:rPr>
              <a:t> </a:t>
            </a:r>
            <a:r>
              <a:rPr sz="1200" spc="145" dirty="0">
                <a:latin typeface="Arial"/>
                <a:cs typeface="Arial"/>
              </a:rPr>
              <a:t>a</a:t>
            </a:r>
            <a:r>
              <a:rPr sz="1200" spc="5" dirty="0">
                <a:latin typeface="Arial"/>
                <a:cs typeface="Arial"/>
              </a:rPr>
              <a:t> </a:t>
            </a:r>
            <a:r>
              <a:rPr sz="1200" spc="105" dirty="0">
                <a:latin typeface="Arial"/>
                <a:cs typeface="Arial"/>
              </a:rPr>
              <a:t>sample</a:t>
            </a:r>
            <a:r>
              <a:rPr sz="1200" dirty="0">
                <a:latin typeface="Arial"/>
                <a:cs typeface="Arial"/>
              </a:rPr>
              <a:t> </a:t>
            </a:r>
            <a:r>
              <a:rPr sz="1200" spc="105" dirty="0">
                <a:latin typeface="Arial"/>
                <a:cs typeface="Arial"/>
              </a:rPr>
              <a:t>from</a:t>
            </a:r>
            <a:r>
              <a:rPr sz="1200" spc="5" dirty="0">
                <a:latin typeface="Arial"/>
                <a:cs typeface="Arial"/>
              </a:rPr>
              <a:t> </a:t>
            </a:r>
            <a:r>
              <a:rPr sz="1200" spc="90" dirty="0">
                <a:latin typeface="Arial"/>
                <a:cs typeface="Arial"/>
              </a:rPr>
              <a:t>the</a:t>
            </a:r>
            <a:r>
              <a:rPr sz="1200" dirty="0">
                <a:latin typeface="Arial"/>
                <a:cs typeface="Arial"/>
              </a:rPr>
              <a:t> </a:t>
            </a:r>
            <a:r>
              <a:rPr sz="1200" spc="75" dirty="0">
                <a:latin typeface="Arial"/>
                <a:cs typeface="Arial"/>
              </a:rPr>
              <a:t>population,</a:t>
            </a:r>
            <a:r>
              <a:rPr sz="1200" spc="5" dirty="0">
                <a:latin typeface="Arial"/>
                <a:cs typeface="Arial"/>
              </a:rPr>
              <a:t> </a:t>
            </a:r>
            <a:r>
              <a:rPr sz="1200" spc="95" dirty="0">
                <a:latin typeface="Arial"/>
                <a:cs typeface="Arial"/>
              </a:rPr>
              <a:t>which</a:t>
            </a:r>
            <a:r>
              <a:rPr sz="1200" dirty="0">
                <a:latin typeface="Arial"/>
                <a:cs typeface="Arial"/>
              </a:rPr>
              <a:t> </a:t>
            </a:r>
            <a:r>
              <a:rPr sz="1200" spc="80" dirty="0">
                <a:latin typeface="Arial"/>
                <a:cs typeface="Arial"/>
              </a:rPr>
              <a:t>of</a:t>
            </a:r>
            <a:r>
              <a:rPr sz="1200" spc="5" dirty="0">
                <a:latin typeface="Arial"/>
                <a:cs typeface="Arial"/>
              </a:rPr>
              <a:t> </a:t>
            </a:r>
            <a:r>
              <a:rPr sz="1200" spc="105" dirty="0">
                <a:latin typeface="Arial"/>
                <a:cs typeface="Arial"/>
              </a:rPr>
              <a:t>two</a:t>
            </a:r>
            <a:r>
              <a:rPr sz="1200" dirty="0">
                <a:latin typeface="Arial"/>
                <a:cs typeface="Arial"/>
              </a:rPr>
              <a:t> </a:t>
            </a:r>
            <a:r>
              <a:rPr sz="1200" spc="110" dirty="0">
                <a:latin typeface="Arial"/>
                <a:cs typeface="Arial"/>
              </a:rPr>
              <a:t>complementary</a:t>
            </a:r>
            <a:r>
              <a:rPr sz="1200" spc="5" dirty="0">
                <a:latin typeface="Arial"/>
                <a:cs typeface="Arial"/>
              </a:rPr>
              <a:t> </a:t>
            </a:r>
            <a:r>
              <a:rPr sz="1200" spc="85" dirty="0">
                <a:latin typeface="Arial"/>
                <a:cs typeface="Arial"/>
              </a:rPr>
              <a:t>hypotheses</a:t>
            </a:r>
            <a:r>
              <a:rPr sz="1200" dirty="0">
                <a:latin typeface="Arial"/>
                <a:cs typeface="Arial"/>
              </a:rPr>
              <a:t> is</a:t>
            </a:r>
            <a:r>
              <a:rPr sz="1200" spc="5" dirty="0">
                <a:latin typeface="Arial"/>
                <a:cs typeface="Arial"/>
              </a:rPr>
              <a:t> </a:t>
            </a:r>
            <a:r>
              <a:rPr sz="1200" spc="-20" dirty="0">
                <a:latin typeface="Arial"/>
                <a:cs typeface="Arial"/>
              </a:rPr>
              <a:t>true:</a:t>
            </a:r>
            <a:endParaRPr sz="1200" dirty="0">
              <a:latin typeface="Arial"/>
              <a:cs typeface="Arial"/>
            </a:endParaRPr>
          </a:p>
        </p:txBody>
      </p:sp>
      <p:sp>
        <p:nvSpPr>
          <p:cNvPr id="4" name="object 4"/>
          <p:cNvSpPr txBox="1"/>
          <p:nvPr/>
        </p:nvSpPr>
        <p:spPr>
          <a:xfrm>
            <a:off x="1245996" y="2869006"/>
            <a:ext cx="1567815" cy="208279"/>
          </a:xfrm>
          <a:prstGeom prst="rect">
            <a:avLst/>
          </a:prstGeom>
        </p:spPr>
        <p:txBody>
          <a:bodyPr vert="horz" wrap="square" lIns="0" tIns="12700" rIns="0" bIns="0" rtlCol="0">
            <a:spAutoFit/>
          </a:bodyPr>
          <a:lstStyle/>
          <a:p>
            <a:pPr marL="332740" indent="-320040">
              <a:lnSpc>
                <a:spcPct val="100000"/>
              </a:lnSpc>
              <a:spcBef>
                <a:spcPts val="100"/>
              </a:spcBef>
              <a:buFont typeface="Arial"/>
              <a:buChar char="●"/>
              <a:tabLst>
                <a:tab pos="332740" algn="l"/>
              </a:tabLst>
            </a:pPr>
            <a:r>
              <a:rPr sz="1200" spc="-55" dirty="0">
                <a:latin typeface="Arial Black"/>
                <a:cs typeface="Arial Black"/>
              </a:rPr>
              <a:t>Null</a:t>
            </a:r>
            <a:r>
              <a:rPr sz="1200" spc="-114" dirty="0">
                <a:latin typeface="Arial Black"/>
                <a:cs typeface="Arial Black"/>
              </a:rPr>
              <a:t> </a:t>
            </a:r>
            <a:r>
              <a:rPr sz="1200" spc="-40" dirty="0">
                <a:latin typeface="Arial Black"/>
                <a:cs typeface="Arial Black"/>
              </a:rPr>
              <a:t>Hypothesis</a:t>
            </a:r>
            <a:endParaRPr sz="1200">
              <a:latin typeface="Arial Black"/>
              <a:cs typeface="Arial Black"/>
            </a:endParaRPr>
          </a:p>
        </p:txBody>
      </p:sp>
      <p:sp>
        <p:nvSpPr>
          <p:cNvPr id="5" name="object 5"/>
          <p:cNvSpPr txBox="1"/>
          <p:nvPr/>
        </p:nvSpPr>
        <p:spPr>
          <a:xfrm>
            <a:off x="3154194" y="2869006"/>
            <a:ext cx="3489325" cy="208279"/>
          </a:xfrm>
          <a:prstGeom prst="rect">
            <a:avLst/>
          </a:prstGeom>
        </p:spPr>
        <p:txBody>
          <a:bodyPr vert="horz" wrap="square" lIns="0" tIns="12700" rIns="0" bIns="0" rtlCol="0">
            <a:spAutoFit/>
          </a:bodyPr>
          <a:lstStyle/>
          <a:p>
            <a:pPr marL="12700">
              <a:lnSpc>
                <a:spcPct val="100000"/>
              </a:lnSpc>
              <a:spcBef>
                <a:spcPts val="100"/>
              </a:spcBef>
            </a:pPr>
            <a:r>
              <a:rPr sz="1200" spc="260" dirty="0">
                <a:latin typeface="Arial"/>
                <a:cs typeface="Arial"/>
              </a:rPr>
              <a:t>-</a:t>
            </a:r>
            <a:r>
              <a:rPr sz="1200" spc="-10" dirty="0">
                <a:latin typeface="Arial"/>
                <a:cs typeface="Arial"/>
              </a:rPr>
              <a:t> </a:t>
            </a:r>
            <a:r>
              <a:rPr sz="1200" spc="70" dirty="0">
                <a:latin typeface="Arial"/>
                <a:cs typeface="Arial"/>
              </a:rPr>
              <a:t>Currently</a:t>
            </a:r>
            <a:r>
              <a:rPr sz="1200" spc="-5" dirty="0">
                <a:latin typeface="Arial"/>
                <a:cs typeface="Arial"/>
              </a:rPr>
              <a:t> </a:t>
            </a:r>
            <a:r>
              <a:rPr sz="1200" spc="50" dirty="0">
                <a:latin typeface="Arial"/>
                <a:cs typeface="Arial"/>
              </a:rPr>
              <a:t>“</a:t>
            </a:r>
            <a:r>
              <a:rPr sz="1200" i="1" spc="50" dirty="0">
                <a:latin typeface="Verdana"/>
                <a:cs typeface="Verdana"/>
              </a:rPr>
              <a:t>accepted</a:t>
            </a:r>
            <a:r>
              <a:rPr sz="1200" spc="50" dirty="0">
                <a:latin typeface="Arial"/>
                <a:cs typeface="Arial"/>
              </a:rPr>
              <a:t>”</a:t>
            </a:r>
            <a:r>
              <a:rPr sz="1200" spc="-10" dirty="0">
                <a:latin typeface="Arial"/>
                <a:cs typeface="Arial"/>
              </a:rPr>
              <a:t> </a:t>
            </a:r>
            <a:r>
              <a:rPr sz="1200" spc="85" dirty="0">
                <a:latin typeface="Arial"/>
                <a:cs typeface="Arial"/>
              </a:rPr>
              <a:t>value</a:t>
            </a:r>
            <a:r>
              <a:rPr sz="1200" spc="-5" dirty="0">
                <a:latin typeface="Arial"/>
                <a:cs typeface="Arial"/>
              </a:rPr>
              <a:t> </a:t>
            </a:r>
            <a:r>
              <a:rPr sz="1200" spc="70" dirty="0">
                <a:latin typeface="Arial"/>
                <a:cs typeface="Arial"/>
              </a:rPr>
              <a:t>for</a:t>
            </a:r>
            <a:r>
              <a:rPr sz="1200" spc="-10" dirty="0">
                <a:latin typeface="Arial"/>
                <a:cs typeface="Arial"/>
              </a:rPr>
              <a:t> </a:t>
            </a:r>
            <a:r>
              <a:rPr sz="1200" spc="145" dirty="0">
                <a:latin typeface="Arial"/>
                <a:cs typeface="Arial"/>
              </a:rPr>
              <a:t>a</a:t>
            </a:r>
            <a:r>
              <a:rPr sz="1200" spc="-5" dirty="0">
                <a:latin typeface="Arial"/>
                <a:cs typeface="Arial"/>
              </a:rPr>
              <a:t> </a:t>
            </a:r>
            <a:r>
              <a:rPr sz="1200" spc="80" dirty="0">
                <a:latin typeface="Arial"/>
                <a:cs typeface="Arial"/>
              </a:rPr>
              <a:t>parameter.</a:t>
            </a:r>
            <a:endParaRPr sz="1200">
              <a:latin typeface="Arial"/>
              <a:cs typeface="Arial"/>
            </a:endParaRPr>
          </a:p>
        </p:txBody>
      </p:sp>
      <p:sp>
        <p:nvSpPr>
          <p:cNvPr id="6" name="object 6"/>
          <p:cNvSpPr txBox="1"/>
          <p:nvPr/>
        </p:nvSpPr>
        <p:spPr>
          <a:xfrm>
            <a:off x="1245996" y="3326205"/>
            <a:ext cx="7103109" cy="574040"/>
          </a:xfrm>
          <a:prstGeom prst="rect">
            <a:avLst/>
          </a:prstGeom>
        </p:spPr>
        <p:txBody>
          <a:bodyPr vert="horz" wrap="square" lIns="0" tIns="12700" rIns="0" bIns="0" rtlCol="0">
            <a:spAutoFit/>
          </a:bodyPr>
          <a:lstStyle/>
          <a:p>
            <a:pPr marL="332740" marR="5080" indent="-320675">
              <a:lnSpc>
                <a:spcPct val="150000"/>
              </a:lnSpc>
              <a:spcBef>
                <a:spcPts val="100"/>
              </a:spcBef>
              <a:buFont typeface="Arial"/>
              <a:buChar char="●"/>
              <a:tabLst>
                <a:tab pos="332740" algn="l"/>
                <a:tab pos="2538730" algn="l"/>
              </a:tabLst>
            </a:pPr>
            <a:r>
              <a:rPr sz="1200" spc="-25" dirty="0">
                <a:latin typeface="Arial Black"/>
                <a:cs typeface="Arial Black"/>
              </a:rPr>
              <a:t>Alternative</a:t>
            </a:r>
            <a:r>
              <a:rPr sz="1200" spc="55" dirty="0">
                <a:latin typeface="Arial Black"/>
                <a:cs typeface="Arial Black"/>
              </a:rPr>
              <a:t> </a:t>
            </a:r>
            <a:r>
              <a:rPr sz="1200" spc="-10" dirty="0">
                <a:latin typeface="Arial Black"/>
                <a:cs typeface="Arial Black"/>
              </a:rPr>
              <a:t>Hypothesis</a:t>
            </a:r>
            <a:r>
              <a:rPr sz="1200" dirty="0">
                <a:latin typeface="Arial Black"/>
                <a:cs typeface="Arial Black"/>
              </a:rPr>
              <a:t>	</a:t>
            </a:r>
            <a:r>
              <a:rPr sz="1200" spc="260" dirty="0">
                <a:latin typeface="Arial"/>
                <a:cs typeface="Arial"/>
              </a:rPr>
              <a:t>-</a:t>
            </a:r>
            <a:r>
              <a:rPr sz="1200" spc="295" dirty="0">
                <a:latin typeface="Arial"/>
                <a:cs typeface="Arial"/>
              </a:rPr>
              <a:t> </a:t>
            </a:r>
            <a:r>
              <a:rPr sz="1200" dirty="0">
                <a:latin typeface="Arial"/>
                <a:cs typeface="Arial"/>
              </a:rPr>
              <a:t>The</a:t>
            </a:r>
            <a:r>
              <a:rPr sz="1200" spc="300" dirty="0">
                <a:latin typeface="Arial"/>
                <a:cs typeface="Arial"/>
              </a:rPr>
              <a:t> </a:t>
            </a:r>
            <a:r>
              <a:rPr sz="1200" spc="85" dirty="0">
                <a:latin typeface="Arial"/>
                <a:cs typeface="Arial"/>
              </a:rPr>
              <a:t>alternative</a:t>
            </a:r>
            <a:r>
              <a:rPr sz="1200" spc="295" dirty="0">
                <a:latin typeface="Arial"/>
                <a:cs typeface="Arial"/>
              </a:rPr>
              <a:t> </a:t>
            </a:r>
            <a:r>
              <a:rPr sz="1200" spc="80" dirty="0">
                <a:latin typeface="Arial"/>
                <a:cs typeface="Arial"/>
              </a:rPr>
              <a:t>hypothesis</a:t>
            </a:r>
            <a:r>
              <a:rPr sz="1200" spc="300" dirty="0">
                <a:latin typeface="Arial"/>
                <a:cs typeface="Arial"/>
              </a:rPr>
              <a:t> </a:t>
            </a:r>
            <a:r>
              <a:rPr sz="1200" dirty="0">
                <a:latin typeface="Arial"/>
                <a:cs typeface="Arial"/>
              </a:rPr>
              <a:t>is</a:t>
            </a:r>
            <a:r>
              <a:rPr sz="1200" spc="295" dirty="0">
                <a:latin typeface="Arial"/>
                <a:cs typeface="Arial"/>
              </a:rPr>
              <a:t> </a:t>
            </a:r>
            <a:r>
              <a:rPr sz="1200" spc="145" dirty="0">
                <a:latin typeface="Arial"/>
                <a:cs typeface="Arial"/>
              </a:rPr>
              <a:t>a</a:t>
            </a:r>
            <a:r>
              <a:rPr sz="1200" spc="300" dirty="0">
                <a:latin typeface="Arial"/>
                <a:cs typeface="Arial"/>
              </a:rPr>
              <a:t> </a:t>
            </a:r>
            <a:r>
              <a:rPr sz="1200" spc="105" dirty="0">
                <a:latin typeface="Arial"/>
                <a:cs typeface="Arial"/>
              </a:rPr>
              <a:t>statement</a:t>
            </a:r>
            <a:r>
              <a:rPr sz="1200" spc="300" dirty="0">
                <a:latin typeface="Arial"/>
                <a:cs typeface="Arial"/>
              </a:rPr>
              <a:t> </a:t>
            </a:r>
            <a:r>
              <a:rPr sz="1200" spc="75" dirty="0">
                <a:latin typeface="Arial"/>
                <a:cs typeface="Arial"/>
              </a:rPr>
              <a:t>asserting</a:t>
            </a:r>
            <a:r>
              <a:rPr sz="1200" spc="295" dirty="0">
                <a:latin typeface="Arial"/>
                <a:cs typeface="Arial"/>
              </a:rPr>
              <a:t> </a:t>
            </a:r>
            <a:r>
              <a:rPr sz="1200" spc="55" dirty="0">
                <a:latin typeface="Arial"/>
                <a:cs typeface="Arial"/>
              </a:rPr>
              <a:t>an </a:t>
            </a:r>
            <a:r>
              <a:rPr sz="1200" spc="85" dirty="0">
                <a:latin typeface="Arial"/>
                <a:cs typeface="Arial"/>
              </a:rPr>
              <a:t>alternative</a:t>
            </a:r>
            <a:r>
              <a:rPr sz="1200" spc="-10" dirty="0">
                <a:latin typeface="Arial"/>
                <a:cs typeface="Arial"/>
              </a:rPr>
              <a:t> </a:t>
            </a:r>
            <a:r>
              <a:rPr sz="1200" spc="95" dirty="0">
                <a:latin typeface="Arial"/>
                <a:cs typeface="Arial"/>
              </a:rPr>
              <a:t>condition</a:t>
            </a:r>
            <a:r>
              <a:rPr sz="1200" spc="-5" dirty="0">
                <a:latin typeface="Arial"/>
                <a:cs typeface="Arial"/>
              </a:rPr>
              <a:t> </a:t>
            </a:r>
            <a:r>
              <a:rPr sz="1200" spc="70" dirty="0">
                <a:latin typeface="Arial"/>
                <a:cs typeface="Arial"/>
              </a:rPr>
              <a:t>or</a:t>
            </a:r>
            <a:r>
              <a:rPr sz="1200" spc="-5" dirty="0">
                <a:latin typeface="Arial"/>
                <a:cs typeface="Arial"/>
              </a:rPr>
              <a:t> </a:t>
            </a:r>
            <a:r>
              <a:rPr sz="1200" spc="114" dirty="0">
                <a:latin typeface="Arial"/>
                <a:cs typeface="Arial"/>
              </a:rPr>
              <a:t>outcome</a:t>
            </a:r>
            <a:r>
              <a:rPr sz="1200" spc="-5" dirty="0">
                <a:latin typeface="Arial"/>
                <a:cs typeface="Arial"/>
              </a:rPr>
              <a:t> </a:t>
            </a:r>
            <a:r>
              <a:rPr sz="1200" spc="125" dirty="0">
                <a:latin typeface="Arial"/>
                <a:cs typeface="Arial"/>
              </a:rPr>
              <a:t>compared</a:t>
            </a:r>
            <a:r>
              <a:rPr sz="1200" spc="-5" dirty="0">
                <a:latin typeface="Arial"/>
                <a:cs typeface="Arial"/>
              </a:rPr>
              <a:t> </a:t>
            </a:r>
            <a:r>
              <a:rPr sz="1200" spc="100" dirty="0">
                <a:latin typeface="Arial"/>
                <a:cs typeface="Arial"/>
              </a:rPr>
              <a:t>to</a:t>
            </a:r>
            <a:r>
              <a:rPr sz="1200" spc="-5" dirty="0">
                <a:latin typeface="Arial"/>
                <a:cs typeface="Arial"/>
              </a:rPr>
              <a:t> </a:t>
            </a:r>
            <a:r>
              <a:rPr sz="1200" spc="9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50" dirty="0">
                <a:latin typeface="Arial"/>
                <a:cs typeface="Arial"/>
              </a:rPr>
              <a:t>hypothesis.</a:t>
            </a:r>
            <a:endParaRPr sz="1200">
              <a:latin typeface="Arial"/>
              <a:cs typeface="Arial"/>
            </a:endParaRPr>
          </a:p>
        </p:txBody>
      </p:sp>
      <p:pic>
        <p:nvPicPr>
          <p:cNvPr id="7" name="object 7"/>
          <p:cNvPicPr/>
          <p:nvPr/>
        </p:nvPicPr>
        <p:blipFill>
          <a:blip r:embed="rId2" cstate="print"/>
          <a:stretch>
            <a:fillRect/>
          </a:stretch>
        </p:blipFill>
        <p:spPr>
          <a:xfrm>
            <a:off x="3525518" y="3380998"/>
            <a:ext cx="283464" cy="310894"/>
          </a:xfrm>
          <a:prstGeom prst="rect">
            <a:avLst/>
          </a:prstGeom>
        </p:spPr>
      </p:pic>
      <p:pic>
        <p:nvPicPr>
          <p:cNvPr id="8" name="object 8"/>
          <p:cNvPicPr/>
          <p:nvPr/>
        </p:nvPicPr>
        <p:blipFill>
          <a:blip r:embed="rId3" cstate="print"/>
          <a:stretch>
            <a:fillRect/>
          </a:stretch>
        </p:blipFill>
        <p:spPr>
          <a:xfrm>
            <a:off x="2871019" y="2831844"/>
            <a:ext cx="284074" cy="3142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21665" y="3434068"/>
            <a:ext cx="233474" cy="219749"/>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4" name="object 4"/>
          <p:cNvSpPr txBox="1"/>
          <p:nvPr/>
        </p:nvSpPr>
        <p:spPr>
          <a:xfrm>
            <a:off x="788797" y="1680289"/>
            <a:ext cx="7577455" cy="2768600"/>
          </a:xfrm>
          <a:prstGeom prst="rect">
            <a:avLst/>
          </a:prstGeom>
        </p:spPr>
        <p:txBody>
          <a:bodyPr vert="horz" wrap="square" lIns="0" tIns="12700" rIns="0" bIns="0" rtlCol="0">
            <a:spAutoFit/>
          </a:bodyPr>
          <a:lstStyle/>
          <a:p>
            <a:pPr marL="332740" marR="5080" indent="-320675">
              <a:lnSpc>
                <a:spcPct val="150000"/>
              </a:lnSpc>
              <a:spcBef>
                <a:spcPts val="100"/>
              </a:spcBef>
              <a:buChar char="●"/>
              <a:tabLst>
                <a:tab pos="332740" algn="l"/>
                <a:tab pos="1704339" algn="l"/>
                <a:tab pos="3660775" algn="l"/>
                <a:tab pos="4855845" algn="l"/>
              </a:tabLst>
            </a:pPr>
            <a:r>
              <a:rPr sz="1200" dirty="0">
                <a:latin typeface="Arial"/>
                <a:cs typeface="Arial"/>
              </a:rPr>
              <a:t>In</a:t>
            </a:r>
            <a:r>
              <a:rPr sz="1200" spc="235" dirty="0">
                <a:latin typeface="Arial"/>
                <a:cs typeface="Arial"/>
              </a:rPr>
              <a:t> </a:t>
            </a:r>
            <a:r>
              <a:rPr sz="1200" spc="145" dirty="0">
                <a:latin typeface="Arial"/>
                <a:cs typeface="Arial"/>
              </a:rPr>
              <a:t>a</a:t>
            </a:r>
            <a:r>
              <a:rPr sz="1200" spc="240" dirty="0">
                <a:latin typeface="Arial"/>
                <a:cs typeface="Arial"/>
              </a:rPr>
              <a:t> </a:t>
            </a:r>
            <a:r>
              <a:rPr sz="1200" spc="80" dirty="0">
                <a:latin typeface="Arial"/>
                <a:cs typeface="Arial"/>
              </a:rPr>
              <a:t>hypothesis</a:t>
            </a:r>
            <a:r>
              <a:rPr sz="1200" spc="240" dirty="0">
                <a:latin typeface="Arial"/>
                <a:cs typeface="Arial"/>
              </a:rPr>
              <a:t> </a:t>
            </a:r>
            <a:r>
              <a:rPr sz="1200" spc="80" dirty="0">
                <a:latin typeface="Arial"/>
                <a:cs typeface="Arial"/>
              </a:rPr>
              <a:t>testing</a:t>
            </a:r>
            <a:r>
              <a:rPr sz="1200" spc="235" dirty="0">
                <a:latin typeface="Arial"/>
                <a:cs typeface="Arial"/>
              </a:rPr>
              <a:t> </a:t>
            </a:r>
            <a:r>
              <a:rPr sz="1200" spc="85" dirty="0">
                <a:latin typeface="Arial"/>
                <a:cs typeface="Arial"/>
              </a:rPr>
              <a:t>problem,</a:t>
            </a:r>
            <a:r>
              <a:rPr sz="1200" spc="240" dirty="0">
                <a:latin typeface="Arial"/>
                <a:cs typeface="Arial"/>
              </a:rPr>
              <a:t> </a:t>
            </a:r>
            <a:r>
              <a:rPr sz="1200" spc="85" dirty="0">
                <a:latin typeface="Arial"/>
                <a:cs typeface="Arial"/>
              </a:rPr>
              <a:t>after</a:t>
            </a:r>
            <a:r>
              <a:rPr sz="1200" spc="240" dirty="0">
                <a:latin typeface="Arial"/>
                <a:cs typeface="Arial"/>
              </a:rPr>
              <a:t> </a:t>
            </a:r>
            <a:r>
              <a:rPr sz="1200" spc="80" dirty="0">
                <a:latin typeface="Arial"/>
                <a:cs typeface="Arial"/>
              </a:rPr>
              <a:t>observing</a:t>
            </a:r>
            <a:r>
              <a:rPr sz="1200" spc="235" dirty="0">
                <a:latin typeface="Arial"/>
                <a:cs typeface="Arial"/>
              </a:rPr>
              <a:t> </a:t>
            </a:r>
            <a:r>
              <a:rPr sz="1200" spc="90" dirty="0">
                <a:latin typeface="Arial"/>
                <a:cs typeface="Arial"/>
              </a:rPr>
              <a:t>the</a:t>
            </a:r>
            <a:r>
              <a:rPr sz="1200" spc="240" dirty="0">
                <a:latin typeface="Arial"/>
                <a:cs typeface="Arial"/>
              </a:rPr>
              <a:t> </a:t>
            </a:r>
            <a:r>
              <a:rPr sz="1200" spc="105" dirty="0">
                <a:latin typeface="Arial"/>
                <a:cs typeface="Arial"/>
              </a:rPr>
              <a:t>sample</a:t>
            </a:r>
            <a:r>
              <a:rPr sz="1200" spc="240" dirty="0">
                <a:latin typeface="Arial"/>
                <a:cs typeface="Arial"/>
              </a:rPr>
              <a:t> </a:t>
            </a:r>
            <a:r>
              <a:rPr sz="1200" spc="90" dirty="0">
                <a:latin typeface="Arial"/>
                <a:cs typeface="Arial"/>
              </a:rPr>
              <a:t>the</a:t>
            </a:r>
            <a:r>
              <a:rPr sz="1200" spc="235" dirty="0">
                <a:latin typeface="Arial"/>
                <a:cs typeface="Arial"/>
              </a:rPr>
              <a:t> </a:t>
            </a:r>
            <a:r>
              <a:rPr sz="1200" spc="80" dirty="0">
                <a:latin typeface="Arial"/>
                <a:cs typeface="Arial"/>
              </a:rPr>
              <a:t>experimenter</a:t>
            </a:r>
            <a:r>
              <a:rPr sz="1200" spc="240" dirty="0">
                <a:latin typeface="Arial"/>
                <a:cs typeface="Arial"/>
              </a:rPr>
              <a:t> </a:t>
            </a:r>
            <a:r>
              <a:rPr sz="1200" spc="110" dirty="0">
                <a:latin typeface="Arial"/>
                <a:cs typeface="Arial"/>
              </a:rPr>
              <a:t>must</a:t>
            </a:r>
            <a:r>
              <a:rPr sz="1200" spc="240" dirty="0">
                <a:latin typeface="Arial"/>
                <a:cs typeface="Arial"/>
              </a:rPr>
              <a:t> </a:t>
            </a:r>
            <a:r>
              <a:rPr sz="1200" spc="60" dirty="0">
                <a:latin typeface="Arial"/>
                <a:cs typeface="Arial"/>
              </a:rPr>
              <a:t>decide </a:t>
            </a:r>
            <a:r>
              <a:rPr sz="1200" spc="65" dirty="0">
                <a:latin typeface="Arial"/>
                <a:cs typeface="Arial"/>
              </a:rPr>
              <a:t>either</a:t>
            </a:r>
            <a:r>
              <a:rPr sz="1200" spc="-5" dirty="0">
                <a:latin typeface="Arial"/>
                <a:cs typeface="Arial"/>
              </a:rPr>
              <a:t> </a:t>
            </a:r>
            <a:r>
              <a:rPr sz="1200" spc="100" dirty="0">
                <a:latin typeface="Arial"/>
                <a:cs typeface="Arial"/>
              </a:rPr>
              <a:t>to</a:t>
            </a:r>
            <a:r>
              <a:rPr sz="1200" dirty="0">
                <a:latin typeface="Arial"/>
                <a:cs typeface="Arial"/>
              </a:rPr>
              <a:t> </a:t>
            </a:r>
            <a:r>
              <a:rPr sz="1200" spc="105" dirty="0">
                <a:latin typeface="Arial"/>
                <a:cs typeface="Arial"/>
              </a:rPr>
              <a:t>accept</a:t>
            </a:r>
            <a:r>
              <a:rPr sz="1200" dirty="0">
                <a:latin typeface="Arial"/>
                <a:cs typeface="Arial"/>
              </a:rPr>
              <a:t>	s</a:t>
            </a:r>
            <a:r>
              <a:rPr sz="1200" spc="155" dirty="0">
                <a:latin typeface="Arial"/>
                <a:cs typeface="Arial"/>
              </a:rPr>
              <a:t>  </a:t>
            </a:r>
            <a:r>
              <a:rPr sz="1200" spc="80" dirty="0">
                <a:latin typeface="Arial"/>
                <a:cs typeface="Arial"/>
              </a:rPr>
              <a:t>as</a:t>
            </a:r>
            <a:r>
              <a:rPr sz="1200" spc="-5" dirty="0">
                <a:latin typeface="Arial"/>
                <a:cs typeface="Arial"/>
              </a:rPr>
              <a:t> </a:t>
            </a:r>
            <a:r>
              <a:rPr sz="1200" spc="80" dirty="0">
                <a:latin typeface="Arial"/>
                <a:cs typeface="Arial"/>
              </a:rPr>
              <a:t>true</a:t>
            </a:r>
            <a:r>
              <a:rPr sz="1200" spc="-5" dirty="0">
                <a:latin typeface="Arial"/>
                <a:cs typeface="Arial"/>
              </a:rPr>
              <a:t> </a:t>
            </a:r>
            <a:r>
              <a:rPr sz="1200" spc="70" dirty="0">
                <a:latin typeface="Arial"/>
                <a:cs typeface="Arial"/>
              </a:rPr>
              <a:t>or</a:t>
            </a:r>
            <a:r>
              <a:rPr sz="1200" spc="-10" dirty="0">
                <a:latin typeface="Arial"/>
                <a:cs typeface="Arial"/>
              </a:rPr>
              <a:t> </a:t>
            </a:r>
            <a:r>
              <a:rPr sz="1200" spc="100" dirty="0">
                <a:latin typeface="Arial"/>
                <a:cs typeface="Arial"/>
              </a:rPr>
              <a:t>to</a:t>
            </a:r>
            <a:r>
              <a:rPr sz="1200" spc="-10" dirty="0">
                <a:latin typeface="Arial"/>
                <a:cs typeface="Arial"/>
              </a:rPr>
              <a:t> </a:t>
            </a:r>
            <a:r>
              <a:rPr sz="1200" spc="65" dirty="0">
                <a:latin typeface="Arial"/>
                <a:cs typeface="Arial"/>
              </a:rPr>
              <a:t>reject</a:t>
            </a:r>
            <a:r>
              <a:rPr sz="1200" dirty="0">
                <a:latin typeface="Arial"/>
                <a:cs typeface="Arial"/>
              </a:rPr>
              <a:t>	</a:t>
            </a:r>
            <a:r>
              <a:rPr sz="1200" spc="-10" dirty="0">
                <a:latin typeface="Arial"/>
                <a:cs typeface="Arial"/>
              </a:rPr>
              <a:t>.</a:t>
            </a:r>
            <a:endParaRPr sz="1200" dirty="0">
              <a:latin typeface="Arial"/>
              <a:cs typeface="Arial"/>
            </a:endParaRPr>
          </a:p>
          <a:p>
            <a:pPr marL="789940" lvl="1" indent="-320675">
              <a:lnSpc>
                <a:spcPct val="100000"/>
              </a:lnSpc>
              <a:spcBef>
                <a:spcPts val="720"/>
              </a:spcBef>
              <a:buChar char="○"/>
              <a:tabLst>
                <a:tab pos="789940" algn="l"/>
              </a:tabLst>
            </a:pPr>
            <a:r>
              <a:rPr sz="1200" u="heavy" dirty="0">
                <a:uFill>
                  <a:solidFill>
                    <a:srgbClr val="000000"/>
                  </a:solidFill>
                </a:uFill>
                <a:latin typeface="Arial"/>
                <a:cs typeface="Arial"/>
              </a:rPr>
              <a:t>Let’s</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see</a:t>
            </a:r>
            <a:r>
              <a:rPr sz="1200" u="heavy" spc="5" dirty="0">
                <a:uFill>
                  <a:solidFill>
                    <a:srgbClr val="000000"/>
                  </a:solidFill>
                </a:uFill>
                <a:latin typeface="Arial"/>
                <a:cs typeface="Arial"/>
              </a:rPr>
              <a:t> </a:t>
            </a:r>
            <a:r>
              <a:rPr sz="1200" u="heavy" spc="90" dirty="0">
                <a:uFill>
                  <a:solidFill>
                    <a:srgbClr val="000000"/>
                  </a:solidFill>
                </a:uFill>
                <a:latin typeface="Arial"/>
                <a:cs typeface="Arial"/>
              </a:rPr>
              <a:t>the</a:t>
            </a:r>
            <a:r>
              <a:rPr sz="1200" u="heavy" spc="5" dirty="0">
                <a:uFill>
                  <a:solidFill>
                    <a:srgbClr val="000000"/>
                  </a:solidFill>
                </a:uFill>
                <a:latin typeface="Arial"/>
                <a:cs typeface="Arial"/>
              </a:rPr>
              <a:t> </a:t>
            </a:r>
            <a:r>
              <a:rPr sz="1200" u="heavy" spc="75" dirty="0">
                <a:uFill>
                  <a:solidFill>
                    <a:srgbClr val="000000"/>
                  </a:solidFill>
                </a:uFill>
                <a:latin typeface="Arial"/>
                <a:cs typeface="Arial"/>
              </a:rPr>
              <a:t>following</a:t>
            </a:r>
            <a:r>
              <a:rPr sz="1200" u="heavy" spc="5" dirty="0">
                <a:uFill>
                  <a:solidFill>
                    <a:srgbClr val="000000"/>
                  </a:solidFill>
                </a:uFill>
                <a:latin typeface="Arial"/>
                <a:cs typeface="Arial"/>
              </a:rPr>
              <a:t> </a:t>
            </a:r>
            <a:r>
              <a:rPr sz="1200" u="heavy" spc="60" dirty="0">
                <a:uFill>
                  <a:solidFill>
                    <a:srgbClr val="000000"/>
                  </a:solidFill>
                </a:uFill>
                <a:latin typeface="Arial"/>
                <a:cs typeface="Arial"/>
              </a:rPr>
              <a:t>example:</a:t>
            </a:r>
            <a:endParaRPr sz="1200" dirty="0">
              <a:latin typeface="Arial"/>
              <a:cs typeface="Arial"/>
            </a:endParaRPr>
          </a:p>
          <a:p>
            <a:pPr marL="1247140" marR="21590" lvl="2" indent="-320675">
              <a:lnSpc>
                <a:spcPct val="150000"/>
              </a:lnSpc>
              <a:buChar char="■"/>
              <a:tabLst>
                <a:tab pos="1247140" algn="l"/>
              </a:tabLst>
            </a:pPr>
            <a:r>
              <a:rPr sz="1200" dirty="0">
                <a:latin typeface="Arial"/>
                <a:cs typeface="Arial"/>
              </a:rPr>
              <a:t>If</a:t>
            </a:r>
            <a:r>
              <a:rPr sz="1200" spc="285" dirty="0">
                <a:latin typeface="Arial"/>
                <a:cs typeface="Arial"/>
              </a:rPr>
              <a:t> </a:t>
            </a:r>
            <a:r>
              <a:rPr sz="1200" dirty="0">
                <a:latin typeface="FreeSerif"/>
                <a:cs typeface="FreeSerif"/>
              </a:rPr>
              <a:t>𝜇</a:t>
            </a:r>
            <a:r>
              <a:rPr sz="1200" spc="315" dirty="0">
                <a:latin typeface="FreeSerif"/>
                <a:cs typeface="FreeSerif"/>
              </a:rPr>
              <a:t> </a:t>
            </a:r>
            <a:r>
              <a:rPr sz="1200" spc="90" dirty="0">
                <a:latin typeface="Arial"/>
                <a:cs typeface="Arial"/>
              </a:rPr>
              <a:t>denotes</a:t>
            </a:r>
            <a:r>
              <a:rPr sz="1200" spc="290" dirty="0">
                <a:latin typeface="Arial"/>
                <a:cs typeface="Arial"/>
              </a:rPr>
              <a:t> </a:t>
            </a:r>
            <a:r>
              <a:rPr sz="1200" spc="145" dirty="0">
                <a:latin typeface="Arial"/>
                <a:cs typeface="Arial"/>
              </a:rPr>
              <a:t>a</a:t>
            </a:r>
            <a:r>
              <a:rPr sz="1200" spc="285" dirty="0">
                <a:latin typeface="Arial"/>
                <a:cs typeface="Arial"/>
              </a:rPr>
              <a:t> </a:t>
            </a:r>
            <a:r>
              <a:rPr sz="1200" spc="95" dirty="0">
                <a:latin typeface="Arial"/>
                <a:cs typeface="Arial"/>
              </a:rPr>
              <a:t>population</a:t>
            </a:r>
            <a:r>
              <a:rPr sz="1200" spc="290" dirty="0">
                <a:latin typeface="Arial"/>
                <a:cs typeface="Arial"/>
              </a:rPr>
              <a:t> </a:t>
            </a:r>
            <a:r>
              <a:rPr sz="1200" spc="90" dirty="0">
                <a:latin typeface="Arial"/>
                <a:cs typeface="Arial"/>
              </a:rPr>
              <a:t>parameter,</a:t>
            </a:r>
            <a:r>
              <a:rPr sz="1200" spc="285" dirty="0">
                <a:latin typeface="Arial"/>
                <a:cs typeface="Arial"/>
              </a:rPr>
              <a:t> </a:t>
            </a:r>
            <a:r>
              <a:rPr sz="1200" dirty="0">
                <a:latin typeface="Arial"/>
                <a:cs typeface="Arial"/>
              </a:rPr>
              <a:t>let’s</a:t>
            </a:r>
            <a:r>
              <a:rPr sz="1200" spc="290" dirty="0">
                <a:latin typeface="Arial"/>
                <a:cs typeface="Arial"/>
              </a:rPr>
              <a:t> </a:t>
            </a:r>
            <a:r>
              <a:rPr sz="1200" spc="80" dirty="0">
                <a:latin typeface="Arial"/>
                <a:cs typeface="Arial"/>
              </a:rPr>
              <a:t>say</a:t>
            </a:r>
            <a:r>
              <a:rPr sz="1200" spc="285" dirty="0">
                <a:latin typeface="Arial"/>
                <a:cs typeface="Arial"/>
              </a:rPr>
              <a:t> </a:t>
            </a:r>
            <a:r>
              <a:rPr sz="1200" spc="90" dirty="0">
                <a:latin typeface="Arial"/>
                <a:cs typeface="Arial"/>
              </a:rPr>
              <a:t>the</a:t>
            </a:r>
            <a:r>
              <a:rPr sz="1200" spc="290" dirty="0">
                <a:latin typeface="Arial"/>
                <a:cs typeface="Arial"/>
              </a:rPr>
              <a:t> </a:t>
            </a:r>
            <a:r>
              <a:rPr sz="1200" spc="114" dirty="0">
                <a:latin typeface="Arial"/>
                <a:cs typeface="Arial"/>
              </a:rPr>
              <a:t>change</a:t>
            </a:r>
            <a:r>
              <a:rPr sz="1200" spc="285" dirty="0">
                <a:latin typeface="Arial"/>
                <a:cs typeface="Arial"/>
              </a:rPr>
              <a:t> </a:t>
            </a:r>
            <a:r>
              <a:rPr sz="1200" spc="60" dirty="0">
                <a:latin typeface="Arial"/>
                <a:cs typeface="Arial"/>
              </a:rPr>
              <a:t>in</a:t>
            </a:r>
            <a:r>
              <a:rPr sz="1200" spc="290" dirty="0">
                <a:latin typeface="Arial"/>
                <a:cs typeface="Arial"/>
              </a:rPr>
              <a:t> </a:t>
            </a:r>
            <a:r>
              <a:rPr sz="1200" spc="145" dirty="0">
                <a:latin typeface="Arial"/>
                <a:cs typeface="Arial"/>
              </a:rPr>
              <a:t>a</a:t>
            </a:r>
            <a:r>
              <a:rPr sz="1200" spc="285" dirty="0">
                <a:latin typeface="Arial"/>
                <a:cs typeface="Arial"/>
              </a:rPr>
              <a:t> </a:t>
            </a:r>
            <a:r>
              <a:rPr sz="1200" spc="75" dirty="0">
                <a:latin typeface="Arial"/>
                <a:cs typeface="Arial"/>
              </a:rPr>
              <a:t>patient’s</a:t>
            </a:r>
            <a:r>
              <a:rPr sz="1200" spc="285" dirty="0">
                <a:latin typeface="Arial"/>
                <a:cs typeface="Arial"/>
              </a:rPr>
              <a:t> </a:t>
            </a:r>
            <a:r>
              <a:rPr sz="1200" spc="90" dirty="0">
                <a:latin typeface="Arial"/>
                <a:cs typeface="Arial"/>
              </a:rPr>
              <a:t>blood </a:t>
            </a:r>
            <a:r>
              <a:rPr sz="1200" spc="65" dirty="0">
                <a:latin typeface="Arial"/>
                <a:cs typeface="Arial"/>
              </a:rPr>
              <a:t>pressure</a:t>
            </a:r>
            <a:r>
              <a:rPr sz="1200" spc="-10" dirty="0">
                <a:latin typeface="Arial"/>
                <a:cs typeface="Arial"/>
              </a:rPr>
              <a:t> </a:t>
            </a:r>
            <a:r>
              <a:rPr sz="1200" spc="85" dirty="0">
                <a:latin typeface="Arial"/>
                <a:cs typeface="Arial"/>
              </a:rPr>
              <a:t>after</a:t>
            </a:r>
            <a:r>
              <a:rPr sz="1200" spc="-5" dirty="0">
                <a:latin typeface="Arial"/>
                <a:cs typeface="Arial"/>
              </a:rPr>
              <a:t> </a:t>
            </a:r>
            <a:r>
              <a:rPr sz="1200" spc="90" dirty="0">
                <a:latin typeface="Arial"/>
                <a:cs typeface="Arial"/>
              </a:rPr>
              <a:t>taking</a:t>
            </a:r>
            <a:r>
              <a:rPr sz="1200" spc="-5" dirty="0">
                <a:latin typeface="Arial"/>
                <a:cs typeface="Arial"/>
              </a:rPr>
              <a:t> </a:t>
            </a:r>
            <a:r>
              <a:rPr sz="1200" spc="145" dirty="0">
                <a:latin typeface="Arial"/>
                <a:cs typeface="Arial"/>
              </a:rPr>
              <a:t>a</a:t>
            </a:r>
            <a:r>
              <a:rPr sz="1200" spc="-5" dirty="0">
                <a:latin typeface="Arial"/>
                <a:cs typeface="Arial"/>
              </a:rPr>
              <a:t> </a:t>
            </a:r>
            <a:r>
              <a:rPr sz="1200" spc="65" dirty="0">
                <a:latin typeface="Arial"/>
                <a:cs typeface="Arial"/>
              </a:rPr>
              <a:t>drug,</a:t>
            </a:r>
            <a:r>
              <a:rPr sz="1200" spc="-5" dirty="0">
                <a:latin typeface="Arial"/>
                <a:cs typeface="Arial"/>
              </a:rPr>
              <a:t> </a:t>
            </a:r>
            <a:r>
              <a:rPr sz="1200" spc="95" dirty="0">
                <a:latin typeface="Arial"/>
                <a:cs typeface="Arial"/>
              </a:rPr>
              <a:t>we</a:t>
            </a:r>
            <a:r>
              <a:rPr sz="1200" spc="-5" dirty="0">
                <a:latin typeface="Arial"/>
                <a:cs typeface="Arial"/>
              </a:rPr>
              <a:t> </a:t>
            </a:r>
            <a:r>
              <a:rPr sz="1200" spc="-10" dirty="0">
                <a:latin typeface="Arial"/>
                <a:cs typeface="Arial"/>
              </a:rPr>
              <a:t>write:</a:t>
            </a:r>
            <a:endParaRPr sz="1200" dirty="0">
              <a:latin typeface="Arial"/>
              <a:cs typeface="Arial"/>
            </a:endParaRPr>
          </a:p>
          <a:p>
            <a:pPr lvl="2">
              <a:lnSpc>
                <a:spcPct val="100000"/>
              </a:lnSpc>
              <a:buFont typeface="Arial"/>
              <a:buChar char="■"/>
            </a:pPr>
            <a:endParaRPr sz="1200" dirty="0">
              <a:latin typeface="Arial"/>
              <a:cs typeface="Arial"/>
            </a:endParaRPr>
          </a:p>
          <a:p>
            <a:pPr lvl="2">
              <a:lnSpc>
                <a:spcPct val="100000"/>
              </a:lnSpc>
              <a:spcBef>
                <a:spcPts val="120"/>
              </a:spcBef>
              <a:buFont typeface="Arial"/>
              <a:buChar char="■"/>
            </a:pPr>
            <a:endParaRPr sz="1200" dirty="0">
              <a:latin typeface="Arial"/>
              <a:cs typeface="Arial"/>
            </a:endParaRPr>
          </a:p>
          <a:p>
            <a:pPr marR="958850" algn="ctr">
              <a:lnSpc>
                <a:spcPct val="100000"/>
              </a:lnSpc>
              <a:tabLst>
                <a:tab pos="1146810" algn="l"/>
                <a:tab pos="1457325" algn="l"/>
              </a:tabLst>
            </a:pPr>
            <a:r>
              <a:rPr sz="1200" spc="160" dirty="0">
                <a:latin typeface="Arial"/>
                <a:cs typeface="Arial"/>
              </a:rPr>
              <a:t>=</a:t>
            </a:r>
            <a:r>
              <a:rPr sz="1200" spc="305" dirty="0">
                <a:latin typeface="Arial"/>
                <a:cs typeface="Arial"/>
              </a:rPr>
              <a:t> </a:t>
            </a:r>
            <a:r>
              <a:rPr sz="1200" spc="85" dirty="0">
                <a:latin typeface="Arial"/>
                <a:cs typeface="Arial"/>
              </a:rPr>
              <a:t>0</a:t>
            </a:r>
            <a:r>
              <a:rPr sz="1200" spc="145" dirty="0">
                <a:latin typeface="Arial"/>
                <a:cs typeface="Arial"/>
              </a:rPr>
              <a:t>  </a:t>
            </a:r>
            <a:r>
              <a:rPr sz="1200" spc="45" dirty="0">
                <a:latin typeface="Arial"/>
                <a:cs typeface="Arial"/>
              </a:rPr>
              <a:t>versus</a:t>
            </a:r>
            <a:r>
              <a:rPr sz="1200" dirty="0">
                <a:latin typeface="Arial"/>
                <a:cs typeface="Arial"/>
              </a:rPr>
              <a:t>	</a:t>
            </a:r>
            <a:r>
              <a:rPr sz="1200" spc="125" dirty="0">
                <a:latin typeface="Arial"/>
                <a:cs typeface="Arial"/>
              </a:rPr>
              <a:t>≠</a:t>
            </a:r>
            <a:r>
              <a:rPr sz="1200" dirty="0">
                <a:latin typeface="Arial"/>
                <a:cs typeface="Arial"/>
              </a:rPr>
              <a:t>	</a:t>
            </a:r>
            <a:r>
              <a:rPr sz="1200" spc="35" dirty="0">
                <a:latin typeface="Arial"/>
                <a:cs typeface="Arial"/>
              </a:rPr>
              <a:t>0</a:t>
            </a:r>
            <a:endParaRPr sz="1200" dirty="0">
              <a:latin typeface="Arial"/>
              <a:cs typeface="Arial"/>
            </a:endParaRPr>
          </a:p>
          <a:p>
            <a:pPr>
              <a:lnSpc>
                <a:spcPct val="100000"/>
              </a:lnSpc>
              <a:spcBef>
                <a:spcPts val="780"/>
              </a:spcBef>
            </a:pPr>
            <a:endParaRPr sz="1200" dirty="0">
              <a:latin typeface="Arial"/>
              <a:cs typeface="Arial"/>
            </a:endParaRPr>
          </a:p>
          <a:p>
            <a:pPr marL="1247140" marR="5080" lvl="2" indent="-320675">
              <a:lnSpc>
                <a:spcPct val="150000"/>
              </a:lnSpc>
              <a:buChar char="■"/>
              <a:tabLst>
                <a:tab pos="1247140" algn="l"/>
              </a:tabLst>
            </a:pPr>
            <a:r>
              <a:rPr sz="1200" dirty="0">
                <a:latin typeface="Arial"/>
                <a:cs typeface="Arial"/>
              </a:rPr>
              <a:t>The</a:t>
            </a:r>
            <a:r>
              <a:rPr sz="1200" spc="350" dirty="0">
                <a:latin typeface="Arial"/>
                <a:cs typeface="Arial"/>
              </a:rPr>
              <a:t> </a:t>
            </a:r>
            <a:r>
              <a:rPr sz="1200" spc="60" dirty="0">
                <a:latin typeface="Arial"/>
                <a:cs typeface="Arial"/>
              </a:rPr>
              <a:t>null</a:t>
            </a:r>
            <a:r>
              <a:rPr sz="1200" spc="355" dirty="0">
                <a:latin typeface="Arial"/>
                <a:cs typeface="Arial"/>
              </a:rPr>
              <a:t> </a:t>
            </a:r>
            <a:r>
              <a:rPr sz="1200" spc="80" dirty="0">
                <a:latin typeface="Arial"/>
                <a:cs typeface="Arial"/>
              </a:rPr>
              <a:t>hypothesis</a:t>
            </a:r>
            <a:r>
              <a:rPr sz="1200" spc="355" dirty="0">
                <a:latin typeface="Arial"/>
                <a:cs typeface="Arial"/>
              </a:rPr>
              <a:t> </a:t>
            </a:r>
            <a:r>
              <a:rPr sz="1200" spc="80" dirty="0">
                <a:latin typeface="Arial"/>
                <a:cs typeface="Arial"/>
              </a:rPr>
              <a:t>states</a:t>
            </a:r>
            <a:r>
              <a:rPr sz="1200" spc="355" dirty="0">
                <a:latin typeface="Arial"/>
                <a:cs typeface="Arial"/>
              </a:rPr>
              <a:t> </a:t>
            </a:r>
            <a:r>
              <a:rPr sz="1200" spc="70" dirty="0">
                <a:latin typeface="Arial"/>
                <a:cs typeface="Arial"/>
              </a:rPr>
              <a:t>that,</a:t>
            </a:r>
            <a:r>
              <a:rPr sz="1200" spc="355" dirty="0">
                <a:latin typeface="Arial"/>
                <a:cs typeface="Arial"/>
              </a:rPr>
              <a:t> </a:t>
            </a:r>
            <a:r>
              <a:rPr sz="1200" spc="95" dirty="0">
                <a:latin typeface="Arial"/>
                <a:cs typeface="Arial"/>
              </a:rPr>
              <a:t>on</a:t>
            </a:r>
            <a:r>
              <a:rPr sz="1200" spc="355" dirty="0">
                <a:latin typeface="Arial"/>
                <a:cs typeface="Arial"/>
              </a:rPr>
              <a:t> </a:t>
            </a:r>
            <a:r>
              <a:rPr sz="1200" spc="75" dirty="0">
                <a:latin typeface="Arial"/>
                <a:cs typeface="Arial"/>
              </a:rPr>
              <a:t>average,</a:t>
            </a:r>
            <a:r>
              <a:rPr sz="1200" spc="355" dirty="0">
                <a:latin typeface="Arial"/>
                <a:cs typeface="Arial"/>
              </a:rPr>
              <a:t> </a:t>
            </a:r>
            <a:r>
              <a:rPr sz="1200" spc="90" dirty="0">
                <a:latin typeface="Arial"/>
                <a:cs typeface="Arial"/>
              </a:rPr>
              <a:t>the</a:t>
            </a:r>
            <a:r>
              <a:rPr sz="1200" spc="355" dirty="0">
                <a:latin typeface="Arial"/>
                <a:cs typeface="Arial"/>
              </a:rPr>
              <a:t> </a:t>
            </a:r>
            <a:r>
              <a:rPr sz="1200" spc="105" dirty="0">
                <a:latin typeface="Arial"/>
                <a:cs typeface="Arial"/>
              </a:rPr>
              <a:t>drug</a:t>
            </a:r>
            <a:r>
              <a:rPr sz="1200" spc="355" dirty="0">
                <a:latin typeface="Arial"/>
                <a:cs typeface="Arial"/>
              </a:rPr>
              <a:t> </a:t>
            </a:r>
            <a:r>
              <a:rPr sz="1200" spc="85" dirty="0">
                <a:latin typeface="Arial"/>
                <a:cs typeface="Arial"/>
              </a:rPr>
              <a:t>has</a:t>
            </a:r>
            <a:r>
              <a:rPr sz="1200" spc="355" dirty="0">
                <a:latin typeface="Arial"/>
                <a:cs typeface="Arial"/>
              </a:rPr>
              <a:t> </a:t>
            </a:r>
            <a:r>
              <a:rPr sz="1200" spc="95" dirty="0">
                <a:latin typeface="Arial"/>
                <a:cs typeface="Arial"/>
              </a:rPr>
              <a:t>no</a:t>
            </a:r>
            <a:r>
              <a:rPr sz="1200" spc="350" dirty="0">
                <a:latin typeface="Arial"/>
                <a:cs typeface="Arial"/>
              </a:rPr>
              <a:t> </a:t>
            </a:r>
            <a:r>
              <a:rPr sz="1200" spc="80" dirty="0">
                <a:latin typeface="Arial"/>
                <a:cs typeface="Arial"/>
              </a:rPr>
              <a:t>effect</a:t>
            </a:r>
            <a:r>
              <a:rPr sz="1200" spc="355" dirty="0">
                <a:latin typeface="Arial"/>
                <a:cs typeface="Arial"/>
              </a:rPr>
              <a:t> </a:t>
            </a:r>
            <a:r>
              <a:rPr sz="1200" spc="95" dirty="0">
                <a:latin typeface="Arial"/>
                <a:cs typeface="Arial"/>
              </a:rPr>
              <a:t>on</a:t>
            </a:r>
            <a:r>
              <a:rPr sz="1200" spc="355" dirty="0">
                <a:latin typeface="Arial"/>
                <a:cs typeface="Arial"/>
              </a:rPr>
              <a:t> </a:t>
            </a:r>
            <a:r>
              <a:rPr sz="1200" spc="70" dirty="0">
                <a:latin typeface="Arial"/>
                <a:cs typeface="Arial"/>
              </a:rPr>
              <a:t>blood </a:t>
            </a:r>
            <a:r>
              <a:rPr sz="1200" spc="20" dirty="0">
                <a:latin typeface="Arial"/>
                <a:cs typeface="Arial"/>
              </a:rPr>
              <a:t>pressure,</a:t>
            </a:r>
            <a:r>
              <a:rPr sz="1200" spc="15" dirty="0">
                <a:latin typeface="Arial"/>
                <a:cs typeface="Arial"/>
              </a:rPr>
              <a:t> </a:t>
            </a:r>
            <a:r>
              <a:rPr sz="1200" spc="130" dirty="0">
                <a:latin typeface="Arial"/>
                <a:cs typeface="Arial"/>
              </a:rPr>
              <a:t>and</a:t>
            </a:r>
            <a:r>
              <a:rPr sz="1200" spc="20" dirty="0">
                <a:latin typeface="Arial"/>
                <a:cs typeface="Arial"/>
              </a:rPr>
              <a:t> </a:t>
            </a:r>
            <a:r>
              <a:rPr sz="1200" spc="90" dirty="0">
                <a:latin typeface="Arial"/>
                <a:cs typeface="Arial"/>
              </a:rPr>
              <a:t>the</a:t>
            </a:r>
            <a:r>
              <a:rPr sz="1200" spc="15" dirty="0">
                <a:latin typeface="Arial"/>
                <a:cs typeface="Arial"/>
              </a:rPr>
              <a:t> </a:t>
            </a:r>
            <a:r>
              <a:rPr sz="1200" spc="85" dirty="0">
                <a:latin typeface="Arial"/>
                <a:cs typeface="Arial"/>
              </a:rPr>
              <a:t>alternative</a:t>
            </a:r>
            <a:r>
              <a:rPr sz="1200" spc="20" dirty="0">
                <a:latin typeface="Arial"/>
                <a:cs typeface="Arial"/>
              </a:rPr>
              <a:t> </a:t>
            </a:r>
            <a:r>
              <a:rPr sz="1200" spc="80" dirty="0">
                <a:latin typeface="Arial"/>
                <a:cs typeface="Arial"/>
              </a:rPr>
              <a:t>hypothesis</a:t>
            </a:r>
            <a:r>
              <a:rPr sz="1200" spc="20" dirty="0">
                <a:latin typeface="Arial"/>
                <a:cs typeface="Arial"/>
              </a:rPr>
              <a:t> </a:t>
            </a:r>
            <a:r>
              <a:rPr sz="1200" spc="80" dirty="0">
                <a:latin typeface="Arial"/>
                <a:cs typeface="Arial"/>
              </a:rPr>
              <a:t>states</a:t>
            </a:r>
            <a:r>
              <a:rPr sz="1200" spc="15" dirty="0">
                <a:latin typeface="Arial"/>
                <a:cs typeface="Arial"/>
              </a:rPr>
              <a:t> </a:t>
            </a:r>
            <a:r>
              <a:rPr sz="1200" spc="110" dirty="0">
                <a:latin typeface="Arial"/>
                <a:cs typeface="Arial"/>
              </a:rPr>
              <a:t>that</a:t>
            </a:r>
            <a:r>
              <a:rPr sz="1200" spc="20" dirty="0">
                <a:latin typeface="Arial"/>
                <a:cs typeface="Arial"/>
              </a:rPr>
              <a:t> </a:t>
            </a:r>
            <a:r>
              <a:rPr sz="1200" spc="80" dirty="0">
                <a:latin typeface="Arial"/>
                <a:cs typeface="Arial"/>
              </a:rPr>
              <a:t>there</a:t>
            </a:r>
            <a:r>
              <a:rPr sz="1200" spc="15" dirty="0">
                <a:latin typeface="Arial"/>
                <a:cs typeface="Arial"/>
              </a:rPr>
              <a:t> </a:t>
            </a:r>
            <a:r>
              <a:rPr sz="1200" spc="20" dirty="0">
                <a:latin typeface="Arial"/>
                <a:cs typeface="Arial"/>
              </a:rPr>
              <a:t>is </a:t>
            </a:r>
            <a:r>
              <a:rPr sz="1200" spc="105" dirty="0">
                <a:latin typeface="Arial"/>
                <a:cs typeface="Arial"/>
              </a:rPr>
              <a:t>some</a:t>
            </a:r>
            <a:r>
              <a:rPr sz="1200" spc="20" dirty="0">
                <a:latin typeface="Arial"/>
                <a:cs typeface="Arial"/>
              </a:rPr>
              <a:t> </a:t>
            </a:r>
            <a:r>
              <a:rPr sz="1200" spc="45" dirty="0">
                <a:latin typeface="Arial"/>
                <a:cs typeface="Arial"/>
              </a:rPr>
              <a:t>effect.</a:t>
            </a:r>
            <a:endParaRPr sz="1200" dirty="0">
              <a:latin typeface="Arial"/>
              <a:cs typeface="Arial"/>
            </a:endParaRPr>
          </a:p>
        </p:txBody>
      </p:sp>
      <p:pic>
        <p:nvPicPr>
          <p:cNvPr id="5" name="object 5"/>
          <p:cNvPicPr/>
          <p:nvPr/>
        </p:nvPicPr>
        <p:blipFill>
          <a:blip r:embed="rId3" cstate="print"/>
          <a:stretch>
            <a:fillRect/>
          </a:stretch>
        </p:blipFill>
        <p:spPr>
          <a:xfrm>
            <a:off x="2392752" y="2009338"/>
            <a:ext cx="284066" cy="314299"/>
          </a:xfrm>
          <a:prstGeom prst="rect">
            <a:avLst/>
          </a:prstGeom>
        </p:spPr>
      </p:pic>
      <p:pic>
        <p:nvPicPr>
          <p:cNvPr id="6" name="object 6"/>
          <p:cNvPicPr/>
          <p:nvPr/>
        </p:nvPicPr>
        <p:blipFill>
          <a:blip r:embed="rId3" cstate="print"/>
          <a:stretch>
            <a:fillRect/>
          </a:stretch>
        </p:blipFill>
        <p:spPr>
          <a:xfrm>
            <a:off x="4147766" y="2009338"/>
            <a:ext cx="284074" cy="314299"/>
          </a:xfrm>
          <a:prstGeom prst="rect">
            <a:avLst/>
          </a:prstGeom>
        </p:spPr>
      </p:pic>
      <p:pic>
        <p:nvPicPr>
          <p:cNvPr id="8" name="object 8"/>
          <p:cNvPicPr/>
          <p:nvPr/>
        </p:nvPicPr>
        <p:blipFill>
          <a:blip r:embed="rId3" cstate="print"/>
          <a:stretch>
            <a:fillRect/>
          </a:stretch>
        </p:blipFill>
        <p:spPr>
          <a:xfrm>
            <a:off x="3015018" y="3386793"/>
            <a:ext cx="284074" cy="314299"/>
          </a:xfrm>
          <a:prstGeom prst="rect">
            <a:avLst/>
          </a:prstGeom>
        </p:spPr>
      </p:pic>
      <p:pic>
        <p:nvPicPr>
          <p:cNvPr id="9" name="object 9"/>
          <p:cNvPicPr/>
          <p:nvPr/>
        </p:nvPicPr>
        <p:blipFill>
          <a:blip r:embed="rId4" cstate="print"/>
          <a:stretch>
            <a:fillRect/>
          </a:stretch>
        </p:blipFill>
        <p:spPr>
          <a:xfrm>
            <a:off x="4288516" y="3388498"/>
            <a:ext cx="283464" cy="310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213210" y="2839669"/>
            <a:ext cx="1131355" cy="277274"/>
          </a:xfrm>
          <a:prstGeom prst="rect">
            <a:avLst/>
          </a:prstGeom>
        </p:spPr>
      </p:pic>
      <p:sp>
        <p:nvSpPr>
          <p:cNvPr id="4" name="object 4"/>
          <p:cNvSpPr txBox="1"/>
          <p:nvPr/>
        </p:nvSpPr>
        <p:spPr>
          <a:xfrm>
            <a:off x="693373" y="1323981"/>
            <a:ext cx="7673340"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5080" indent="-320675">
              <a:lnSpc>
                <a:spcPct val="150000"/>
              </a:lnSpc>
              <a:spcBef>
                <a:spcPts val="1125"/>
              </a:spcBef>
              <a:buChar char="●"/>
              <a:tabLst>
                <a:tab pos="428625" algn="l"/>
              </a:tabLst>
            </a:pPr>
            <a:r>
              <a:rPr sz="1200" spc="65" dirty="0">
                <a:latin typeface="Arial"/>
                <a:cs typeface="Arial"/>
              </a:rPr>
              <a:t>Statistical</a:t>
            </a:r>
            <a:r>
              <a:rPr sz="1200" spc="35" dirty="0">
                <a:latin typeface="Arial"/>
                <a:cs typeface="Arial"/>
              </a:rPr>
              <a:t> </a:t>
            </a:r>
            <a:r>
              <a:rPr sz="1200" spc="80" dirty="0">
                <a:latin typeface="Arial"/>
                <a:cs typeface="Arial"/>
              </a:rPr>
              <a:t>hypothesis</a:t>
            </a:r>
            <a:r>
              <a:rPr sz="1200" spc="40" dirty="0">
                <a:latin typeface="Arial"/>
                <a:cs typeface="Arial"/>
              </a:rPr>
              <a:t> </a:t>
            </a:r>
            <a:r>
              <a:rPr sz="1200" spc="80" dirty="0">
                <a:latin typeface="Arial"/>
                <a:cs typeface="Arial"/>
              </a:rPr>
              <a:t>testing</a:t>
            </a:r>
            <a:r>
              <a:rPr sz="1200" spc="40" dirty="0">
                <a:latin typeface="Arial"/>
                <a:cs typeface="Arial"/>
              </a:rPr>
              <a:t> </a:t>
            </a:r>
            <a:r>
              <a:rPr sz="1200" spc="85" dirty="0">
                <a:latin typeface="Arial"/>
                <a:cs typeface="Arial"/>
              </a:rPr>
              <a:t>operates</a:t>
            </a:r>
            <a:r>
              <a:rPr sz="1200" spc="40" dirty="0">
                <a:latin typeface="Arial"/>
                <a:cs typeface="Arial"/>
              </a:rPr>
              <a:t> </a:t>
            </a:r>
            <a:r>
              <a:rPr sz="1200" spc="95" dirty="0">
                <a:latin typeface="Arial"/>
                <a:cs typeface="Arial"/>
              </a:rPr>
              <a:t>on</a:t>
            </a:r>
            <a:r>
              <a:rPr sz="1200" spc="40" dirty="0">
                <a:latin typeface="Arial"/>
                <a:cs typeface="Arial"/>
              </a:rPr>
              <a:t> </a:t>
            </a:r>
            <a:r>
              <a:rPr sz="1200" spc="90" dirty="0">
                <a:latin typeface="Arial"/>
                <a:cs typeface="Arial"/>
              </a:rPr>
              <a:t>the</a:t>
            </a:r>
            <a:r>
              <a:rPr sz="1200" spc="35" dirty="0">
                <a:latin typeface="Arial"/>
                <a:cs typeface="Arial"/>
              </a:rPr>
              <a:t> </a:t>
            </a:r>
            <a:r>
              <a:rPr sz="1200" spc="80" dirty="0">
                <a:latin typeface="Arial"/>
                <a:cs typeface="Arial"/>
              </a:rPr>
              <a:t>principle</a:t>
            </a:r>
            <a:r>
              <a:rPr sz="1200" spc="40" dirty="0">
                <a:latin typeface="Arial"/>
                <a:cs typeface="Arial"/>
              </a:rPr>
              <a:t> </a:t>
            </a:r>
            <a:r>
              <a:rPr sz="1200" spc="110" dirty="0">
                <a:latin typeface="Arial"/>
                <a:cs typeface="Arial"/>
              </a:rPr>
              <a:t>that</a:t>
            </a:r>
            <a:r>
              <a:rPr sz="1200" spc="40" dirty="0">
                <a:latin typeface="Arial"/>
                <a:cs typeface="Arial"/>
              </a:rPr>
              <a:t> </a:t>
            </a:r>
            <a:r>
              <a:rPr sz="1200" spc="70" dirty="0">
                <a:latin typeface="Arial"/>
                <a:cs typeface="Arial"/>
              </a:rPr>
              <a:t>while</a:t>
            </a:r>
            <a:r>
              <a:rPr sz="1200" spc="40" dirty="0">
                <a:latin typeface="Arial"/>
                <a:cs typeface="Arial"/>
              </a:rPr>
              <a:t> </a:t>
            </a:r>
            <a:r>
              <a:rPr sz="1200" spc="75" dirty="0">
                <a:latin typeface="Arial"/>
                <a:cs typeface="Arial"/>
              </a:rPr>
              <a:t>establishing</a:t>
            </a:r>
            <a:r>
              <a:rPr sz="1200" spc="40" dirty="0">
                <a:latin typeface="Arial"/>
                <a:cs typeface="Arial"/>
              </a:rPr>
              <a:t> </a:t>
            </a:r>
            <a:r>
              <a:rPr sz="1200" spc="65" dirty="0">
                <a:latin typeface="Arial"/>
                <a:cs typeface="Arial"/>
              </a:rPr>
              <a:t>universal</a:t>
            </a:r>
            <a:r>
              <a:rPr sz="1200" spc="35" dirty="0">
                <a:latin typeface="Arial"/>
                <a:cs typeface="Arial"/>
              </a:rPr>
              <a:t> </a:t>
            </a:r>
            <a:r>
              <a:rPr sz="1200" spc="90" dirty="0">
                <a:latin typeface="Arial"/>
                <a:cs typeface="Arial"/>
              </a:rPr>
              <a:t>truth</a:t>
            </a:r>
            <a:r>
              <a:rPr sz="1200" spc="40" dirty="0">
                <a:latin typeface="Arial"/>
                <a:cs typeface="Arial"/>
              </a:rPr>
              <a:t> </a:t>
            </a:r>
            <a:r>
              <a:rPr sz="1200" spc="-25" dirty="0">
                <a:latin typeface="Arial"/>
                <a:cs typeface="Arial"/>
              </a:rPr>
              <a:t>is </a:t>
            </a:r>
            <a:r>
              <a:rPr sz="1200" spc="75" dirty="0">
                <a:latin typeface="Arial"/>
                <a:cs typeface="Arial"/>
              </a:rPr>
              <a:t>challenging,</a:t>
            </a:r>
            <a:r>
              <a:rPr sz="1200" spc="5" dirty="0">
                <a:latin typeface="Arial"/>
                <a:cs typeface="Arial"/>
              </a:rPr>
              <a:t> </a:t>
            </a:r>
            <a:r>
              <a:rPr sz="1200" spc="65" dirty="0">
                <a:latin typeface="Arial"/>
                <a:cs typeface="Arial"/>
              </a:rPr>
              <a:t>it</a:t>
            </a:r>
            <a:r>
              <a:rPr sz="1200" spc="5" dirty="0">
                <a:latin typeface="Arial"/>
                <a:cs typeface="Arial"/>
              </a:rPr>
              <a:t> </a:t>
            </a:r>
            <a:r>
              <a:rPr sz="1200" dirty="0">
                <a:latin typeface="Arial"/>
                <a:cs typeface="Arial"/>
              </a:rPr>
              <a:t>is</a:t>
            </a:r>
            <a:r>
              <a:rPr sz="1200" spc="5" dirty="0">
                <a:latin typeface="Arial"/>
                <a:cs typeface="Arial"/>
              </a:rPr>
              <a:t> </a:t>
            </a:r>
            <a:r>
              <a:rPr sz="1200" spc="70" dirty="0">
                <a:latin typeface="Arial"/>
                <a:cs typeface="Arial"/>
              </a:rPr>
              <a:t>possible</a:t>
            </a:r>
            <a:r>
              <a:rPr sz="1200" spc="5" dirty="0">
                <a:latin typeface="Arial"/>
                <a:cs typeface="Arial"/>
              </a:rPr>
              <a:t> </a:t>
            </a:r>
            <a:r>
              <a:rPr sz="1200" spc="100" dirty="0">
                <a:latin typeface="Arial"/>
                <a:cs typeface="Arial"/>
              </a:rPr>
              <a:t>to</a:t>
            </a:r>
            <a:r>
              <a:rPr sz="1200" dirty="0">
                <a:latin typeface="Arial"/>
                <a:cs typeface="Arial"/>
              </a:rPr>
              <a:t> </a:t>
            </a:r>
            <a:r>
              <a:rPr sz="1200" spc="100" dirty="0">
                <a:latin typeface="Arial"/>
                <a:cs typeface="Arial"/>
              </a:rPr>
              <a:t>demonstrate</a:t>
            </a:r>
            <a:r>
              <a:rPr sz="1200" spc="5" dirty="0">
                <a:latin typeface="Arial"/>
                <a:cs typeface="Arial"/>
              </a:rPr>
              <a:t> </a:t>
            </a:r>
            <a:r>
              <a:rPr sz="1200" spc="65" dirty="0">
                <a:latin typeface="Arial"/>
                <a:cs typeface="Arial"/>
              </a:rPr>
              <a:t>falsity</a:t>
            </a:r>
            <a:r>
              <a:rPr sz="1200" spc="5" dirty="0">
                <a:latin typeface="Arial"/>
                <a:cs typeface="Arial"/>
              </a:rPr>
              <a:t> </a:t>
            </a:r>
            <a:r>
              <a:rPr sz="1200" spc="95" dirty="0">
                <a:latin typeface="Arial"/>
                <a:cs typeface="Arial"/>
              </a:rPr>
              <a:t>through</a:t>
            </a:r>
            <a:r>
              <a:rPr sz="1200" spc="5" dirty="0">
                <a:latin typeface="Arial"/>
                <a:cs typeface="Arial"/>
              </a:rPr>
              <a:t> </a:t>
            </a:r>
            <a:r>
              <a:rPr sz="1200" spc="90" dirty="0">
                <a:latin typeface="Arial"/>
                <a:cs typeface="Arial"/>
              </a:rPr>
              <a:t>the</a:t>
            </a:r>
            <a:r>
              <a:rPr sz="1200" spc="5" dirty="0">
                <a:latin typeface="Arial"/>
                <a:cs typeface="Arial"/>
              </a:rPr>
              <a:t> </a:t>
            </a:r>
            <a:r>
              <a:rPr sz="1200" spc="85" dirty="0">
                <a:latin typeface="Arial"/>
                <a:cs typeface="Arial"/>
              </a:rPr>
              <a:t>presentation</a:t>
            </a:r>
            <a:r>
              <a:rPr sz="1200" spc="5" dirty="0">
                <a:latin typeface="Arial"/>
                <a:cs typeface="Arial"/>
              </a:rPr>
              <a:t> </a:t>
            </a:r>
            <a:r>
              <a:rPr sz="1200" spc="80" dirty="0">
                <a:latin typeface="Arial"/>
                <a:cs typeface="Arial"/>
              </a:rPr>
              <a:t>of</a:t>
            </a:r>
            <a:r>
              <a:rPr sz="1200" spc="5" dirty="0">
                <a:latin typeface="Arial"/>
                <a:cs typeface="Arial"/>
              </a:rPr>
              <a:t> </a:t>
            </a:r>
            <a:r>
              <a:rPr sz="1200" spc="65" dirty="0">
                <a:latin typeface="Arial"/>
                <a:cs typeface="Arial"/>
              </a:rPr>
              <a:t>counterexamples.</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21334" indent="-320675">
              <a:lnSpc>
                <a:spcPct val="150000"/>
              </a:lnSpc>
              <a:buChar char="●"/>
              <a:tabLst>
                <a:tab pos="428625" algn="l"/>
                <a:tab pos="1664335" algn="l"/>
              </a:tabLst>
            </a:pPr>
            <a:r>
              <a:rPr sz="1200" dirty="0">
                <a:latin typeface="Arial"/>
                <a:cs typeface="Arial"/>
              </a:rPr>
              <a:t>The</a:t>
            </a:r>
            <a:r>
              <a:rPr sz="1200" spc="5" dirty="0">
                <a:latin typeface="Arial"/>
                <a:cs typeface="Arial"/>
              </a:rPr>
              <a:t> </a:t>
            </a:r>
            <a:r>
              <a:rPr sz="1200" spc="60" dirty="0">
                <a:latin typeface="Arial"/>
                <a:cs typeface="Arial"/>
              </a:rPr>
              <a:t>null</a:t>
            </a:r>
            <a:r>
              <a:rPr sz="1200" spc="5" dirty="0">
                <a:latin typeface="Arial"/>
                <a:cs typeface="Arial"/>
              </a:rPr>
              <a:t> </a:t>
            </a:r>
            <a:r>
              <a:rPr sz="1200" spc="80" dirty="0">
                <a:latin typeface="Arial"/>
                <a:cs typeface="Arial"/>
              </a:rPr>
              <a:t>hypothesis</a:t>
            </a:r>
            <a:r>
              <a:rPr sz="1200" spc="10" dirty="0">
                <a:latin typeface="Arial"/>
                <a:cs typeface="Arial"/>
              </a:rPr>
              <a:t> </a:t>
            </a:r>
            <a:r>
              <a:rPr sz="1200" spc="80" dirty="0">
                <a:latin typeface="Arial"/>
                <a:cs typeface="Arial"/>
              </a:rPr>
              <a:t>should</a:t>
            </a:r>
            <a:r>
              <a:rPr sz="1200" spc="5" dirty="0">
                <a:latin typeface="Arial"/>
                <a:cs typeface="Arial"/>
              </a:rPr>
              <a:t> </a:t>
            </a:r>
            <a:r>
              <a:rPr sz="1200" spc="70" dirty="0">
                <a:latin typeface="Arial"/>
                <a:cs typeface="Arial"/>
              </a:rPr>
              <a:t>assert</a:t>
            </a:r>
            <a:r>
              <a:rPr sz="1200" spc="10" dirty="0">
                <a:latin typeface="Arial"/>
                <a:cs typeface="Arial"/>
              </a:rPr>
              <a:t> </a:t>
            </a:r>
            <a:r>
              <a:rPr sz="1200" spc="90" dirty="0">
                <a:latin typeface="Arial"/>
                <a:cs typeface="Arial"/>
              </a:rPr>
              <a:t>the</a:t>
            </a:r>
            <a:r>
              <a:rPr sz="1200" spc="5" dirty="0">
                <a:latin typeface="Arial"/>
                <a:cs typeface="Arial"/>
              </a:rPr>
              <a:t> </a:t>
            </a:r>
            <a:r>
              <a:rPr sz="1200" spc="-45" dirty="0">
                <a:latin typeface="Arial Black"/>
                <a:cs typeface="Arial Black"/>
              </a:rPr>
              <a:t>absence</a:t>
            </a:r>
            <a:r>
              <a:rPr sz="1200" spc="-130" dirty="0">
                <a:latin typeface="Arial Black"/>
                <a:cs typeface="Arial Black"/>
              </a:rPr>
              <a:t> </a:t>
            </a:r>
            <a:r>
              <a:rPr sz="1200" spc="-45" dirty="0">
                <a:latin typeface="Arial Black"/>
                <a:cs typeface="Arial Black"/>
              </a:rPr>
              <a:t>of</a:t>
            </a:r>
            <a:r>
              <a:rPr sz="1200" spc="-135" dirty="0">
                <a:latin typeface="Arial Black"/>
                <a:cs typeface="Arial Black"/>
              </a:rPr>
              <a:t> </a:t>
            </a:r>
            <a:r>
              <a:rPr sz="1200" dirty="0">
                <a:latin typeface="Arial Black"/>
                <a:cs typeface="Arial Black"/>
              </a:rPr>
              <a:t>an</a:t>
            </a:r>
            <a:r>
              <a:rPr sz="1200" spc="-130" dirty="0">
                <a:latin typeface="Arial Black"/>
                <a:cs typeface="Arial Black"/>
              </a:rPr>
              <a:t> </a:t>
            </a:r>
            <a:r>
              <a:rPr sz="1200" spc="-55" dirty="0">
                <a:latin typeface="Arial Black"/>
                <a:cs typeface="Arial Black"/>
              </a:rPr>
              <a:t>effect</a:t>
            </a:r>
            <a:r>
              <a:rPr sz="1200" spc="-60" dirty="0">
                <a:latin typeface="Arial Black"/>
                <a:cs typeface="Arial Black"/>
              </a:rPr>
              <a:t> </a:t>
            </a:r>
            <a:r>
              <a:rPr sz="1200" spc="130" dirty="0">
                <a:latin typeface="Arial"/>
                <a:cs typeface="Arial"/>
              </a:rPr>
              <a:t>and</a:t>
            </a:r>
            <a:r>
              <a:rPr sz="1200" spc="10" dirty="0">
                <a:latin typeface="Arial"/>
                <a:cs typeface="Arial"/>
              </a:rPr>
              <a:t> </a:t>
            </a:r>
            <a:r>
              <a:rPr sz="1200" spc="60" dirty="0">
                <a:latin typeface="Arial"/>
                <a:cs typeface="Arial"/>
              </a:rPr>
              <a:t>explicitly</a:t>
            </a:r>
            <a:r>
              <a:rPr sz="1200" spc="5" dirty="0">
                <a:latin typeface="Arial"/>
                <a:cs typeface="Arial"/>
              </a:rPr>
              <a:t> </a:t>
            </a:r>
            <a:r>
              <a:rPr sz="1200" spc="85" dirty="0">
                <a:latin typeface="Arial"/>
                <a:cs typeface="Arial"/>
              </a:rPr>
              <a:t>state</a:t>
            </a:r>
            <a:r>
              <a:rPr sz="1200" spc="10" dirty="0">
                <a:latin typeface="Arial"/>
                <a:cs typeface="Arial"/>
              </a:rPr>
              <a:t> </a:t>
            </a:r>
            <a:r>
              <a:rPr sz="1200" spc="-25" dirty="0">
                <a:latin typeface="Arial Black"/>
                <a:cs typeface="Arial Black"/>
              </a:rPr>
              <a:t>equalities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pic>
        <p:nvPicPr>
          <p:cNvPr id="3" name="object 3"/>
          <p:cNvPicPr/>
          <p:nvPr/>
        </p:nvPicPr>
        <p:blipFill>
          <a:blip r:embed="rId2" cstate="print"/>
          <a:stretch>
            <a:fillRect/>
          </a:stretch>
        </p:blipFill>
        <p:spPr>
          <a:xfrm>
            <a:off x="1982908" y="2830369"/>
            <a:ext cx="1131355" cy="277274"/>
          </a:xfrm>
          <a:prstGeom prst="rect">
            <a:avLst/>
          </a:prstGeom>
        </p:spPr>
      </p:pic>
      <p:sp>
        <p:nvSpPr>
          <p:cNvPr id="4" name="object 4"/>
          <p:cNvSpPr txBox="1"/>
          <p:nvPr/>
        </p:nvSpPr>
        <p:spPr>
          <a:xfrm>
            <a:off x="693373" y="1323981"/>
            <a:ext cx="7671434" cy="1753870"/>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424242"/>
                </a:solidFill>
                <a:latin typeface="Arial Black"/>
                <a:cs typeface="Arial Black"/>
              </a:rPr>
              <a:t>Some</a:t>
            </a:r>
            <a:r>
              <a:rPr sz="1400" spc="-150" dirty="0">
                <a:solidFill>
                  <a:srgbClr val="424242"/>
                </a:solidFill>
                <a:latin typeface="Arial Black"/>
                <a:cs typeface="Arial Black"/>
              </a:rPr>
              <a:t> </a:t>
            </a:r>
            <a:r>
              <a:rPr sz="1400" spc="-10" dirty="0">
                <a:solidFill>
                  <a:srgbClr val="424242"/>
                </a:solidFill>
                <a:latin typeface="Arial Black"/>
                <a:cs typeface="Arial Black"/>
              </a:rPr>
              <a:t>definitions:</a:t>
            </a:r>
            <a:endParaRPr sz="1400">
              <a:latin typeface="Arial Black"/>
              <a:cs typeface="Arial Black"/>
            </a:endParaRPr>
          </a:p>
          <a:p>
            <a:pPr marL="428625" marR="863600" indent="-320675">
              <a:lnSpc>
                <a:spcPct val="150000"/>
              </a:lnSpc>
              <a:spcBef>
                <a:spcPts val="1125"/>
              </a:spcBef>
              <a:buFont typeface="Arial"/>
              <a:buChar char="●"/>
              <a:tabLst>
                <a:tab pos="428625" algn="l"/>
              </a:tabLst>
            </a:pPr>
            <a:r>
              <a:rPr sz="1200" spc="-55" dirty="0">
                <a:latin typeface="Arial Black"/>
                <a:cs typeface="Arial Black"/>
              </a:rPr>
              <a:t>Statistical</a:t>
            </a:r>
            <a:r>
              <a:rPr sz="1200" spc="-120" dirty="0">
                <a:latin typeface="Arial Black"/>
                <a:cs typeface="Arial Black"/>
              </a:rPr>
              <a:t> </a:t>
            </a:r>
            <a:r>
              <a:rPr sz="1200" spc="-50" dirty="0">
                <a:latin typeface="Arial Black"/>
                <a:cs typeface="Arial Black"/>
              </a:rPr>
              <a:t>Hypothesis</a:t>
            </a:r>
            <a:r>
              <a:rPr sz="1200" spc="-120" dirty="0">
                <a:latin typeface="Arial Black"/>
                <a:cs typeface="Arial Black"/>
              </a:rPr>
              <a:t> </a:t>
            </a:r>
            <a:r>
              <a:rPr sz="1200" spc="-60" dirty="0">
                <a:latin typeface="Arial Black"/>
                <a:cs typeface="Arial Black"/>
              </a:rPr>
              <a:t>Testing:</a:t>
            </a:r>
            <a:r>
              <a:rPr sz="1200" spc="-35" dirty="0">
                <a:latin typeface="Arial Black"/>
                <a:cs typeface="Arial Black"/>
              </a:rPr>
              <a:t> </a:t>
            </a:r>
            <a:r>
              <a:rPr sz="1200" dirty="0">
                <a:latin typeface="Arial"/>
                <a:cs typeface="Arial"/>
              </a:rPr>
              <a:t>The</a:t>
            </a:r>
            <a:r>
              <a:rPr sz="1200" spc="25" dirty="0">
                <a:latin typeface="Arial"/>
                <a:cs typeface="Arial"/>
              </a:rPr>
              <a:t> </a:t>
            </a:r>
            <a:r>
              <a:rPr sz="1200" spc="95" dirty="0">
                <a:latin typeface="Arial"/>
                <a:cs typeface="Arial"/>
              </a:rPr>
              <a:t>practice</a:t>
            </a:r>
            <a:r>
              <a:rPr sz="1200" spc="25" dirty="0">
                <a:latin typeface="Arial"/>
                <a:cs typeface="Arial"/>
              </a:rPr>
              <a:t> </a:t>
            </a:r>
            <a:r>
              <a:rPr sz="1200" spc="80" dirty="0">
                <a:latin typeface="Arial"/>
                <a:cs typeface="Arial"/>
              </a:rPr>
              <a:t>of</a:t>
            </a:r>
            <a:r>
              <a:rPr sz="1200" spc="25" dirty="0">
                <a:latin typeface="Arial"/>
                <a:cs typeface="Arial"/>
              </a:rPr>
              <a:t> </a:t>
            </a:r>
            <a:r>
              <a:rPr sz="1200" spc="105" dirty="0">
                <a:latin typeface="Arial"/>
                <a:cs typeface="Arial"/>
              </a:rPr>
              <a:t>making</a:t>
            </a:r>
            <a:r>
              <a:rPr sz="1200" spc="30" dirty="0">
                <a:latin typeface="Arial"/>
                <a:cs typeface="Arial"/>
              </a:rPr>
              <a:t> </a:t>
            </a:r>
            <a:r>
              <a:rPr sz="1200" spc="70" dirty="0">
                <a:latin typeface="Arial"/>
                <a:cs typeface="Arial"/>
              </a:rPr>
              <a:t>inferences</a:t>
            </a:r>
            <a:r>
              <a:rPr sz="1200" spc="25" dirty="0">
                <a:latin typeface="Arial"/>
                <a:cs typeface="Arial"/>
              </a:rPr>
              <a:t> </a:t>
            </a:r>
            <a:r>
              <a:rPr sz="1200" spc="114" dirty="0">
                <a:latin typeface="Arial"/>
                <a:cs typeface="Arial"/>
              </a:rPr>
              <a:t>about</a:t>
            </a:r>
            <a:r>
              <a:rPr sz="1200" spc="25" dirty="0">
                <a:latin typeface="Arial"/>
                <a:cs typeface="Arial"/>
              </a:rPr>
              <a:t> </a:t>
            </a:r>
            <a:r>
              <a:rPr sz="1200" spc="85" dirty="0">
                <a:latin typeface="Arial"/>
                <a:cs typeface="Arial"/>
              </a:rPr>
              <a:t>population </a:t>
            </a:r>
            <a:r>
              <a:rPr sz="1200" spc="100" dirty="0">
                <a:latin typeface="Arial"/>
                <a:cs typeface="Arial"/>
              </a:rPr>
              <a:t>parameters</a:t>
            </a:r>
            <a:r>
              <a:rPr sz="1200" spc="-5" dirty="0">
                <a:latin typeface="Arial"/>
                <a:cs typeface="Arial"/>
              </a:rPr>
              <a:t> </a:t>
            </a:r>
            <a:r>
              <a:rPr sz="1200" spc="105" dirty="0">
                <a:latin typeface="Arial"/>
                <a:cs typeface="Arial"/>
              </a:rPr>
              <a:t>by</a:t>
            </a:r>
            <a:r>
              <a:rPr sz="1200" dirty="0">
                <a:latin typeface="Arial"/>
                <a:cs typeface="Arial"/>
              </a:rPr>
              <a:t> </a:t>
            </a:r>
            <a:r>
              <a:rPr sz="1200" spc="80" dirty="0">
                <a:latin typeface="Arial"/>
                <a:cs typeface="Arial"/>
              </a:rPr>
              <a:t>disproving</a:t>
            </a:r>
            <a:r>
              <a:rPr sz="1200" dirty="0">
                <a:latin typeface="Arial"/>
                <a:cs typeface="Arial"/>
              </a:rPr>
              <a:t> </a:t>
            </a:r>
            <a:r>
              <a:rPr sz="1200" spc="145" dirty="0">
                <a:latin typeface="Arial"/>
                <a:cs typeface="Arial"/>
              </a:rPr>
              <a:t>a</a:t>
            </a:r>
            <a:r>
              <a:rPr sz="1200" dirty="0">
                <a:latin typeface="Arial"/>
                <a:cs typeface="Arial"/>
              </a:rPr>
              <a:t> </a:t>
            </a:r>
            <a:r>
              <a:rPr sz="1200" spc="60" dirty="0">
                <a:latin typeface="Arial"/>
                <a:cs typeface="Arial"/>
              </a:rPr>
              <a:t>null</a:t>
            </a:r>
            <a:r>
              <a:rPr sz="1200" dirty="0">
                <a:latin typeface="Arial"/>
                <a:cs typeface="Arial"/>
              </a:rPr>
              <a:t> </a:t>
            </a:r>
            <a:r>
              <a:rPr sz="1200" spc="80" dirty="0">
                <a:latin typeface="Arial"/>
                <a:cs typeface="Arial"/>
              </a:rPr>
              <a:t>hypothesis</a:t>
            </a:r>
            <a:r>
              <a:rPr sz="1200" dirty="0">
                <a:latin typeface="Arial"/>
                <a:cs typeface="Arial"/>
              </a:rPr>
              <a:t> </a:t>
            </a:r>
            <a:r>
              <a:rPr sz="1200" spc="75" dirty="0">
                <a:latin typeface="Arial"/>
                <a:cs typeface="Arial"/>
              </a:rPr>
              <a:t>using</a:t>
            </a:r>
            <a:r>
              <a:rPr sz="1200" dirty="0">
                <a:latin typeface="Arial"/>
                <a:cs typeface="Arial"/>
              </a:rPr>
              <a:t> </a:t>
            </a:r>
            <a:r>
              <a:rPr sz="1200" spc="105" dirty="0">
                <a:latin typeface="Arial"/>
                <a:cs typeface="Arial"/>
              </a:rPr>
              <a:t>sample</a:t>
            </a:r>
            <a:r>
              <a:rPr sz="1200" dirty="0">
                <a:latin typeface="Arial"/>
                <a:cs typeface="Arial"/>
              </a:rPr>
              <a:t> </a:t>
            </a:r>
            <a:r>
              <a:rPr sz="1200" spc="80" dirty="0">
                <a:latin typeface="Arial"/>
                <a:cs typeface="Arial"/>
              </a:rPr>
              <a:t>data.</a:t>
            </a:r>
            <a:endParaRPr sz="1200">
              <a:latin typeface="Arial"/>
              <a:cs typeface="Arial"/>
            </a:endParaRPr>
          </a:p>
          <a:p>
            <a:pPr>
              <a:lnSpc>
                <a:spcPct val="100000"/>
              </a:lnSpc>
              <a:spcBef>
                <a:spcPts val="780"/>
              </a:spcBef>
              <a:buFont typeface="Arial"/>
              <a:buChar char="●"/>
            </a:pPr>
            <a:endParaRPr sz="1200">
              <a:latin typeface="Arial"/>
              <a:cs typeface="Arial"/>
            </a:endParaRPr>
          </a:p>
          <a:p>
            <a:pPr marL="428625" marR="5080" indent="-320675">
              <a:lnSpc>
                <a:spcPct val="150000"/>
              </a:lnSpc>
              <a:buFont typeface="Arial"/>
              <a:buChar char="●"/>
              <a:tabLst>
                <a:tab pos="428625" algn="l"/>
                <a:tab pos="2436495" algn="l"/>
              </a:tabLst>
            </a:pPr>
            <a:r>
              <a:rPr sz="1200" spc="-50" dirty="0">
                <a:latin typeface="Arial Black"/>
                <a:cs typeface="Arial Black"/>
              </a:rPr>
              <a:t>Null</a:t>
            </a:r>
            <a:r>
              <a:rPr sz="1200" spc="-80" dirty="0">
                <a:latin typeface="Arial Black"/>
                <a:cs typeface="Arial Black"/>
              </a:rPr>
              <a:t> </a:t>
            </a:r>
            <a:r>
              <a:rPr sz="1200" spc="-50" dirty="0">
                <a:latin typeface="Arial Black"/>
                <a:cs typeface="Arial Black"/>
              </a:rPr>
              <a:t>Hypothesis</a:t>
            </a:r>
            <a:r>
              <a:rPr sz="1200" spc="-75" dirty="0">
                <a:latin typeface="Arial Black"/>
                <a:cs typeface="Arial Black"/>
              </a:rPr>
              <a:t> </a:t>
            </a:r>
            <a:r>
              <a:rPr sz="1200" dirty="0">
                <a:latin typeface="Arial Black"/>
                <a:cs typeface="Arial Black"/>
              </a:rPr>
              <a:t>(H</a:t>
            </a:r>
            <a:r>
              <a:rPr sz="1200" b="1" dirty="0">
                <a:latin typeface="Arimo"/>
                <a:cs typeface="Arimo"/>
              </a:rPr>
              <a:t>₀</a:t>
            </a:r>
            <a:r>
              <a:rPr sz="1200" dirty="0">
                <a:latin typeface="Arial Black"/>
                <a:cs typeface="Arial Black"/>
              </a:rPr>
              <a:t>):</a:t>
            </a:r>
            <a:r>
              <a:rPr sz="1200" spc="-10" dirty="0">
                <a:latin typeface="Arial Black"/>
                <a:cs typeface="Arial Black"/>
              </a:rPr>
              <a:t> </a:t>
            </a:r>
            <a:r>
              <a:rPr sz="1200" dirty="0">
                <a:latin typeface="Arial"/>
                <a:cs typeface="Arial"/>
              </a:rPr>
              <a:t>A</a:t>
            </a:r>
            <a:r>
              <a:rPr sz="1200" spc="55" dirty="0">
                <a:latin typeface="Arial"/>
                <a:cs typeface="Arial"/>
              </a:rPr>
              <a:t> </a:t>
            </a:r>
            <a:r>
              <a:rPr sz="1200" spc="75" dirty="0">
                <a:latin typeface="Arial"/>
                <a:cs typeface="Arial"/>
              </a:rPr>
              <a:t>statistical</a:t>
            </a:r>
            <a:r>
              <a:rPr sz="1200" spc="55" dirty="0">
                <a:latin typeface="Arial"/>
                <a:cs typeface="Arial"/>
              </a:rPr>
              <a:t> </a:t>
            </a:r>
            <a:r>
              <a:rPr sz="1200" spc="70" dirty="0">
                <a:latin typeface="Arial"/>
                <a:cs typeface="Arial"/>
              </a:rPr>
              <a:t>assertion</a:t>
            </a:r>
            <a:r>
              <a:rPr sz="1200" spc="55" dirty="0">
                <a:latin typeface="Arial"/>
                <a:cs typeface="Arial"/>
              </a:rPr>
              <a:t> </a:t>
            </a:r>
            <a:r>
              <a:rPr sz="1200" spc="95" dirty="0">
                <a:latin typeface="Arial"/>
                <a:cs typeface="Arial"/>
              </a:rPr>
              <a:t>indicating</a:t>
            </a:r>
            <a:r>
              <a:rPr sz="1200" spc="55" dirty="0">
                <a:latin typeface="Arial"/>
                <a:cs typeface="Arial"/>
              </a:rPr>
              <a:t> </a:t>
            </a:r>
            <a:r>
              <a:rPr sz="1200" spc="95" dirty="0">
                <a:latin typeface="Arial"/>
                <a:cs typeface="Arial"/>
              </a:rPr>
              <a:t>no</a:t>
            </a:r>
            <a:r>
              <a:rPr sz="1200" spc="60" dirty="0">
                <a:latin typeface="Arial"/>
                <a:cs typeface="Arial"/>
              </a:rPr>
              <a:t> </a:t>
            </a:r>
            <a:r>
              <a:rPr sz="1200" spc="80" dirty="0">
                <a:latin typeface="Arial"/>
                <a:cs typeface="Arial"/>
              </a:rPr>
              <a:t>effect</a:t>
            </a:r>
            <a:r>
              <a:rPr sz="1200" spc="55" dirty="0">
                <a:latin typeface="Arial"/>
                <a:cs typeface="Arial"/>
              </a:rPr>
              <a:t> </a:t>
            </a:r>
            <a:r>
              <a:rPr sz="1200" spc="70" dirty="0">
                <a:latin typeface="Arial"/>
                <a:cs typeface="Arial"/>
              </a:rPr>
              <a:t>or</a:t>
            </a:r>
            <a:r>
              <a:rPr sz="1200" spc="55" dirty="0">
                <a:latin typeface="Arial"/>
                <a:cs typeface="Arial"/>
              </a:rPr>
              <a:t> </a:t>
            </a:r>
            <a:r>
              <a:rPr sz="1200" spc="60" dirty="0">
                <a:latin typeface="Arial"/>
                <a:cs typeface="Arial"/>
              </a:rPr>
              <a:t>relationship,</a:t>
            </a:r>
            <a:r>
              <a:rPr sz="1200" spc="55" dirty="0">
                <a:latin typeface="Arial"/>
                <a:cs typeface="Arial"/>
              </a:rPr>
              <a:t> </a:t>
            </a:r>
            <a:r>
              <a:rPr sz="1200" spc="80" dirty="0">
                <a:latin typeface="Arial"/>
                <a:cs typeface="Arial"/>
              </a:rPr>
              <a:t>represented</a:t>
            </a:r>
            <a:r>
              <a:rPr sz="1200" spc="55" dirty="0">
                <a:latin typeface="Arial"/>
                <a:cs typeface="Arial"/>
              </a:rPr>
              <a:t> </a:t>
            </a:r>
            <a:r>
              <a:rPr sz="1200" spc="80" dirty="0">
                <a:latin typeface="Arial"/>
                <a:cs typeface="Arial"/>
              </a:rPr>
              <a:t>by </a:t>
            </a:r>
            <a:r>
              <a:rPr sz="1200" spc="75" dirty="0">
                <a:latin typeface="Arial"/>
                <a:cs typeface="Arial"/>
              </a:rPr>
              <a:t>equalities</a:t>
            </a:r>
            <a:r>
              <a:rPr sz="1200" spc="-75" dirty="0">
                <a:latin typeface="Arial"/>
                <a:cs typeface="Arial"/>
              </a:rPr>
              <a:t> </a:t>
            </a:r>
            <a:r>
              <a:rPr sz="1200" spc="55" dirty="0">
                <a:latin typeface="Arial Black"/>
                <a:cs typeface="Arial Black"/>
              </a:rPr>
              <a:t>(</a:t>
            </a:r>
            <a:r>
              <a:rPr sz="1200" dirty="0">
                <a:latin typeface="Arial Black"/>
                <a:cs typeface="Arial Black"/>
              </a:rPr>
              <a:t>	</a:t>
            </a:r>
            <a:r>
              <a:rPr sz="1200" spc="-25" dirty="0">
                <a:latin typeface="Arial Black"/>
                <a:cs typeface="Arial Black"/>
              </a:rPr>
              <a:t>).</a:t>
            </a:r>
            <a:endParaRPr sz="1200">
              <a:latin typeface="Arial Black"/>
              <a:cs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0" dirty="0"/>
              <a:t>Hypothesis</a:t>
            </a:r>
            <a:r>
              <a:rPr spc="-180" dirty="0"/>
              <a:t> </a:t>
            </a:r>
            <a:r>
              <a:rPr spc="-80" dirty="0"/>
              <a:t>Testing</a:t>
            </a:r>
          </a:p>
        </p:txBody>
      </p:sp>
      <p:sp>
        <p:nvSpPr>
          <p:cNvPr id="3" name="object 3"/>
          <p:cNvSpPr txBox="1"/>
          <p:nvPr/>
        </p:nvSpPr>
        <p:spPr>
          <a:xfrm>
            <a:off x="693373" y="1323981"/>
            <a:ext cx="4753610" cy="2350135"/>
          </a:xfrm>
          <a:prstGeom prst="rect">
            <a:avLst/>
          </a:prstGeom>
        </p:spPr>
        <p:txBody>
          <a:bodyPr vert="horz" wrap="square" lIns="0" tIns="12700" rIns="0" bIns="0" rtlCol="0">
            <a:spAutoFit/>
          </a:bodyPr>
          <a:lstStyle/>
          <a:p>
            <a:pPr marL="12700">
              <a:lnSpc>
                <a:spcPct val="100000"/>
              </a:lnSpc>
              <a:spcBef>
                <a:spcPts val="100"/>
              </a:spcBef>
            </a:pPr>
            <a:r>
              <a:rPr sz="1400" spc="-80" dirty="0">
                <a:solidFill>
                  <a:srgbClr val="424242"/>
                </a:solidFill>
                <a:latin typeface="Arial Black"/>
                <a:cs typeface="Arial Black"/>
              </a:rPr>
              <a:t>Step</a:t>
            </a:r>
            <a:r>
              <a:rPr sz="1400" spc="-140" dirty="0">
                <a:solidFill>
                  <a:srgbClr val="424242"/>
                </a:solidFill>
                <a:latin typeface="Arial Black"/>
                <a:cs typeface="Arial Black"/>
              </a:rPr>
              <a:t> </a:t>
            </a:r>
            <a:r>
              <a:rPr sz="1400" dirty="0">
                <a:solidFill>
                  <a:srgbClr val="424242"/>
                </a:solidFill>
                <a:latin typeface="Arial Black"/>
                <a:cs typeface="Arial Black"/>
              </a:rPr>
              <a:t>by</a:t>
            </a:r>
            <a:r>
              <a:rPr sz="1400" spc="-140" dirty="0">
                <a:solidFill>
                  <a:srgbClr val="424242"/>
                </a:solidFill>
                <a:latin typeface="Arial Black"/>
                <a:cs typeface="Arial Black"/>
              </a:rPr>
              <a:t> </a:t>
            </a:r>
            <a:r>
              <a:rPr sz="1400" spc="-10" dirty="0">
                <a:solidFill>
                  <a:srgbClr val="424242"/>
                </a:solidFill>
                <a:latin typeface="Arial Black"/>
                <a:cs typeface="Arial Black"/>
              </a:rPr>
              <a:t>step:</a:t>
            </a:r>
            <a:endParaRPr sz="1400" dirty="0">
              <a:latin typeface="Arial Black"/>
              <a:cs typeface="Arial Black"/>
            </a:endParaRPr>
          </a:p>
          <a:p>
            <a:pPr>
              <a:lnSpc>
                <a:spcPct val="100000"/>
              </a:lnSpc>
              <a:spcBef>
                <a:spcPts val="245"/>
              </a:spcBef>
            </a:pPr>
            <a:endParaRPr sz="1400" dirty="0">
              <a:latin typeface="Arial Black"/>
              <a:cs typeface="Arial Black"/>
            </a:endParaRPr>
          </a:p>
          <a:p>
            <a:pPr marL="33020">
              <a:lnSpc>
                <a:spcPct val="100000"/>
              </a:lnSpc>
            </a:pPr>
            <a:r>
              <a:rPr sz="1200" spc="55" dirty="0">
                <a:latin typeface="Arial"/>
                <a:cs typeface="Arial"/>
              </a:rPr>
              <a:t>After</a:t>
            </a:r>
            <a:r>
              <a:rPr sz="1200" spc="10" dirty="0">
                <a:latin typeface="Arial"/>
                <a:cs typeface="Arial"/>
              </a:rPr>
              <a:t> </a:t>
            </a:r>
            <a:r>
              <a:rPr sz="1200" spc="95" dirty="0">
                <a:latin typeface="Arial"/>
                <a:cs typeface="Arial"/>
              </a:rPr>
              <a:t>formulating</a:t>
            </a:r>
            <a:r>
              <a:rPr sz="1200" spc="10" dirty="0">
                <a:latin typeface="Arial"/>
                <a:cs typeface="Arial"/>
              </a:rPr>
              <a:t> </a:t>
            </a:r>
            <a:r>
              <a:rPr sz="1200" spc="90" dirty="0">
                <a:latin typeface="Arial"/>
                <a:cs typeface="Arial"/>
              </a:rPr>
              <a:t>the</a:t>
            </a:r>
            <a:r>
              <a:rPr sz="1200" spc="15" dirty="0">
                <a:latin typeface="Arial"/>
                <a:cs typeface="Arial"/>
              </a:rPr>
              <a:t> </a:t>
            </a:r>
            <a:r>
              <a:rPr sz="1200" dirty="0">
                <a:latin typeface="Arial"/>
                <a:cs typeface="Arial"/>
              </a:rPr>
              <a:t>Null</a:t>
            </a:r>
            <a:r>
              <a:rPr sz="1200" spc="10" dirty="0">
                <a:latin typeface="Arial"/>
                <a:cs typeface="Arial"/>
              </a:rPr>
              <a:t> </a:t>
            </a:r>
            <a:r>
              <a:rPr sz="1200" spc="130" dirty="0">
                <a:latin typeface="Arial"/>
                <a:cs typeface="Arial"/>
              </a:rPr>
              <a:t>and</a:t>
            </a:r>
            <a:r>
              <a:rPr sz="1200" spc="15" dirty="0">
                <a:latin typeface="Arial"/>
                <a:cs typeface="Arial"/>
              </a:rPr>
              <a:t> </a:t>
            </a:r>
            <a:r>
              <a:rPr sz="1200" spc="70" dirty="0">
                <a:latin typeface="Arial"/>
                <a:cs typeface="Arial"/>
              </a:rPr>
              <a:t>Alternative</a:t>
            </a:r>
            <a:r>
              <a:rPr sz="1200" spc="10" dirty="0">
                <a:latin typeface="Arial"/>
                <a:cs typeface="Arial"/>
              </a:rPr>
              <a:t> </a:t>
            </a:r>
            <a:r>
              <a:rPr sz="1200" spc="65" dirty="0">
                <a:latin typeface="Arial"/>
                <a:cs typeface="Arial"/>
              </a:rPr>
              <a:t>Hypothesis</a:t>
            </a:r>
            <a:r>
              <a:rPr sz="1200" spc="10" dirty="0">
                <a:latin typeface="Arial"/>
                <a:cs typeface="Arial"/>
              </a:rPr>
              <a:t> </a:t>
            </a:r>
            <a:r>
              <a:rPr sz="1200" spc="95" dirty="0">
                <a:latin typeface="Arial"/>
                <a:cs typeface="Arial"/>
              </a:rPr>
              <a:t>we</a:t>
            </a:r>
            <a:r>
              <a:rPr sz="1200" spc="15" dirty="0">
                <a:latin typeface="Arial"/>
                <a:cs typeface="Arial"/>
              </a:rPr>
              <a:t> </a:t>
            </a:r>
            <a:r>
              <a:rPr sz="1200" spc="65" dirty="0">
                <a:latin typeface="Arial"/>
                <a:cs typeface="Arial"/>
              </a:rPr>
              <a:t>must:</a:t>
            </a:r>
            <a:endParaRPr sz="1200" dirty="0">
              <a:latin typeface="Arial"/>
              <a:cs typeface="Arial"/>
            </a:endParaRPr>
          </a:p>
          <a:p>
            <a:pPr>
              <a:lnSpc>
                <a:spcPct val="100000"/>
              </a:lnSpc>
            </a:pPr>
            <a:endParaRPr sz="1200" dirty="0">
              <a:latin typeface="Arial"/>
              <a:cs typeface="Arial"/>
            </a:endParaRPr>
          </a:p>
          <a:p>
            <a:pPr>
              <a:lnSpc>
                <a:spcPct val="100000"/>
              </a:lnSpc>
              <a:spcBef>
                <a:spcPts val="120"/>
              </a:spcBef>
            </a:pPr>
            <a:endParaRPr sz="1200" dirty="0">
              <a:latin typeface="Arial"/>
              <a:cs typeface="Arial"/>
            </a:endParaRPr>
          </a:p>
          <a:p>
            <a:pPr marL="490220" indent="-309245">
              <a:lnSpc>
                <a:spcPct val="100000"/>
              </a:lnSpc>
              <a:buAutoNum type="arabicPeriod"/>
              <a:tabLst>
                <a:tab pos="490220" algn="l"/>
              </a:tabLst>
            </a:pPr>
            <a:r>
              <a:rPr sz="1200" spc="75" dirty="0">
                <a:latin typeface="Arial"/>
                <a:cs typeface="Arial"/>
              </a:rPr>
              <a:t>Choose</a:t>
            </a:r>
            <a:r>
              <a:rPr sz="1200" spc="5" dirty="0">
                <a:latin typeface="Arial"/>
                <a:cs typeface="Arial"/>
              </a:rPr>
              <a:t> </a:t>
            </a:r>
            <a:r>
              <a:rPr sz="1200" spc="80" dirty="0">
                <a:latin typeface="Arial"/>
                <a:cs typeface="Arial"/>
              </a:rPr>
              <a:t>significance</a:t>
            </a:r>
            <a:r>
              <a:rPr sz="1200" spc="5" dirty="0">
                <a:latin typeface="Arial"/>
                <a:cs typeface="Arial"/>
              </a:rPr>
              <a:t> </a:t>
            </a:r>
            <a:r>
              <a:rPr sz="1200" spc="45" dirty="0">
                <a:latin typeface="Arial"/>
                <a:cs typeface="Arial"/>
              </a:rPr>
              <a:t>level</a:t>
            </a:r>
            <a:endParaRPr sz="1200" dirty="0">
              <a:latin typeface="Arial"/>
              <a:cs typeface="Arial"/>
            </a:endParaRPr>
          </a:p>
          <a:p>
            <a:pPr marL="490220" indent="-347980">
              <a:lnSpc>
                <a:spcPct val="100000"/>
              </a:lnSpc>
              <a:spcBef>
                <a:spcPts val="720"/>
              </a:spcBef>
              <a:buAutoNum type="arabicPeriod"/>
              <a:tabLst>
                <a:tab pos="490220" algn="l"/>
              </a:tabLst>
            </a:pPr>
            <a:r>
              <a:rPr sz="1200" spc="70" dirty="0">
                <a:latin typeface="Arial"/>
                <a:cs typeface="Arial"/>
              </a:rPr>
              <a:t>Collect</a:t>
            </a:r>
            <a:r>
              <a:rPr sz="1200" spc="5" dirty="0">
                <a:latin typeface="Arial"/>
                <a:cs typeface="Arial"/>
              </a:rPr>
              <a:t> </a:t>
            </a:r>
            <a:r>
              <a:rPr sz="1200" spc="70" dirty="0">
                <a:latin typeface="Arial"/>
                <a:cs typeface="Arial"/>
              </a:rPr>
              <a:t>Data</a:t>
            </a:r>
            <a:endParaRPr sz="1200" dirty="0">
              <a:latin typeface="Arial"/>
              <a:cs typeface="Arial"/>
            </a:endParaRPr>
          </a:p>
          <a:p>
            <a:pPr marL="490220" indent="-350520">
              <a:lnSpc>
                <a:spcPct val="100000"/>
              </a:lnSpc>
              <a:spcBef>
                <a:spcPts val="720"/>
              </a:spcBef>
              <a:buAutoNum type="arabicPeriod"/>
              <a:tabLst>
                <a:tab pos="490220" algn="l"/>
              </a:tabLst>
            </a:pPr>
            <a:r>
              <a:rPr sz="1200" spc="85" dirty="0">
                <a:latin typeface="Arial"/>
                <a:cs typeface="Arial"/>
              </a:rPr>
              <a:t>Calculate</a:t>
            </a:r>
            <a:r>
              <a:rPr sz="1200" spc="55" dirty="0">
                <a:latin typeface="Arial"/>
                <a:cs typeface="Arial"/>
              </a:rPr>
              <a:t> </a:t>
            </a:r>
            <a:r>
              <a:rPr sz="1200" dirty="0">
                <a:latin typeface="Arial"/>
                <a:cs typeface="Arial"/>
              </a:rPr>
              <a:t>Test</a:t>
            </a:r>
            <a:r>
              <a:rPr sz="1200" spc="60" dirty="0">
                <a:latin typeface="Arial"/>
                <a:cs typeface="Arial"/>
              </a:rPr>
              <a:t> </a:t>
            </a:r>
            <a:r>
              <a:rPr sz="1200" spc="50" dirty="0">
                <a:latin typeface="Arial"/>
                <a:cs typeface="Arial"/>
              </a:rPr>
              <a:t>Statistic</a:t>
            </a:r>
            <a:endParaRPr sz="1200" dirty="0">
              <a:latin typeface="Arial"/>
              <a:cs typeface="Arial"/>
            </a:endParaRPr>
          </a:p>
          <a:p>
            <a:pPr marL="490220" indent="-356235">
              <a:lnSpc>
                <a:spcPct val="100000"/>
              </a:lnSpc>
              <a:spcBef>
                <a:spcPts val="720"/>
              </a:spcBef>
              <a:buAutoNum type="arabicPeriod"/>
              <a:tabLst>
                <a:tab pos="490220" algn="l"/>
              </a:tabLst>
            </a:pPr>
            <a:r>
              <a:rPr sz="1200" spc="75" dirty="0">
                <a:latin typeface="Arial"/>
                <a:cs typeface="Arial"/>
              </a:rPr>
              <a:t>Determine</a:t>
            </a:r>
            <a:r>
              <a:rPr sz="1200" spc="30" dirty="0">
                <a:latin typeface="Arial"/>
                <a:cs typeface="Arial"/>
              </a:rPr>
              <a:t> </a:t>
            </a:r>
            <a:r>
              <a:rPr sz="1200" spc="80" dirty="0">
                <a:latin typeface="Arial"/>
                <a:cs typeface="Arial"/>
              </a:rPr>
              <a:t>P-</a:t>
            </a:r>
            <a:r>
              <a:rPr sz="1200" spc="65" dirty="0">
                <a:latin typeface="Arial"/>
                <a:cs typeface="Arial"/>
              </a:rPr>
              <a:t>value</a:t>
            </a:r>
            <a:endParaRPr sz="1200" dirty="0">
              <a:latin typeface="Arial"/>
              <a:cs typeface="Arial"/>
            </a:endParaRPr>
          </a:p>
          <a:p>
            <a:pPr marL="490220" indent="-356235">
              <a:lnSpc>
                <a:spcPct val="100000"/>
              </a:lnSpc>
              <a:spcBef>
                <a:spcPts val="720"/>
              </a:spcBef>
              <a:buAutoNum type="arabicPeriod"/>
              <a:tabLst>
                <a:tab pos="490220" algn="l"/>
              </a:tabLst>
            </a:pPr>
            <a:r>
              <a:rPr sz="1200" spc="85" dirty="0">
                <a:latin typeface="Arial"/>
                <a:cs typeface="Arial"/>
              </a:rPr>
              <a:t>Decision-</a:t>
            </a:r>
            <a:r>
              <a:rPr sz="1200" spc="90" dirty="0">
                <a:latin typeface="Arial"/>
                <a:cs typeface="Arial"/>
              </a:rPr>
              <a:t>making</a:t>
            </a:r>
            <a:endParaRPr sz="1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2287</TotalTime>
  <Words>1993</Words>
  <Application>Microsoft Office PowerPoint</Application>
  <PresentationFormat>On-screen Show (16:9)</PresentationFormat>
  <Paragraphs>239</Paragraphs>
  <Slides>34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AoyagiKouzanFontT</vt:lpstr>
      <vt:lpstr>Aptos</vt:lpstr>
      <vt:lpstr>Arial</vt:lpstr>
      <vt:lpstr>Arial Black</vt:lpstr>
      <vt:lpstr>Arimo</vt:lpstr>
      <vt:lpstr>Courier New</vt:lpstr>
      <vt:lpstr>FreeSerif</vt:lpstr>
      <vt:lpstr>Roboto</vt:lpstr>
      <vt:lpstr>Tajawal</vt:lpstr>
      <vt:lpstr>Verdana</vt:lpstr>
      <vt:lpstr>Office Theme</vt:lpstr>
      <vt:lpstr>PowerPoint Presentation</vt:lpstr>
      <vt:lpstr>Table of Contents</vt:lpstr>
      <vt:lpstr>Table of Contents</vt:lpstr>
      <vt:lpstr>Hypothesis Testing</vt:lpstr>
      <vt:lpstr>Hypothesis Testing</vt:lpstr>
      <vt:lpstr>Hypothesis Testing</vt:lpstr>
      <vt:lpstr>Hypothesis Testing</vt:lpstr>
      <vt:lpstr>Hypothesis Testing</vt:lpstr>
      <vt:lpstr>Hypothesis Testing</vt:lpstr>
      <vt:lpstr>Hypothesis Testing: Step by Step</vt:lpstr>
      <vt:lpstr>Hypothesis Testing: Step by Step</vt:lpstr>
      <vt:lpstr>Hypothesis Testing: Step by Step</vt:lpstr>
      <vt:lpstr>Hypothesis Testing: Step by Step</vt:lpstr>
      <vt:lpstr>Hypothesis Testing</vt:lpstr>
      <vt:lpstr>Hypothesis Testing</vt:lpstr>
      <vt:lpstr>Hypothesis Testing</vt:lpstr>
      <vt:lpstr>Hypothesis Testing</vt:lpstr>
      <vt:lpstr>Hypothesis Testing</vt:lpstr>
      <vt:lpstr>PowerPoint Presentation</vt:lpstr>
      <vt:lpstr>Lets see this in Python, while following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cp:lastModifiedBy>Mariam Elmasry</cp:lastModifiedBy>
  <cp:revision>10</cp:revision>
  <dcterms:created xsi:type="dcterms:W3CDTF">2024-05-17T09:43:45Z</dcterms:created>
  <dcterms:modified xsi:type="dcterms:W3CDTF">2025-04-05T21:06:32Z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