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Raleway"/>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hgt4OVDAtPcExFEA9aMNsmMQw7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aleway-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aleway-italic.fntdata"/><Relationship Id="rId14" Type="http://schemas.openxmlformats.org/officeDocument/2006/relationships/font" Target="fonts/Raleway-bold.fntdata"/><Relationship Id="rId17" Type="http://customschemas.google.com/relationships/presentationmetadata" Target="metadata"/><Relationship Id="rId16" Type="http://schemas.openxmlformats.org/officeDocument/2006/relationships/font" Target="fonts/Raleway-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8"/>
          <p:cNvSpPr/>
          <p:nvPr>
            <p:ph idx="2" type="pic"/>
          </p:nvPr>
        </p:nvSpPr>
        <p:spPr>
          <a:xfrm>
            <a:off x="5183188" y="987425"/>
            <a:ext cx="6172200" cy="4873625"/>
          </a:xfrm>
          <a:prstGeom prst="rect">
            <a:avLst/>
          </a:prstGeom>
          <a:noFill/>
          <a:ln>
            <a:noFill/>
          </a:ln>
        </p:spPr>
      </p:sp>
      <p:sp>
        <p:nvSpPr>
          <p:cNvPr id="68" name="Google Shape;68;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1.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9.png"/><Relationship Id="rId15" Type="http://schemas.openxmlformats.org/officeDocument/2006/relationships/image" Target="../media/image4.png"/><Relationship Id="rId14" Type="http://schemas.openxmlformats.org/officeDocument/2006/relationships/image" Target="../media/image10.png"/><Relationship Id="rId17" Type="http://schemas.openxmlformats.org/officeDocument/2006/relationships/image" Target="../media/image18.gif"/><Relationship Id="rId16" Type="http://schemas.openxmlformats.org/officeDocument/2006/relationships/image" Target="../media/image20.png"/><Relationship Id="rId5" Type="http://schemas.openxmlformats.org/officeDocument/2006/relationships/image" Target="../media/image7.png"/><Relationship Id="rId6" Type="http://schemas.openxmlformats.org/officeDocument/2006/relationships/image" Target="../media/image2.png"/><Relationship Id="rId18" Type="http://schemas.openxmlformats.org/officeDocument/2006/relationships/image" Target="../media/image19.png"/><Relationship Id="rId7" Type="http://schemas.openxmlformats.org/officeDocument/2006/relationships/image" Target="../media/image14.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Image" id="88" name="Google Shape;88;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9" name="Google Shape;89;p1"/>
          <p:cNvSpPr/>
          <p:nvPr/>
        </p:nvSpPr>
        <p:spPr>
          <a:xfrm>
            <a:off x="763509" y="1195055"/>
            <a:ext cx="5021655" cy="5088049"/>
          </a:xfrm>
          <a:prstGeom prst="rect">
            <a:avLst/>
          </a:prstGeom>
          <a:solidFill>
            <a:srgbClr val="554CFF"/>
          </a:solidFill>
          <a:ln cap="flat" cmpd="sng" w="12700">
            <a:solidFill>
              <a:srgbClr val="554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p:nvPr/>
        </p:nvSpPr>
        <p:spPr>
          <a:xfrm>
            <a:off x="1753356" y="226337"/>
            <a:ext cx="1514946" cy="697117"/>
          </a:xfrm>
          <a:prstGeom prst="rect">
            <a:avLst/>
          </a:prstGeom>
          <a:solidFill>
            <a:srgbClr val="554CFF"/>
          </a:solidFill>
          <a:ln cap="flat" cmpd="sng" w="12700">
            <a:solidFill>
              <a:srgbClr val="554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txBox="1"/>
          <p:nvPr/>
        </p:nvSpPr>
        <p:spPr>
          <a:xfrm>
            <a:off x="174532" y="3167390"/>
            <a:ext cx="642946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lt1"/>
                </a:solidFill>
                <a:latin typeface="Calibri"/>
                <a:ea typeface="Calibri"/>
                <a:cs typeface="Calibri"/>
                <a:sym typeface="Calibri"/>
              </a:rPr>
              <a:t>A/B Testing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nvSpPr>
        <p:spPr>
          <a:xfrm>
            <a:off x="213361" y="301465"/>
            <a:ext cx="781303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32C3FF"/>
                </a:solidFill>
                <a:latin typeface="Calibri"/>
                <a:ea typeface="Calibri"/>
                <a:cs typeface="Calibri"/>
                <a:sym typeface="Calibri"/>
              </a:rPr>
              <a:t>AB TESTING &amp; OPTIMIZATION FUNDAMENTALS</a:t>
            </a:r>
            <a:endParaRPr/>
          </a:p>
        </p:txBody>
      </p:sp>
      <p:pic>
        <p:nvPicPr>
          <p:cNvPr descr="Ironhack - Tech Barcelona" id="97" name="Google Shape;97;p2"/>
          <p:cNvPicPr preferRelativeResize="0"/>
          <p:nvPr/>
        </p:nvPicPr>
        <p:blipFill rotWithShape="1">
          <a:blip r:embed="rId3">
            <a:alphaModFix/>
          </a:blip>
          <a:srcRect b="0" l="0" r="0" t="0"/>
          <a:stretch/>
        </p:blipFill>
        <p:spPr>
          <a:xfrm>
            <a:off x="213361" y="5991372"/>
            <a:ext cx="678180" cy="734086"/>
          </a:xfrm>
          <a:prstGeom prst="rect">
            <a:avLst/>
          </a:prstGeom>
          <a:noFill/>
          <a:ln>
            <a:noFill/>
          </a:ln>
        </p:spPr>
      </p:pic>
      <p:sp>
        <p:nvSpPr>
          <p:cNvPr id="98" name="Google Shape;98;p2"/>
          <p:cNvSpPr txBox="1"/>
          <p:nvPr/>
        </p:nvSpPr>
        <p:spPr>
          <a:xfrm>
            <a:off x="213361" y="647828"/>
            <a:ext cx="5716384" cy="400110"/>
          </a:xfrm>
          <a:prstGeom prst="rect">
            <a:avLst/>
          </a:prstGeom>
          <a:noFill/>
          <a:ln>
            <a:noFill/>
          </a:ln>
          <a:effectLst>
            <a:outerShdw blurRad="50800" rotWithShape="0" algn="ctr" dir="5400000" dist="50800">
              <a:srgbClr val="000000">
                <a:alpha val="784"/>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D8D8D8"/>
                </a:solidFill>
                <a:latin typeface="Calibri"/>
                <a:ea typeface="Calibri"/>
                <a:cs typeface="Calibri"/>
                <a:sym typeface="Calibri"/>
              </a:rPr>
              <a:t>Introduction to A/B Testing</a:t>
            </a:r>
            <a:endParaRPr/>
          </a:p>
        </p:txBody>
      </p:sp>
      <p:sp>
        <p:nvSpPr>
          <p:cNvPr id="99" name="Google Shape;99;p2"/>
          <p:cNvSpPr txBox="1"/>
          <p:nvPr/>
        </p:nvSpPr>
        <p:spPr>
          <a:xfrm>
            <a:off x="277553" y="1163394"/>
            <a:ext cx="11636894" cy="9541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400">
                <a:solidFill>
                  <a:srgbClr val="000000"/>
                </a:solidFill>
                <a:latin typeface="Raleway"/>
                <a:ea typeface="Raleway"/>
                <a:cs typeface="Raleway"/>
                <a:sym typeface="Raleway"/>
              </a:rPr>
              <a:t>A/B testing</a:t>
            </a:r>
            <a:r>
              <a:rPr lang="en-US" sz="1400">
                <a:solidFill>
                  <a:srgbClr val="000000"/>
                </a:solidFill>
                <a:latin typeface="Raleway"/>
                <a:ea typeface="Raleway"/>
                <a:cs typeface="Raleway"/>
                <a:sym typeface="Raleway"/>
              </a:rPr>
              <a:t>, or </a:t>
            </a:r>
            <a:r>
              <a:rPr b="1" lang="en-US" sz="1400">
                <a:solidFill>
                  <a:srgbClr val="000000"/>
                </a:solidFill>
                <a:latin typeface="Raleway"/>
                <a:ea typeface="Raleway"/>
                <a:cs typeface="Raleway"/>
                <a:sym typeface="Raleway"/>
              </a:rPr>
              <a:t>split testing</a:t>
            </a:r>
            <a:r>
              <a:rPr lang="en-US" sz="1400">
                <a:solidFill>
                  <a:srgbClr val="000000"/>
                </a:solidFill>
                <a:latin typeface="Raleway"/>
                <a:ea typeface="Raleway"/>
                <a:cs typeface="Raleway"/>
                <a:sym typeface="Raleway"/>
              </a:rPr>
              <a:t>, is a method of comparing two versions of a webpage or app against each other to determine which one performs better. </a:t>
            </a:r>
            <a:r>
              <a:rPr b="1" lang="en-US" sz="1400">
                <a:solidFill>
                  <a:srgbClr val="000000"/>
                </a:solidFill>
                <a:latin typeface="Raleway"/>
                <a:ea typeface="Raleway"/>
                <a:cs typeface="Raleway"/>
                <a:sym typeface="Raleway"/>
              </a:rPr>
              <a:t>In classic statistics, we call it hypothesis testing. Optimization</a:t>
            </a:r>
            <a:r>
              <a:rPr lang="en-US" sz="1400">
                <a:solidFill>
                  <a:srgbClr val="000000"/>
                </a:solidFill>
                <a:latin typeface="Raleway"/>
                <a:ea typeface="Raleway"/>
                <a:cs typeface="Raleway"/>
                <a:sym typeface="Raleway"/>
              </a:rPr>
              <a:t> is the ongoing process of using A/B testing results and other data to continuously improve the user experience and achieve business objectives.</a:t>
            </a:r>
            <a:endParaRPr b="1" sz="1400">
              <a:solidFill>
                <a:srgbClr val="000000"/>
              </a:solidFill>
              <a:latin typeface="Raleway"/>
              <a:ea typeface="Raleway"/>
              <a:cs typeface="Raleway"/>
              <a:sym typeface="Raleway"/>
            </a:endParaRPr>
          </a:p>
          <a:p>
            <a:pPr indent="0" lvl="0" marL="0" marR="0" rtl="0" algn="l">
              <a:spcBef>
                <a:spcPts val="0"/>
              </a:spcBef>
              <a:spcAft>
                <a:spcPts val="0"/>
              </a:spcAft>
              <a:buNone/>
            </a:pPr>
            <a:r>
              <a:t/>
            </a:r>
            <a:endParaRPr sz="1400">
              <a:solidFill>
                <a:srgbClr val="000000"/>
              </a:solidFill>
              <a:latin typeface="Raleway"/>
              <a:ea typeface="Raleway"/>
              <a:cs typeface="Raleway"/>
              <a:sym typeface="Raleway"/>
            </a:endParaRPr>
          </a:p>
        </p:txBody>
      </p:sp>
      <p:pic>
        <p:nvPicPr>
          <p:cNvPr id="100" name="Google Shape;100;p2"/>
          <p:cNvPicPr preferRelativeResize="0"/>
          <p:nvPr/>
        </p:nvPicPr>
        <p:blipFill rotWithShape="1">
          <a:blip r:embed="rId4">
            <a:alphaModFix/>
          </a:blip>
          <a:srcRect b="0" l="0" r="0" t="0"/>
          <a:stretch/>
        </p:blipFill>
        <p:spPr>
          <a:xfrm>
            <a:off x="2595995" y="2319519"/>
            <a:ext cx="6667500" cy="1990725"/>
          </a:xfrm>
          <a:prstGeom prst="rect">
            <a:avLst/>
          </a:prstGeom>
          <a:noFill/>
          <a:ln>
            <a:noFill/>
          </a:ln>
        </p:spPr>
      </p:pic>
      <p:sp>
        <p:nvSpPr>
          <p:cNvPr id="101" name="Google Shape;101;p2"/>
          <p:cNvSpPr/>
          <p:nvPr/>
        </p:nvSpPr>
        <p:spPr>
          <a:xfrm>
            <a:off x="277553" y="4725036"/>
            <a:ext cx="11636893" cy="1210482"/>
          </a:xfrm>
          <a:prstGeom prst="rect">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2"/>
          <p:cNvSpPr txBox="1"/>
          <p:nvPr/>
        </p:nvSpPr>
        <p:spPr>
          <a:xfrm>
            <a:off x="277552" y="4718464"/>
            <a:ext cx="348164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What KPIs do we usually look at here?</a:t>
            </a:r>
            <a:endParaRPr/>
          </a:p>
        </p:txBody>
      </p:sp>
      <p:sp>
        <p:nvSpPr>
          <p:cNvPr id="103" name="Google Shape;103;p2"/>
          <p:cNvSpPr txBox="1"/>
          <p:nvPr/>
        </p:nvSpPr>
        <p:spPr>
          <a:xfrm>
            <a:off x="369916" y="4974372"/>
            <a:ext cx="11471102" cy="830997"/>
          </a:xfrm>
          <a:prstGeom prst="rect">
            <a:avLst/>
          </a:prstGeom>
          <a:noFill/>
          <a:ln>
            <a:noFill/>
          </a:ln>
        </p:spPr>
        <p:txBody>
          <a:bodyPr anchorCtr="0" anchor="t" bIns="45700" lIns="91425" spcFirstLastPara="1" rIns="91425" wrap="square" tIns="45700">
            <a:spAutoFit/>
          </a:bodyPr>
          <a:lstStyle/>
          <a:p>
            <a:pPr indent="-171450" lvl="0" marL="171450" marR="0" rtl="0" algn="just">
              <a:spcBef>
                <a:spcPts val="0"/>
              </a:spcBef>
              <a:spcAft>
                <a:spcPts val="0"/>
              </a:spcAft>
              <a:buClr>
                <a:schemeClr val="lt1"/>
              </a:buClr>
              <a:buSzPts val="1200"/>
              <a:buFont typeface="Arial"/>
              <a:buChar char="•"/>
            </a:pPr>
            <a:r>
              <a:rPr b="1" lang="en-US" sz="1200">
                <a:solidFill>
                  <a:schemeClr val="lt1"/>
                </a:solidFill>
                <a:latin typeface="Calibri"/>
                <a:ea typeface="Calibri"/>
                <a:cs typeface="Calibri"/>
                <a:sym typeface="Calibri"/>
              </a:rPr>
              <a:t>Discrete or binomial metrics (0 or 1 values only possible):</a:t>
            </a:r>
            <a:r>
              <a:rPr b="1" i="1" lang="en-US" sz="1200">
                <a:solidFill>
                  <a:schemeClr val="lt1"/>
                </a:solidFill>
                <a:latin typeface="Calibri"/>
                <a:ea typeface="Calibri"/>
                <a:cs typeface="Calibri"/>
                <a:sym typeface="Calibri"/>
              </a:rPr>
              <a:t> </a:t>
            </a:r>
            <a:r>
              <a:rPr b="1" i="1" lang="en-US" sz="1200" u="sng">
                <a:solidFill>
                  <a:schemeClr val="lt1"/>
                </a:solidFill>
                <a:latin typeface="Calibri"/>
                <a:ea typeface="Calibri"/>
                <a:cs typeface="Calibri"/>
                <a:sym typeface="Calibri"/>
              </a:rPr>
              <a:t>Click-through rate </a:t>
            </a:r>
            <a:r>
              <a:rPr b="1" i="1" lang="en-US" sz="1200">
                <a:solidFill>
                  <a:schemeClr val="lt1"/>
                </a:solidFill>
                <a:latin typeface="Calibri"/>
                <a:ea typeface="Calibri"/>
                <a:cs typeface="Calibri"/>
                <a:sym typeface="Calibri"/>
              </a:rPr>
              <a:t>(if a user is shown and advertisement, do they click on it?), </a:t>
            </a:r>
            <a:r>
              <a:rPr b="1" i="1" lang="en-US" sz="1200" u="sng">
                <a:solidFill>
                  <a:schemeClr val="lt1"/>
                </a:solidFill>
                <a:latin typeface="Calibri"/>
                <a:ea typeface="Calibri"/>
                <a:cs typeface="Calibri"/>
                <a:sym typeface="Calibri"/>
              </a:rPr>
              <a:t>conversion rate </a:t>
            </a:r>
            <a:r>
              <a:rPr b="1" i="1" lang="en-US" sz="1200">
                <a:solidFill>
                  <a:schemeClr val="lt1"/>
                </a:solidFill>
                <a:latin typeface="Calibri"/>
                <a:ea typeface="Calibri"/>
                <a:cs typeface="Calibri"/>
                <a:sym typeface="Calibri"/>
              </a:rPr>
              <a:t>(if a user is shown an advertisement, do they convert into customers?) and </a:t>
            </a:r>
            <a:r>
              <a:rPr b="1" i="1" lang="en-US" sz="1200" u="sng">
                <a:solidFill>
                  <a:schemeClr val="lt1"/>
                </a:solidFill>
                <a:latin typeface="Calibri"/>
                <a:ea typeface="Calibri"/>
                <a:cs typeface="Calibri"/>
                <a:sym typeface="Calibri"/>
              </a:rPr>
              <a:t>Bounce rate </a:t>
            </a:r>
            <a:r>
              <a:rPr b="1" i="1" lang="en-US" sz="1200">
                <a:solidFill>
                  <a:schemeClr val="lt1"/>
                </a:solidFill>
                <a:latin typeface="Calibri"/>
                <a:ea typeface="Calibri"/>
                <a:cs typeface="Calibri"/>
                <a:sym typeface="Calibri"/>
              </a:rPr>
              <a:t>(if a user visits a website, is the following visited page on the same website?)</a:t>
            </a:r>
            <a:endParaRPr/>
          </a:p>
          <a:p>
            <a:pPr indent="-171450" lvl="0" marL="171450" marR="0" rtl="0" algn="just">
              <a:spcBef>
                <a:spcPts val="0"/>
              </a:spcBef>
              <a:spcAft>
                <a:spcPts val="0"/>
              </a:spcAft>
              <a:buClr>
                <a:schemeClr val="lt1"/>
              </a:buClr>
              <a:buSzPts val="1200"/>
              <a:buFont typeface="Arial"/>
              <a:buChar char="•"/>
            </a:pPr>
            <a:r>
              <a:rPr b="1" lang="en-US" sz="1200">
                <a:solidFill>
                  <a:schemeClr val="lt1"/>
                </a:solidFill>
                <a:latin typeface="Calibri"/>
                <a:ea typeface="Calibri"/>
                <a:cs typeface="Calibri"/>
                <a:sym typeface="Calibri"/>
              </a:rPr>
              <a:t>Continuous metrics or non-binomial metrics: </a:t>
            </a:r>
            <a:r>
              <a:rPr b="1" i="1" lang="en-US" sz="1200" u="sng">
                <a:solidFill>
                  <a:schemeClr val="lt1"/>
                </a:solidFill>
                <a:latin typeface="Calibri"/>
                <a:ea typeface="Calibri"/>
                <a:cs typeface="Calibri"/>
                <a:sym typeface="Calibri"/>
              </a:rPr>
              <a:t>Average revenue per user </a:t>
            </a:r>
            <a:r>
              <a:rPr b="1" i="1" lang="en-US" sz="1200">
                <a:solidFill>
                  <a:schemeClr val="lt1"/>
                </a:solidFill>
                <a:latin typeface="Calibri"/>
                <a:ea typeface="Calibri"/>
                <a:cs typeface="Calibri"/>
                <a:sym typeface="Calibri"/>
              </a:rPr>
              <a:t>(how much revenue does a user generate in a month?), </a:t>
            </a:r>
            <a:r>
              <a:rPr b="1" i="1" lang="en-US" sz="1200" u="sng">
                <a:solidFill>
                  <a:schemeClr val="lt1"/>
                </a:solidFill>
                <a:latin typeface="Calibri"/>
                <a:ea typeface="Calibri"/>
                <a:cs typeface="Calibri"/>
                <a:sym typeface="Calibri"/>
              </a:rPr>
              <a:t>Average session duration </a:t>
            </a:r>
            <a:r>
              <a:rPr b="1" i="1" lang="en-US" sz="1200">
                <a:solidFill>
                  <a:schemeClr val="lt1"/>
                </a:solidFill>
                <a:latin typeface="Calibri"/>
                <a:ea typeface="Calibri"/>
                <a:cs typeface="Calibri"/>
                <a:sym typeface="Calibri"/>
              </a:rPr>
              <a:t>(for how long does a user stay on a website in a session?) and </a:t>
            </a:r>
            <a:r>
              <a:rPr b="1" i="1" lang="en-US" sz="1200" u="sng">
                <a:solidFill>
                  <a:schemeClr val="lt1"/>
                </a:solidFill>
                <a:latin typeface="Calibri"/>
                <a:ea typeface="Calibri"/>
                <a:cs typeface="Calibri"/>
                <a:sym typeface="Calibri"/>
              </a:rPr>
              <a:t>Average Order value </a:t>
            </a:r>
            <a:r>
              <a:rPr b="1" i="1" lang="en-US" sz="1200">
                <a:solidFill>
                  <a:schemeClr val="lt1"/>
                </a:solidFill>
                <a:latin typeface="Calibri"/>
                <a:ea typeface="Calibri"/>
                <a:cs typeface="Calibri"/>
                <a:sym typeface="Calibri"/>
              </a:rPr>
              <a:t>(what is the total value of the order of a user?)</a:t>
            </a:r>
            <a:endParaRPr b="1" sz="12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nvSpPr>
        <p:spPr>
          <a:xfrm>
            <a:off x="213361" y="301465"/>
            <a:ext cx="781303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32C3FF"/>
                </a:solidFill>
                <a:latin typeface="Calibri"/>
                <a:ea typeface="Calibri"/>
                <a:cs typeface="Calibri"/>
                <a:sym typeface="Calibri"/>
              </a:rPr>
              <a:t>AB TESTING &amp; OPTIMIZATION FUNDAMENTALS</a:t>
            </a:r>
            <a:endParaRPr/>
          </a:p>
        </p:txBody>
      </p:sp>
      <p:pic>
        <p:nvPicPr>
          <p:cNvPr descr="Ironhack - Tech Barcelona" id="109" name="Google Shape;109;p3"/>
          <p:cNvPicPr preferRelativeResize="0"/>
          <p:nvPr/>
        </p:nvPicPr>
        <p:blipFill rotWithShape="1">
          <a:blip r:embed="rId3">
            <a:alphaModFix/>
          </a:blip>
          <a:srcRect b="0" l="0" r="0" t="0"/>
          <a:stretch/>
        </p:blipFill>
        <p:spPr>
          <a:xfrm>
            <a:off x="213361" y="5991372"/>
            <a:ext cx="678180" cy="734086"/>
          </a:xfrm>
          <a:prstGeom prst="rect">
            <a:avLst/>
          </a:prstGeom>
          <a:noFill/>
          <a:ln>
            <a:noFill/>
          </a:ln>
        </p:spPr>
      </p:pic>
      <p:sp>
        <p:nvSpPr>
          <p:cNvPr id="110" name="Google Shape;110;p3"/>
          <p:cNvSpPr txBox="1"/>
          <p:nvPr/>
        </p:nvSpPr>
        <p:spPr>
          <a:xfrm>
            <a:off x="213361" y="647828"/>
            <a:ext cx="5716384" cy="400110"/>
          </a:xfrm>
          <a:prstGeom prst="rect">
            <a:avLst/>
          </a:prstGeom>
          <a:noFill/>
          <a:ln>
            <a:noFill/>
          </a:ln>
          <a:effectLst>
            <a:outerShdw blurRad="50800" rotWithShape="0" algn="ctr" dir="5400000" dist="50800">
              <a:srgbClr val="000000">
                <a:alpha val="784"/>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D8D8D8"/>
                </a:solidFill>
                <a:latin typeface="Calibri"/>
                <a:ea typeface="Calibri"/>
                <a:cs typeface="Calibri"/>
                <a:sym typeface="Calibri"/>
              </a:rPr>
              <a:t>Introduction to A/B Testing</a:t>
            </a:r>
            <a:endParaRPr/>
          </a:p>
        </p:txBody>
      </p:sp>
      <p:sp>
        <p:nvSpPr>
          <p:cNvPr id="111" name="Google Shape;111;p3"/>
          <p:cNvSpPr txBox="1"/>
          <p:nvPr/>
        </p:nvSpPr>
        <p:spPr>
          <a:xfrm>
            <a:off x="277553" y="1163394"/>
            <a:ext cx="11636894" cy="112447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D0D0D"/>
              </a:buClr>
              <a:buSzPts val="1400"/>
              <a:buFont typeface="Calibri"/>
              <a:buNone/>
            </a:pPr>
            <a:r>
              <a:rPr b="1" lang="en-US" sz="1400">
                <a:solidFill>
                  <a:srgbClr val="0D0D0D"/>
                </a:solidFill>
                <a:latin typeface="Calibri"/>
                <a:ea typeface="Calibri"/>
                <a:cs typeface="Calibri"/>
                <a:sym typeface="Calibri"/>
              </a:rPr>
              <a:t>For example</a:t>
            </a:r>
            <a:r>
              <a:rPr lang="en-US" sz="1400">
                <a:solidFill>
                  <a:srgbClr val="0D0D0D"/>
                </a:solidFill>
                <a:latin typeface="Calibri"/>
                <a:ea typeface="Calibri"/>
                <a:cs typeface="Calibri"/>
                <a:sym typeface="Calibri"/>
              </a:rPr>
              <a:t>, you might test two different popups (to see which drives more webinar sign-ups) or two different Google Ads (to see which drives more purchases). </a:t>
            </a:r>
            <a:endParaRPr/>
          </a:p>
          <a:p>
            <a:pPr indent="0" lvl="0" marL="0" marR="0" rtl="0" algn="l">
              <a:lnSpc>
                <a:spcPct val="150000"/>
              </a:lnSpc>
              <a:spcBef>
                <a:spcPts val="800"/>
              </a:spcBef>
              <a:spcAft>
                <a:spcPts val="0"/>
              </a:spcAft>
              <a:buClr>
                <a:srgbClr val="0D0D0D"/>
              </a:buClr>
              <a:buSzPts val="1400"/>
              <a:buFont typeface="Calibri"/>
              <a:buNone/>
            </a:pPr>
            <a:r>
              <a:rPr lang="en-US" sz="1400">
                <a:solidFill>
                  <a:srgbClr val="0D0D0D"/>
                </a:solidFill>
                <a:latin typeface="Calibri"/>
                <a:ea typeface="Calibri"/>
                <a:cs typeface="Calibri"/>
                <a:sym typeface="Calibri"/>
              </a:rPr>
              <a:t>This provides key insights on where and how to invest your marketing budget and gives you the courage to take potentially risky moves.</a:t>
            </a:r>
            <a:endParaRPr/>
          </a:p>
        </p:txBody>
      </p:sp>
      <p:pic>
        <p:nvPicPr>
          <p:cNvPr descr="5 A/B Tests To Generate Better Profitable Results | National Positions Blog" id="112" name="Google Shape;112;p3"/>
          <p:cNvPicPr preferRelativeResize="0"/>
          <p:nvPr/>
        </p:nvPicPr>
        <p:blipFill rotWithShape="1">
          <a:blip r:embed="rId4">
            <a:alphaModFix/>
          </a:blip>
          <a:srcRect b="0" l="0" r="0" t="0"/>
          <a:stretch/>
        </p:blipFill>
        <p:spPr>
          <a:xfrm>
            <a:off x="2273453" y="2870486"/>
            <a:ext cx="7312584" cy="28577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nvSpPr>
        <p:spPr>
          <a:xfrm>
            <a:off x="213361" y="301465"/>
            <a:ext cx="781303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32C3FF"/>
                </a:solidFill>
                <a:latin typeface="Calibri"/>
                <a:ea typeface="Calibri"/>
                <a:cs typeface="Calibri"/>
                <a:sym typeface="Calibri"/>
              </a:rPr>
              <a:t>AB TESTING &amp; OPTIMIZATION FUNDAMENTALS</a:t>
            </a:r>
            <a:endParaRPr/>
          </a:p>
        </p:txBody>
      </p:sp>
      <p:pic>
        <p:nvPicPr>
          <p:cNvPr descr="Ironhack - Tech Barcelona" id="118" name="Google Shape;118;p4"/>
          <p:cNvPicPr preferRelativeResize="0"/>
          <p:nvPr/>
        </p:nvPicPr>
        <p:blipFill rotWithShape="1">
          <a:blip r:embed="rId3">
            <a:alphaModFix/>
          </a:blip>
          <a:srcRect b="0" l="0" r="0" t="0"/>
          <a:stretch/>
        </p:blipFill>
        <p:spPr>
          <a:xfrm>
            <a:off x="213361" y="5991372"/>
            <a:ext cx="678180" cy="734086"/>
          </a:xfrm>
          <a:prstGeom prst="rect">
            <a:avLst/>
          </a:prstGeom>
          <a:noFill/>
          <a:ln>
            <a:noFill/>
          </a:ln>
        </p:spPr>
      </p:pic>
      <p:sp>
        <p:nvSpPr>
          <p:cNvPr id="119" name="Google Shape;119;p4"/>
          <p:cNvSpPr txBox="1"/>
          <p:nvPr/>
        </p:nvSpPr>
        <p:spPr>
          <a:xfrm>
            <a:off x="213361" y="647828"/>
            <a:ext cx="5716384" cy="400110"/>
          </a:xfrm>
          <a:prstGeom prst="rect">
            <a:avLst/>
          </a:prstGeom>
          <a:noFill/>
          <a:ln>
            <a:noFill/>
          </a:ln>
          <a:effectLst>
            <a:outerShdw blurRad="50800" rotWithShape="0" algn="ctr" dir="5400000" dist="50800">
              <a:srgbClr val="000000">
                <a:alpha val="784"/>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D8D8D8"/>
                </a:solidFill>
                <a:latin typeface="Calibri"/>
                <a:ea typeface="Calibri"/>
                <a:cs typeface="Calibri"/>
                <a:sym typeface="Calibri"/>
              </a:rPr>
              <a:t>How Does A/B Testing work?</a:t>
            </a:r>
            <a:endParaRPr/>
          </a:p>
        </p:txBody>
      </p:sp>
      <p:sp>
        <p:nvSpPr>
          <p:cNvPr id="120" name="Google Shape;120;p4"/>
          <p:cNvSpPr txBox="1"/>
          <p:nvPr/>
        </p:nvSpPr>
        <p:spPr>
          <a:xfrm>
            <a:off x="300326" y="1394301"/>
            <a:ext cx="10058400" cy="2873867"/>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0D0D0D"/>
              </a:buClr>
              <a:buSzPts val="1600"/>
              <a:buFont typeface="Arial"/>
              <a:buNone/>
            </a:pPr>
            <a:r>
              <a:rPr lang="en-US" sz="1600">
                <a:solidFill>
                  <a:srgbClr val="0D0D0D"/>
                </a:solidFill>
                <a:latin typeface="Calibri"/>
                <a:ea typeface="Calibri"/>
                <a:cs typeface="Calibri"/>
                <a:sym typeface="Calibri"/>
              </a:rPr>
              <a:t>A/B testing works by randomly showing two versions of the same asset (ad, website, pop-up, offer, etc.) to different users. The random part is important because this provides more accurate information without skewing the results.</a:t>
            </a:r>
            <a:endParaRPr/>
          </a:p>
          <a:p>
            <a:pPr indent="-228594" lvl="0" marL="228594" marR="0" rtl="0" algn="l">
              <a:lnSpc>
                <a:spcPct val="150000"/>
              </a:lnSpc>
              <a:spcBef>
                <a:spcPts val="1800"/>
              </a:spcBef>
              <a:spcAft>
                <a:spcPts val="0"/>
              </a:spcAft>
              <a:buClr>
                <a:srgbClr val="0D0D0D"/>
              </a:buClr>
              <a:buSzPts val="1600"/>
              <a:buFont typeface="Arial"/>
              <a:buChar char="•"/>
            </a:pPr>
            <a:r>
              <a:rPr lang="en-US" sz="1600">
                <a:solidFill>
                  <a:srgbClr val="0D0D0D"/>
                </a:solidFill>
                <a:latin typeface="Calibri"/>
                <a:ea typeface="Calibri"/>
                <a:cs typeface="Calibri"/>
                <a:sym typeface="Calibri"/>
              </a:rPr>
              <a:t>One version is the “control” group, or the version already in use. The second version changes a single element. </a:t>
            </a:r>
            <a:endParaRPr/>
          </a:p>
          <a:p>
            <a:pPr indent="-228594" lvl="0" marL="228594" marR="0" rtl="0" algn="l">
              <a:lnSpc>
                <a:spcPct val="150000"/>
              </a:lnSpc>
              <a:spcBef>
                <a:spcPts val="1800"/>
              </a:spcBef>
              <a:spcAft>
                <a:spcPts val="0"/>
              </a:spcAft>
              <a:buClr>
                <a:srgbClr val="0D0D0D"/>
              </a:buClr>
              <a:buSzPts val="1600"/>
              <a:buFont typeface="Arial"/>
              <a:buChar char="•"/>
            </a:pPr>
            <a:r>
              <a:rPr lang="en-US" sz="1600">
                <a:solidFill>
                  <a:srgbClr val="0D0D0D"/>
                </a:solidFill>
                <a:latin typeface="Calibri"/>
                <a:ea typeface="Calibri"/>
                <a:cs typeface="Calibri"/>
                <a:sym typeface="Calibri"/>
              </a:rPr>
              <a:t>You can change multiple elements, but it does make it harder to tell what change made the difference. This is called multivariate testing (more on this later).</a:t>
            </a:r>
            <a:endParaRPr/>
          </a:p>
        </p:txBody>
      </p:sp>
      <p:sp>
        <p:nvSpPr>
          <p:cNvPr id="121" name="Google Shape;121;p4"/>
          <p:cNvSpPr txBox="1"/>
          <p:nvPr/>
        </p:nvSpPr>
        <p:spPr>
          <a:xfrm>
            <a:off x="300326" y="3975094"/>
            <a:ext cx="10773142" cy="115467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600">
                <a:solidFill>
                  <a:srgbClr val="0D0D0D"/>
                </a:solidFill>
                <a:latin typeface="Calibri"/>
                <a:ea typeface="Calibri"/>
                <a:cs typeface="Calibri"/>
                <a:sym typeface="Calibri"/>
              </a:rPr>
              <a:t>For example</a:t>
            </a:r>
            <a:r>
              <a:rPr lang="en-US" sz="1600">
                <a:solidFill>
                  <a:srgbClr val="0D0D0D"/>
                </a:solidFill>
                <a:latin typeface="Calibri"/>
                <a:ea typeface="Calibri"/>
                <a:cs typeface="Calibri"/>
                <a:sym typeface="Calibri"/>
              </a:rPr>
              <a:t>, you might show half of your website visitors a blue “buy now” button and the other half a red “buy now” button. After a certain period of time (generally at least two weeks), you’d compare conversion rates to see which color button resulted in more purchases.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p:nvPr/>
        </p:nvSpPr>
        <p:spPr>
          <a:xfrm>
            <a:off x="1136049" y="5317528"/>
            <a:ext cx="3346450" cy="923258"/>
          </a:xfrm>
          <a:prstGeom prst="rect">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5"/>
          <p:cNvSpPr txBox="1"/>
          <p:nvPr/>
        </p:nvSpPr>
        <p:spPr>
          <a:xfrm>
            <a:off x="213361" y="301465"/>
            <a:ext cx="781303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32C3FF"/>
                </a:solidFill>
                <a:latin typeface="Calibri"/>
                <a:ea typeface="Calibri"/>
                <a:cs typeface="Calibri"/>
                <a:sym typeface="Calibri"/>
              </a:rPr>
              <a:t>AB TESTING &amp; OPTIMIZATION FUNDAMENTALS</a:t>
            </a:r>
            <a:endParaRPr/>
          </a:p>
        </p:txBody>
      </p:sp>
      <p:pic>
        <p:nvPicPr>
          <p:cNvPr descr="Ironhack - Tech Barcelona" id="128" name="Google Shape;128;p5"/>
          <p:cNvPicPr preferRelativeResize="0"/>
          <p:nvPr/>
        </p:nvPicPr>
        <p:blipFill rotWithShape="1">
          <a:blip r:embed="rId3">
            <a:alphaModFix/>
          </a:blip>
          <a:srcRect b="0" l="0" r="0" t="0"/>
          <a:stretch/>
        </p:blipFill>
        <p:spPr>
          <a:xfrm>
            <a:off x="213361" y="5991372"/>
            <a:ext cx="678180" cy="734086"/>
          </a:xfrm>
          <a:prstGeom prst="rect">
            <a:avLst/>
          </a:prstGeom>
          <a:noFill/>
          <a:ln>
            <a:noFill/>
          </a:ln>
        </p:spPr>
      </p:pic>
      <p:sp>
        <p:nvSpPr>
          <p:cNvPr id="129" name="Google Shape;129;p5"/>
          <p:cNvSpPr txBox="1"/>
          <p:nvPr/>
        </p:nvSpPr>
        <p:spPr>
          <a:xfrm>
            <a:off x="213361" y="647828"/>
            <a:ext cx="5716384" cy="400110"/>
          </a:xfrm>
          <a:prstGeom prst="rect">
            <a:avLst/>
          </a:prstGeom>
          <a:noFill/>
          <a:ln>
            <a:noFill/>
          </a:ln>
          <a:effectLst>
            <a:outerShdw blurRad="50800" rotWithShape="0" algn="ctr" dir="5400000" dist="50800">
              <a:srgbClr val="000000">
                <a:alpha val="784"/>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D8D8D8"/>
                </a:solidFill>
                <a:latin typeface="Calibri"/>
                <a:ea typeface="Calibri"/>
                <a:cs typeface="Calibri"/>
                <a:sym typeface="Calibri"/>
              </a:rPr>
              <a:t>Introduction to A/B Testing</a:t>
            </a:r>
            <a:endParaRPr/>
          </a:p>
        </p:txBody>
      </p:sp>
      <p:pic>
        <p:nvPicPr>
          <p:cNvPr descr="Population vs Sample in Statistic - GeeksforGeeks" id="130" name="Google Shape;130;p5"/>
          <p:cNvPicPr preferRelativeResize="0"/>
          <p:nvPr/>
        </p:nvPicPr>
        <p:blipFill rotWithShape="1">
          <a:blip r:embed="rId4">
            <a:alphaModFix/>
          </a:blip>
          <a:srcRect b="0" l="0" r="46897" t="0"/>
          <a:stretch/>
        </p:blipFill>
        <p:spPr>
          <a:xfrm>
            <a:off x="95832" y="2015284"/>
            <a:ext cx="2336670" cy="2200128"/>
          </a:xfrm>
          <a:prstGeom prst="rect">
            <a:avLst/>
          </a:prstGeom>
          <a:noFill/>
          <a:ln>
            <a:noFill/>
          </a:ln>
        </p:spPr>
      </p:pic>
      <p:sp>
        <p:nvSpPr>
          <p:cNvPr id="131" name="Google Shape;131;p5"/>
          <p:cNvSpPr txBox="1"/>
          <p:nvPr/>
        </p:nvSpPr>
        <p:spPr>
          <a:xfrm>
            <a:off x="822503" y="3961084"/>
            <a:ext cx="132957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Calibri"/>
                <a:ea typeface="Calibri"/>
                <a:cs typeface="Calibri"/>
                <a:sym typeface="Calibri"/>
              </a:rPr>
              <a:t>POPULATION</a:t>
            </a:r>
            <a:endParaRPr/>
          </a:p>
        </p:txBody>
      </p:sp>
      <p:sp>
        <p:nvSpPr>
          <p:cNvPr id="132" name="Google Shape;132;p5"/>
          <p:cNvSpPr/>
          <p:nvPr/>
        </p:nvSpPr>
        <p:spPr>
          <a:xfrm rot="-1953803">
            <a:off x="2231048" y="2220818"/>
            <a:ext cx="1278774" cy="212436"/>
          </a:xfrm>
          <a:prstGeom prst="rightArrow">
            <a:avLst>
              <a:gd fmla="val 50000" name="adj1"/>
              <a:gd fmla="val 50000" name="adj2"/>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 name="Google Shape;133;p5"/>
          <p:cNvSpPr/>
          <p:nvPr/>
        </p:nvSpPr>
        <p:spPr>
          <a:xfrm rot="2121082">
            <a:off x="2217957" y="3700955"/>
            <a:ext cx="1278774" cy="212436"/>
          </a:xfrm>
          <a:prstGeom prst="rightArrow">
            <a:avLst>
              <a:gd fmla="val 50000" name="adj1"/>
              <a:gd fmla="val 50000" name="adj2"/>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4" name="Google Shape;134;p5"/>
          <p:cNvPicPr preferRelativeResize="0"/>
          <p:nvPr/>
        </p:nvPicPr>
        <p:blipFill rotWithShape="1">
          <a:blip r:embed="rId5">
            <a:alphaModFix/>
          </a:blip>
          <a:srcRect b="0" l="0" r="0" t="0"/>
          <a:stretch/>
        </p:blipFill>
        <p:spPr>
          <a:xfrm>
            <a:off x="3624233" y="1860380"/>
            <a:ext cx="182690" cy="223288"/>
          </a:xfrm>
          <a:prstGeom prst="rect">
            <a:avLst/>
          </a:prstGeom>
          <a:noFill/>
          <a:ln>
            <a:noFill/>
          </a:ln>
        </p:spPr>
      </p:pic>
      <p:pic>
        <p:nvPicPr>
          <p:cNvPr id="135" name="Google Shape;135;p5"/>
          <p:cNvPicPr preferRelativeResize="0"/>
          <p:nvPr/>
        </p:nvPicPr>
        <p:blipFill rotWithShape="1">
          <a:blip r:embed="rId6">
            <a:alphaModFix/>
          </a:blip>
          <a:srcRect b="0" l="0" r="0" t="0"/>
          <a:stretch/>
        </p:blipFill>
        <p:spPr>
          <a:xfrm>
            <a:off x="3806923" y="2083668"/>
            <a:ext cx="245507" cy="262152"/>
          </a:xfrm>
          <a:prstGeom prst="rect">
            <a:avLst/>
          </a:prstGeom>
          <a:noFill/>
          <a:ln>
            <a:noFill/>
          </a:ln>
        </p:spPr>
      </p:pic>
      <p:pic>
        <p:nvPicPr>
          <p:cNvPr id="136" name="Google Shape;136;p5"/>
          <p:cNvPicPr preferRelativeResize="0"/>
          <p:nvPr/>
        </p:nvPicPr>
        <p:blipFill rotWithShape="1">
          <a:blip r:embed="rId7">
            <a:alphaModFix/>
          </a:blip>
          <a:srcRect b="0" l="0" r="0" t="0"/>
          <a:stretch/>
        </p:blipFill>
        <p:spPr>
          <a:xfrm>
            <a:off x="3833318" y="1753132"/>
            <a:ext cx="219112" cy="262152"/>
          </a:xfrm>
          <a:prstGeom prst="rect">
            <a:avLst/>
          </a:prstGeom>
          <a:noFill/>
          <a:ln>
            <a:noFill/>
          </a:ln>
        </p:spPr>
      </p:pic>
      <p:pic>
        <p:nvPicPr>
          <p:cNvPr id="137" name="Google Shape;137;p5"/>
          <p:cNvPicPr preferRelativeResize="0"/>
          <p:nvPr/>
        </p:nvPicPr>
        <p:blipFill rotWithShape="1">
          <a:blip r:embed="rId8">
            <a:alphaModFix/>
          </a:blip>
          <a:srcRect b="0" l="0" r="0" t="0"/>
          <a:stretch/>
        </p:blipFill>
        <p:spPr>
          <a:xfrm>
            <a:off x="4085179" y="1813715"/>
            <a:ext cx="200390" cy="316617"/>
          </a:xfrm>
          <a:prstGeom prst="rect">
            <a:avLst/>
          </a:prstGeom>
          <a:noFill/>
          <a:ln>
            <a:noFill/>
          </a:ln>
        </p:spPr>
      </p:pic>
      <p:pic>
        <p:nvPicPr>
          <p:cNvPr id="138" name="Google Shape;138;p5"/>
          <p:cNvPicPr preferRelativeResize="0"/>
          <p:nvPr/>
        </p:nvPicPr>
        <p:blipFill rotWithShape="1">
          <a:blip r:embed="rId9">
            <a:alphaModFix/>
          </a:blip>
          <a:srcRect b="0" l="0" r="0" t="0"/>
          <a:stretch/>
        </p:blipFill>
        <p:spPr>
          <a:xfrm>
            <a:off x="3798017" y="1498993"/>
            <a:ext cx="263317" cy="276267"/>
          </a:xfrm>
          <a:prstGeom prst="rect">
            <a:avLst/>
          </a:prstGeom>
          <a:noFill/>
          <a:ln>
            <a:noFill/>
          </a:ln>
        </p:spPr>
      </p:pic>
      <p:pic>
        <p:nvPicPr>
          <p:cNvPr id="139" name="Google Shape;139;p5"/>
          <p:cNvPicPr preferRelativeResize="0"/>
          <p:nvPr/>
        </p:nvPicPr>
        <p:blipFill rotWithShape="1">
          <a:blip r:embed="rId10">
            <a:alphaModFix/>
          </a:blip>
          <a:srcRect b="0" l="0" r="0" t="0"/>
          <a:stretch/>
        </p:blipFill>
        <p:spPr>
          <a:xfrm>
            <a:off x="3498953" y="4233297"/>
            <a:ext cx="182690" cy="283753"/>
          </a:xfrm>
          <a:prstGeom prst="rect">
            <a:avLst/>
          </a:prstGeom>
          <a:noFill/>
          <a:ln>
            <a:noFill/>
          </a:ln>
        </p:spPr>
      </p:pic>
      <p:pic>
        <p:nvPicPr>
          <p:cNvPr id="140" name="Google Shape;140;p5"/>
          <p:cNvPicPr preferRelativeResize="0"/>
          <p:nvPr/>
        </p:nvPicPr>
        <p:blipFill rotWithShape="1">
          <a:blip r:embed="rId11">
            <a:alphaModFix/>
          </a:blip>
          <a:srcRect b="0" l="0" r="0" t="0"/>
          <a:stretch/>
        </p:blipFill>
        <p:spPr>
          <a:xfrm>
            <a:off x="3764082" y="4051986"/>
            <a:ext cx="224235" cy="240845"/>
          </a:xfrm>
          <a:prstGeom prst="rect">
            <a:avLst/>
          </a:prstGeom>
          <a:noFill/>
          <a:ln>
            <a:noFill/>
          </a:ln>
        </p:spPr>
      </p:pic>
      <p:pic>
        <p:nvPicPr>
          <p:cNvPr id="141" name="Google Shape;141;p5"/>
          <p:cNvPicPr preferRelativeResize="0"/>
          <p:nvPr/>
        </p:nvPicPr>
        <p:blipFill rotWithShape="1">
          <a:blip r:embed="rId12">
            <a:alphaModFix/>
          </a:blip>
          <a:srcRect b="0" l="0" r="0" t="0"/>
          <a:stretch/>
        </p:blipFill>
        <p:spPr>
          <a:xfrm>
            <a:off x="3775574" y="4375174"/>
            <a:ext cx="212743" cy="271143"/>
          </a:xfrm>
          <a:prstGeom prst="rect">
            <a:avLst/>
          </a:prstGeom>
          <a:noFill/>
          <a:ln>
            <a:noFill/>
          </a:ln>
        </p:spPr>
      </p:pic>
      <p:pic>
        <p:nvPicPr>
          <p:cNvPr id="142" name="Google Shape;142;p5"/>
          <p:cNvPicPr preferRelativeResize="0"/>
          <p:nvPr/>
        </p:nvPicPr>
        <p:blipFill rotWithShape="1">
          <a:blip r:embed="rId13">
            <a:alphaModFix/>
          </a:blip>
          <a:srcRect b="0" l="0" r="0" t="0"/>
          <a:stretch/>
        </p:blipFill>
        <p:spPr>
          <a:xfrm>
            <a:off x="4006983" y="4205897"/>
            <a:ext cx="288912" cy="283753"/>
          </a:xfrm>
          <a:prstGeom prst="rect">
            <a:avLst/>
          </a:prstGeom>
          <a:noFill/>
          <a:ln>
            <a:noFill/>
          </a:ln>
        </p:spPr>
      </p:pic>
      <p:pic>
        <p:nvPicPr>
          <p:cNvPr id="143" name="Google Shape;143;p5"/>
          <p:cNvPicPr preferRelativeResize="0"/>
          <p:nvPr/>
        </p:nvPicPr>
        <p:blipFill rotWithShape="1">
          <a:blip r:embed="rId14">
            <a:alphaModFix/>
          </a:blip>
          <a:srcRect b="0" l="0" r="0" t="0"/>
          <a:stretch/>
        </p:blipFill>
        <p:spPr>
          <a:xfrm>
            <a:off x="3799383" y="3825041"/>
            <a:ext cx="165132" cy="185773"/>
          </a:xfrm>
          <a:prstGeom prst="rect">
            <a:avLst/>
          </a:prstGeom>
          <a:noFill/>
          <a:ln>
            <a:noFill/>
          </a:ln>
        </p:spPr>
      </p:pic>
      <p:sp>
        <p:nvSpPr>
          <p:cNvPr id="144" name="Google Shape;144;p5"/>
          <p:cNvSpPr txBox="1"/>
          <p:nvPr/>
        </p:nvSpPr>
        <p:spPr>
          <a:xfrm>
            <a:off x="3299727" y="2333051"/>
            <a:ext cx="132957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SAMPLE A </a:t>
            </a:r>
            <a:endParaRPr/>
          </a:p>
          <a:p>
            <a:pPr indent="0" lvl="0" marL="0" marR="0" rtl="0" algn="ctr">
              <a:spcBef>
                <a:spcPts val="0"/>
              </a:spcBef>
              <a:spcAft>
                <a:spcPts val="0"/>
              </a:spcAft>
              <a:buNone/>
            </a:pPr>
            <a:r>
              <a:rPr b="1" i="1" lang="en-US" sz="1200">
                <a:solidFill>
                  <a:srgbClr val="BFBFBF"/>
                </a:solidFill>
                <a:latin typeface="Calibri"/>
                <a:ea typeface="Calibri"/>
                <a:cs typeface="Calibri"/>
                <a:sym typeface="Calibri"/>
              </a:rPr>
              <a:t>(Test group)</a:t>
            </a:r>
            <a:endParaRPr/>
          </a:p>
        </p:txBody>
      </p:sp>
      <p:sp>
        <p:nvSpPr>
          <p:cNvPr id="145" name="Google Shape;145;p5"/>
          <p:cNvSpPr txBox="1"/>
          <p:nvPr/>
        </p:nvSpPr>
        <p:spPr>
          <a:xfrm>
            <a:off x="3264887" y="4728877"/>
            <a:ext cx="132957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SAMPLE B </a:t>
            </a:r>
            <a:endParaRPr/>
          </a:p>
          <a:p>
            <a:pPr indent="0" lvl="0" marL="0" marR="0" rtl="0" algn="ctr">
              <a:spcBef>
                <a:spcPts val="0"/>
              </a:spcBef>
              <a:spcAft>
                <a:spcPts val="0"/>
              </a:spcAft>
              <a:buNone/>
            </a:pPr>
            <a:r>
              <a:rPr b="1" i="1" lang="en-US" sz="1200">
                <a:solidFill>
                  <a:srgbClr val="BFBFBF"/>
                </a:solidFill>
                <a:latin typeface="Calibri"/>
                <a:ea typeface="Calibri"/>
                <a:cs typeface="Calibri"/>
                <a:sym typeface="Calibri"/>
              </a:rPr>
              <a:t>(Control group)</a:t>
            </a:r>
            <a:endParaRPr/>
          </a:p>
        </p:txBody>
      </p:sp>
      <p:sp>
        <p:nvSpPr>
          <p:cNvPr id="146" name="Google Shape;146;p5"/>
          <p:cNvSpPr/>
          <p:nvPr/>
        </p:nvSpPr>
        <p:spPr>
          <a:xfrm>
            <a:off x="2710758" y="1559794"/>
            <a:ext cx="197033" cy="3689350"/>
          </a:xfrm>
          <a:prstGeom prst="downArrow">
            <a:avLst>
              <a:gd fmla="val 50000" name="adj1"/>
              <a:gd fmla="val 50000" name="adj2"/>
            </a:avLst>
          </a:prstGeom>
          <a:solidFill>
            <a:srgbClr val="C00000"/>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5"/>
          <p:cNvSpPr txBox="1"/>
          <p:nvPr/>
        </p:nvSpPr>
        <p:spPr>
          <a:xfrm>
            <a:off x="2144486" y="1221652"/>
            <a:ext cx="132957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Calibri"/>
                <a:ea typeface="Calibri"/>
                <a:cs typeface="Calibri"/>
                <a:sym typeface="Calibri"/>
              </a:rPr>
              <a:t>Randomized Split</a:t>
            </a:r>
            <a:endParaRPr/>
          </a:p>
        </p:txBody>
      </p:sp>
      <p:sp>
        <p:nvSpPr>
          <p:cNvPr id="148" name="Google Shape;148;p5"/>
          <p:cNvSpPr txBox="1"/>
          <p:nvPr/>
        </p:nvSpPr>
        <p:spPr>
          <a:xfrm>
            <a:off x="1136048" y="5347775"/>
            <a:ext cx="3346450" cy="86177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1" lang="en-US" sz="1000">
                <a:solidFill>
                  <a:schemeClr val="dk1"/>
                </a:solidFill>
                <a:latin typeface="Calibri"/>
                <a:ea typeface="Calibri"/>
                <a:cs typeface="Calibri"/>
                <a:sym typeface="Calibri"/>
              </a:rPr>
              <a:t>Minimum Detectable Effect (MDE) is the smallest change or difference you want to be able to spot with your test. It helps decide how many people or items you need to include in your test to confidently say there's a real change and it's not just chance.</a:t>
            </a:r>
            <a:endParaRPr i="1" sz="1000">
              <a:solidFill>
                <a:schemeClr val="dk1"/>
              </a:solidFill>
              <a:latin typeface="Calibri"/>
              <a:ea typeface="Calibri"/>
              <a:cs typeface="Calibri"/>
              <a:sym typeface="Calibri"/>
            </a:endParaRPr>
          </a:p>
        </p:txBody>
      </p:sp>
      <p:pic>
        <p:nvPicPr>
          <p:cNvPr id="149" name="Google Shape;149;p5"/>
          <p:cNvPicPr preferRelativeResize="0"/>
          <p:nvPr/>
        </p:nvPicPr>
        <p:blipFill rotWithShape="1">
          <a:blip r:embed="rId15">
            <a:alphaModFix/>
          </a:blip>
          <a:srcRect b="0" l="0" r="51977" t="0"/>
          <a:stretch/>
        </p:blipFill>
        <p:spPr>
          <a:xfrm>
            <a:off x="4986861" y="1441662"/>
            <a:ext cx="1346965" cy="837435"/>
          </a:xfrm>
          <a:prstGeom prst="rect">
            <a:avLst/>
          </a:prstGeom>
          <a:noFill/>
          <a:ln>
            <a:noFill/>
          </a:ln>
        </p:spPr>
      </p:pic>
      <p:sp>
        <p:nvSpPr>
          <p:cNvPr id="150" name="Google Shape;150;p5"/>
          <p:cNvSpPr/>
          <p:nvPr/>
        </p:nvSpPr>
        <p:spPr>
          <a:xfrm>
            <a:off x="4337207" y="1782713"/>
            <a:ext cx="547708" cy="221328"/>
          </a:xfrm>
          <a:prstGeom prst="rightArrow">
            <a:avLst>
              <a:gd fmla="val 50000" name="adj1"/>
              <a:gd fmla="val 50000" name="adj2"/>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1" name="Google Shape;151;p5"/>
          <p:cNvPicPr preferRelativeResize="0"/>
          <p:nvPr/>
        </p:nvPicPr>
        <p:blipFill rotWithShape="1">
          <a:blip r:embed="rId15">
            <a:alphaModFix/>
          </a:blip>
          <a:srcRect b="0" l="50081" r="0" t="0"/>
          <a:stretch/>
        </p:blipFill>
        <p:spPr>
          <a:xfrm>
            <a:off x="4933723" y="3917927"/>
            <a:ext cx="1400103" cy="837435"/>
          </a:xfrm>
          <a:prstGeom prst="rect">
            <a:avLst/>
          </a:prstGeom>
          <a:noFill/>
          <a:ln>
            <a:noFill/>
          </a:ln>
        </p:spPr>
      </p:pic>
      <p:sp>
        <p:nvSpPr>
          <p:cNvPr id="152" name="Google Shape;152;p5"/>
          <p:cNvSpPr/>
          <p:nvPr/>
        </p:nvSpPr>
        <p:spPr>
          <a:xfrm>
            <a:off x="4340955" y="4233297"/>
            <a:ext cx="547708" cy="221328"/>
          </a:xfrm>
          <a:prstGeom prst="rightArrow">
            <a:avLst>
              <a:gd fmla="val 50000" name="adj1"/>
              <a:gd fmla="val 50000" name="adj2"/>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5"/>
          <p:cNvSpPr txBox="1"/>
          <p:nvPr/>
        </p:nvSpPr>
        <p:spPr>
          <a:xfrm>
            <a:off x="5004251" y="3530174"/>
            <a:ext cx="132957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1200">
                <a:solidFill>
                  <a:srgbClr val="BFBFBF"/>
                </a:solidFill>
                <a:latin typeface="Calibri"/>
                <a:ea typeface="Calibri"/>
                <a:cs typeface="Calibri"/>
                <a:sym typeface="Calibri"/>
              </a:rPr>
              <a:t>(original display)</a:t>
            </a:r>
            <a:endParaRPr/>
          </a:p>
        </p:txBody>
      </p:sp>
      <p:sp>
        <p:nvSpPr>
          <p:cNvPr id="154" name="Google Shape;154;p5"/>
          <p:cNvSpPr/>
          <p:nvPr/>
        </p:nvSpPr>
        <p:spPr>
          <a:xfrm>
            <a:off x="6484405" y="1773544"/>
            <a:ext cx="547708" cy="221328"/>
          </a:xfrm>
          <a:prstGeom prst="rightArrow">
            <a:avLst>
              <a:gd fmla="val 50000" name="adj1"/>
              <a:gd fmla="val 50000" name="adj2"/>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5"/>
          <p:cNvSpPr/>
          <p:nvPr/>
        </p:nvSpPr>
        <p:spPr>
          <a:xfrm>
            <a:off x="6484405" y="4233297"/>
            <a:ext cx="547708" cy="221328"/>
          </a:xfrm>
          <a:prstGeom prst="rightArrow">
            <a:avLst>
              <a:gd fmla="val 50000" name="adj1"/>
              <a:gd fmla="val 50000" name="adj2"/>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p5"/>
          <p:cNvSpPr txBox="1"/>
          <p:nvPr/>
        </p:nvSpPr>
        <p:spPr>
          <a:xfrm>
            <a:off x="6915763" y="1622003"/>
            <a:ext cx="132957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18% </a:t>
            </a:r>
            <a:endParaRPr/>
          </a:p>
          <a:p>
            <a:pPr indent="0" lvl="0" marL="0" marR="0" rtl="0" algn="ctr">
              <a:spcBef>
                <a:spcPts val="0"/>
              </a:spcBef>
              <a:spcAft>
                <a:spcPts val="0"/>
              </a:spcAft>
              <a:buNone/>
            </a:pPr>
            <a:r>
              <a:rPr lang="en-US" sz="1200">
                <a:solidFill>
                  <a:schemeClr val="dk1"/>
                </a:solidFill>
                <a:latin typeface="Calibri"/>
                <a:ea typeface="Calibri"/>
                <a:cs typeface="Calibri"/>
                <a:sym typeface="Calibri"/>
              </a:rPr>
              <a:t>conversion rate</a:t>
            </a:r>
            <a:endParaRPr i="1" sz="1200">
              <a:solidFill>
                <a:srgbClr val="BFBFBF"/>
              </a:solidFill>
              <a:latin typeface="Calibri"/>
              <a:ea typeface="Calibri"/>
              <a:cs typeface="Calibri"/>
              <a:sym typeface="Calibri"/>
            </a:endParaRPr>
          </a:p>
        </p:txBody>
      </p:sp>
      <p:sp>
        <p:nvSpPr>
          <p:cNvPr id="157" name="Google Shape;157;p5"/>
          <p:cNvSpPr txBox="1"/>
          <p:nvPr/>
        </p:nvSpPr>
        <p:spPr>
          <a:xfrm>
            <a:off x="6914595" y="4100669"/>
            <a:ext cx="132957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11% </a:t>
            </a:r>
            <a:endParaRPr/>
          </a:p>
          <a:p>
            <a:pPr indent="0" lvl="0" marL="0" marR="0" rtl="0" algn="ctr">
              <a:spcBef>
                <a:spcPts val="0"/>
              </a:spcBef>
              <a:spcAft>
                <a:spcPts val="0"/>
              </a:spcAft>
              <a:buNone/>
            </a:pPr>
            <a:r>
              <a:rPr lang="en-US" sz="1200">
                <a:solidFill>
                  <a:schemeClr val="dk1"/>
                </a:solidFill>
                <a:latin typeface="Calibri"/>
                <a:ea typeface="Calibri"/>
                <a:cs typeface="Calibri"/>
                <a:sym typeface="Calibri"/>
              </a:rPr>
              <a:t>conversion rate</a:t>
            </a:r>
            <a:endParaRPr i="1" sz="1200">
              <a:solidFill>
                <a:srgbClr val="BFBFBF"/>
              </a:solidFill>
              <a:latin typeface="Calibri"/>
              <a:ea typeface="Calibri"/>
              <a:cs typeface="Calibri"/>
              <a:sym typeface="Calibri"/>
            </a:endParaRPr>
          </a:p>
        </p:txBody>
      </p:sp>
      <p:sp>
        <p:nvSpPr>
          <p:cNvPr id="158" name="Google Shape;158;p5"/>
          <p:cNvSpPr/>
          <p:nvPr/>
        </p:nvSpPr>
        <p:spPr>
          <a:xfrm>
            <a:off x="7436218" y="2157520"/>
            <a:ext cx="245507" cy="1894466"/>
          </a:xfrm>
          <a:prstGeom prst="upDownArrow">
            <a:avLst>
              <a:gd fmla="val 50000" name="adj1"/>
              <a:gd fmla="val 50000" name="adj2"/>
            </a:avLst>
          </a:prstGeom>
          <a:solidFill>
            <a:srgbClr val="C00000"/>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omparison - Free seo and web icons" id="159" name="Google Shape;159;p5"/>
          <p:cNvPicPr preferRelativeResize="0"/>
          <p:nvPr/>
        </p:nvPicPr>
        <p:blipFill rotWithShape="1">
          <a:blip r:embed="rId16">
            <a:alphaModFix/>
          </a:blip>
          <a:srcRect b="0" l="0" r="0" t="0"/>
          <a:stretch/>
        </p:blipFill>
        <p:spPr>
          <a:xfrm>
            <a:off x="6914594" y="2265694"/>
            <a:ext cx="1329576" cy="1329576"/>
          </a:xfrm>
          <a:prstGeom prst="rect">
            <a:avLst/>
          </a:prstGeom>
          <a:noFill/>
          <a:ln>
            <a:noFill/>
          </a:ln>
        </p:spPr>
      </p:pic>
      <p:sp>
        <p:nvSpPr>
          <p:cNvPr id="160" name="Google Shape;160;p5"/>
          <p:cNvSpPr/>
          <p:nvPr/>
        </p:nvSpPr>
        <p:spPr>
          <a:xfrm>
            <a:off x="8521488" y="918606"/>
            <a:ext cx="3346450" cy="5322179"/>
          </a:xfrm>
          <a:prstGeom prst="rect">
            <a:avLst/>
          </a:prstGeom>
          <a:solidFill>
            <a:srgbClr val="D8D8D8"/>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5"/>
          <p:cNvSpPr txBox="1"/>
          <p:nvPr/>
        </p:nvSpPr>
        <p:spPr>
          <a:xfrm>
            <a:off x="8530198" y="920315"/>
            <a:ext cx="3346450" cy="34778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000">
                <a:solidFill>
                  <a:srgbClr val="242424"/>
                </a:solidFill>
                <a:latin typeface="Arial"/>
                <a:ea typeface="Arial"/>
                <a:cs typeface="Arial"/>
                <a:sym typeface="Arial"/>
              </a:rPr>
              <a:t>With the data we collected from the activity of users of our website, we can compare the efficacy of the two designs A and B. Simply comparing mean values wouldn’t be very meaningful, as we would fail to assess the </a:t>
            </a:r>
            <a:r>
              <a:rPr b="1" i="0" lang="en-US" sz="1000">
                <a:solidFill>
                  <a:srgbClr val="242424"/>
                </a:solidFill>
                <a:latin typeface="Arial"/>
                <a:ea typeface="Arial"/>
                <a:cs typeface="Arial"/>
                <a:sym typeface="Arial"/>
              </a:rPr>
              <a:t>statistical significance</a:t>
            </a:r>
            <a:r>
              <a:rPr b="0" i="0" lang="en-US" sz="1000">
                <a:solidFill>
                  <a:srgbClr val="242424"/>
                </a:solidFill>
                <a:latin typeface="Arial"/>
                <a:ea typeface="Arial"/>
                <a:cs typeface="Arial"/>
                <a:sym typeface="Arial"/>
              </a:rPr>
              <a:t> of our observations. </a:t>
            </a:r>
            <a:r>
              <a:rPr lang="en-US" sz="1000">
                <a:solidFill>
                  <a:schemeClr val="dk1"/>
                </a:solidFill>
                <a:latin typeface="Calibri"/>
                <a:ea typeface="Calibri"/>
                <a:cs typeface="Calibri"/>
                <a:sym typeface="Calibri"/>
              </a:rPr>
              <a:t>It is indeed fundamental to determine how likely it is that the observed discrepancy between the two samples originates from chance.</a:t>
            </a:r>
            <a:endParaRPr/>
          </a:p>
          <a:p>
            <a:pPr indent="0" lvl="0" marL="0" marR="0" rtl="0" algn="just">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0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i="1" sz="1000">
              <a:solidFill>
                <a:schemeClr val="dk1"/>
              </a:solidFill>
              <a:latin typeface="Calibri"/>
              <a:ea typeface="Calibri"/>
              <a:cs typeface="Calibri"/>
              <a:sym typeface="Calibri"/>
            </a:endParaRPr>
          </a:p>
          <a:p>
            <a:pPr indent="0" lvl="0" marL="0" marR="0" rtl="0" algn="just">
              <a:spcBef>
                <a:spcPts val="0"/>
              </a:spcBef>
              <a:spcAft>
                <a:spcPts val="0"/>
              </a:spcAft>
              <a:buNone/>
            </a:pPr>
            <a:r>
              <a:rPr b="0" i="0" lang="en-US" sz="1000">
                <a:solidFill>
                  <a:srgbClr val="242424"/>
                </a:solidFill>
                <a:latin typeface="Arial"/>
                <a:ea typeface="Arial"/>
                <a:cs typeface="Arial"/>
                <a:sym typeface="Arial"/>
              </a:rPr>
              <a:t>Our </a:t>
            </a:r>
            <a:r>
              <a:rPr b="1" i="0" lang="en-US" sz="1000">
                <a:solidFill>
                  <a:srgbClr val="242424"/>
                </a:solidFill>
                <a:latin typeface="Arial"/>
                <a:ea typeface="Arial"/>
                <a:cs typeface="Arial"/>
                <a:sym typeface="Arial"/>
              </a:rPr>
              <a:t>null hypothesis H0</a:t>
            </a:r>
            <a:r>
              <a:rPr b="0" i="0" lang="en-US" sz="1000">
                <a:solidFill>
                  <a:srgbClr val="242424"/>
                </a:solidFill>
                <a:latin typeface="Arial"/>
                <a:ea typeface="Arial"/>
                <a:cs typeface="Arial"/>
                <a:sym typeface="Arial"/>
              </a:rPr>
              <a:t> is that the two designs A and B have the same efficacy, i.e. that they produce an equivalent click-through rate, or average revenue per user, etc. The statistical significance is then measured by the </a:t>
            </a:r>
            <a:r>
              <a:rPr b="1" i="0" lang="en-US" sz="1000">
                <a:solidFill>
                  <a:srgbClr val="242424"/>
                </a:solidFill>
                <a:latin typeface="Arial"/>
                <a:ea typeface="Arial"/>
                <a:cs typeface="Arial"/>
                <a:sym typeface="Arial"/>
              </a:rPr>
              <a:t>p-value</a:t>
            </a:r>
            <a:r>
              <a:rPr b="0" i="0" lang="en-US" sz="1000">
                <a:solidFill>
                  <a:srgbClr val="242424"/>
                </a:solidFill>
                <a:latin typeface="Arial"/>
                <a:ea typeface="Arial"/>
                <a:cs typeface="Arial"/>
                <a:sym typeface="Arial"/>
              </a:rPr>
              <a:t>, i.e. the probability of observing a discrepancy between our samples at least as strong as the one that we actually observed.</a:t>
            </a:r>
            <a:endParaRPr i="1" sz="1000">
              <a:solidFill>
                <a:schemeClr val="dk1"/>
              </a:solidFill>
              <a:latin typeface="Calibri"/>
              <a:ea typeface="Calibri"/>
              <a:cs typeface="Calibri"/>
              <a:sym typeface="Calibri"/>
            </a:endParaRPr>
          </a:p>
        </p:txBody>
      </p:sp>
      <p:pic>
        <p:nvPicPr>
          <p:cNvPr descr="Hypothesis Testing. “ Beware of problem of testing too many… | by Somya Rai  | Medium" id="162" name="Google Shape;162;p5"/>
          <p:cNvPicPr preferRelativeResize="0"/>
          <p:nvPr/>
        </p:nvPicPr>
        <p:blipFill rotWithShape="1">
          <a:blip r:embed="rId17">
            <a:alphaModFix/>
          </a:blip>
          <a:srcRect b="0" l="0" r="0" t="0"/>
          <a:stretch/>
        </p:blipFill>
        <p:spPr>
          <a:xfrm>
            <a:off x="8818882" y="2109206"/>
            <a:ext cx="2751660" cy="1150194"/>
          </a:xfrm>
          <a:prstGeom prst="rect">
            <a:avLst/>
          </a:prstGeom>
          <a:noFill/>
          <a:ln>
            <a:noFill/>
          </a:ln>
        </p:spPr>
      </p:pic>
      <p:pic>
        <p:nvPicPr>
          <p:cNvPr id="163" name="Google Shape;163;p5"/>
          <p:cNvPicPr preferRelativeResize="0"/>
          <p:nvPr/>
        </p:nvPicPr>
        <p:blipFill rotWithShape="1">
          <a:blip r:embed="rId18">
            <a:alphaModFix/>
          </a:blip>
          <a:srcRect b="0" l="0" r="0" t="0"/>
          <a:stretch/>
        </p:blipFill>
        <p:spPr>
          <a:xfrm>
            <a:off x="8584759" y="4430784"/>
            <a:ext cx="3219905" cy="300080"/>
          </a:xfrm>
          <a:prstGeom prst="rect">
            <a:avLst/>
          </a:prstGeom>
          <a:noFill/>
          <a:ln>
            <a:noFill/>
          </a:ln>
        </p:spPr>
      </p:pic>
      <p:sp>
        <p:nvSpPr>
          <p:cNvPr id="164" name="Google Shape;164;p5"/>
          <p:cNvSpPr txBox="1"/>
          <p:nvPr/>
        </p:nvSpPr>
        <p:spPr>
          <a:xfrm>
            <a:off x="8521488" y="4763458"/>
            <a:ext cx="3346450"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000">
                <a:solidFill>
                  <a:srgbClr val="242424"/>
                </a:solidFill>
                <a:latin typeface="Arial"/>
                <a:ea typeface="Arial"/>
                <a:cs typeface="Arial"/>
                <a:sym typeface="Arial"/>
              </a:rPr>
              <a:t>The p-value is a measure used in statistics to help you determine whether your results are due to chance. If you have a p-value of 5%, it means that if there were no real effect or difference (like no difference between two groups you're comparing),</a:t>
            </a:r>
            <a:r>
              <a:rPr b="1" lang="en-US" sz="1000">
                <a:solidFill>
                  <a:srgbClr val="242424"/>
                </a:solidFill>
                <a:latin typeface="Arial"/>
                <a:ea typeface="Arial"/>
                <a:cs typeface="Arial"/>
                <a:sym typeface="Arial"/>
              </a:rPr>
              <a:t> you would still see the result you got (or something more extreme) about 1 out of 20 times just by random chance. </a:t>
            </a:r>
            <a:r>
              <a:rPr lang="en-US" sz="1000">
                <a:solidFill>
                  <a:srgbClr val="242424"/>
                </a:solidFill>
                <a:latin typeface="Arial"/>
                <a:ea typeface="Arial"/>
                <a:cs typeface="Arial"/>
                <a:sym typeface="Arial"/>
              </a:rPr>
              <a:t>It's like flipping a coin and getting heads many times in a row – a low p-value suggests it might be a weighted coin rather than a fair one.</a:t>
            </a:r>
            <a:endParaRPr sz="1000">
              <a:solidFill>
                <a:srgbClr val="242424"/>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txBox="1"/>
          <p:nvPr/>
        </p:nvSpPr>
        <p:spPr>
          <a:xfrm>
            <a:off x="213361" y="301465"/>
            <a:ext cx="781303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32C3FF"/>
                </a:solidFill>
                <a:latin typeface="Calibri"/>
                <a:ea typeface="Calibri"/>
                <a:cs typeface="Calibri"/>
                <a:sym typeface="Calibri"/>
              </a:rPr>
              <a:t>AB TESTING &amp; OPTIMIZATION FUNDAMENTALS</a:t>
            </a:r>
            <a:endParaRPr/>
          </a:p>
        </p:txBody>
      </p:sp>
      <p:pic>
        <p:nvPicPr>
          <p:cNvPr descr="Ironhack - Tech Barcelona" id="170" name="Google Shape;170;p6"/>
          <p:cNvPicPr preferRelativeResize="0"/>
          <p:nvPr/>
        </p:nvPicPr>
        <p:blipFill rotWithShape="1">
          <a:blip r:embed="rId3">
            <a:alphaModFix/>
          </a:blip>
          <a:srcRect b="0" l="0" r="0" t="0"/>
          <a:stretch/>
        </p:blipFill>
        <p:spPr>
          <a:xfrm>
            <a:off x="213361" y="5991372"/>
            <a:ext cx="678180" cy="734086"/>
          </a:xfrm>
          <a:prstGeom prst="rect">
            <a:avLst/>
          </a:prstGeom>
          <a:noFill/>
          <a:ln>
            <a:noFill/>
          </a:ln>
        </p:spPr>
      </p:pic>
      <p:sp>
        <p:nvSpPr>
          <p:cNvPr id="171" name="Google Shape;171;p6"/>
          <p:cNvSpPr txBox="1"/>
          <p:nvPr/>
        </p:nvSpPr>
        <p:spPr>
          <a:xfrm>
            <a:off x="213361" y="647828"/>
            <a:ext cx="5716384" cy="400110"/>
          </a:xfrm>
          <a:prstGeom prst="rect">
            <a:avLst/>
          </a:prstGeom>
          <a:noFill/>
          <a:ln>
            <a:noFill/>
          </a:ln>
          <a:effectLst>
            <a:outerShdw blurRad="50800" rotWithShape="0" algn="ctr" dir="5400000" dist="50800">
              <a:srgbClr val="000000">
                <a:alpha val="784"/>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D8D8D8"/>
                </a:solidFill>
                <a:latin typeface="Calibri"/>
                <a:ea typeface="Calibri"/>
                <a:cs typeface="Calibri"/>
                <a:sym typeface="Calibri"/>
              </a:rPr>
              <a:t>Introduction to A/B Testing</a:t>
            </a:r>
            <a:endParaRPr/>
          </a:p>
        </p:txBody>
      </p:sp>
      <p:pic>
        <p:nvPicPr>
          <p:cNvPr id="172" name="Google Shape;172;p6"/>
          <p:cNvPicPr preferRelativeResize="0"/>
          <p:nvPr/>
        </p:nvPicPr>
        <p:blipFill rotWithShape="1">
          <a:blip r:embed="rId4">
            <a:alphaModFix/>
          </a:blip>
          <a:srcRect b="0" l="0" r="0" t="0"/>
          <a:stretch/>
        </p:blipFill>
        <p:spPr>
          <a:xfrm>
            <a:off x="2935007" y="3551969"/>
            <a:ext cx="6184362" cy="2844806"/>
          </a:xfrm>
          <a:prstGeom prst="rect">
            <a:avLst/>
          </a:prstGeom>
          <a:noFill/>
          <a:ln>
            <a:noFill/>
          </a:ln>
        </p:spPr>
      </p:pic>
      <p:sp>
        <p:nvSpPr>
          <p:cNvPr id="173" name="Google Shape;173;p6"/>
          <p:cNvSpPr txBox="1"/>
          <p:nvPr/>
        </p:nvSpPr>
        <p:spPr>
          <a:xfrm>
            <a:off x="213360" y="1010688"/>
            <a:ext cx="11627657" cy="26776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a:solidFill>
                  <a:srgbClr val="000000"/>
                </a:solidFill>
                <a:latin typeface="Raleway"/>
                <a:ea typeface="Raleway"/>
                <a:cs typeface="Raleway"/>
                <a:sym typeface="Raleway"/>
              </a:rPr>
              <a:t>Choosing a statistical test for A/B testing is like picking the right key for a lock, ensuring we correctly interpret our data.</a:t>
            </a:r>
            <a:endParaRPr/>
          </a:p>
          <a:p>
            <a:pPr indent="-88900" lvl="0" marL="0" marR="0" rtl="0" algn="just">
              <a:spcBef>
                <a:spcPts val="0"/>
              </a:spcBef>
              <a:spcAft>
                <a:spcPts val="0"/>
              </a:spcAft>
              <a:buClr>
                <a:srgbClr val="000000"/>
              </a:buClr>
              <a:buSzPts val="1400"/>
              <a:buFont typeface="Arial"/>
              <a:buChar char="•"/>
            </a:pPr>
            <a:r>
              <a:rPr b="1" lang="en-US" sz="1400">
                <a:solidFill>
                  <a:srgbClr val="000000"/>
                </a:solidFill>
                <a:latin typeface="Raleway"/>
                <a:ea typeface="Raleway"/>
                <a:cs typeface="Raleway"/>
                <a:sym typeface="Raleway"/>
              </a:rPr>
              <a:t>For categories (like survey responses):</a:t>
            </a:r>
            <a:endParaRPr/>
          </a:p>
          <a:p>
            <a:pPr indent="-285750" lvl="2" marL="457200" marR="0" rtl="0" algn="just">
              <a:spcBef>
                <a:spcPts val="0"/>
              </a:spcBef>
              <a:spcAft>
                <a:spcPts val="0"/>
              </a:spcAft>
              <a:buClr>
                <a:srgbClr val="000000"/>
              </a:buClr>
              <a:buSzPts val="1400"/>
              <a:buFont typeface="Arial"/>
              <a:buChar char="•"/>
            </a:pPr>
            <a:r>
              <a:rPr b="0" i="0" lang="en-US" sz="1400" u="none" cap="none" strike="noStrike">
                <a:solidFill>
                  <a:srgbClr val="000000"/>
                </a:solidFill>
                <a:latin typeface="Raleway"/>
                <a:ea typeface="Raleway"/>
                <a:cs typeface="Raleway"/>
                <a:sym typeface="Raleway"/>
              </a:rPr>
              <a:t>Use </a:t>
            </a:r>
            <a:r>
              <a:rPr b="1" i="0" lang="en-US" sz="1400" u="none" cap="none" strike="noStrike">
                <a:solidFill>
                  <a:srgbClr val="000000"/>
                </a:solidFill>
                <a:latin typeface="Raleway"/>
                <a:ea typeface="Raleway"/>
                <a:cs typeface="Raleway"/>
                <a:sym typeface="Raleway"/>
              </a:rPr>
              <a:t>Pearson's chi-squared test </a:t>
            </a:r>
            <a:r>
              <a:rPr b="0" i="0" lang="en-US" sz="1400" u="none" cap="none" strike="noStrike">
                <a:solidFill>
                  <a:srgbClr val="000000"/>
                </a:solidFill>
                <a:latin typeface="Raleway"/>
                <a:ea typeface="Raleway"/>
                <a:cs typeface="Raleway"/>
                <a:sym typeface="Raleway"/>
              </a:rPr>
              <a:t>when you have a lot of data.</a:t>
            </a:r>
            <a:endParaRPr/>
          </a:p>
          <a:p>
            <a:pPr indent="-285750" lvl="2" marL="457200" marR="0" rtl="0" algn="just">
              <a:spcBef>
                <a:spcPts val="0"/>
              </a:spcBef>
              <a:spcAft>
                <a:spcPts val="0"/>
              </a:spcAft>
              <a:buClr>
                <a:srgbClr val="000000"/>
              </a:buClr>
              <a:buSzPts val="1400"/>
              <a:buFont typeface="Arial"/>
              <a:buChar char="•"/>
            </a:pPr>
            <a:r>
              <a:rPr b="0" i="0" lang="en-US" sz="1400" u="none" cap="none" strike="noStrike">
                <a:solidFill>
                  <a:srgbClr val="000000"/>
                </a:solidFill>
                <a:latin typeface="Raleway"/>
                <a:ea typeface="Raleway"/>
                <a:cs typeface="Raleway"/>
                <a:sym typeface="Raleway"/>
              </a:rPr>
              <a:t>Use </a:t>
            </a:r>
            <a:r>
              <a:rPr b="1" i="0" lang="en-US" sz="1400" u="none" cap="none" strike="noStrike">
                <a:solidFill>
                  <a:srgbClr val="000000"/>
                </a:solidFill>
                <a:latin typeface="Raleway"/>
                <a:ea typeface="Raleway"/>
                <a:cs typeface="Raleway"/>
                <a:sym typeface="Raleway"/>
              </a:rPr>
              <a:t>Fisher's exact </a:t>
            </a:r>
            <a:r>
              <a:rPr b="0" i="0" lang="en-US" sz="1400" u="none" cap="none" strike="noStrike">
                <a:solidFill>
                  <a:srgbClr val="000000"/>
                </a:solidFill>
                <a:latin typeface="Raleway"/>
                <a:ea typeface="Raleway"/>
                <a:cs typeface="Raleway"/>
                <a:sym typeface="Raleway"/>
              </a:rPr>
              <a:t>test for smaller datasets.</a:t>
            </a:r>
            <a:endParaRPr/>
          </a:p>
          <a:p>
            <a:pPr indent="-88900" lvl="0" marL="0" marR="0" rtl="0" algn="just">
              <a:spcBef>
                <a:spcPts val="0"/>
              </a:spcBef>
              <a:spcAft>
                <a:spcPts val="0"/>
              </a:spcAft>
              <a:buClr>
                <a:srgbClr val="000000"/>
              </a:buClr>
              <a:buSzPts val="1400"/>
              <a:buFont typeface="Arial"/>
              <a:buChar char="•"/>
            </a:pPr>
            <a:r>
              <a:rPr b="1" lang="en-US" sz="1400">
                <a:solidFill>
                  <a:srgbClr val="000000"/>
                </a:solidFill>
                <a:latin typeface="Raleway"/>
                <a:ea typeface="Raleway"/>
                <a:cs typeface="Raleway"/>
                <a:sym typeface="Raleway"/>
              </a:rPr>
              <a:t>For numbers (like test scores):</a:t>
            </a:r>
            <a:endParaRPr/>
          </a:p>
          <a:p>
            <a:pPr indent="-285750" lvl="2" marL="457200" marR="0" rtl="0" algn="just">
              <a:spcBef>
                <a:spcPts val="0"/>
              </a:spcBef>
              <a:spcAft>
                <a:spcPts val="0"/>
              </a:spcAft>
              <a:buClr>
                <a:srgbClr val="000000"/>
              </a:buClr>
              <a:buSzPts val="1400"/>
              <a:buFont typeface="Arial"/>
              <a:buChar char="•"/>
            </a:pPr>
            <a:r>
              <a:rPr b="0" i="0" lang="en-US" sz="1400" u="none" cap="none" strike="noStrike">
                <a:solidFill>
                  <a:srgbClr val="000000"/>
                </a:solidFill>
                <a:latin typeface="Raleway"/>
                <a:ea typeface="Raleway"/>
                <a:cs typeface="Raleway"/>
                <a:sym typeface="Raleway"/>
              </a:rPr>
              <a:t>If you know how spread out the data is (variance), consider a </a:t>
            </a:r>
            <a:r>
              <a:rPr b="1" i="0" lang="en-US" sz="1400" u="none" cap="none" strike="noStrike">
                <a:solidFill>
                  <a:srgbClr val="000000"/>
                </a:solidFill>
                <a:latin typeface="Raleway"/>
                <a:ea typeface="Raleway"/>
                <a:cs typeface="Raleway"/>
                <a:sym typeface="Raleway"/>
              </a:rPr>
              <a:t>Z-test</a:t>
            </a:r>
            <a:r>
              <a:rPr b="0" i="0" lang="en-US" sz="1400" u="none" cap="none" strike="noStrike">
                <a:solidFill>
                  <a:srgbClr val="000000"/>
                </a:solidFill>
                <a:latin typeface="Raleway"/>
                <a:ea typeface="Raleway"/>
                <a:cs typeface="Raleway"/>
                <a:sym typeface="Raleway"/>
              </a:rPr>
              <a:t>.</a:t>
            </a:r>
            <a:endParaRPr/>
          </a:p>
          <a:p>
            <a:pPr indent="-285750" lvl="2" marL="457200" marR="0" rtl="0" algn="just">
              <a:spcBef>
                <a:spcPts val="0"/>
              </a:spcBef>
              <a:spcAft>
                <a:spcPts val="0"/>
              </a:spcAft>
              <a:buClr>
                <a:srgbClr val="000000"/>
              </a:buClr>
              <a:buSzPts val="1400"/>
              <a:buFont typeface="Arial"/>
              <a:buChar char="•"/>
            </a:pPr>
            <a:r>
              <a:rPr b="0" i="0" lang="en-US" sz="1400" u="none" cap="none" strike="noStrike">
                <a:solidFill>
                  <a:srgbClr val="000000"/>
                </a:solidFill>
                <a:latin typeface="Raleway"/>
                <a:ea typeface="Raleway"/>
                <a:cs typeface="Raleway"/>
                <a:sym typeface="Raleway"/>
              </a:rPr>
              <a:t>If you’re unsure about the spread, but it's roughly equal between groups, use a </a:t>
            </a:r>
            <a:r>
              <a:rPr b="1" i="0" lang="en-US" sz="1400" u="none" cap="none" strike="noStrike">
                <a:solidFill>
                  <a:srgbClr val="000000"/>
                </a:solidFill>
                <a:latin typeface="Raleway"/>
                <a:ea typeface="Raleway"/>
                <a:cs typeface="Raleway"/>
                <a:sym typeface="Raleway"/>
              </a:rPr>
              <a:t>Student's t-test</a:t>
            </a:r>
            <a:r>
              <a:rPr b="0" i="0" lang="en-US" sz="1400" u="none" cap="none" strike="noStrike">
                <a:solidFill>
                  <a:srgbClr val="000000"/>
                </a:solidFill>
                <a:latin typeface="Raleway"/>
                <a:ea typeface="Raleway"/>
                <a:cs typeface="Raleway"/>
                <a:sym typeface="Raleway"/>
              </a:rPr>
              <a:t>.</a:t>
            </a:r>
            <a:endParaRPr/>
          </a:p>
          <a:p>
            <a:pPr indent="-285750" lvl="2" marL="457200" marR="0" rtl="0" algn="just">
              <a:spcBef>
                <a:spcPts val="0"/>
              </a:spcBef>
              <a:spcAft>
                <a:spcPts val="0"/>
              </a:spcAft>
              <a:buClr>
                <a:srgbClr val="000000"/>
              </a:buClr>
              <a:buSzPts val="1400"/>
              <a:buFont typeface="Arial"/>
              <a:buChar char="•"/>
            </a:pPr>
            <a:r>
              <a:rPr b="0" i="0" lang="en-US" sz="1400" u="none" cap="none" strike="noStrike">
                <a:solidFill>
                  <a:srgbClr val="000000"/>
                </a:solidFill>
                <a:latin typeface="Raleway"/>
                <a:ea typeface="Raleway"/>
                <a:cs typeface="Raleway"/>
                <a:sym typeface="Raleway"/>
              </a:rPr>
              <a:t>If the spread is unequal, pick </a:t>
            </a:r>
            <a:r>
              <a:rPr b="1" i="0" lang="en-US" sz="1400" u="none" cap="none" strike="noStrike">
                <a:solidFill>
                  <a:srgbClr val="000000"/>
                </a:solidFill>
                <a:latin typeface="Raleway"/>
                <a:ea typeface="Raleway"/>
                <a:cs typeface="Raleway"/>
                <a:sym typeface="Raleway"/>
              </a:rPr>
              <a:t>Welch's t-test</a:t>
            </a:r>
            <a:r>
              <a:rPr b="0" i="0" lang="en-US" sz="1400" u="none" cap="none" strike="noStrike">
                <a:solidFill>
                  <a:srgbClr val="000000"/>
                </a:solidFill>
                <a:latin typeface="Raleway"/>
                <a:ea typeface="Raleway"/>
                <a:cs typeface="Raleway"/>
                <a:sym typeface="Raleway"/>
              </a:rPr>
              <a:t>.</a:t>
            </a:r>
            <a:endParaRPr/>
          </a:p>
          <a:p>
            <a:pPr indent="-88900" lvl="0" marL="0" marR="0" rtl="0" algn="just">
              <a:spcBef>
                <a:spcPts val="0"/>
              </a:spcBef>
              <a:spcAft>
                <a:spcPts val="0"/>
              </a:spcAft>
              <a:buClr>
                <a:srgbClr val="000000"/>
              </a:buClr>
              <a:buSzPts val="1400"/>
              <a:buFont typeface="Arial"/>
              <a:buChar char="•"/>
            </a:pPr>
            <a:r>
              <a:rPr b="1" lang="en-US" sz="1400">
                <a:solidFill>
                  <a:srgbClr val="000000"/>
                </a:solidFill>
                <a:latin typeface="Raleway"/>
                <a:ea typeface="Raleway"/>
                <a:cs typeface="Raleway"/>
                <a:sym typeface="Raleway"/>
              </a:rPr>
              <a:t>If the data is skewed or unusual:</a:t>
            </a:r>
            <a:endParaRPr/>
          </a:p>
          <a:p>
            <a:pPr indent="-285750" lvl="2" marL="457200" marR="0" rtl="0" algn="just">
              <a:spcBef>
                <a:spcPts val="0"/>
              </a:spcBef>
              <a:spcAft>
                <a:spcPts val="0"/>
              </a:spcAft>
              <a:buClr>
                <a:srgbClr val="000000"/>
              </a:buClr>
              <a:buSzPts val="1400"/>
              <a:buFont typeface="Arial"/>
              <a:buChar char="•"/>
            </a:pPr>
            <a:r>
              <a:rPr b="0" i="0" lang="en-US" sz="1400" u="none" cap="none" strike="noStrike">
                <a:solidFill>
                  <a:srgbClr val="000000"/>
                </a:solidFill>
                <a:latin typeface="Raleway"/>
                <a:ea typeface="Raleway"/>
                <a:cs typeface="Raleway"/>
                <a:sym typeface="Raleway"/>
              </a:rPr>
              <a:t>The </a:t>
            </a:r>
            <a:r>
              <a:rPr b="1" i="0" lang="en-US" sz="1400" u="none" cap="none" strike="noStrike">
                <a:solidFill>
                  <a:srgbClr val="000000"/>
                </a:solidFill>
                <a:latin typeface="Raleway"/>
                <a:ea typeface="Raleway"/>
                <a:cs typeface="Raleway"/>
                <a:sym typeface="Raleway"/>
              </a:rPr>
              <a:t>Mann-Whitney U test </a:t>
            </a:r>
            <a:r>
              <a:rPr b="0" i="0" lang="en-US" sz="1400" u="none" cap="none" strike="noStrike">
                <a:solidFill>
                  <a:srgbClr val="000000"/>
                </a:solidFill>
                <a:latin typeface="Raleway"/>
                <a:ea typeface="Raleway"/>
                <a:cs typeface="Raleway"/>
                <a:sym typeface="Raleway"/>
              </a:rPr>
              <a:t>works well when data doesn’t follow a bell curve.</a:t>
            </a:r>
            <a:endParaRPr/>
          </a:p>
          <a:p>
            <a:pPr indent="0" lvl="0" marL="0" marR="0" rtl="0" algn="just">
              <a:spcBef>
                <a:spcPts val="0"/>
              </a:spcBef>
              <a:spcAft>
                <a:spcPts val="0"/>
              </a:spcAft>
              <a:buNone/>
            </a:pPr>
            <a:r>
              <a:rPr lang="en-US" sz="1400">
                <a:solidFill>
                  <a:srgbClr val="000000"/>
                </a:solidFill>
                <a:latin typeface="Raleway"/>
                <a:ea typeface="Raleway"/>
                <a:cs typeface="Raleway"/>
                <a:sym typeface="Raleway"/>
              </a:rPr>
              <a:t>This guide helps ensure we choose a test that fits our data's story, giving us confidence in our A/B testing results.</a:t>
            </a:r>
            <a:endParaRPr/>
          </a:p>
          <a:p>
            <a:pPr indent="0" lvl="0" marL="0" marR="0" rtl="0" algn="l">
              <a:spcBef>
                <a:spcPts val="0"/>
              </a:spcBef>
              <a:spcAft>
                <a:spcPts val="0"/>
              </a:spcAft>
              <a:buNone/>
            </a:pPr>
            <a:r>
              <a:t/>
            </a:r>
            <a:endParaRPr sz="1400">
              <a:solidFill>
                <a:srgbClr val="000000"/>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7"/>
          <p:cNvSpPr txBox="1"/>
          <p:nvPr/>
        </p:nvSpPr>
        <p:spPr>
          <a:xfrm>
            <a:off x="213361" y="301465"/>
            <a:ext cx="781303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32C3FF"/>
                </a:solidFill>
                <a:latin typeface="Calibri"/>
                <a:ea typeface="Calibri"/>
                <a:cs typeface="Calibri"/>
                <a:sym typeface="Calibri"/>
              </a:rPr>
              <a:t>AB TESTING &amp; OPTIMIZATION FUNDAMENTALS</a:t>
            </a:r>
            <a:endParaRPr/>
          </a:p>
        </p:txBody>
      </p:sp>
      <p:pic>
        <p:nvPicPr>
          <p:cNvPr descr="Ironhack - Tech Barcelona" id="179" name="Google Shape;179;p7"/>
          <p:cNvPicPr preferRelativeResize="0"/>
          <p:nvPr/>
        </p:nvPicPr>
        <p:blipFill rotWithShape="1">
          <a:blip r:embed="rId3">
            <a:alphaModFix/>
          </a:blip>
          <a:srcRect b="0" l="0" r="0" t="0"/>
          <a:stretch/>
        </p:blipFill>
        <p:spPr>
          <a:xfrm>
            <a:off x="213361" y="5991372"/>
            <a:ext cx="678180" cy="734086"/>
          </a:xfrm>
          <a:prstGeom prst="rect">
            <a:avLst/>
          </a:prstGeom>
          <a:noFill/>
          <a:ln>
            <a:noFill/>
          </a:ln>
        </p:spPr>
      </p:pic>
      <p:sp>
        <p:nvSpPr>
          <p:cNvPr id="180" name="Google Shape;180;p7"/>
          <p:cNvSpPr txBox="1"/>
          <p:nvPr/>
        </p:nvSpPr>
        <p:spPr>
          <a:xfrm>
            <a:off x="213361" y="647828"/>
            <a:ext cx="5716384" cy="400110"/>
          </a:xfrm>
          <a:prstGeom prst="rect">
            <a:avLst/>
          </a:prstGeom>
          <a:noFill/>
          <a:ln>
            <a:noFill/>
          </a:ln>
          <a:effectLst>
            <a:outerShdw blurRad="50800" rotWithShape="0" algn="ctr" dir="5400000" dist="50800">
              <a:srgbClr val="000000">
                <a:alpha val="784"/>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D8D8D8"/>
                </a:solidFill>
                <a:latin typeface="Calibri"/>
                <a:ea typeface="Calibri"/>
                <a:cs typeface="Calibri"/>
                <a:sym typeface="Calibri"/>
              </a:rPr>
              <a:t>Why A/B Testing is important?</a:t>
            </a:r>
            <a:endParaRPr/>
          </a:p>
        </p:txBody>
      </p:sp>
      <p:sp>
        <p:nvSpPr>
          <p:cNvPr id="181" name="Google Shape;181;p7"/>
          <p:cNvSpPr txBox="1"/>
          <p:nvPr/>
        </p:nvSpPr>
        <p:spPr>
          <a:xfrm>
            <a:off x="213361" y="1171048"/>
            <a:ext cx="10198775" cy="1621239"/>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0D0D0D"/>
              </a:buClr>
              <a:buSzPts val="1600"/>
              <a:buFont typeface="Arial"/>
              <a:buNone/>
            </a:pPr>
            <a:r>
              <a:rPr lang="en-US" sz="1600">
                <a:solidFill>
                  <a:srgbClr val="0D0D0D"/>
                </a:solidFill>
                <a:latin typeface="Calibri"/>
                <a:ea typeface="Calibri"/>
                <a:cs typeface="Calibri"/>
                <a:sym typeface="Calibri"/>
              </a:rPr>
              <a:t>Accurate A/B tests can make a huge difference in your return on investment. By using controlled tests and gathering empirical data, you can figure out exactly which marketing strategies work best for your company and your product.</a:t>
            </a:r>
            <a:endParaRPr/>
          </a:p>
        </p:txBody>
      </p:sp>
      <p:sp>
        <p:nvSpPr>
          <p:cNvPr id="182" name="Google Shape;182;p7"/>
          <p:cNvSpPr txBox="1"/>
          <p:nvPr/>
        </p:nvSpPr>
        <p:spPr>
          <a:xfrm>
            <a:off x="353736" y="2849066"/>
            <a:ext cx="10058400" cy="2154777"/>
          </a:xfrm>
          <a:prstGeom prst="rect">
            <a:avLst/>
          </a:prstGeom>
          <a:noFill/>
          <a:ln>
            <a:noFill/>
          </a:ln>
        </p:spPr>
        <p:txBody>
          <a:bodyPr anchorCtr="0" anchor="t" bIns="45700" lIns="91425" spcFirstLastPara="1" rIns="91425" wrap="square" tIns="45700">
            <a:spAutoFit/>
          </a:bodyPr>
          <a:lstStyle/>
          <a:p>
            <a:pPr indent="-311143" lvl="0" marL="613818" marR="0" rtl="0" algn="l">
              <a:lnSpc>
                <a:spcPct val="150000"/>
              </a:lnSpc>
              <a:spcBef>
                <a:spcPts val="0"/>
              </a:spcBef>
              <a:spcAft>
                <a:spcPts val="0"/>
              </a:spcAft>
              <a:buClr>
                <a:srgbClr val="696969"/>
              </a:buClr>
              <a:buSzPts val="900"/>
              <a:buFont typeface="Calibri"/>
              <a:buAutoNum type="arabicPeriod"/>
            </a:pPr>
            <a:r>
              <a:rPr b="1" lang="en-US" sz="1600">
                <a:solidFill>
                  <a:srgbClr val="0D0D0D"/>
                </a:solidFill>
                <a:latin typeface="Calibri"/>
                <a:ea typeface="Calibri"/>
                <a:cs typeface="Calibri"/>
                <a:sym typeface="Calibri"/>
              </a:rPr>
              <a:t>Understand target audience</a:t>
            </a:r>
            <a:r>
              <a:rPr lang="en-US" sz="1600">
                <a:solidFill>
                  <a:srgbClr val="0D0D0D"/>
                </a:solidFill>
                <a:latin typeface="Calibri"/>
                <a:ea typeface="Calibri"/>
                <a:cs typeface="Calibri"/>
                <a:sym typeface="Calibri"/>
              </a:rPr>
              <a:t>.</a:t>
            </a:r>
            <a:endParaRPr/>
          </a:p>
          <a:p>
            <a:pPr indent="-311143" lvl="0" marL="613818" marR="0" rtl="0" algn="l">
              <a:lnSpc>
                <a:spcPct val="150000"/>
              </a:lnSpc>
              <a:spcBef>
                <a:spcPts val="1467"/>
              </a:spcBef>
              <a:spcAft>
                <a:spcPts val="0"/>
              </a:spcAft>
              <a:buClr>
                <a:srgbClr val="696969"/>
              </a:buClr>
              <a:buSzPts val="900"/>
              <a:buFont typeface="Calibri"/>
              <a:buAutoNum type="arabicPeriod"/>
            </a:pPr>
            <a:r>
              <a:rPr b="1" lang="en-US" sz="1600">
                <a:solidFill>
                  <a:srgbClr val="0D0D0D"/>
                </a:solidFill>
                <a:latin typeface="Calibri"/>
                <a:ea typeface="Calibri"/>
                <a:cs typeface="Calibri"/>
                <a:sym typeface="Calibri"/>
              </a:rPr>
              <a:t>Higher conversion rates</a:t>
            </a:r>
            <a:r>
              <a:rPr lang="en-US" sz="1600">
                <a:solidFill>
                  <a:srgbClr val="0D0D0D"/>
                </a:solidFill>
                <a:latin typeface="Calibri"/>
                <a:ea typeface="Calibri"/>
                <a:cs typeface="Calibri"/>
                <a:sym typeface="Calibri"/>
              </a:rPr>
              <a:t>.</a:t>
            </a:r>
            <a:endParaRPr/>
          </a:p>
          <a:p>
            <a:pPr indent="-253993" lvl="0" marL="613818" marR="0" rtl="0" algn="l">
              <a:lnSpc>
                <a:spcPct val="150000"/>
              </a:lnSpc>
              <a:spcBef>
                <a:spcPts val="1467"/>
              </a:spcBef>
              <a:spcAft>
                <a:spcPts val="0"/>
              </a:spcAft>
              <a:buClr>
                <a:srgbClr val="696969"/>
              </a:buClr>
              <a:buSzPts val="900"/>
              <a:buFont typeface="Calibri"/>
              <a:buNone/>
            </a:pPr>
            <a:r>
              <a:t/>
            </a:r>
            <a:endParaRPr sz="1600">
              <a:solidFill>
                <a:srgbClr val="0D0D0D"/>
              </a:solidFill>
              <a:latin typeface="Calibri"/>
              <a:ea typeface="Calibri"/>
              <a:cs typeface="Calibri"/>
              <a:sym typeface="Calibri"/>
            </a:endParaRPr>
          </a:p>
          <a:p>
            <a:pPr indent="-253993" lvl="0" marL="613818" marR="0" rtl="0" algn="l">
              <a:lnSpc>
                <a:spcPct val="150000"/>
              </a:lnSpc>
              <a:spcBef>
                <a:spcPts val="1467"/>
              </a:spcBef>
              <a:spcAft>
                <a:spcPts val="0"/>
              </a:spcAft>
              <a:buClr>
                <a:srgbClr val="696969"/>
              </a:buClr>
              <a:buSzPts val="900"/>
              <a:buFont typeface="Calibri"/>
              <a:buNone/>
            </a:pPr>
            <a:r>
              <a:t/>
            </a:r>
            <a:endParaRPr sz="1600">
              <a:solidFill>
                <a:srgbClr val="0D0D0D"/>
              </a:solidFill>
              <a:latin typeface="Calibri"/>
              <a:ea typeface="Calibri"/>
              <a:cs typeface="Calibri"/>
              <a:sym typeface="Calibri"/>
            </a:endParaRPr>
          </a:p>
          <a:p>
            <a:pPr indent="-311143" lvl="0" marL="613818" marR="0" rtl="0" algn="l">
              <a:lnSpc>
                <a:spcPct val="150000"/>
              </a:lnSpc>
              <a:spcBef>
                <a:spcPts val="1467"/>
              </a:spcBef>
              <a:spcAft>
                <a:spcPts val="0"/>
              </a:spcAft>
              <a:buClr>
                <a:srgbClr val="696969"/>
              </a:buClr>
              <a:buSzPts val="900"/>
              <a:buFont typeface="Calibri"/>
              <a:buAutoNum type="arabicPeriod"/>
            </a:pPr>
            <a:r>
              <a:rPr b="1" lang="en-US" sz="1600">
                <a:solidFill>
                  <a:srgbClr val="0D0D0D"/>
                </a:solidFill>
                <a:latin typeface="Calibri"/>
                <a:ea typeface="Calibri"/>
                <a:cs typeface="Calibri"/>
                <a:sym typeface="Calibri"/>
              </a:rPr>
              <a:t>Stay on top of changing trends</a:t>
            </a:r>
            <a:r>
              <a:rPr lang="en-US" sz="1600">
                <a:solidFill>
                  <a:srgbClr val="0D0D0D"/>
                </a:solidFill>
                <a:latin typeface="Calibri"/>
                <a:ea typeface="Calibri"/>
                <a:cs typeface="Calibri"/>
                <a:sym typeface="Calibri"/>
              </a:rPr>
              <a:t>.</a:t>
            </a:r>
            <a:endParaRPr/>
          </a:p>
          <a:p>
            <a:pPr indent="-311143" lvl="0" marL="613818" marR="0" rtl="0" algn="l">
              <a:lnSpc>
                <a:spcPct val="150000"/>
              </a:lnSpc>
              <a:spcBef>
                <a:spcPts val="1467"/>
              </a:spcBef>
              <a:spcAft>
                <a:spcPts val="0"/>
              </a:spcAft>
              <a:buClr>
                <a:srgbClr val="696969"/>
              </a:buClr>
              <a:buSzPts val="900"/>
              <a:buFont typeface="Calibri"/>
              <a:buAutoNum type="arabicPeriod"/>
            </a:pPr>
            <a:r>
              <a:rPr b="1" lang="en-US" sz="1600">
                <a:solidFill>
                  <a:srgbClr val="0D0D0D"/>
                </a:solidFill>
                <a:latin typeface="Calibri"/>
                <a:ea typeface="Calibri"/>
                <a:cs typeface="Calibri"/>
                <a:sym typeface="Calibri"/>
              </a:rPr>
              <a:t>Reduce bounce rates</a:t>
            </a:r>
            <a:r>
              <a:rPr lang="en-US" sz="1600">
                <a:solidFill>
                  <a:srgbClr val="0D0D0D"/>
                </a:solidFill>
                <a:latin typeface="Calibri"/>
                <a:ea typeface="Calibri"/>
                <a:cs typeface="Calibri"/>
                <a:sym typeface="Calibri"/>
              </a:rPr>
              <a:t>.</a:t>
            </a:r>
            <a:endParaRPr/>
          </a:p>
        </p:txBody>
      </p:sp>
      <p:cxnSp>
        <p:nvCxnSpPr>
          <p:cNvPr id="183" name="Google Shape;183;p7"/>
          <p:cNvCxnSpPr/>
          <p:nvPr/>
        </p:nvCxnSpPr>
        <p:spPr>
          <a:xfrm>
            <a:off x="4971876" y="2842866"/>
            <a:ext cx="0" cy="1172268"/>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descr="Image" id="188" name="Google Shape;188;p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89" name="Google Shape;189;p8"/>
          <p:cNvSpPr/>
          <p:nvPr/>
        </p:nvSpPr>
        <p:spPr>
          <a:xfrm>
            <a:off x="763509" y="1195055"/>
            <a:ext cx="5021655" cy="5088049"/>
          </a:xfrm>
          <a:prstGeom prst="rect">
            <a:avLst/>
          </a:prstGeom>
          <a:solidFill>
            <a:srgbClr val="554CFF"/>
          </a:solidFill>
          <a:ln cap="flat" cmpd="sng" w="12700">
            <a:solidFill>
              <a:srgbClr val="554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8"/>
          <p:cNvSpPr/>
          <p:nvPr/>
        </p:nvSpPr>
        <p:spPr>
          <a:xfrm>
            <a:off x="1753356" y="226337"/>
            <a:ext cx="1514946" cy="697117"/>
          </a:xfrm>
          <a:prstGeom prst="rect">
            <a:avLst/>
          </a:prstGeom>
          <a:solidFill>
            <a:srgbClr val="554CFF"/>
          </a:solidFill>
          <a:ln cap="flat" cmpd="sng" w="12700">
            <a:solidFill>
              <a:srgbClr val="554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8"/>
          <p:cNvSpPr txBox="1"/>
          <p:nvPr/>
        </p:nvSpPr>
        <p:spPr>
          <a:xfrm>
            <a:off x="174532" y="3167390"/>
            <a:ext cx="642946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Calibri"/>
                <a:ea typeface="Calibri"/>
                <a:cs typeface="Calibri"/>
                <a:sym typeface="Calibri"/>
              </a:rPr>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2024-03-18T22:11:03Z</dcterms:created>
  <dc:creator>Alfons Marques</dc:creator>
</cp:coreProperties>
</file>