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9144000" cy="5143500"/>
  <p:embeddedFontLst>
    <p:embeddedFont>
      <p:font typeface="Libre Franklin"/>
      <p:regular r:id="rId20"/>
      <p:bold r:id="rId21"/>
      <p:italic r:id="rId22"/>
      <p:boldItalic r:id="rId23"/>
    </p:embeddedFont>
    <p:embeddedFont>
      <p:font typeface="Poppins"/>
      <p:regular r:id="rId24"/>
      <p:bold r:id="rId25"/>
      <p:italic r:id="rId26"/>
      <p:boldItalic r:id="rId27"/>
    </p:embeddedFon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9" roundtripDataSignature="AMtx7mho1Pcy+8XxTTVRy5TwkuO4lw4C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22" Type="http://schemas.openxmlformats.org/officeDocument/2006/relationships/font" Target="fonts/LibreFranklin-italic.fntdata"/><Relationship Id="rId21" Type="http://schemas.openxmlformats.org/officeDocument/2006/relationships/font" Target="fonts/LibreFranklin-bold.fntdata"/><Relationship Id="rId24" Type="http://schemas.openxmlformats.org/officeDocument/2006/relationships/font" Target="fonts/Poppins-regular.fntdata"/><Relationship Id="rId23" Type="http://schemas.openxmlformats.org/officeDocument/2006/relationships/font" Target="fonts/LibreFrankl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ArialBlack-regular.fntdata"/><Relationship Id="rId27" Type="http://schemas.openxmlformats.org/officeDocument/2006/relationships/font" Target="fonts/Poppi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6" name="Shape 16"/>
        <p:cNvGrpSpPr/>
        <p:nvPr/>
      </p:nvGrpSpPr>
      <p:grpSpPr>
        <a:xfrm>
          <a:off x="0" y="0"/>
          <a:ext cx="0" cy="0"/>
          <a:chOff x="0" y="0"/>
          <a:chExt cx="0" cy="0"/>
        </a:xfrm>
      </p:grpSpPr>
      <p:sp>
        <p:nvSpPr>
          <p:cNvPr id="17" name="Google Shape;17;p15"/>
          <p:cNvSpPr txBox="1"/>
          <p:nvPr>
            <p:ph type="ctrTitle"/>
          </p:nvPr>
        </p:nvSpPr>
        <p:spPr>
          <a:xfrm>
            <a:off x="652248" y="768522"/>
            <a:ext cx="276860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200">
                <a:solidFill>
                  <a:srgbClr val="42424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400">
                <a:solidFill>
                  <a:srgbClr val="424242"/>
                </a:solidFill>
                <a:latin typeface="Arial Black"/>
                <a:ea typeface="Arial Black"/>
                <a:cs typeface="Arial Black"/>
                <a:sym typeface="Arial Black"/>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5" name="Google Shape;6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0" name="Google Shape;7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71" name="Shape 71"/>
        <p:cNvGrpSpPr/>
        <p:nvPr/>
      </p:nvGrpSpPr>
      <p:grpSpPr>
        <a:xfrm>
          <a:off x="0" y="0"/>
          <a:ext cx="0" cy="0"/>
          <a:chOff x="0" y="0"/>
          <a:chExt cx="0" cy="0"/>
        </a:xfrm>
      </p:grpSpPr>
      <p:sp>
        <p:nvSpPr>
          <p:cNvPr id="72" name="Google Shape;72;p2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3" name="Google Shape;73;p2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4" name="Google Shape;7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75" name="Shape 75"/>
        <p:cNvGrpSpPr/>
        <p:nvPr/>
      </p:nvGrpSpPr>
      <p:grpSpPr>
        <a:xfrm>
          <a:off x="0" y="0"/>
          <a:ext cx="0" cy="0"/>
          <a:chOff x="0" y="0"/>
          <a:chExt cx="0" cy="0"/>
        </a:xfrm>
      </p:grpSpPr>
      <p:sp>
        <p:nvSpPr>
          <p:cNvPr id="76" name="Google Shape;76;p2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7" name="Google Shape;7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8" name="Shape 78"/>
        <p:cNvGrpSpPr/>
        <p:nvPr/>
      </p:nvGrpSpPr>
      <p:grpSpPr>
        <a:xfrm>
          <a:off x="0" y="0"/>
          <a:ext cx="0" cy="0"/>
          <a:chOff x="0" y="0"/>
          <a:chExt cx="0" cy="0"/>
        </a:xfrm>
      </p:grpSpPr>
      <p:sp>
        <p:nvSpPr>
          <p:cNvPr id="79" name="Google Shape;79;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1" name="Google Shape;81;p2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2" name="Google Shape;82;p2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3" name="Google Shape;8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4" name="Shape 84"/>
        <p:cNvGrpSpPr/>
        <p:nvPr/>
      </p:nvGrpSpPr>
      <p:grpSpPr>
        <a:xfrm>
          <a:off x="0" y="0"/>
          <a:ext cx="0" cy="0"/>
          <a:chOff x="0" y="0"/>
          <a:chExt cx="0" cy="0"/>
        </a:xfrm>
      </p:grpSpPr>
      <p:sp>
        <p:nvSpPr>
          <p:cNvPr id="85" name="Google Shape;85;p3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6" name="Google Shape;8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7" name="Shape 87"/>
        <p:cNvGrpSpPr/>
        <p:nvPr/>
      </p:nvGrpSpPr>
      <p:grpSpPr>
        <a:xfrm>
          <a:off x="0" y="0"/>
          <a:ext cx="0" cy="0"/>
          <a:chOff x="0" y="0"/>
          <a:chExt cx="0" cy="0"/>
        </a:xfrm>
      </p:grpSpPr>
      <p:sp>
        <p:nvSpPr>
          <p:cNvPr id="88" name="Google Shape;88;p31"/>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89" name="Google Shape;89;p3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0" name="Google Shape;9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93" name="Shape 93"/>
        <p:cNvGrpSpPr/>
        <p:nvPr/>
      </p:nvGrpSpPr>
      <p:grpSpPr>
        <a:xfrm>
          <a:off x="0" y="0"/>
          <a:ext cx="0" cy="0"/>
          <a:chOff x="0" y="0"/>
          <a:chExt cx="0" cy="0"/>
        </a:xfrm>
      </p:grpSpPr>
      <p:sp>
        <p:nvSpPr>
          <p:cNvPr id="94" name="Google Shape;94;p33"/>
          <p:cNvSpPr txBox="1"/>
          <p:nvPr>
            <p:ph type="title"/>
          </p:nvPr>
        </p:nvSpPr>
        <p:spPr>
          <a:xfrm>
            <a:off x="822721" y="215503"/>
            <a:ext cx="7543800" cy="10869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SzPts val="2800"/>
              <a:buNone/>
              <a:defRPr/>
            </a:lvl1pPr>
            <a:lvl2pPr lvl="1" algn="l">
              <a:lnSpc>
                <a:spcPct val="90000"/>
              </a:lnSpc>
              <a:spcBef>
                <a:spcPts val="0"/>
              </a:spcBef>
              <a:spcAft>
                <a:spcPts val="0"/>
              </a:spcAft>
              <a:buSzPts val="2800"/>
              <a:buNone/>
              <a:defRPr/>
            </a:lvl2pPr>
            <a:lvl3pPr lvl="2" algn="l">
              <a:lnSpc>
                <a:spcPct val="90000"/>
              </a:lnSpc>
              <a:spcBef>
                <a:spcPts val="0"/>
              </a:spcBef>
              <a:spcAft>
                <a:spcPts val="0"/>
              </a:spcAft>
              <a:buSzPts val="2800"/>
              <a:buNone/>
              <a:defRPr/>
            </a:lvl3pPr>
            <a:lvl4pPr lvl="3" algn="l">
              <a:lnSpc>
                <a:spcPct val="90000"/>
              </a:lnSpc>
              <a:spcBef>
                <a:spcPts val="0"/>
              </a:spcBef>
              <a:spcAft>
                <a:spcPts val="0"/>
              </a:spcAft>
              <a:buSzPts val="2800"/>
              <a:buNone/>
              <a:defRPr/>
            </a:lvl4pPr>
            <a:lvl5pPr lvl="4" algn="l">
              <a:lnSpc>
                <a:spcPct val="90000"/>
              </a:lnSpc>
              <a:spcBef>
                <a:spcPts val="0"/>
              </a:spcBef>
              <a:spcAft>
                <a:spcPts val="0"/>
              </a:spcAft>
              <a:buSzPts val="2800"/>
              <a:buNone/>
              <a:defRPr/>
            </a:lvl5pPr>
            <a:lvl6pPr lvl="5" algn="l">
              <a:lnSpc>
                <a:spcPct val="90000"/>
              </a:lnSpc>
              <a:spcBef>
                <a:spcPts val="0"/>
              </a:spcBef>
              <a:spcAft>
                <a:spcPts val="0"/>
              </a:spcAft>
              <a:buSzPts val="2800"/>
              <a:buNone/>
              <a:defRPr/>
            </a:lvl6pPr>
            <a:lvl7pPr lvl="6" algn="l">
              <a:lnSpc>
                <a:spcPct val="90000"/>
              </a:lnSpc>
              <a:spcBef>
                <a:spcPts val="0"/>
              </a:spcBef>
              <a:spcAft>
                <a:spcPts val="0"/>
              </a:spcAft>
              <a:buSzPts val="2800"/>
              <a:buNone/>
              <a:defRPr/>
            </a:lvl7pPr>
            <a:lvl8pPr lvl="7" algn="l">
              <a:lnSpc>
                <a:spcPct val="90000"/>
              </a:lnSpc>
              <a:spcBef>
                <a:spcPts val="0"/>
              </a:spcBef>
              <a:spcAft>
                <a:spcPts val="0"/>
              </a:spcAft>
              <a:buSzPts val="2800"/>
              <a:buNone/>
              <a:defRPr/>
            </a:lvl8pPr>
            <a:lvl9pPr lvl="8" algn="l">
              <a:lnSpc>
                <a:spcPct val="90000"/>
              </a:lnSpc>
              <a:spcBef>
                <a:spcPts val="0"/>
              </a:spcBef>
              <a:spcAft>
                <a:spcPts val="0"/>
              </a:spcAft>
              <a:buSzPts val="2800"/>
              <a:buNone/>
              <a:defRPr/>
            </a:lvl9pPr>
          </a:lstStyle>
          <a:p/>
        </p:txBody>
      </p:sp>
      <p:sp>
        <p:nvSpPr>
          <p:cNvPr id="95" name="Google Shape;95;p33"/>
          <p:cNvSpPr txBox="1"/>
          <p:nvPr>
            <p:ph idx="1" type="body"/>
          </p:nvPr>
        </p:nvSpPr>
        <p:spPr>
          <a:xfrm>
            <a:off x="822721" y="1581150"/>
            <a:ext cx="7543800" cy="2820600"/>
          </a:xfrm>
          <a:prstGeom prst="rect">
            <a:avLst/>
          </a:prstGeom>
          <a:noFill/>
          <a:ln>
            <a:noFill/>
          </a:ln>
        </p:spPr>
        <p:txBody>
          <a:bodyPr anchorCtr="0" anchor="t" bIns="34275" lIns="0" spcFirstLastPara="1" rIns="0" wrap="square" tIns="34275">
            <a:noAutofit/>
          </a:bodyPr>
          <a:lstStyle>
            <a:lvl1pPr indent="-317500" lvl="0" marL="457200" algn="l">
              <a:lnSpc>
                <a:spcPct val="110000"/>
              </a:lnSpc>
              <a:spcBef>
                <a:spcPts val="900"/>
              </a:spcBef>
              <a:spcAft>
                <a:spcPts val="0"/>
              </a:spcAft>
              <a:buSzPts val="1400"/>
              <a:buChar char="●"/>
              <a:defRPr/>
            </a:lvl1pPr>
            <a:lvl2pPr indent="-317500" lvl="1" marL="914400" algn="l">
              <a:lnSpc>
                <a:spcPct val="115000"/>
              </a:lnSpc>
              <a:spcBef>
                <a:spcPts val="200"/>
              </a:spcBef>
              <a:spcAft>
                <a:spcPts val="0"/>
              </a:spcAft>
              <a:buClr>
                <a:srgbClr val="404040"/>
              </a:buClr>
              <a:buSzPts val="1400"/>
              <a:buChar char="○"/>
              <a:defRPr/>
            </a:lvl2pPr>
            <a:lvl3pPr indent="-317500" lvl="2" marL="1371600" algn="l">
              <a:lnSpc>
                <a:spcPct val="115000"/>
              </a:lnSpc>
              <a:spcBef>
                <a:spcPts val="300"/>
              </a:spcBef>
              <a:spcAft>
                <a:spcPts val="0"/>
              </a:spcAft>
              <a:buClr>
                <a:srgbClr val="404040"/>
              </a:buClr>
              <a:buSzPts val="1400"/>
              <a:buChar char="■"/>
              <a:defRPr/>
            </a:lvl3pPr>
            <a:lvl4pPr indent="-317500" lvl="3" marL="1828800" algn="l">
              <a:lnSpc>
                <a:spcPct val="115000"/>
              </a:lnSpc>
              <a:spcBef>
                <a:spcPts val="300"/>
              </a:spcBef>
              <a:spcAft>
                <a:spcPts val="0"/>
              </a:spcAft>
              <a:buClr>
                <a:srgbClr val="404040"/>
              </a:buClr>
              <a:buSzPts val="1400"/>
              <a:buChar char="●"/>
              <a:defRPr/>
            </a:lvl4pPr>
            <a:lvl5pPr indent="-317500" lvl="4" marL="2286000" algn="l">
              <a:lnSpc>
                <a:spcPct val="115000"/>
              </a:lnSpc>
              <a:spcBef>
                <a:spcPts val="300"/>
              </a:spcBef>
              <a:spcAft>
                <a:spcPts val="0"/>
              </a:spcAft>
              <a:buClr>
                <a:srgbClr val="404040"/>
              </a:buClr>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96" name="Google Shape;96;p33"/>
          <p:cNvSpPr txBox="1"/>
          <p:nvPr>
            <p:ph idx="10" type="dt"/>
          </p:nvPr>
        </p:nvSpPr>
        <p:spPr>
          <a:xfrm>
            <a:off x="6163865" y="4835128"/>
            <a:ext cx="19383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600" u="none" cap="none" strike="noStrike">
                <a:solidFill>
                  <a:srgbClr val="FFFFFF"/>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7" name="Google Shape;97;p33"/>
          <p:cNvSpPr txBox="1"/>
          <p:nvPr>
            <p:ph idx="11" type="ftr"/>
          </p:nvPr>
        </p:nvSpPr>
        <p:spPr>
          <a:xfrm>
            <a:off x="822721" y="4835128"/>
            <a:ext cx="51138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98" name="Google Shape;98;p33"/>
          <p:cNvSpPr txBox="1"/>
          <p:nvPr>
            <p:ph idx="12" type="sldNum"/>
          </p:nvPr>
        </p:nvSpPr>
        <p:spPr>
          <a:xfrm>
            <a:off x="8245078" y="4835128"/>
            <a:ext cx="584400" cy="2739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FFFFFF"/>
              </a:buClr>
              <a:buSzPts val="600"/>
              <a:buFont typeface="Libre Franklin"/>
              <a:buNone/>
              <a:defRPr b="0" i="0" sz="600" u="none" cap="none" strike="noStrike">
                <a:solidFill>
                  <a:srgbClr val="FFFFFF"/>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FFFFFF"/>
              </a:buClr>
              <a:buSzPts val="600"/>
              <a:buFont typeface="Libre Franklin"/>
              <a:buNone/>
              <a:defRPr b="0" i="0" sz="600" u="none" cap="none" strike="noStrike">
                <a:solidFill>
                  <a:srgbClr val="FFFFFF"/>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FFFFFF"/>
              </a:buClr>
              <a:buSzPts val="600"/>
              <a:buFont typeface="Libre Franklin"/>
              <a:buNone/>
              <a:defRPr b="0" i="0" sz="600" u="none" cap="none" strike="noStrike">
                <a:solidFill>
                  <a:srgbClr val="FFFFFF"/>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FFFFFF"/>
              </a:buClr>
              <a:buSzPts val="600"/>
              <a:buFont typeface="Libre Franklin"/>
              <a:buNone/>
              <a:defRPr b="0" i="0" sz="600" u="none" cap="none" strike="noStrike">
                <a:solidFill>
                  <a:srgbClr val="FFFFFF"/>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FFFFFF"/>
              </a:buClr>
              <a:buSzPts val="600"/>
              <a:buFont typeface="Libre Franklin"/>
              <a:buNone/>
              <a:defRPr b="0" i="0" sz="600" u="none" cap="none" strike="noStrike">
                <a:solidFill>
                  <a:srgbClr val="FFFFFF"/>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FFFFFF"/>
              </a:buClr>
              <a:buSzPts val="600"/>
              <a:buFont typeface="Libre Franklin"/>
              <a:buNone/>
              <a:defRPr b="0" i="0" sz="600" u="none" cap="none" strike="noStrike">
                <a:solidFill>
                  <a:srgbClr val="FFFFFF"/>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FFFFFF"/>
              </a:buClr>
              <a:buSzPts val="600"/>
              <a:buFont typeface="Libre Franklin"/>
              <a:buNone/>
              <a:defRPr b="0" i="0" sz="600" u="none" cap="none" strike="noStrike">
                <a:solidFill>
                  <a:srgbClr val="FFFFFF"/>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FFFFFF"/>
              </a:buClr>
              <a:buSzPts val="600"/>
              <a:buFont typeface="Libre Franklin"/>
              <a:buNone/>
              <a:defRPr b="0" i="0" sz="600" u="none" cap="none" strike="noStrike">
                <a:solidFill>
                  <a:srgbClr val="FFFFFF"/>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FFFFFF"/>
              </a:buClr>
              <a:buSzPts val="600"/>
              <a:buFont typeface="Libre Franklin"/>
              <a:buNone/>
              <a:defRPr b="0" i="0" sz="600" u="none" cap="none" strike="noStrike">
                <a:solidFill>
                  <a:srgbClr val="FFFFFF"/>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Contenido - e imagen">
  <p:cSld name="03 Contenido - e imagen">
    <p:spTree>
      <p:nvGrpSpPr>
        <p:cNvPr id="99" name="Shape 99"/>
        <p:cNvGrpSpPr/>
        <p:nvPr/>
      </p:nvGrpSpPr>
      <p:grpSpPr>
        <a:xfrm>
          <a:off x="0" y="0"/>
          <a:ext cx="0" cy="0"/>
          <a:chOff x="0" y="0"/>
          <a:chExt cx="0" cy="0"/>
        </a:xfrm>
      </p:grpSpPr>
      <p:sp>
        <p:nvSpPr>
          <p:cNvPr id="100" name="Google Shape;100;p34"/>
          <p:cNvSpPr txBox="1"/>
          <p:nvPr>
            <p:ph type="title"/>
          </p:nvPr>
        </p:nvSpPr>
        <p:spPr>
          <a:xfrm>
            <a:off x="385750" y="275025"/>
            <a:ext cx="6402300" cy="535800"/>
          </a:xfrm>
          <a:prstGeom prst="rect">
            <a:avLst/>
          </a:prstGeom>
          <a:noFill/>
          <a:ln>
            <a:noFill/>
          </a:ln>
        </p:spPr>
        <p:txBody>
          <a:bodyPr anchorCtr="0" anchor="t" bIns="68575" lIns="68575" spcFirstLastPara="1" rIns="68575" wrap="square" tIns="68575">
            <a:normAutofit/>
          </a:bodyPr>
          <a:lstStyle>
            <a:lvl1pPr lvl="0" marR="0" algn="l">
              <a:lnSpc>
                <a:spcPct val="100000"/>
              </a:lnSpc>
              <a:spcBef>
                <a:spcPts val="0"/>
              </a:spcBef>
              <a:spcAft>
                <a:spcPts val="0"/>
              </a:spcAft>
              <a:buClr>
                <a:srgbClr val="000000"/>
              </a:buClr>
              <a:buSzPts val="1700"/>
              <a:buFont typeface="Arial"/>
              <a:buNone/>
              <a:defRPr b="1" i="0" sz="1700" u="none" cap="none" strike="noStrike">
                <a:solidFill>
                  <a:srgbClr val="072146"/>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1" name="Google Shape;101;p34"/>
          <p:cNvSpPr txBox="1"/>
          <p:nvPr>
            <p:ph idx="1" type="body"/>
          </p:nvPr>
        </p:nvSpPr>
        <p:spPr>
          <a:xfrm>
            <a:off x="430200" y="1236150"/>
            <a:ext cx="3739800" cy="3274200"/>
          </a:xfrm>
          <a:prstGeom prst="rect">
            <a:avLst/>
          </a:prstGeom>
          <a:noFill/>
          <a:ln>
            <a:noFill/>
          </a:ln>
        </p:spPr>
        <p:txBody>
          <a:bodyPr anchorCtr="0" anchor="t" bIns="68575" lIns="68575" spcFirstLastPara="1" rIns="68575" wrap="square" tIns="68575">
            <a:noAutofit/>
          </a:bodyPr>
          <a:lstStyle>
            <a:lvl1pPr indent="-298450" lvl="0" marL="457200" marR="0" algn="l">
              <a:lnSpc>
                <a:spcPct val="100000"/>
              </a:lnSpc>
              <a:spcBef>
                <a:spcPts val="0"/>
              </a:spcBef>
              <a:spcAft>
                <a:spcPts val="0"/>
              </a:spcAft>
              <a:buClr>
                <a:srgbClr val="999999"/>
              </a:buClr>
              <a:buSzPts val="1100"/>
              <a:buFont typeface="Arial"/>
              <a:buChar char="●"/>
              <a:defRPr b="0" i="0" sz="1200" u="none" cap="none" strike="noStrike">
                <a:solidFill>
                  <a:schemeClr val="lt2"/>
                </a:solidFill>
                <a:latin typeface="Arial"/>
                <a:ea typeface="Arial"/>
                <a:cs typeface="Arial"/>
                <a:sym typeface="Arial"/>
              </a:defRPr>
            </a:lvl1pPr>
            <a:lvl2pPr indent="-298450" lvl="1" marL="9144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algn="l">
              <a:lnSpc>
                <a:spcPct val="100000"/>
              </a:lnSpc>
              <a:spcBef>
                <a:spcPts val="0"/>
              </a:spcBef>
              <a:spcAft>
                <a:spcPts val="0"/>
              </a:spcAft>
              <a:buClr>
                <a:srgbClr val="000000"/>
              </a:buClr>
              <a:buSzPts val="1100"/>
              <a:buFont typeface="Arial"/>
              <a:buChar char="○"/>
              <a:defRPr b="0" i="0" sz="1200" u="none" cap="none" strike="noStrike">
                <a:solidFill>
                  <a:srgbClr val="666666"/>
                </a:solidFill>
                <a:latin typeface="Arial"/>
                <a:ea typeface="Arial"/>
                <a:cs typeface="Arial"/>
                <a:sym typeface="Arial"/>
              </a:defRPr>
            </a:lvl5pPr>
            <a:lvl6pPr indent="-298450" lvl="5" marL="27432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algn="l">
              <a:lnSpc>
                <a:spcPct val="100000"/>
              </a:lnSpc>
              <a:spcBef>
                <a:spcPts val="0"/>
              </a:spcBef>
              <a:spcAft>
                <a:spcPts val="0"/>
              </a:spcAft>
              <a:buClr>
                <a:srgbClr val="000000"/>
              </a:buClr>
              <a:buSzPts val="1100"/>
              <a:buFont typeface="Arial"/>
              <a:buChar char="■"/>
              <a:defRPr b="0" i="0" sz="1200" u="none" cap="none" strike="noStrike">
                <a:solidFill>
                  <a:schemeClr val="accen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2" name="Shape 22"/>
        <p:cNvGrpSpPr/>
        <p:nvPr/>
      </p:nvGrpSpPr>
      <p:grpSpPr>
        <a:xfrm>
          <a:off x="0" y="0"/>
          <a:ext cx="0" cy="0"/>
          <a:chOff x="0" y="0"/>
          <a:chExt cx="0" cy="0"/>
        </a:xfrm>
      </p:grpSpPr>
      <p:sp>
        <p:nvSpPr>
          <p:cNvPr id="23" name="Google Shape;23;p16"/>
          <p:cNvSpPr txBox="1"/>
          <p:nvPr>
            <p:ph type="title"/>
          </p:nvPr>
        </p:nvSpPr>
        <p:spPr>
          <a:xfrm>
            <a:off x="652248" y="768522"/>
            <a:ext cx="468630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200">
                <a:solidFill>
                  <a:srgbClr val="42424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Contenido - Sencillo">
  <p:cSld name="03 Contenido - Sencillo">
    <p:spTree>
      <p:nvGrpSpPr>
        <p:cNvPr id="102" name="Shape 102"/>
        <p:cNvGrpSpPr/>
        <p:nvPr/>
      </p:nvGrpSpPr>
      <p:grpSpPr>
        <a:xfrm>
          <a:off x="0" y="0"/>
          <a:ext cx="0" cy="0"/>
          <a:chOff x="0" y="0"/>
          <a:chExt cx="0" cy="0"/>
        </a:xfrm>
      </p:grpSpPr>
      <p:sp>
        <p:nvSpPr>
          <p:cNvPr id="103" name="Google Shape;103;p35"/>
          <p:cNvSpPr txBox="1"/>
          <p:nvPr>
            <p:ph type="title"/>
          </p:nvPr>
        </p:nvSpPr>
        <p:spPr>
          <a:xfrm>
            <a:off x="385750" y="275025"/>
            <a:ext cx="6402300" cy="535800"/>
          </a:xfrm>
          <a:prstGeom prst="rect">
            <a:avLst/>
          </a:prstGeom>
          <a:noFill/>
          <a:ln>
            <a:noFill/>
          </a:ln>
        </p:spPr>
        <p:txBody>
          <a:bodyPr anchorCtr="0" anchor="t" bIns="68575" lIns="68575" spcFirstLastPara="1" rIns="68575" wrap="square" tIns="68575">
            <a:normAutofit/>
          </a:bodyPr>
          <a:lstStyle>
            <a:lvl1pPr lvl="0" marR="0" algn="l">
              <a:lnSpc>
                <a:spcPct val="100000"/>
              </a:lnSpc>
              <a:spcBef>
                <a:spcPts val="0"/>
              </a:spcBef>
              <a:spcAft>
                <a:spcPts val="0"/>
              </a:spcAft>
              <a:buClr>
                <a:srgbClr val="000000"/>
              </a:buClr>
              <a:buSzPts val="1700"/>
              <a:buFont typeface="Arial"/>
              <a:buNone/>
              <a:defRPr b="1" i="0" sz="1700" u="none" cap="none" strike="noStrike">
                <a:solidFill>
                  <a:srgbClr val="072146"/>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04" name="Google Shape;104;p35"/>
          <p:cNvSpPr txBox="1"/>
          <p:nvPr>
            <p:ph idx="1" type="body"/>
          </p:nvPr>
        </p:nvSpPr>
        <p:spPr>
          <a:xfrm>
            <a:off x="493350" y="1225144"/>
            <a:ext cx="8157300" cy="2983800"/>
          </a:xfrm>
          <a:prstGeom prst="rect">
            <a:avLst/>
          </a:prstGeom>
          <a:noFill/>
          <a:ln>
            <a:noFill/>
          </a:ln>
        </p:spPr>
        <p:txBody>
          <a:bodyPr anchorCtr="0" anchor="t" bIns="68575" lIns="68575" spcFirstLastPara="1" rIns="68575" wrap="square" tIns="68575">
            <a:noAutofit/>
          </a:bodyPr>
          <a:lstStyle>
            <a:lvl1pPr indent="-298450" lvl="0" marL="457200" marR="0" algn="l">
              <a:lnSpc>
                <a:spcPct val="100000"/>
              </a:lnSpc>
              <a:spcBef>
                <a:spcPts val="0"/>
              </a:spcBef>
              <a:spcAft>
                <a:spcPts val="0"/>
              </a:spcAft>
              <a:buClr>
                <a:srgbClr val="999999"/>
              </a:buClr>
              <a:buSzPts val="1100"/>
              <a:buFont typeface="Arial"/>
              <a:buChar char="●"/>
              <a:defRPr b="0" i="0" sz="1200" u="none" cap="none" strike="noStrike">
                <a:solidFill>
                  <a:srgbClr val="666666"/>
                </a:solidFill>
                <a:latin typeface="Arial"/>
                <a:ea typeface="Arial"/>
                <a:cs typeface="Arial"/>
                <a:sym typeface="Arial"/>
              </a:defRPr>
            </a:lvl1pPr>
            <a:lvl2pPr indent="-304800" lvl="1" marL="914400" marR="0" algn="l">
              <a:lnSpc>
                <a:spcPct val="100000"/>
              </a:lnSpc>
              <a:spcBef>
                <a:spcPts val="0"/>
              </a:spcBef>
              <a:spcAft>
                <a:spcPts val="0"/>
              </a:spcAft>
              <a:buClr>
                <a:srgbClr val="666666"/>
              </a:buClr>
              <a:buSzPts val="1200"/>
              <a:buFont typeface="Arial"/>
              <a:buChar char="○"/>
              <a:defRPr b="0" i="0" sz="1200" u="none" cap="none" strike="noStrike">
                <a:solidFill>
                  <a:srgbClr val="666666"/>
                </a:solidFill>
                <a:latin typeface="Arial"/>
                <a:ea typeface="Arial"/>
                <a:cs typeface="Arial"/>
                <a:sym typeface="Arial"/>
              </a:defRPr>
            </a:lvl2pPr>
            <a:lvl3pPr indent="-298450" lvl="2" marL="13716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algn="l">
              <a:lnSpc>
                <a:spcPct val="100000"/>
              </a:lnSpc>
              <a:spcBef>
                <a:spcPts val="0"/>
              </a:spcBef>
              <a:spcAft>
                <a:spcPts val="0"/>
              </a:spcAft>
              <a:buClr>
                <a:srgbClr val="000000"/>
              </a:buClr>
              <a:buSzPts val="1100"/>
              <a:buFont typeface="Arial"/>
              <a:buChar char="○"/>
              <a:defRPr b="0" i="0" sz="1200" u="none" cap="none" strike="noStrike">
                <a:solidFill>
                  <a:srgbClr val="666666"/>
                </a:solidFill>
                <a:latin typeface="Arial"/>
                <a:ea typeface="Arial"/>
                <a:cs typeface="Arial"/>
                <a:sym typeface="Arial"/>
              </a:defRPr>
            </a:lvl5pPr>
            <a:lvl6pPr indent="-298450" lvl="5" marL="27432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algn="l">
              <a:lnSpc>
                <a:spcPct val="100000"/>
              </a:lnSpc>
              <a:spcBef>
                <a:spcPts val="0"/>
              </a:spcBef>
              <a:spcAft>
                <a:spcPts val="0"/>
              </a:spcAft>
              <a:buClr>
                <a:srgbClr val="000000"/>
              </a:buClr>
              <a:buSzPts val="1100"/>
              <a:buFont typeface="Arial"/>
              <a:buChar char="■"/>
              <a:defRPr b="0" i="0" sz="1200" u="none" cap="none" strike="noStrike">
                <a:solidFill>
                  <a:schemeClr val="accent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17"/>
          <p:cNvSpPr txBox="1"/>
          <p:nvPr>
            <p:ph type="title"/>
          </p:nvPr>
        </p:nvSpPr>
        <p:spPr>
          <a:xfrm>
            <a:off x="652248" y="768522"/>
            <a:ext cx="468630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200">
                <a:solidFill>
                  <a:srgbClr val="42424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693373" y="1381188"/>
            <a:ext cx="5596890" cy="15468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400">
                <a:solidFill>
                  <a:srgbClr val="424242"/>
                </a:solidFill>
                <a:latin typeface="Arial Black"/>
                <a:ea typeface="Arial Black"/>
                <a:cs typeface="Arial Black"/>
                <a:sym typeface="Arial Black"/>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20"/>
          <p:cNvSpPr txBox="1"/>
          <p:nvPr>
            <p:ph type="title"/>
          </p:nvPr>
        </p:nvSpPr>
        <p:spPr>
          <a:xfrm>
            <a:off x="652248" y="768522"/>
            <a:ext cx="468630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200">
                <a:solidFill>
                  <a:srgbClr val="42424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20"/>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2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2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8" name="Shape 48"/>
        <p:cNvGrpSpPr/>
        <p:nvPr/>
      </p:nvGrpSpPr>
      <p:grpSpPr>
        <a:xfrm>
          <a:off x="0" y="0"/>
          <a:ext cx="0" cy="0"/>
          <a:chOff x="0" y="0"/>
          <a:chExt cx="0" cy="0"/>
        </a:xfrm>
      </p:grpSpPr>
      <p:sp>
        <p:nvSpPr>
          <p:cNvPr id="49" name="Google Shape;49;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0" name="Google Shape;50;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1" name="Google Shape;5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 - Contenido - Texto">
  <p:cSld name="03 - Contenido - Texto">
    <p:spTree>
      <p:nvGrpSpPr>
        <p:cNvPr id="55" name="Shape 55"/>
        <p:cNvGrpSpPr/>
        <p:nvPr/>
      </p:nvGrpSpPr>
      <p:grpSpPr>
        <a:xfrm>
          <a:off x="0" y="0"/>
          <a:ext cx="0" cy="0"/>
          <a:chOff x="0" y="0"/>
          <a:chExt cx="0" cy="0"/>
        </a:xfrm>
      </p:grpSpPr>
      <p:sp>
        <p:nvSpPr>
          <p:cNvPr id="56" name="Google Shape;56;p23"/>
          <p:cNvSpPr txBox="1"/>
          <p:nvPr>
            <p:ph type="title"/>
          </p:nvPr>
        </p:nvSpPr>
        <p:spPr>
          <a:xfrm>
            <a:off x="385750" y="275025"/>
            <a:ext cx="6402300" cy="535800"/>
          </a:xfrm>
          <a:prstGeom prst="rect">
            <a:avLst/>
          </a:prstGeom>
          <a:noFill/>
          <a:ln>
            <a:noFill/>
          </a:ln>
        </p:spPr>
        <p:txBody>
          <a:bodyPr anchorCtr="0" anchor="t" bIns="68575" lIns="68575" spcFirstLastPara="1" rIns="68575" wrap="square" tIns="68575">
            <a:normAutofit/>
          </a:bodyPr>
          <a:lstStyle>
            <a:lvl1pPr lvl="0" marR="0" algn="l">
              <a:lnSpc>
                <a:spcPct val="100000"/>
              </a:lnSpc>
              <a:spcBef>
                <a:spcPts val="0"/>
              </a:spcBef>
              <a:spcAft>
                <a:spcPts val="0"/>
              </a:spcAft>
              <a:buClr>
                <a:srgbClr val="000000"/>
              </a:buClr>
              <a:buSzPts val="1700"/>
              <a:buFont typeface="Arial"/>
              <a:buNone/>
              <a:defRPr b="1" i="0" sz="1700" u="none" cap="none" strike="noStrike">
                <a:solidFill>
                  <a:srgbClr val="072146"/>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7" name="Google Shape;57;p23"/>
          <p:cNvSpPr txBox="1"/>
          <p:nvPr>
            <p:ph idx="1" type="subTitle"/>
          </p:nvPr>
        </p:nvSpPr>
        <p:spPr>
          <a:xfrm>
            <a:off x="414325" y="1169194"/>
            <a:ext cx="4654500" cy="175200"/>
          </a:xfrm>
          <a:prstGeom prst="rect">
            <a:avLst/>
          </a:prstGeom>
          <a:noFill/>
          <a:ln>
            <a:noFill/>
          </a:ln>
        </p:spPr>
        <p:txBody>
          <a:bodyPr anchorCtr="0" anchor="t" bIns="68575" lIns="68575" spcFirstLastPara="1" rIns="68575" wrap="square" tIns="68575">
            <a:noAutofit/>
          </a:bodyPr>
          <a:lstStyle>
            <a:lvl1pPr lvl="0" marR="0" algn="l">
              <a:lnSpc>
                <a:spcPct val="100000"/>
              </a:lnSpc>
              <a:spcBef>
                <a:spcPts val="0"/>
              </a:spcBef>
              <a:spcAft>
                <a:spcPts val="0"/>
              </a:spcAft>
              <a:buClr>
                <a:srgbClr val="000000"/>
              </a:buClr>
              <a:buSzPts val="1200"/>
              <a:buFont typeface="Arial"/>
              <a:buNone/>
              <a:defRPr b="1" i="0" sz="12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8" name="Google Shape;58;p23"/>
          <p:cNvSpPr txBox="1"/>
          <p:nvPr>
            <p:ph idx="2" type="body"/>
          </p:nvPr>
        </p:nvSpPr>
        <p:spPr>
          <a:xfrm>
            <a:off x="438150" y="1633163"/>
            <a:ext cx="8091600" cy="2866200"/>
          </a:xfrm>
          <a:prstGeom prst="rect">
            <a:avLst/>
          </a:prstGeom>
          <a:noFill/>
          <a:ln>
            <a:noFill/>
          </a:ln>
        </p:spPr>
        <p:txBody>
          <a:bodyPr anchorCtr="0" anchor="t" bIns="68575" lIns="68575" spcFirstLastPara="1" rIns="68575" wrap="square" tIns="68575">
            <a:noAutofit/>
          </a:bodyPr>
          <a:lstStyle>
            <a:lvl1pPr indent="-298450" lvl="0" marL="457200" marR="0" algn="l">
              <a:lnSpc>
                <a:spcPct val="100000"/>
              </a:lnSpc>
              <a:spcBef>
                <a:spcPts val="0"/>
              </a:spcBef>
              <a:spcAft>
                <a:spcPts val="0"/>
              </a:spcAft>
              <a:buClr>
                <a:srgbClr val="999999"/>
              </a:buClr>
              <a:buSzPts val="1100"/>
              <a:buFont typeface="Arial"/>
              <a:buChar char="●"/>
              <a:defRPr b="0" i="0" sz="1200" u="none" cap="none" strike="noStrike">
                <a:solidFill>
                  <a:srgbClr val="666666"/>
                </a:solidFill>
                <a:latin typeface="Arial"/>
                <a:ea typeface="Arial"/>
                <a:cs typeface="Arial"/>
                <a:sym typeface="Arial"/>
              </a:defRPr>
            </a:lvl1pPr>
            <a:lvl2pPr indent="-298450" lvl="1" marL="9144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algn="l">
              <a:lnSpc>
                <a:spcPct val="100000"/>
              </a:lnSpc>
              <a:spcBef>
                <a:spcPts val="0"/>
              </a:spcBef>
              <a:spcAft>
                <a:spcPts val="0"/>
              </a:spcAft>
              <a:buClr>
                <a:srgbClr val="000000"/>
              </a:buClr>
              <a:buSzPts val="1100"/>
              <a:buFont typeface="Arial"/>
              <a:buChar char="○"/>
              <a:defRPr b="0" i="0" sz="1200" u="none" cap="none" strike="noStrike">
                <a:solidFill>
                  <a:srgbClr val="666666"/>
                </a:solidFill>
                <a:latin typeface="Arial"/>
                <a:ea typeface="Arial"/>
                <a:cs typeface="Arial"/>
                <a:sym typeface="Arial"/>
              </a:defRPr>
            </a:lvl5pPr>
            <a:lvl6pPr indent="-298450" lvl="5" marL="27432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algn="l">
              <a:lnSpc>
                <a:spcPct val="100000"/>
              </a:lnSpc>
              <a:spcBef>
                <a:spcPts val="0"/>
              </a:spcBef>
              <a:spcAft>
                <a:spcPts val="0"/>
              </a:spcAft>
              <a:buClr>
                <a:srgbClr val="000000"/>
              </a:buClr>
              <a:buSzPts val="1100"/>
              <a:buFont typeface="Arial"/>
              <a:buChar char="■"/>
              <a:defRPr b="0" i="0" sz="1200" u="none" cap="none" strike="noStrike">
                <a:solidFill>
                  <a:schemeClr val="accent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1" name="Google Shape;6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5" Type="http://schemas.openxmlformats.org/officeDocument/2006/relationships/slideLayout" Target="../slideLayouts/slideLayout20.xml"/><Relationship Id="rId14" Type="http://schemas.openxmlformats.org/officeDocument/2006/relationships/slideLayout" Target="../slideLayouts/slideLayout19.xml"/><Relationship Id="rId16" Type="http://schemas.openxmlformats.org/officeDocument/2006/relationships/theme" Target="../theme/theme3.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4"/>
          <p:cNvPicPr preferRelativeResize="0"/>
          <p:nvPr/>
        </p:nvPicPr>
        <p:blipFill rotWithShape="1">
          <a:blip r:embed="rId1">
            <a:alphaModFix/>
          </a:blip>
          <a:srcRect b="0" l="0" r="0" t="0"/>
          <a:stretch/>
        </p:blipFill>
        <p:spPr>
          <a:xfrm>
            <a:off x="54863" y="0"/>
            <a:ext cx="9089117" cy="5095932"/>
          </a:xfrm>
          <a:prstGeom prst="rect">
            <a:avLst/>
          </a:prstGeom>
          <a:noFill/>
          <a:ln>
            <a:noFill/>
          </a:ln>
        </p:spPr>
      </p:pic>
      <p:sp>
        <p:nvSpPr>
          <p:cNvPr id="11" name="Google Shape;11;p14"/>
          <p:cNvSpPr txBox="1"/>
          <p:nvPr>
            <p:ph type="title"/>
          </p:nvPr>
        </p:nvSpPr>
        <p:spPr>
          <a:xfrm>
            <a:off x="652248" y="768522"/>
            <a:ext cx="4686300" cy="3606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200" u="none" cap="none" strike="noStrike">
                <a:solidFill>
                  <a:srgbClr val="42424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4"/>
          <p:cNvSpPr txBox="1"/>
          <p:nvPr>
            <p:ph idx="1" type="body"/>
          </p:nvPr>
        </p:nvSpPr>
        <p:spPr>
          <a:xfrm>
            <a:off x="693373" y="1381188"/>
            <a:ext cx="5596890" cy="15468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400" u="none" cap="none" strike="noStrike">
                <a:solidFill>
                  <a:srgbClr val="424242"/>
                </a:solidFill>
                <a:latin typeface="Arial Black"/>
                <a:ea typeface="Arial Black"/>
                <a:cs typeface="Arial Black"/>
                <a:sym typeface="Arial Black"/>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6" name="Google Shape;46;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1.jpg"/><Relationship Id="rId5" Type="http://schemas.openxmlformats.org/officeDocument/2006/relationships/image" Target="../media/image7.jpg"/><Relationship Id="rId6" Type="http://schemas.openxmlformats.org/officeDocument/2006/relationships/image" Target="../media/image4.jpg"/><Relationship Id="rId7"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 name="Shape 108"/>
        <p:cNvGrpSpPr/>
        <p:nvPr/>
      </p:nvGrpSpPr>
      <p:grpSpPr>
        <a:xfrm>
          <a:off x="0" y="0"/>
          <a:ext cx="0" cy="0"/>
          <a:chOff x="0" y="0"/>
          <a:chExt cx="0" cy="0"/>
        </a:xfrm>
      </p:grpSpPr>
      <p:grpSp>
        <p:nvGrpSpPr>
          <p:cNvPr id="109" name="Google Shape;109;p1"/>
          <p:cNvGrpSpPr/>
          <p:nvPr/>
        </p:nvGrpSpPr>
        <p:grpSpPr>
          <a:xfrm>
            <a:off x="0" y="0"/>
            <a:ext cx="9143981" cy="5143489"/>
            <a:chOff x="0" y="0"/>
            <a:chExt cx="9143981" cy="5143489"/>
          </a:xfrm>
        </p:grpSpPr>
        <p:pic>
          <p:nvPicPr>
            <p:cNvPr id="110" name="Google Shape;110;p1"/>
            <p:cNvPicPr preferRelativeResize="0"/>
            <p:nvPr/>
          </p:nvPicPr>
          <p:blipFill rotWithShape="1">
            <a:blip r:embed="rId3">
              <a:alphaModFix/>
            </a:blip>
            <a:srcRect b="0" l="0" r="0" t="0"/>
            <a:stretch/>
          </p:blipFill>
          <p:spPr>
            <a:xfrm>
              <a:off x="0" y="0"/>
              <a:ext cx="9143981" cy="5143489"/>
            </a:xfrm>
            <a:prstGeom prst="rect">
              <a:avLst/>
            </a:prstGeom>
            <a:noFill/>
            <a:ln>
              <a:noFill/>
            </a:ln>
          </p:spPr>
        </p:pic>
        <p:pic>
          <p:nvPicPr>
            <p:cNvPr id="111" name="Google Shape;111;p1"/>
            <p:cNvPicPr preferRelativeResize="0"/>
            <p:nvPr/>
          </p:nvPicPr>
          <p:blipFill rotWithShape="1">
            <a:blip r:embed="rId4">
              <a:alphaModFix/>
            </a:blip>
            <a:srcRect b="0" l="0" r="0" t="0"/>
            <a:stretch/>
          </p:blipFill>
          <p:spPr>
            <a:xfrm>
              <a:off x="8063583" y="314399"/>
              <a:ext cx="677998" cy="677998"/>
            </a:xfrm>
            <a:prstGeom prst="rect">
              <a:avLst/>
            </a:prstGeom>
            <a:noFill/>
            <a:ln>
              <a:noFill/>
            </a:ln>
          </p:spPr>
        </p:pic>
      </p:grpSp>
      <p:sp>
        <p:nvSpPr>
          <p:cNvPr id="112" name="Google Shape;112;p1"/>
          <p:cNvSpPr txBox="1"/>
          <p:nvPr/>
        </p:nvSpPr>
        <p:spPr>
          <a:xfrm>
            <a:off x="629323" y="1856774"/>
            <a:ext cx="4930140" cy="124393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4000">
                <a:solidFill>
                  <a:srgbClr val="FFFFFF"/>
                </a:solidFill>
                <a:latin typeface="Arial Black"/>
                <a:ea typeface="Arial Black"/>
                <a:cs typeface="Arial Black"/>
                <a:sym typeface="Arial Black"/>
              </a:rPr>
              <a:t>Central Limit Theorem</a:t>
            </a:r>
            <a:endParaRPr sz="4000">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10"/>
          <p:cNvSpPr txBox="1"/>
          <p:nvPr/>
        </p:nvSpPr>
        <p:spPr>
          <a:xfrm>
            <a:off x="579225" y="706675"/>
            <a:ext cx="7949400" cy="5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2200" u="none" cap="none" strike="noStrike">
                <a:solidFill>
                  <a:srgbClr val="434343"/>
                </a:solidFill>
                <a:latin typeface="Poppins"/>
                <a:ea typeface="Poppins"/>
                <a:cs typeface="Poppins"/>
                <a:sym typeface="Poppins"/>
              </a:rPr>
              <a:t>Normal Distribution</a:t>
            </a:r>
            <a:endParaRPr b="1" i="0" sz="22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t/>
            </a:r>
            <a:endParaRPr b="1" i="0" sz="22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434343"/>
              </a:solidFill>
              <a:latin typeface="Poppins"/>
              <a:ea typeface="Poppins"/>
              <a:cs typeface="Poppins"/>
              <a:sym typeface="Poppins"/>
            </a:endParaRPr>
          </a:p>
        </p:txBody>
      </p:sp>
      <p:sp>
        <p:nvSpPr>
          <p:cNvPr id="188" name="Google Shape;188;p10"/>
          <p:cNvSpPr txBox="1"/>
          <p:nvPr/>
        </p:nvSpPr>
        <p:spPr>
          <a:xfrm>
            <a:off x="696075" y="1258075"/>
            <a:ext cx="5486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5A9C5"/>
                </a:solidFill>
                <a:latin typeface="Poppins"/>
                <a:ea typeface="Poppins"/>
                <a:cs typeface="Poppins"/>
                <a:sym typeface="Poppins"/>
              </a:rPr>
              <a:t>Transforming Data to Be Normally Distributed</a:t>
            </a:r>
            <a:endParaRPr b="0" i="0" sz="1400" u="none" cap="none" strike="noStrike">
              <a:solidFill>
                <a:srgbClr val="000000"/>
              </a:solidFill>
              <a:latin typeface="Arial"/>
              <a:ea typeface="Arial"/>
              <a:cs typeface="Arial"/>
              <a:sym typeface="Arial"/>
            </a:endParaRPr>
          </a:p>
        </p:txBody>
      </p:sp>
      <p:sp>
        <p:nvSpPr>
          <p:cNvPr id="189" name="Google Shape;189;p10"/>
          <p:cNvSpPr txBox="1"/>
          <p:nvPr/>
        </p:nvSpPr>
        <p:spPr>
          <a:xfrm>
            <a:off x="758703" y="1747525"/>
            <a:ext cx="7770000" cy="25752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404040"/>
                </a:solidFill>
                <a:latin typeface="Poppins"/>
                <a:ea typeface="Poppins"/>
                <a:cs typeface="Poppins"/>
                <a:sym typeface="Poppins"/>
              </a:rPr>
              <a:t>Transforming data to be approximately normal can aid in statistical analysis and modeling. </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404040"/>
                </a:solidFill>
                <a:latin typeface="Poppins"/>
                <a:ea typeface="Poppins"/>
                <a:cs typeface="Poppins"/>
                <a:sym typeface="Poppins"/>
              </a:rPr>
              <a:t>Log Transformation:</a:t>
            </a:r>
            <a:endParaRPr b="1" i="0" sz="1100" u="none" cap="none" strike="noStrike">
              <a:solidFill>
                <a:srgbClr val="404040"/>
              </a:solidFill>
              <a:latin typeface="Poppins"/>
              <a:ea typeface="Poppins"/>
              <a:cs typeface="Poppins"/>
              <a:sym typeface="Poppins"/>
            </a:endParaRPr>
          </a:p>
          <a:p>
            <a:pPr indent="-298450" lvl="0" marL="457200" marR="0" rtl="0" algn="l">
              <a:lnSpc>
                <a:spcPct val="115000"/>
              </a:lnSpc>
              <a:spcBef>
                <a:spcPts val="0"/>
              </a:spcBef>
              <a:spcAft>
                <a:spcPts val="0"/>
              </a:spcAft>
              <a:buClr>
                <a:srgbClr val="404040"/>
              </a:buClr>
              <a:buSzPts val="1100"/>
              <a:buFont typeface="Poppins"/>
              <a:buChar char="●"/>
            </a:pPr>
            <a:r>
              <a:rPr b="0" i="0" lang="en" sz="1100" u="none" cap="none" strike="noStrike">
                <a:solidFill>
                  <a:srgbClr val="404040"/>
                </a:solidFill>
                <a:latin typeface="Poppins"/>
                <a:ea typeface="Poppins"/>
                <a:cs typeface="Poppins"/>
                <a:sym typeface="Poppins"/>
              </a:rPr>
              <a:t>Useful for data that shows exponential growth, like population or financial data.</a:t>
            </a:r>
            <a:endParaRPr b="0" i="0" sz="1100" u="none" cap="none" strike="noStrike">
              <a:solidFill>
                <a:srgbClr val="404040"/>
              </a:solidFill>
              <a:latin typeface="Poppins"/>
              <a:ea typeface="Poppins"/>
              <a:cs typeface="Poppins"/>
              <a:sym typeface="Poppins"/>
            </a:endParaRPr>
          </a:p>
          <a:p>
            <a:pPr indent="-298450" lvl="0" marL="457200" marR="0" rtl="0" algn="l">
              <a:lnSpc>
                <a:spcPct val="115000"/>
              </a:lnSpc>
              <a:spcBef>
                <a:spcPts val="0"/>
              </a:spcBef>
              <a:spcAft>
                <a:spcPts val="0"/>
              </a:spcAft>
              <a:buClr>
                <a:srgbClr val="404040"/>
              </a:buClr>
              <a:buSzPts val="1100"/>
              <a:buFont typeface="Poppins"/>
              <a:buChar char="●"/>
            </a:pPr>
            <a:r>
              <a:rPr b="0" i="0" lang="en" sz="1100" u="none" cap="none" strike="noStrike">
                <a:solidFill>
                  <a:srgbClr val="404040"/>
                </a:solidFill>
                <a:latin typeface="Poppins"/>
                <a:ea typeface="Poppins"/>
                <a:cs typeface="Poppins"/>
                <a:sym typeface="Poppins"/>
              </a:rPr>
              <a:t>Use when data is right-skewed.</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t/>
            </a:r>
            <a:endParaRPr b="1"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404040"/>
                </a:solidFill>
                <a:latin typeface="Poppins"/>
                <a:ea typeface="Poppins"/>
                <a:cs typeface="Poppins"/>
                <a:sym typeface="Poppins"/>
              </a:rPr>
              <a:t>Square Root Transformation:</a:t>
            </a:r>
            <a:endParaRPr b="1" i="0" sz="1100" u="none" cap="none" strike="noStrike">
              <a:solidFill>
                <a:srgbClr val="404040"/>
              </a:solidFill>
              <a:latin typeface="Poppins"/>
              <a:ea typeface="Poppins"/>
              <a:cs typeface="Poppins"/>
              <a:sym typeface="Poppins"/>
            </a:endParaRPr>
          </a:p>
          <a:p>
            <a:pPr indent="-298450" lvl="0" marL="457200" marR="0" rtl="0" algn="l">
              <a:lnSpc>
                <a:spcPct val="115000"/>
              </a:lnSpc>
              <a:spcBef>
                <a:spcPts val="0"/>
              </a:spcBef>
              <a:spcAft>
                <a:spcPts val="0"/>
              </a:spcAft>
              <a:buClr>
                <a:srgbClr val="404040"/>
              </a:buClr>
              <a:buSzPts val="1100"/>
              <a:buFont typeface="Poppins"/>
              <a:buChar char="●"/>
            </a:pPr>
            <a:r>
              <a:rPr b="0" i="0" lang="en" sz="1100" u="none" cap="none" strike="noStrike">
                <a:solidFill>
                  <a:srgbClr val="404040"/>
                </a:solidFill>
                <a:latin typeface="Poppins"/>
                <a:ea typeface="Poppins"/>
                <a:cs typeface="Poppins"/>
                <a:sym typeface="Poppins"/>
              </a:rPr>
              <a:t>Moderates the impact of extreme values.</a:t>
            </a:r>
            <a:endParaRPr b="0" i="0" sz="1100" u="none" cap="none" strike="noStrike">
              <a:solidFill>
                <a:srgbClr val="404040"/>
              </a:solidFill>
              <a:latin typeface="Poppins"/>
              <a:ea typeface="Poppins"/>
              <a:cs typeface="Poppins"/>
              <a:sym typeface="Poppins"/>
            </a:endParaRPr>
          </a:p>
          <a:p>
            <a:pPr indent="-298450" lvl="0" marL="457200" marR="0" rtl="0" algn="l">
              <a:lnSpc>
                <a:spcPct val="115000"/>
              </a:lnSpc>
              <a:spcBef>
                <a:spcPts val="0"/>
              </a:spcBef>
              <a:spcAft>
                <a:spcPts val="0"/>
              </a:spcAft>
              <a:buClr>
                <a:srgbClr val="404040"/>
              </a:buClr>
              <a:buSzPts val="1100"/>
              <a:buFont typeface="Poppins"/>
              <a:buChar char="●"/>
            </a:pPr>
            <a:r>
              <a:rPr b="0" i="0" lang="en" sz="1100" u="none" cap="none" strike="noStrike">
                <a:solidFill>
                  <a:srgbClr val="404040"/>
                </a:solidFill>
                <a:latin typeface="Poppins"/>
                <a:ea typeface="Poppins"/>
                <a:cs typeface="Poppins"/>
                <a:sym typeface="Poppins"/>
              </a:rPr>
              <a:t>Suitable for data with mild skewness.</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404040"/>
                </a:solidFill>
                <a:latin typeface="Poppins"/>
                <a:ea typeface="Poppins"/>
                <a:cs typeface="Poppins"/>
                <a:sym typeface="Poppins"/>
              </a:rPr>
              <a:t>Box-Cox Transformation:</a:t>
            </a:r>
            <a:endParaRPr b="1" i="0" sz="1100" u="none" cap="none" strike="noStrike">
              <a:solidFill>
                <a:srgbClr val="404040"/>
              </a:solidFill>
              <a:latin typeface="Poppins"/>
              <a:ea typeface="Poppins"/>
              <a:cs typeface="Poppins"/>
              <a:sym typeface="Poppins"/>
            </a:endParaRPr>
          </a:p>
          <a:p>
            <a:pPr indent="-298450" lvl="0" marL="457200" marR="0" rtl="0" algn="l">
              <a:lnSpc>
                <a:spcPct val="115000"/>
              </a:lnSpc>
              <a:spcBef>
                <a:spcPts val="0"/>
              </a:spcBef>
              <a:spcAft>
                <a:spcPts val="0"/>
              </a:spcAft>
              <a:buClr>
                <a:srgbClr val="404040"/>
              </a:buClr>
              <a:buSzPts val="1100"/>
              <a:buFont typeface="Poppins"/>
              <a:buChar char="●"/>
            </a:pPr>
            <a:r>
              <a:rPr b="0" i="0" lang="en" sz="1100" u="none" cap="none" strike="noStrike">
                <a:solidFill>
                  <a:srgbClr val="404040"/>
                </a:solidFill>
                <a:latin typeface="Poppins"/>
                <a:ea typeface="Poppins"/>
                <a:cs typeface="Poppins"/>
                <a:sym typeface="Poppins"/>
              </a:rPr>
              <a:t>Requires positive data values.</a:t>
            </a:r>
            <a:endParaRPr b="0" i="0" sz="1100" u="none" cap="none" strike="noStrike">
              <a:solidFill>
                <a:srgbClr val="404040"/>
              </a:solidFill>
              <a:latin typeface="Poppins"/>
              <a:ea typeface="Poppins"/>
              <a:cs typeface="Poppins"/>
              <a:sym typeface="Poppins"/>
            </a:endParaRPr>
          </a:p>
          <a:p>
            <a:pPr indent="-298450" lvl="0" marL="457200" marR="0" rtl="0" algn="l">
              <a:lnSpc>
                <a:spcPct val="115000"/>
              </a:lnSpc>
              <a:spcBef>
                <a:spcPts val="0"/>
              </a:spcBef>
              <a:spcAft>
                <a:spcPts val="0"/>
              </a:spcAft>
              <a:buClr>
                <a:srgbClr val="404040"/>
              </a:buClr>
              <a:buSzPts val="1100"/>
              <a:buFont typeface="Poppins"/>
              <a:buChar char="●"/>
            </a:pPr>
            <a:r>
              <a:rPr b="0" i="0" lang="en" sz="1100" u="none" cap="none" strike="noStrike">
                <a:solidFill>
                  <a:srgbClr val="404040"/>
                </a:solidFill>
                <a:latin typeface="Poppins"/>
                <a:ea typeface="Poppins"/>
                <a:cs typeface="Poppins"/>
                <a:sym typeface="Poppins"/>
              </a:rPr>
              <a:t>Automatically determines the best power transformation.</a:t>
            </a:r>
            <a:endParaRPr b="1" i="0" sz="1100" u="none" cap="none" strike="noStrike">
              <a:solidFill>
                <a:srgbClr val="404040"/>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11"/>
          <p:cNvSpPr txBox="1"/>
          <p:nvPr/>
        </p:nvSpPr>
        <p:spPr>
          <a:xfrm>
            <a:off x="579225" y="706675"/>
            <a:ext cx="7949400" cy="5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2200" u="none" cap="none" strike="noStrike">
                <a:solidFill>
                  <a:srgbClr val="434343"/>
                </a:solidFill>
                <a:latin typeface="Poppins"/>
                <a:ea typeface="Poppins"/>
                <a:cs typeface="Poppins"/>
                <a:sym typeface="Poppins"/>
              </a:rPr>
              <a:t>Normal Distribution</a:t>
            </a:r>
            <a:endParaRPr b="1" i="0" sz="22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t/>
            </a:r>
            <a:endParaRPr b="1" i="0" sz="22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434343"/>
              </a:solidFill>
              <a:latin typeface="Poppins"/>
              <a:ea typeface="Poppins"/>
              <a:cs typeface="Poppins"/>
              <a:sym typeface="Poppins"/>
            </a:endParaRPr>
          </a:p>
        </p:txBody>
      </p:sp>
      <p:sp>
        <p:nvSpPr>
          <p:cNvPr id="195" name="Google Shape;195;p11"/>
          <p:cNvSpPr txBox="1"/>
          <p:nvPr/>
        </p:nvSpPr>
        <p:spPr>
          <a:xfrm>
            <a:off x="696075" y="1258075"/>
            <a:ext cx="5486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5A9C5"/>
                </a:solidFill>
                <a:latin typeface="Poppins"/>
                <a:ea typeface="Poppins"/>
                <a:cs typeface="Poppins"/>
                <a:sym typeface="Poppins"/>
              </a:rPr>
              <a:t>Transforming Data to Be Normally Distributed</a:t>
            </a:r>
            <a:endParaRPr b="0" i="0" sz="1400" u="none" cap="none" strike="noStrike">
              <a:solidFill>
                <a:srgbClr val="000000"/>
              </a:solidFill>
              <a:latin typeface="Arial"/>
              <a:ea typeface="Arial"/>
              <a:cs typeface="Arial"/>
              <a:sym typeface="Arial"/>
            </a:endParaRPr>
          </a:p>
        </p:txBody>
      </p:sp>
      <p:sp>
        <p:nvSpPr>
          <p:cNvPr id="196" name="Google Shape;196;p11"/>
          <p:cNvSpPr txBox="1"/>
          <p:nvPr/>
        </p:nvSpPr>
        <p:spPr>
          <a:xfrm>
            <a:off x="758703" y="1747525"/>
            <a:ext cx="7770000" cy="25242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404040"/>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1" i="0" lang="en" sz="1100" u="none" cap="none" strike="noStrike">
                <a:solidFill>
                  <a:srgbClr val="404040"/>
                </a:solidFill>
                <a:latin typeface="Poppins"/>
                <a:ea typeface="Poppins"/>
                <a:cs typeface="Poppins"/>
                <a:sym typeface="Poppins"/>
              </a:rPr>
              <a:t>After Transformation:</a:t>
            </a:r>
            <a:endParaRPr b="1" i="0" sz="1100" u="none" cap="none" strike="noStrike">
              <a:solidFill>
                <a:srgbClr val="404040"/>
              </a:solidFill>
              <a:latin typeface="Poppins"/>
              <a:ea typeface="Poppins"/>
              <a:cs typeface="Poppins"/>
              <a:sym typeface="Poppins"/>
            </a:endParaRPr>
          </a:p>
          <a:p>
            <a:pPr indent="-298450" lvl="0" marL="457200" marR="0" rtl="0" algn="l">
              <a:lnSpc>
                <a:spcPct val="150000"/>
              </a:lnSpc>
              <a:spcBef>
                <a:spcPts val="0"/>
              </a:spcBef>
              <a:spcAft>
                <a:spcPts val="0"/>
              </a:spcAft>
              <a:buClr>
                <a:srgbClr val="404040"/>
              </a:buClr>
              <a:buSzPts val="1100"/>
              <a:buFont typeface="Poppins"/>
              <a:buChar char="●"/>
            </a:pPr>
            <a:r>
              <a:rPr b="1" i="0" lang="en" sz="1100" u="none" cap="none" strike="noStrike">
                <a:solidFill>
                  <a:srgbClr val="404040"/>
                </a:solidFill>
                <a:latin typeface="Poppins"/>
                <a:ea typeface="Poppins"/>
                <a:cs typeface="Poppins"/>
                <a:sym typeface="Poppins"/>
              </a:rPr>
              <a:t>Re-assess Distribution</a:t>
            </a:r>
            <a:r>
              <a:rPr b="0" i="0" lang="en" sz="1100" u="none" cap="none" strike="noStrike">
                <a:solidFill>
                  <a:srgbClr val="404040"/>
                </a:solidFill>
                <a:latin typeface="Poppins"/>
                <a:ea typeface="Poppins"/>
                <a:cs typeface="Poppins"/>
                <a:sym typeface="Poppins"/>
              </a:rPr>
              <a:t>: After applying a transformation, visually assess the distribution again using histograms and Q-Q plots.</a:t>
            </a:r>
            <a:endParaRPr b="0" i="0" sz="1100" u="none" cap="none" strike="noStrike">
              <a:solidFill>
                <a:srgbClr val="404040"/>
              </a:solidFill>
              <a:latin typeface="Poppins"/>
              <a:ea typeface="Poppins"/>
              <a:cs typeface="Poppins"/>
              <a:sym typeface="Poppins"/>
            </a:endParaRPr>
          </a:p>
          <a:p>
            <a:pPr indent="-298450" lvl="0" marL="457200" marR="0" rtl="0" algn="l">
              <a:lnSpc>
                <a:spcPct val="150000"/>
              </a:lnSpc>
              <a:spcBef>
                <a:spcPts val="0"/>
              </a:spcBef>
              <a:spcAft>
                <a:spcPts val="0"/>
              </a:spcAft>
              <a:buClr>
                <a:srgbClr val="404040"/>
              </a:buClr>
              <a:buSzPts val="1100"/>
              <a:buFont typeface="Poppins"/>
              <a:buChar char="●"/>
            </a:pPr>
            <a:r>
              <a:rPr b="1" i="0" lang="en" sz="1100" u="none" cap="none" strike="noStrike">
                <a:solidFill>
                  <a:srgbClr val="404040"/>
                </a:solidFill>
                <a:latin typeface="Poppins"/>
                <a:ea typeface="Poppins"/>
                <a:cs typeface="Poppins"/>
                <a:sym typeface="Poppins"/>
              </a:rPr>
              <a:t>Statistical Testing:</a:t>
            </a:r>
            <a:r>
              <a:rPr b="0" i="0" lang="en" sz="1100" u="none" cap="none" strike="noStrike">
                <a:solidFill>
                  <a:srgbClr val="404040"/>
                </a:solidFill>
                <a:latin typeface="Poppins"/>
                <a:ea typeface="Poppins"/>
                <a:cs typeface="Poppins"/>
                <a:sym typeface="Poppins"/>
              </a:rPr>
              <a:t> Shapiro-Wilk or Kolmogorov-Smirnov tests can be used to statistically assess normality.</a:t>
            </a:r>
            <a:endParaRPr b="0" i="0" sz="1100" u="none" cap="none" strike="noStrike">
              <a:solidFill>
                <a:srgbClr val="404040"/>
              </a:solidFill>
              <a:latin typeface="Poppins"/>
              <a:ea typeface="Poppins"/>
              <a:cs typeface="Poppins"/>
              <a:sym typeface="Poppins"/>
            </a:endParaRPr>
          </a:p>
          <a:p>
            <a:pPr indent="-298450" lvl="0" marL="457200" marR="0" rtl="0" algn="l">
              <a:lnSpc>
                <a:spcPct val="150000"/>
              </a:lnSpc>
              <a:spcBef>
                <a:spcPts val="0"/>
              </a:spcBef>
              <a:spcAft>
                <a:spcPts val="0"/>
              </a:spcAft>
              <a:buClr>
                <a:srgbClr val="404040"/>
              </a:buClr>
              <a:buSzPts val="1100"/>
              <a:buFont typeface="Poppins"/>
              <a:buChar char="●"/>
            </a:pPr>
            <a:r>
              <a:rPr b="0" i="0" lang="en" sz="1100" u="none" cap="none" strike="noStrike">
                <a:solidFill>
                  <a:srgbClr val="404040"/>
                </a:solidFill>
                <a:latin typeface="Poppins"/>
                <a:ea typeface="Poppins"/>
                <a:cs typeface="Poppins"/>
                <a:sym typeface="Poppins"/>
              </a:rPr>
              <a:t>Remember to </a:t>
            </a:r>
            <a:r>
              <a:rPr b="1" i="0" lang="en" sz="1100" u="none" cap="none" strike="noStrike">
                <a:solidFill>
                  <a:srgbClr val="404040"/>
                </a:solidFill>
                <a:latin typeface="Poppins"/>
                <a:ea typeface="Poppins"/>
                <a:cs typeface="Poppins"/>
                <a:sym typeface="Poppins"/>
              </a:rPr>
              <a:t>reverse</a:t>
            </a:r>
            <a:r>
              <a:rPr b="0" i="0" lang="en" sz="1100" u="none" cap="none" strike="noStrike">
                <a:solidFill>
                  <a:srgbClr val="404040"/>
                </a:solidFill>
                <a:latin typeface="Poppins"/>
                <a:ea typeface="Poppins"/>
                <a:cs typeface="Poppins"/>
                <a:sym typeface="Poppins"/>
              </a:rPr>
              <a:t> transformations (when needed) for interpretation.</a:t>
            </a:r>
            <a:endParaRPr b="0" i="0" sz="1100" u="none" cap="none" strike="noStrike">
              <a:solidFill>
                <a:srgbClr val="404040"/>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rgbClr val="404040"/>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rgbClr val="404040"/>
                </a:solidFill>
                <a:latin typeface="Poppins"/>
                <a:ea typeface="Poppins"/>
                <a:cs typeface="Poppins"/>
                <a:sym typeface="Poppins"/>
              </a:rPr>
              <a:t>Always consider the underlying </a:t>
            </a:r>
            <a:r>
              <a:rPr b="1" i="0" lang="en" sz="1100" u="none" cap="none" strike="noStrike">
                <a:solidFill>
                  <a:srgbClr val="404040"/>
                </a:solidFill>
                <a:latin typeface="Poppins"/>
                <a:ea typeface="Poppins"/>
                <a:cs typeface="Poppins"/>
                <a:sym typeface="Poppins"/>
              </a:rPr>
              <a:t>reasons</a:t>
            </a:r>
            <a:r>
              <a:rPr b="0" i="0" lang="en" sz="1100" u="none" cap="none" strike="noStrike">
                <a:solidFill>
                  <a:srgbClr val="404040"/>
                </a:solidFill>
                <a:latin typeface="Poppins"/>
                <a:ea typeface="Poppins"/>
                <a:cs typeface="Poppins"/>
                <a:sym typeface="Poppins"/>
              </a:rPr>
              <a:t> for any non-normality, as transformations might not always be the best solution.</a:t>
            </a:r>
            <a:endParaRPr b="1" i="0" sz="1100" u="none" cap="none" strike="noStrike">
              <a:solidFill>
                <a:srgbClr val="404040"/>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12"/>
          <p:cNvSpPr txBox="1"/>
          <p:nvPr/>
        </p:nvSpPr>
        <p:spPr>
          <a:xfrm>
            <a:off x="579225" y="706675"/>
            <a:ext cx="7949400" cy="5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2200" u="none" cap="none" strike="noStrike">
                <a:solidFill>
                  <a:srgbClr val="434343"/>
                </a:solidFill>
                <a:latin typeface="Poppins"/>
                <a:ea typeface="Poppins"/>
                <a:cs typeface="Poppins"/>
                <a:sym typeface="Poppins"/>
              </a:rPr>
              <a:t>Normal Distribution</a:t>
            </a:r>
            <a:endParaRPr b="1" i="0" sz="22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t/>
            </a:r>
            <a:endParaRPr b="1" i="0" sz="22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434343"/>
              </a:solidFill>
              <a:latin typeface="Poppins"/>
              <a:ea typeface="Poppins"/>
              <a:cs typeface="Poppins"/>
              <a:sym typeface="Poppins"/>
            </a:endParaRPr>
          </a:p>
        </p:txBody>
      </p:sp>
      <p:sp>
        <p:nvSpPr>
          <p:cNvPr id="202" name="Google Shape;202;p12"/>
          <p:cNvSpPr txBox="1"/>
          <p:nvPr/>
        </p:nvSpPr>
        <p:spPr>
          <a:xfrm>
            <a:off x="696075" y="1258075"/>
            <a:ext cx="5486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5A9C5"/>
                </a:solidFill>
                <a:latin typeface="Poppins"/>
                <a:ea typeface="Poppins"/>
                <a:cs typeface="Poppins"/>
                <a:sym typeface="Poppins"/>
              </a:rPr>
              <a:t>Central Limit Theorem</a:t>
            </a:r>
            <a:endParaRPr b="0" i="0" sz="1400" u="none" cap="none" strike="noStrike">
              <a:solidFill>
                <a:srgbClr val="000000"/>
              </a:solidFill>
              <a:latin typeface="Arial"/>
              <a:ea typeface="Arial"/>
              <a:cs typeface="Arial"/>
              <a:sym typeface="Arial"/>
            </a:endParaRPr>
          </a:p>
        </p:txBody>
      </p:sp>
      <p:sp>
        <p:nvSpPr>
          <p:cNvPr id="203" name="Google Shape;203;p12"/>
          <p:cNvSpPr txBox="1"/>
          <p:nvPr/>
        </p:nvSpPr>
        <p:spPr>
          <a:xfrm>
            <a:off x="758703" y="1747525"/>
            <a:ext cx="7770000" cy="29646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404040"/>
                </a:solidFill>
                <a:latin typeface="Poppins"/>
                <a:ea typeface="Poppins"/>
                <a:cs typeface="Poppins"/>
                <a:sym typeface="Poppins"/>
              </a:rPr>
              <a:t>The CLT states that, regardless of the shape of the underlying population, the </a:t>
            </a:r>
            <a:r>
              <a:rPr b="1" i="0" lang="en" sz="1100" u="none" cap="none" strike="noStrike">
                <a:solidFill>
                  <a:srgbClr val="404040"/>
                </a:solidFill>
                <a:latin typeface="Poppins"/>
                <a:ea typeface="Poppins"/>
                <a:cs typeface="Poppins"/>
                <a:sym typeface="Poppins"/>
              </a:rPr>
              <a:t>sampling distribution of the mean </a:t>
            </a:r>
            <a:r>
              <a:rPr b="0" i="0" lang="en" sz="1100" u="none" cap="none" strike="noStrike">
                <a:solidFill>
                  <a:srgbClr val="404040"/>
                </a:solidFill>
                <a:latin typeface="Poppins"/>
                <a:ea typeface="Poppins"/>
                <a:cs typeface="Poppins"/>
                <a:sym typeface="Poppins"/>
              </a:rPr>
              <a:t>will </a:t>
            </a:r>
            <a:r>
              <a:rPr b="1" i="0" lang="en" sz="1100" u="none" cap="none" strike="noStrike">
                <a:solidFill>
                  <a:srgbClr val="404040"/>
                </a:solidFill>
                <a:latin typeface="Poppins"/>
                <a:ea typeface="Poppins"/>
                <a:cs typeface="Poppins"/>
                <a:sym typeface="Poppins"/>
              </a:rPr>
              <a:t>approximate</a:t>
            </a:r>
            <a:r>
              <a:rPr b="0" i="0" lang="en" sz="1100" u="none" cap="none" strike="noStrike">
                <a:solidFill>
                  <a:srgbClr val="404040"/>
                </a:solidFill>
                <a:latin typeface="Poppins"/>
                <a:ea typeface="Poppins"/>
                <a:cs typeface="Poppins"/>
                <a:sym typeface="Poppins"/>
              </a:rPr>
              <a:t> a n</a:t>
            </a:r>
            <a:r>
              <a:rPr b="1" i="0" lang="en" sz="1100" u="none" cap="none" strike="noStrike">
                <a:solidFill>
                  <a:srgbClr val="404040"/>
                </a:solidFill>
                <a:latin typeface="Poppins"/>
                <a:ea typeface="Poppins"/>
                <a:cs typeface="Poppins"/>
                <a:sym typeface="Poppins"/>
              </a:rPr>
              <a:t>ormal distribution</a:t>
            </a:r>
            <a:r>
              <a:rPr b="0" i="0" lang="en" sz="1100" u="none" cap="none" strike="noStrike">
                <a:solidFill>
                  <a:srgbClr val="404040"/>
                </a:solidFill>
                <a:latin typeface="Poppins"/>
                <a:ea typeface="Poppins"/>
                <a:cs typeface="Poppins"/>
                <a:sym typeface="Poppins"/>
              </a:rPr>
              <a:t> as the </a:t>
            </a:r>
            <a:r>
              <a:rPr b="1" i="0" lang="en" sz="1100" u="none" cap="none" strike="noStrike">
                <a:solidFill>
                  <a:srgbClr val="404040"/>
                </a:solidFill>
                <a:latin typeface="Poppins"/>
                <a:ea typeface="Poppins"/>
                <a:cs typeface="Poppins"/>
                <a:sym typeface="Poppins"/>
              </a:rPr>
              <a:t>sample size grows larger </a:t>
            </a:r>
            <a:r>
              <a:rPr b="0" i="0" lang="en" sz="1100" u="none" cap="none" strike="noStrike">
                <a:solidFill>
                  <a:srgbClr val="404040"/>
                </a:solidFill>
                <a:latin typeface="Poppins"/>
                <a:ea typeface="Poppins"/>
                <a:cs typeface="Poppins"/>
                <a:sym typeface="Poppins"/>
              </a:rPr>
              <a:t>(n &gt; 30), assuming all samples are identical in size and are randomly sampled. </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404040"/>
                </a:solidFill>
                <a:latin typeface="Poppins"/>
                <a:ea typeface="Poppins"/>
                <a:cs typeface="Poppins"/>
                <a:sym typeface="Poppins"/>
              </a:rPr>
              <a:t>1. </a:t>
            </a:r>
            <a:r>
              <a:rPr b="1" i="0" lang="en" sz="1100" u="none" cap="none" strike="noStrike">
                <a:solidFill>
                  <a:srgbClr val="404040"/>
                </a:solidFill>
                <a:latin typeface="Poppins"/>
                <a:ea typeface="Poppins"/>
                <a:cs typeface="Poppins"/>
                <a:sym typeface="Poppins"/>
              </a:rPr>
              <a:t>Large Sample Size &amp; Individual Data Points:</a:t>
            </a:r>
            <a:r>
              <a:rPr b="0" i="0" lang="en" sz="1100" u="none" cap="none" strike="noStrike">
                <a:solidFill>
                  <a:srgbClr val="404040"/>
                </a:solidFill>
                <a:latin typeface="Poppins"/>
                <a:ea typeface="Poppins"/>
                <a:cs typeface="Poppins"/>
                <a:sym typeface="Poppins"/>
              </a:rPr>
              <a:t> Even with a large sample, the distribution of individual data points could still be non-normal. For instance, a dataset with millions of data points could still be heavily skewed or have extreme kurtosis.</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404040"/>
                </a:solidFill>
                <a:latin typeface="Poppins"/>
                <a:ea typeface="Poppins"/>
                <a:cs typeface="Poppins"/>
                <a:sym typeface="Poppins"/>
              </a:rPr>
              <a:t>  </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404040"/>
                </a:solidFill>
                <a:latin typeface="Poppins"/>
                <a:ea typeface="Poppins"/>
                <a:cs typeface="Poppins"/>
                <a:sym typeface="Poppins"/>
              </a:rPr>
              <a:t>2. </a:t>
            </a:r>
            <a:r>
              <a:rPr b="1" i="0" lang="en" sz="1100" u="none" cap="none" strike="noStrike">
                <a:solidFill>
                  <a:srgbClr val="404040"/>
                </a:solidFill>
                <a:latin typeface="Poppins"/>
                <a:ea typeface="Poppins"/>
                <a:cs typeface="Poppins"/>
                <a:sym typeface="Poppins"/>
              </a:rPr>
              <a:t>Large Sample Size &amp; Averages of Samples</a:t>
            </a:r>
            <a:r>
              <a:rPr b="0" i="0" lang="en" sz="1100" u="none" cap="none" strike="noStrike">
                <a:solidFill>
                  <a:srgbClr val="404040"/>
                </a:solidFill>
                <a:latin typeface="Poppins"/>
                <a:ea typeface="Poppins"/>
                <a:cs typeface="Poppins"/>
                <a:sym typeface="Poppins"/>
              </a:rPr>
              <a:t>: If you're taking multiple samples from a population and calculating their averages, the distribution of those averages tends to be normal due to the CLT, even if the underlying population is not normal.</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404040"/>
              </a:solidFill>
              <a:latin typeface="Poppins"/>
              <a:ea typeface="Poppins"/>
              <a:cs typeface="Poppins"/>
              <a:sym typeface="Poppins"/>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rgbClr val="404040"/>
                </a:solidFill>
                <a:latin typeface="Poppins"/>
                <a:ea typeface="Poppins"/>
                <a:cs typeface="Poppins"/>
                <a:sym typeface="Poppins"/>
              </a:rPr>
              <a:t>3.</a:t>
            </a:r>
            <a:r>
              <a:rPr b="1" i="0" lang="en" sz="1100" u="none" cap="none" strike="noStrike">
                <a:solidFill>
                  <a:srgbClr val="404040"/>
                </a:solidFill>
                <a:latin typeface="Poppins"/>
                <a:ea typeface="Poppins"/>
                <a:cs typeface="Poppins"/>
                <a:sym typeface="Poppins"/>
              </a:rPr>
              <a:t> Practical Implications:</a:t>
            </a:r>
            <a:r>
              <a:rPr b="0" i="0" lang="en" sz="1100" u="none" cap="none" strike="noStrike">
                <a:solidFill>
                  <a:srgbClr val="404040"/>
                </a:solidFill>
                <a:latin typeface="Poppins"/>
                <a:ea typeface="Poppins"/>
                <a:cs typeface="Poppins"/>
                <a:sym typeface="Poppins"/>
              </a:rPr>
              <a:t> While the CLT is powerful, remember that many statistical tests and methods assume that the individual data points (not their means) are normally distributed. So, you can't bypass these assumptions simply because you have a large dataset.</a:t>
            </a:r>
            <a:endParaRPr b="1" i="0" sz="1100" u="none" cap="none" strike="noStrike">
              <a:solidFill>
                <a:srgbClr val="404040"/>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13"/>
          <p:cNvGrpSpPr/>
          <p:nvPr/>
        </p:nvGrpSpPr>
        <p:grpSpPr>
          <a:xfrm>
            <a:off x="0" y="0"/>
            <a:ext cx="9143981" cy="5143489"/>
            <a:chOff x="0" y="0"/>
            <a:chExt cx="9143981" cy="5143489"/>
          </a:xfrm>
        </p:grpSpPr>
        <p:pic>
          <p:nvPicPr>
            <p:cNvPr id="209" name="Google Shape;209;p13"/>
            <p:cNvPicPr preferRelativeResize="0"/>
            <p:nvPr/>
          </p:nvPicPr>
          <p:blipFill rotWithShape="1">
            <a:blip r:embed="rId3">
              <a:alphaModFix/>
            </a:blip>
            <a:srcRect b="0" l="0" r="0" t="0"/>
            <a:stretch/>
          </p:blipFill>
          <p:spPr>
            <a:xfrm>
              <a:off x="0" y="0"/>
              <a:ext cx="9143981" cy="5143489"/>
            </a:xfrm>
            <a:prstGeom prst="rect">
              <a:avLst/>
            </a:prstGeom>
            <a:noFill/>
            <a:ln>
              <a:noFill/>
            </a:ln>
          </p:spPr>
        </p:pic>
        <p:pic>
          <p:nvPicPr>
            <p:cNvPr id="210" name="Google Shape;210;p13"/>
            <p:cNvPicPr preferRelativeResize="0"/>
            <p:nvPr/>
          </p:nvPicPr>
          <p:blipFill rotWithShape="1">
            <a:blip r:embed="rId4">
              <a:alphaModFix/>
            </a:blip>
            <a:srcRect b="0" l="0" r="0" t="0"/>
            <a:stretch/>
          </p:blipFill>
          <p:spPr>
            <a:xfrm>
              <a:off x="8063583" y="314399"/>
              <a:ext cx="677998" cy="677998"/>
            </a:xfrm>
            <a:prstGeom prst="rect">
              <a:avLst/>
            </a:prstGeom>
            <a:noFill/>
            <a:ln>
              <a:noFill/>
            </a:ln>
          </p:spPr>
        </p:pic>
      </p:grpSp>
      <p:sp>
        <p:nvSpPr>
          <p:cNvPr id="211" name="Google Shape;211;p13"/>
          <p:cNvSpPr txBox="1"/>
          <p:nvPr/>
        </p:nvSpPr>
        <p:spPr>
          <a:xfrm>
            <a:off x="629323" y="1856774"/>
            <a:ext cx="4930140" cy="12567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4000">
                <a:solidFill>
                  <a:srgbClr val="FFFFFF"/>
                </a:solidFill>
                <a:latin typeface="Arial Black"/>
                <a:ea typeface="Arial Black"/>
                <a:cs typeface="Arial Black"/>
                <a:sym typeface="Arial Black"/>
              </a:rPr>
              <a:t>To be </a:t>
            </a:r>
            <a:endParaRPr/>
          </a:p>
          <a:p>
            <a:pPr indent="0" lvl="0" marL="12700" rtl="0" algn="l">
              <a:lnSpc>
                <a:spcPct val="100000"/>
              </a:lnSpc>
              <a:spcBef>
                <a:spcPts val="100"/>
              </a:spcBef>
              <a:spcAft>
                <a:spcPts val="0"/>
              </a:spcAft>
              <a:buNone/>
            </a:pPr>
            <a:r>
              <a:rPr lang="en" sz="4000">
                <a:solidFill>
                  <a:srgbClr val="FFFFFF"/>
                </a:solidFill>
                <a:latin typeface="Arial Black"/>
                <a:ea typeface="Arial Black"/>
                <a:cs typeface="Arial Black"/>
                <a:sym typeface="Arial Black"/>
              </a:rPr>
              <a:t>Continued…</a:t>
            </a:r>
            <a:endParaRPr sz="4000">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 name="Shape 116"/>
        <p:cNvGrpSpPr/>
        <p:nvPr/>
      </p:nvGrpSpPr>
      <p:grpSpPr>
        <a:xfrm>
          <a:off x="0" y="0"/>
          <a:ext cx="0" cy="0"/>
          <a:chOff x="0" y="0"/>
          <a:chExt cx="0" cy="0"/>
        </a:xfrm>
      </p:grpSpPr>
      <p:pic>
        <p:nvPicPr>
          <p:cNvPr id="117" name="Google Shape;117;p2"/>
          <p:cNvPicPr preferRelativeResize="0"/>
          <p:nvPr/>
        </p:nvPicPr>
        <p:blipFill rotWithShape="1">
          <a:blip r:embed="rId3">
            <a:alphaModFix/>
          </a:blip>
          <a:srcRect b="0" l="0" r="0" t="0"/>
          <a:stretch/>
        </p:blipFill>
        <p:spPr>
          <a:xfrm>
            <a:off x="54863" y="0"/>
            <a:ext cx="9089117" cy="5095932"/>
          </a:xfrm>
          <a:prstGeom prst="rect">
            <a:avLst/>
          </a:prstGeom>
          <a:noFill/>
          <a:ln>
            <a:noFill/>
          </a:ln>
        </p:spPr>
      </p:pic>
      <p:sp>
        <p:nvSpPr>
          <p:cNvPr id="118" name="Google Shape;118;p2"/>
          <p:cNvSpPr txBox="1"/>
          <p:nvPr>
            <p:ph type="title"/>
          </p:nvPr>
        </p:nvSpPr>
        <p:spPr>
          <a:xfrm>
            <a:off x="652248" y="768522"/>
            <a:ext cx="46863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Central Limit Theorem</a:t>
            </a:r>
            <a:endParaRPr/>
          </a:p>
        </p:txBody>
      </p:sp>
      <p:grpSp>
        <p:nvGrpSpPr>
          <p:cNvPr id="119" name="Google Shape;119;p2"/>
          <p:cNvGrpSpPr/>
          <p:nvPr/>
        </p:nvGrpSpPr>
        <p:grpSpPr>
          <a:xfrm>
            <a:off x="966698" y="1557071"/>
            <a:ext cx="1909743" cy="1101697"/>
            <a:chOff x="966698" y="1557071"/>
            <a:chExt cx="1909743" cy="1101697"/>
          </a:xfrm>
        </p:grpSpPr>
        <p:pic>
          <p:nvPicPr>
            <p:cNvPr id="120" name="Google Shape;120;p2"/>
            <p:cNvPicPr preferRelativeResize="0"/>
            <p:nvPr/>
          </p:nvPicPr>
          <p:blipFill rotWithShape="1">
            <a:blip r:embed="rId4">
              <a:alphaModFix/>
            </a:blip>
            <a:srcRect b="0" l="0" r="0" t="0"/>
            <a:stretch/>
          </p:blipFill>
          <p:spPr>
            <a:xfrm>
              <a:off x="966698" y="1557071"/>
              <a:ext cx="1909743" cy="1101697"/>
            </a:xfrm>
            <a:prstGeom prst="rect">
              <a:avLst/>
            </a:prstGeom>
            <a:noFill/>
            <a:ln>
              <a:noFill/>
            </a:ln>
          </p:spPr>
        </p:pic>
        <p:pic>
          <p:nvPicPr>
            <p:cNvPr id="121" name="Google Shape;121;p2"/>
            <p:cNvPicPr preferRelativeResize="0"/>
            <p:nvPr/>
          </p:nvPicPr>
          <p:blipFill rotWithShape="1">
            <a:blip r:embed="rId5">
              <a:alphaModFix/>
            </a:blip>
            <a:srcRect b="0" l="0" r="0" t="0"/>
            <a:stretch/>
          </p:blipFill>
          <p:spPr>
            <a:xfrm>
              <a:off x="2523419" y="2271745"/>
              <a:ext cx="164299" cy="332974"/>
            </a:xfrm>
            <a:prstGeom prst="rect">
              <a:avLst/>
            </a:prstGeom>
            <a:noFill/>
            <a:ln>
              <a:noFill/>
            </a:ln>
          </p:spPr>
        </p:pic>
      </p:grpSp>
      <p:grpSp>
        <p:nvGrpSpPr>
          <p:cNvPr id="122" name="Google Shape;122;p2"/>
          <p:cNvGrpSpPr/>
          <p:nvPr/>
        </p:nvGrpSpPr>
        <p:grpSpPr>
          <a:xfrm>
            <a:off x="966698" y="3080118"/>
            <a:ext cx="1909743" cy="1143073"/>
            <a:chOff x="966698" y="3080118"/>
            <a:chExt cx="1909743" cy="1143073"/>
          </a:xfrm>
        </p:grpSpPr>
        <p:pic>
          <p:nvPicPr>
            <p:cNvPr id="123" name="Google Shape;123;p2"/>
            <p:cNvPicPr preferRelativeResize="0"/>
            <p:nvPr/>
          </p:nvPicPr>
          <p:blipFill rotWithShape="1">
            <a:blip r:embed="rId4">
              <a:alphaModFix/>
            </a:blip>
            <a:srcRect b="0" l="0" r="0" t="0"/>
            <a:stretch/>
          </p:blipFill>
          <p:spPr>
            <a:xfrm>
              <a:off x="966698" y="3080118"/>
              <a:ext cx="1909743" cy="1101697"/>
            </a:xfrm>
            <a:prstGeom prst="rect">
              <a:avLst/>
            </a:prstGeom>
            <a:noFill/>
            <a:ln>
              <a:noFill/>
            </a:ln>
          </p:spPr>
        </p:pic>
        <p:pic>
          <p:nvPicPr>
            <p:cNvPr id="124" name="Google Shape;124;p2"/>
            <p:cNvPicPr preferRelativeResize="0"/>
            <p:nvPr/>
          </p:nvPicPr>
          <p:blipFill rotWithShape="1">
            <a:blip r:embed="rId6">
              <a:alphaModFix/>
            </a:blip>
            <a:srcRect b="0" l="0" r="0" t="0"/>
            <a:stretch/>
          </p:blipFill>
          <p:spPr>
            <a:xfrm>
              <a:off x="2523444" y="3797697"/>
              <a:ext cx="164299" cy="425494"/>
            </a:xfrm>
            <a:prstGeom prst="rect">
              <a:avLst/>
            </a:prstGeom>
            <a:noFill/>
            <a:ln>
              <a:noFill/>
            </a:ln>
          </p:spPr>
        </p:pic>
      </p:grpSp>
      <p:grpSp>
        <p:nvGrpSpPr>
          <p:cNvPr id="125" name="Google Shape;125;p2"/>
          <p:cNvGrpSpPr/>
          <p:nvPr/>
        </p:nvGrpSpPr>
        <p:grpSpPr>
          <a:xfrm>
            <a:off x="3193143" y="2271745"/>
            <a:ext cx="1909743" cy="1101698"/>
            <a:chOff x="3193143" y="2271745"/>
            <a:chExt cx="1909743" cy="1101698"/>
          </a:xfrm>
        </p:grpSpPr>
        <p:pic>
          <p:nvPicPr>
            <p:cNvPr id="126" name="Google Shape;126;p2"/>
            <p:cNvPicPr preferRelativeResize="0"/>
            <p:nvPr/>
          </p:nvPicPr>
          <p:blipFill rotWithShape="1">
            <a:blip r:embed="rId4">
              <a:alphaModFix/>
            </a:blip>
            <a:srcRect b="0" l="0" r="0" t="0"/>
            <a:stretch/>
          </p:blipFill>
          <p:spPr>
            <a:xfrm>
              <a:off x="3193143" y="2271745"/>
              <a:ext cx="1909743" cy="1101697"/>
            </a:xfrm>
            <a:prstGeom prst="rect">
              <a:avLst/>
            </a:prstGeom>
            <a:noFill/>
            <a:ln>
              <a:noFill/>
            </a:ln>
          </p:spPr>
        </p:pic>
        <p:pic>
          <p:nvPicPr>
            <p:cNvPr id="127" name="Google Shape;127;p2"/>
            <p:cNvPicPr preferRelativeResize="0"/>
            <p:nvPr/>
          </p:nvPicPr>
          <p:blipFill rotWithShape="1">
            <a:blip r:embed="rId7">
              <a:alphaModFix/>
            </a:blip>
            <a:srcRect b="0" l="0" r="0" t="0"/>
            <a:stretch/>
          </p:blipFill>
          <p:spPr>
            <a:xfrm>
              <a:off x="4789065" y="2968704"/>
              <a:ext cx="164299" cy="404739"/>
            </a:xfrm>
            <a:prstGeom prst="rect">
              <a:avLst/>
            </a:prstGeom>
            <a:noFill/>
            <a:ln>
              <a:noFill/>
            </a:ln>
          </p:spPr>
        </p:pic>
      </p:grpSp>
      <p:sp>
        <p:nvSpPr>
          <p:cNvPr id="128" name="Google Shape;128;p2"/>
          <p:cNvSpPr txBox="1"/>
          <p:nvPr/>
        </p:nvSpPr>
        <p:spPr>
          <a:xfrm>
            <a:off x="5636042" y="2059335"/>
            <a:ext cx="2513330" cy="1122680"/>
          </a:xfrm>
          <a:prstGeom prst="rect">
            <a:avLst/>
          </a:prstGeom>
          <a:noFill/>
          <a:ln>
            <a:noFill/>
          </a:ln>
        </p:spPr>
        <p:txBody>
          <a:bodyPr anchorCtr="0" anchor="t" bIns="0" lIns="0" spcFirstLastPara="1" rIns="0" wrap="square" tIns="12700">
            <a:spAutoFit/>
          </a:bodyPr>
          <a:lstStyle/>
          <a:p>
            <a:pPr indent="0" lvl="0" marL="12700" marR="5080" rtl="0" algn="just">
              <a:lnSpc>
                <a:spcPct val="150000"/>
              </a:lnSpc>
              <a:spcBef>
                <a:spcPts val="0"/>
              </a:spcBef>
              <a:spcAft>
                <a:spcPts val="0"/>
              </a:spcAft>
              <a:buNone/>
            </a:pPr>
            <a:r>
              <a:rPr lang="en" sz="1200">
                <a:latin typeface="Arial"/>
                <a:ea typeface="Arial"/>
                <a:cs typeface="Arial"/>
                <a:sym typeface="Arial"/>
              </a:rPr>
              <a:t>Imagine that you take samples from a population of people’s heights,  and  for  each  sample you calculate their mean.</a:t>
            </a:r>
            <a:endParaRPr sz="1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3"/>
          <p:cNvPicPr preferRelativeResize="0"/>
          <p:nvPr/>
        </p:nvPicPr>
        <p:blipFill rotWithShape="1">
          <a:blip r:embed="rId3">
            <a:alphaModFix/>
          </a:blip>
          <a:srcRect b="0" l="0" r="0" t="0"/>
          <a:stretch/>
        </p:blipFill>
        <p:spPr>
          <a:xfrm>
            <a:off x="54863" y="0"/>
            <a:ext cx="9089117" cy="5095932"/>
          </a:xfrm>
          <a:prstGeom prst="rect">
            <a:avLst/>
          </a:prstGeom>
          <a:noFill/>
          <a:ln>
            <a:noFill/>
          </a:ln>
        </p:spPr>
      </p:pic>
      <p:sp>
        <p:nvSpPr>
          <p:cNvPr id="134" name="Google Shape;134;p3"/>
          <p:cNvSpPr txBox="1"/>
          <p:nvPr>
            <p:ph type="title"/>
          </p:nvPr>
        </p:nvSpPr>
        <p:spPr>
          <a:xfrm>
            <a:off x="652248" y="768522"/>
            <a:ext cx="46863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Central Limit Theorem</a:t>
            </a:r>
            <a:endParaRPr/>
          </a:p>
        </p:txBody>
      </p:sp>
      <p:sp>
        <p:nvSpPr>
          <p:cNvPr id="135" name="Google Shape;135;p3"/>
          <p:cNvSpPr txBox="1"/>
          <p:nvPr/>
        </p:nvSpPr>
        <p:spPr>
          <a:xfrm>
            <a:off x="6553200" y="895350"/>
            <a:ext cx="1828800" cy="341632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10</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12</a:t>
            </a:r>
            <a:endParaRPr sz="1800">
              <a:solidFill>
                <a:srgbClr val="202122"/>
              </a:solidFill>
              <a:highlight>
                <a:srgbClr val="F8F9FA"/>
              </a:highlight>
              <a:latin typeface="Arial"/>
              <a:ea typeface="Arial"/>
              <a:cs typeface="Arial"/>
              <a:sym typeface="Arial"/>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9</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10</a:t>
            </a:r>
            <a:endParaRPr sz="1800">
              <a:solidFill>
                <a:srgbClr val="202122"/>
              </a:solidFill>
              <a:highlight>
                <a:srgbClr val="F8F9FA"/>
              </a:highlight>
              <a:latin typeface="Arial"/>
              <a:ea typeface="Arial"/>
              <a:cs typeface="Arial"/>
              <a:sym typeface="Arial"/>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6</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12</a:t>
            </a:r>
            <a:endParaRPr sz="1800">
              <a:solidFill>
                <a:srgbClr val="202122"/>
              </a:solidFill>
              <a:highlight>
                <a:srgbClr val="F8F9FA"/>
              </a:highlight>
              <a:latin typeface="Arial"/>
              <a:ea typeface="Arial"/>
              <a:cs typeface="Arial"/>
              <a:sym typeface="Arial"/>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10</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11</a:t>
            </a:r>
            <a:endParaRPr sz="1800">
              <a:solidFill>
                <a:srgbClr val="202122"/>
              </a:solidFill>
              <a:highlight>
                <a:srgbClr val="F8F9FA"/>
              </a:highlight>
              <a:latin typeface="Arial"/>
              <a:ea typeface="Arial"/>
              <a:cs typeface="Arial"/>
              <a:sym typeface="Arial"/>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11</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13</a:t>
            </a:r>
            <a:endParaRPr sz="1800">
              <a:solidFill>
                <a:srgbClr val="202122"/>
              </a:solidFill>
              <a:highlight>
                <a:srgbClr val="F8F9FA"/>
              </a:highlight>
              <a:latin typeface="Arial"/>
              <a:ea typeface="Arial"/>
              <a:cs typeface="Arial"/>
              <a:sym typeface="Arial"/>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19</a:t>
            </a:r>
            <a:endParaRPr/>
          </a:p>
          <a:p>
            <a:pPr indent="0" lvl="0" marL="0" rtl="0" algn="l">
              <a:spcBef>
                <a:spcPts val="0"/>
              </a:spcBef>
              <a:spcAft>
                <a:spcPts val="0"/>
              </a:spcAft>
              <a:buNone/>
            </a:pPr>
            <a:r>
              <a:t/>
            </a:r>
            <a:endParaRPr sz="1800">
              <a:solidFill>
                <a:srgbClr val="202122"/>
              </a:solidFill>
              <a:highlight>
                <a:srgbClr val="F8F9FA"/>
              </a:highlight>
              <a:latin typeface="Arial"/>
              <a:ea typeface="Arial"/>
              <a:cs typeface="Arial"/>
              <a:sym typeface="Arial"/>
            </a:endParaRPr>
          </a:p>
        </p:txBody>
      </p:sp>
      <p:cxnSp>
        <p:nvCxnSpPr>
          <p:cNvPr id="136" name="Google Shape;136;p3"/>
          <p:cNvCxnSpPr/>
          <p:nvPr/>
        </p:nvCxnSpPr>
        <p:spPr>
          <a:xfrm rot="10800000">
            <a:off x="762000" y="1276350"/>
            <a:ext cx="0" cy="3276600"/>
          </a:xfrm>
          <a:prstGeom prst="straightConnector1">
            <a:avLst/>
          </a:prstGeom>
          <a:noFill/>
          <a:ln cap="flat" cmpd="sng" w="9525">
            <a:solidFill>
              <a:srgbClr val="4A7DBA"/>
            </a:solidFill>
            <a:prstDash val="solid"/>
            <a:round/>
            <a:headEnd len="sm" w="sm" type="none"/>
            <a:tailEnd len="med" w="med" type="triangle"/>
          </a:ln>
        </p:spPr>
      </p:cxnSp>
      <p:cxnSp>
        <p:nvCxnSpPr>
          <p:cNvPr id="137" name="Google Shape;137;p3"/>
          <p:cNvCxnSpPr/>
          <p:nvPr/>
        </p:nvCxnSpPr>
        <p:spPr>
          <a:xfrm>
            <a:off x="652248" y="4476750"/>
            <a:ext cx="4605552" cy="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4"/>
          <p:cNvPicPr preferRelativeResize="0"/>
          <p:nvPr/>
        </p:nvPicPr>
        <p:blipFill rotWithShape="1">
          <a:blip r:embed="rId3">
            <a:alphaModFix/>
          </a:blip>
          <a:srcRect b="0" l="0" r="0" t="0"/>
          <a:stretch/>
        </p:blipFill>
        <p:spPr>
          <a:xfrm>
            <a:off x="54863" y="-9582"/>
            <a:ext cx="9089117" cy="5095932"/>
          </a:xfrm>
          <a:prstGeom prst="rect">
            <a:avLst/>
          </a:prstGeom>
          <a:noFill/>
          <a:ln>
            <a:noFill/>
          </a:ln>
        </p:spPr>
      </p:pic>
      <p:sp>
        <p:nvSpPr>
          <p:cNvPr id="143" name="Google Shape;143;p4"/>
          <p:cNvSpPr txBox="1"/>
          <p:nvPr>
            <p:ph type="title"/>
          </p:nvPr>
        </p:nvSpPr>
        <p:spPr>
          <a:xfrm>
            <a:off x="652248" y="768522"/>
            <a:ext cx="46863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Central Limit Theorem</a:t>
            </a:r>
            <a:endParaRPr/>
          </a:p>
        </p:txBody>
      </p:sp>
      <p:sp>
        <p:nvSpPr>
          <p:cNvPr id="144" name="Google Shape;144;p4"/>
          <p:cNvSpPr txBox="1"/>
          <p:nvPr/>
        </p:nvSpPr>
        <p:spPr>
          <a:xfrm>
            <a:off x="6553200" y="895350"/>
            <a:ext cx="1828800" cy="341632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10</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12</a:t>
            </a:r>
            <a:endParaRPr sz="1800">
              <a:solidFill>
                <a:srgbClr val="202122"/>
              </a:solidFill>
              <a:highlight>
                <a:srgbClr val="F8F9FA"/>
              </a:highlight>
              <a:latin typeface="Arial"/>
              <a:ea typeface="Arial"/>
              <a:cs typeface="Arial"/>
              <a:sym typeface="Arial"/>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9</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10</a:t>
            </a:r>
            <a:endParaRPr sz="1800">
              <a:solidFill>
                <a:srgbClr val="202122"/>
              </a:solidFill>
              <a:highlight>
                <a:srgbClr val="F8F9FA"/>
              </a:highlight>
              <a:latin typeface="Arial"/>
              <a:ea typeface="Arial"/>
              <a:cs typeface="Arial"/>
              <a:sym typeface="Arial"/>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a:t>
            </a:r>
            <a:endParaRPr/>
          </a:p>
          <a:p>
            <a:pPr indent="0" lvl="0" marL="0" rtl="0" algn="l">
              <a:spcBef>
                <a:spcPts val="0"/>
              </a:spcBef>
              <a:spcAft>
                <a:spcPts val="0"/>
              </a:spcAft>
              <a:buNone/>
            </a:pPr>
            <a:r>
              <a:rPr lang="en" sz="1800">
                <a:solidFill>
                  <a:srgbClr val="202122"/>
                </a:solidFill>
                <a:highlight>
                  <a:srgbClr val="F8F9FA"/>
                </a:highlight>
                <a:latin typeface="Arial"/>
                <a:ea typeface="Arial"/>
                <a:cs typeface="Arial"/>
                <a:sym typeface="Arial"/>
              </a:rPr>
              <a:t>...</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13</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18</a:t>
            </a:r>
            <a:endParaRPr sz="1800">
              <a:solidFill>
                <a:srgbClr val="202122"/>
              </a:solidFill>
              <a:highlight>
                <a:srgbClr val="F8F9FA"/>
              </a:highlight>
              <a:latin typeface="Arial"/>
              <a:ea typeface="Arial"/>
              <a:cs typeface="Arial"/>
              <a:sym typeface="Arial"/>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19</a:t>
            </a:r>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5</a:t>
            </a:r>
            <a:endParaRPr sz="1800">
              <a:solidFill>
                <a:srgbClr val="202122"/>
              </a:solidFill>
              <a:highlight>
                <a:srgbClr val="F8F9FA"/>
              </a:highlight>
              <a:latin typeface="Arial"/>
              <a:ea typeface="Arial"/>
              <a:cs typeface="Arial"/>
              <a:sym typeface="Arial"/>
            </a:endParaRPr>
          </a:p>
          <a:p>
            <a:pPr indent="0" lvl="0" marL="0" rtl="0" algn="l">
              <a:spcBef>
                <a:spcPts val="0"/>
              </a:spcBef>
              <a:spcAft>
                <a:spcPts val="0"/>
              </a:spcAft>
              <a:buNone/>
            </a:pPr>
            <a:r>
              <a:rPr b="0" i="0" lang="en" sz="1800">
                <a:solidFill>
                  <a:srgbClr val="202122"/>
                </a:solidFill>
                <a:highlight>
                  <a:srgbClr val="F8F9FA"/>
                </a:highlight>
                <a:latin typeface="Arial"/>
                <a:ea typeface="Arial"/>
                <a:cs typeface="Arial"/>
                <a:sym typeface="Arial"/>
              </a:rPr>
              <a:t>μ1 = 20</a:t>
            </a:r>
            <a:endParaRPr/>
          </a:p>
          <a:p>
            <a:pPr indent="0" lvl="0" marL="0" rtl="0" algn="l">
              <a:spcBef>
                <a:spcPts val="0"/>
              </a:spcBef>
              <a:spcAft>
                <a:spcPts val="0"/>
              </a:spcAft>
              <a:buNone/>
            </a:pPr>
            <a:r>
              <a:t/>
            </a:r>
            <a:endParaRPr sz="1800">
              <a:solidFill>
                <a:srgbClr val="202122"/>
              </a:solidFill>
              <a:highlight>
                <a:srgbClr val="F8F9FA"/>
              </a:highlight>
              <a:latin typeface="Arial"/>
              <a:ea typeface="Arial"/>
              <a:cs typeface="Arial"/>
              <a:sym typeface="Arial"/>
            </a:endParaRPr>
          </a:p>
        </p:txBody>
      </p:sp>
      <p:cxnSp>
        <p:nvCxnSpPr>
          <p:cNvPr id="145" name="Google Shape;145;p4"/>
          <p:cNvCxnSpPr/>
          <p:nvPr/>
        </p:nvCxnSpPr>
        <p:spPr>
          <a:xfrm rot="10800000">
            <a:off x="762000" y="1276350"/>
            <a:ext cx="0" cy="3276600"/>
          </a:xfrm>
          <a:prstGeom prst="straightConnector1">
            <a:avLst/>
          </a:prstGeom>
          <a:noFill/>
          <a:ln cap="flat" cmpd="sng" w="9525">
            <a:solidFill>
              <a:srgbClr val="4A7DBA"/>
            </a:solidFill>
            <a:prstDash val="solid"/>
            <a:round/>
            <a:headEnd len="sm" w="sm" type="none"/>
            <a:tailEnd len="med" w="med" type="triangle"/>
          </a:ln>
        </p:spPr>
      </p:cxnSp>
      <p:cxnSp>
        <p:nvCxnSpPr>
          <p:cNvPr id="146" name="Google Shape;146;p4"/>
          <p:cNvCxnSpPr/>
          <p:nvPr/>
        </p:nvCxnSpPr>
        <p:spPr>
          <a:xfrm>
            <a:off x="652248" y="4476750"/>
            <a:ext cx="4605552" cy="0"/>
          </a:xfrm>
          <a:prstGeom prst="straightConnector1">
            <a:avLst/>
          </a:prstGeom>
          <a:noFill/>
          <a:ln cap="flat" cmpd="sng" w="9525">
            <a:solidFill>
              <a:srgbClr val="4A7DBA"/>
            </a:solidFill>
            <a:prstDash val="solid"/>
            <a:round/>
            <a:headEnd len="sm" w="sm" type="none"/>
            <a:tailEnd len="med" w="med" type="triangle"/>
          </a:ln>
        </p:spPr>
      </p:cxnSp>
      <p:pic>
        <p:nvPicPr>
          <p:cNvPr id="147" name="Google Shape;147;p4"/>
          <p:cNvPicPr preferRelativeResize="0"/>
          <p:nvPr/>
        </p:nvPicPr>
        <p:blipFill rotWithShape="1">
          <a:blip r:embed="rId4">
            <a:alphaModFix/>
          </a:blip>
          <a:srcRect b="9720" l="14649" r="10970" t="9140"/>
          <a:stretch/>
        </p:blipFill>
        <p:spPr>
          <a:xfrm>
            <a:off x="1094221" y="2495564"/>
            <a:ext cx="3505200" cy="19811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5"/>
          <p:cNvSpPr txBox="1"/>
          <p:nvPr>
            <p:ph type="title"/>
          </p:nvPr>
        </p:nvSpPr>
        <p:spPr>
          <a:xfrm>
            <a:off x="652248" y="768522"/>
            <a:ext cx="46863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Central Limit Theorem</a:t>
            </a:r>
            <a:endParaRPr/>
          </a:p>
        </p:txBody>
      </p:sp>
      <p:sp>
        <p:nvSpPr>
          <p:cNvPr id="153" name="Google Shape;153;p5"/>
          <p:cNvSpPr txBox="1"/>
          <p:nvPr/>
        </p:nvSpPr>
        <p:spPr>
          <a:xfrm>
            <a:off x="872423" y="1606232"/>
            <a:ext cx="2519045" cy="2219960"/>
          </a:xfrm>
          <a:prstGeom prst="rect">
            <a:avLst/>
          </a:prstGeom>
          <a:noFill/>
          <a:ln>
            <a:noFill/>
          </a:ln>
        </p:spPr>
        <p:txBody>
          <a:bodyPr anchorCtr="0" anchor="t" bIns="0" lIns="0" spcFirstLastPara="1" rIns="0" wrap="square" tIns="12700">
            <a:spAutoFit/>
          </a:bodyPr>
          <a:lstStyle/>
          <a:p>
            <a:pPr indent="-320675" lvl="0" marL="332740" marR="5080" rtl="0" algn="l">
              <a:lnSpc>
                <a:spcPct val="150000"/>
              </a:lnSpc>
              <a:spcBef>
                <a:spcPts val="0"/>
              </a:spcBef>
              <a:spcAft>
                <a:spcPts val="0"/>
              </a:spcAft>
              <a:buSzPts val="1200"/>
              <a:buFont typeface="Arial"/>
              <a:buChar char="●"/>
            </a:pPr>
            <a:r>
              <a:rPr lang="en" sz="1200">
                <a:latin typeface="Arial"/>
                <a:ea typeface="Arial"/>
                <a:cs typeface="Arial"/>
                <a:sym typeface="Arial"/>
              </a:rPr>
              <a:t>Now, if we plot all </a:t>
            </a:r>
            <a:r>
              <a:rPr lang="en" sz="1200">
                <a:latin typeface="Arial Black"/>
                <a:ea typeface="Arial Black"/>
                <a:cs typeface="Arial Black"/>
                <a:sym typeface="Arial Black"/>
              </a:rPr>
              <a:t>sample means</a:t>
            </a:r>
            <a:r>
              <a:rPr lang="en" sz="1200">
                <a:latin typeface="Arial"/>
                <a:ea typeface="Arial"/>
                <a:cs typeface="Arial"/>
                <a:sym typeface="Arial"/>
              </a:rPr>
              <a:t>, we get a familiar shape, a normal distribution. In other words, the distribution of the means of the sampling distribution tends towards a normal distribution.</a:t>
            </a:r>
            <a:endParaRPr sz="1200">
              <a:latin typeface="Arial"/>
              <a:ea typeface="Arial"/>
              <a:cs typeface="Arial"/>
              <a:sym typeface="Arial"/>
            </a:endParaRPr>
          </a:p>
        </p:txBody>
      </p:sp>
      <p:pic>
        <p:nvPicPr>
          <p:cNvPr id="154" name="Google Shape;154;p5"/>
          <p:cNvPicPr preferRelativeResize="0"/>
          <p:nvPr/>
        </p:nvPicPr>
        <p:blipFill rotWithShape="1">
          <a:blip r:embed="rId3">
            <a:alphaModFix/>
          </a:blip>
          <a:srcRect b="0" l="0" r="0" t="0"/>
          <a:stretch/>
        </p:blipFill>
        <p:spPr>
          <a:xfrm>
            <a:off x="3709992" y="1443197"/>
            <a:ext cx="4712540" cy="24416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652248" y="768522"/>
            <a:ext cx="46863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Central Limit Theorem</a:t>
            </a:r>
            <a:endParaRPr/>
          </a:p>
        </p:txBody>
      </p:sp>
      <p:sp>
        <p:nvSpPr>
          <p:cNvPr id="160" name="Google Shape;160;p6"/>
          <p:cNvSpPr txBox="1"/>
          <p:nvPr/>
        </p:nvSpPr>
        <p:spPr>
          <a:xfrm>
            <a:off x="5671884" y="1572657"/>
            <a:ext cx="2602865" cy="3042920"/>
          </a:xfrm>
          <a:prstGeom prst="rect">
            <a:avLst/>
          </a:prstGeom>
          <a:noFill/>
          <a:ln>
            <a:noFill/>
          </a:ln>
        </p:spPr>
        <p:txBody>
          <a:bodyPr anchorCtr="0" anchor="t" bIns="0" lIns="0" spcFirstLastPara="1" rIns="0" wrap="square" tIns="12700">
            <a:spAutoFit/>
          </a:bodyPr>
          <a:lstStyle/>
          <a:p>
            <a:pPr indent="-320675" lvl="0" marL="332740" marR="5080" rtl="0" algn="l">
              <a:lnSpc>
                <a:spcPct val="150000"/>
              </a:lnSpc>
              <a:spcBef>
                <a:spcPts val="0"/>
              </a:spcBef>
              <a:spcAft>
                <a:spcPts val="0"/>
              </a:spcAft>
              <a:buSzPts val="1200"/>
              <a:buFont typeface="Arial"/>
              <a:buChar char="●"/>
            </a:pPr>
            <a:r>
              <a:rPr lang="en" sz="1200">
                <a:latin typeface="Arial"/>
                <a:ea typeface="Arial"/>
                <a:cs typeface="Arial"/>
                <a:sym typeface="Arial"/>
              </a:rPr>
              <a:t>The sampling distribution will consistently tend toward a normal distribution, having its own mean and standard deviation. An essential takeaway is </a:t>
            </a:r>
            <a:r>
              <a:rPr lang="en" sz="1200">
                <a:latin typeface="Arial Black"/>
                <a:ea typeface="Arial Black"/>
                <a:cs typeface="Arial Black"/>
                <a:sym typeface="Arial Black"/>
              </a:rPr>
              <a:t>that the mean of the sampling distribution equals the population mean. </a:t>
            </a:r>
            <a:r>
              <a:rPr lang="en" sz="1200">
                <a:latin typeface="Arial"/>
                <a:ea typeface="Arial"/>
                <a:cs typeface="Arial"/>
                <a:sym typeface="Arial"/>
              </a:rPr>
              <a:t>This is happens regardless of the shape of the population distribution.</a:t>
            </a:r>
            <a:endParaRPr sz="1200">
              <a:latin typeface="Arial"/>
              <a:ea typeface="Arial"/>
              <a:cs typeface="Arial"/>
              <a:sym typeface="Arial"/>
            </a:endParaRPr>
          </a:p>
        </p:txBody>
      </p:sp>
      <p:pic>
        <p:nvPicPr>
          <p:cNvPr id="161" name="Google Shape;161;p6"/>
          <p:cNvPicPr preferRelativeResize="0"/>
          <p:nvPr/>
        </p:nvPicPr>
        <p:blipFill rotWithShape="1">
          <a:blip r:embed="rId3">
            <a:alphaModFix/>
          </a:blip>
          <a:srcRect b="0" l="0" r="0" t="0"/>
          <a:stretch/>
        </p:blipFill>
        <p:spPr>
          <a:xfrm>
            <a:off x="749773" y="1434822"/>
            <a:ext cx="4712540" cy="24416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652248" y="768522"/>
            <a:ext cx="4686300" cy="3606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a:t>Central Limit Theorem</a:t>
            </a:r>
            <a:endParaRPr/>
          </a:p>
        </p:txBody>
      </p:sp>
      <p:sp>
        <p:nvSpPr>
          <p:cNvPr id="167" name="Google Shape;167;p7"/>
          <p:cNvSpPr txBox="1"/>
          <p:nvPr/>
        </p:nvSpPr>
        <p:spPr>
          <a:xfrm>
            <a:off x="1011872" y="1510077"/>
            <a:ext cx="7120255" cy="3134360"/>
          </a:xfrm>
          <a:prstGeom prst="rect">
            <a:avLst/>
          </a:prstGeom>
          <a:noFill/>
          <a:ln>
            <a:noFill/>
          </a:ln>
        </p:spPr>
        <p:txBody>
          <a:bodyPr anchorCtr="0" anchor="t" bIns="0" lIns="0" spcFirstLastPara="1" rIns="0" wrap="square" tIns="12700">
            <a:spAutoFit/>
          </a:bodyPr>
          <a:lstStyle/>
          <a:p>
            <a:pPr indent="0" lvl="0" marL="12700" marR="5715" rtl="0" algn="just">
              <a:lnSpc>
                <a:spcPct val="100000"/>
              </a:lnSpc>
              <a:spcBef>
                <a:spcPts val="0"/>
              </a:spcBef>
              <a:spcAft>
                <a:spcPts val="0"/>
              </a:spcAft>
              <a:buNone/>
            </a:pPr>
            <a:r>
              <a:rPr lang="en" sz="1200">
                <a:latin typeface="Arial"/>
                <a:ea typeface="Arial"/>
                <a:cs typeface="Arial"/>
                <a:sym typeface="Arial"/>
              </a:rPr>
              <a:t>The Central Limit Theorem (CLT) states that, irrespective of the shape of the underlying population, the sampling distribution of the mean will approximate a normal distribution as the sample size grows larger (n &gt; 30), assuming all samples are identical in size and randomly sampled.</a:t>
            </a:r>
            <a:endParaRPr sz="1200">
              <a:latin typeface="Arial"/>
              <a:ea typeface="Arial"/>
              <a:cs typeface="Arial"/>
              <a:sym typeface="Arial"/>
            </a:endParaRPr>
          </a:p>
          <a:p>
            <a:pPr indent="0" lvl="0" marL="0" rtl="0" algn="l">
              <a:lnSpc>
                <a:spcPct val="100000"/>
              </a:lnSpc>
              <a:spcBef>
                <a:spcPts val="60"/>
              </a:spcBef>
              <a:spcAft>
                <a:spcPts val="0"/>
              </a:spcAft>
              <a:buNone/>
            </a:pPr>
            <a:r>
              <a:t/>
            </a:r>
            <a:endParaRPr sz="1200">
              <a:latin typeface="Arial"/>
              <a:ea typeface="Arial"/>
              <a:cs typeface="Arial"/>
              <a:sym typeface="Arial"/>
            </a:endParaRPr>
          </a:p>
          <a:p>
            <a:pPr indent="-320675" lvl="0" marL="469265" marR="5080" rtl="0" algn="just">
              <a:lnSpc>
                <a:spcPct val="100000"/>
              </a:lnSpc>
              <a:spcBef>
                <a:spcPts val="0"/>
              </a:spcBef>
              <a:spcAft>
                <a:spcPts val="0"/>
              </a:spcAft>
              <a:buSzPts val="1200"/>
              <a:buFont typeface="Arial"/>
              <a:buChar char="●"/>
            </a:pPr>
            <a:r>
              <a:rPr lang="en" sz="1200">
                <a:latin typeface="Arial"/>
                <a:ea typeface="Arial"/>
                <a:cs typeface="Arial"/>
                <a:sym typeface="Arial"/>
              </a:rPr>
              <a:t>	Large Sample Size &amp; Individual Data Points: Even with a large sample, the distribution of individual data points could still be non-normal. For instance, a dataset with millions of data points could exhibit significant skewness or extreme kurtosis.</a:t>
            </a:r>
            <a:endParaRPr sz="1200">
              <a:latin typeface="Arial"/>
              <a:ea typeface="Arial"/>
              <a:cs typeface="Arial"/>
              <a:sym typeface="Arial"/>
            </a:endParaRPr>
          </a:p>
          <a:p>
            <a:pPr indent="0" lvl="0" marL="0" rtl="0" algn="l">
              <a:lnSpc>
                <a:spcPct val="100000"/>
              </a:lnSpc>
              <a:spcBef>
                <a:spcPts val="60"/>
              </a:spcBef>
              <a:spcAft>
                <a:spcPts val="0"/>
              </a:spcAft>
              <a:buSzPts val="1200"/>
              <a:buFont typeface="Arial"/>
              <a:buNone/>
            </a:pPr>
            <a:r>
              <a:t/>
            </a:r>
            <a:endParaRPr sz="1200">
              <a:latin typeface="Arial"/>
              <a:ea typeface="Arial"/>
              <a:cs typeface="Arial"/>
              <a:sym typeface="Arial"/>
            </a:endParaRPr>
          </a:p>
          <a:p>
            <a:pPr indent="-320675" lvl="0" marL="469265" marR="5080" rtl="0" algn="just">
              <a:lnSpc>
                <a:spcPct val="100000"/>
              </a:lnSpc>
              <a:spcBef>
                <a:spcPts val="0"/>
              </a:spcBef>
              <a:spcAft>
                <a:spcPts val="0"/>
              </a:spcAft>
              <a:buSzPts val="1200"/>
              <a:buFont typeface="Arial"/>
              <a:buChar char="●"/>
            </a:pPr>
            <a:r>
              <a:rPr lang="en" sz="1200">
                <a:latin typeface="Arial"/>
                <a:ea typeface="Arial"/>
                <a:cs typeface="Arial"/>
                <a:sym typeface="Arial"/>
              </a:rPr>
              <a:t>	Large Sample Size &amp; Averages of Samples: If you are taking multiple samples from a population and calculating their averages, the distribution of those averages tends to be normal due to the CLT, even if the underlying population is not normal.</a:t>
            </a:r>
            <a:endParaRPr sz="1200">
              <a:latin typeface="Arial"/>
              <a:ea typeface="Arial"/>
              <a:cs typeface="Arial"/>
              <a:sym typeface="Arial"/>
            </a:endParaRPr>
          </a:p>
          <a:p>
            <a:pPr indent="0" lvl="0" marL="0" rtl="0" algn="l">
              <a:lnSpc>
                <a:spcPct val="100000"/>
              </a:lnSpc>
              <a:spcBef>
                <a:spcPts val="60"/>
              </a:spcBef>
              <a:spcAft>
                <a:spcPts val="0"/>
              </a:spcAft>
              <a:buSzPts val="1200"/>
              <a:buFont typeface="Arial"/>
              <a:buNone/>
            </a:pPr>
            <a:r>
              <a:t/>
            </a:r>
            <a:endParaRPr sz="1200">
              <a:latin typeface="Arial"/>
              <a:ea typeface="Arial"/>
              <a:cs typeface="Arial"/>
              <a:sym typeface="Arial"/>
            </a:endParaRPr>
          </a:p>
          <a:p>
            <a:pPr indent="-320675" lvl="0" marL="469265" marR="5080" rtl="0" algn="just">
              <a:lnSpc>
                <a:spcPct val="100000"/>
              </a:lnSpc>
              <a:spcBef>
                <a:spcPts val="0"/>
              </a:spcBef>
              <a:spcAft>
                <a:spcPts val="0"/>
              </a:spcAft>
              <a:buSzPts val="1200"/>
              <a:buFont typeface="Arial"/>
              <a:buChar char="●"/>
            </a:pPr>
            <a:r>
              <a:rPr lang="en" sz="1200">
                <a:latin typeface="Arial"/>
                <a:ea typeface="Arial"/>
                <a:cs typeface="Arial"/>
                <a:sym typeface="Arial"/>
              </a:rPr>
              <a:t>	Practical Implications: While the CLT is powerful, it's important to remember that many statistical tests and methods assume that the individual data points (not their means) follow a normal distribution. Therefore, having a large dataset doesn't allow you to bypass these assumptions.</a:t>
            </a:r>
            <a:endParaRPr sz="12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pSp>
        <p:nvGrpSpPr>
          <p:cNvPr id="172" name="Google Shape;172;p8"/>
          <p:cNvGrpSpPr/>
          <p:nvPr/>
        </p:nvGrpSpPr>
        <p:grpSpPr>
          <a:xfrm>
            <a:off x="0" y="0"/>
            <a:ext cx="9143981" cy="5143489"/>
            <a:chOff x="0" y="0"/>
            <a:chExt cx="9143981" cy="5143489"/>
          </a:xfrm>
        </p:grpSpPr>
        <p:pic>
          <p:nvPicPr>
            <p:cNvPr id="173" name="Google Shape;173;p8"/>
            <p:cNvPicPr preferRelativeResize="0"/>
            <p:nvPr/>
          </p:nvPicPr>
          <p:blipFill rotWithShape="1">
            <a:blip r:embed="rId3">
              <a:alphaModFix/>
            </a:blip>
            <a:srcRect b="0" l="0" r="0" t="0"/>
            <a:stretch/>
          </p:blipFill>
          <p:spPr>
            <a:xfrm>
              <a:off x="0" y="0"/>
              <a:ext cx="9143981" cy="5143489"/>
            </a:xfrm>
            <a:prstGeom prst="rect">
              <a:avLst/>
            </a:prstGeom>
            <a:noFill/>
            <a:ln>
              <a:noFill/>
            </a:ln>
          </p:spPr>
        </p:pic>
        <p:pic>
          <p:nvPicPr>
            <p:cNvPr id="174" name="Google Shape;174;p8"/>
            <p:cNvPicPr preferRelativeResize="0"/>
            <p:nvPr/>
          </p:nvPicPr>
          <p:blipFill rotWithShape="1">
            <a:blip r:embed="rId4">
              <a:alphaModFix/>
            </a:blip>
            <a:srcRect b="0" l="0" r="0" t="0"/>
            <a:stretch/>
          </p:blipFill>
          <p:spPr>
            <a:xfrm>
              <a:off x="8063583" y="314399"/>
              <a:ext cx="677998" cy="677998"/>
            </a:xfrm>
            <a:prstGeom prst="rect">
              <a:avLst/>
            </a:prstGeom>
            <a:noFill/>
            <a:ln>
              <a:noFill/>
            </a:ln>
          </p:spPr>
        </p:pic>
      </p:grpSp>
      <p:sp>
        <p:nvSpPr>
          <p:cNvPr id="175" name="Google Shape;175;p8"/>
          <p:cNvSpPr txBox="1"/>
          <p:nvPr/>
        </p:nvSpPr>
        <p:spPr>
          <a:xfrm>
            <a:off x="1648151" y="1949779"/>
            <a:ext cx="5847677" cy="124393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4000">
                <a:solidFill>
                  <a:srgbClr val="FFFFFF"/>
                </a:solidFill>
                <a:latin typeface="Arial Black"/>
                <a:ea typeface="Arial Black"/>
                <a:cs typeface="Arial Black"/>
                <a:sym typeface="Arial Black"/>
              </a:rPr>
              <a:t>Check if Data is Normally Distributed</a:t>
            </a:r>
            <a:endParaRPr sz="4000">
              <a:latin typeface="Arial Black"/>
              <a:ea typeface="Arial Black"/>
              <a:cs typeface="Arial Black"/>
              <a:sym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9"/>
          <p:cNvSpPr txBox="1"/>
          <p:nvPr/>
        </p:nvSpPr>
        <p:spPr>
          <a:xfrm>
            <a:off x="579225" y="706675"/>
            <a:ext cx="7949400" cy="5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 sz="2200" u="none" cap="none" strike="noStrike">
                <a:solidFill>
                  <a:srgbClr val="434343"/>
                </a:solidFill>
                <a:latin typeface="Poppins"/>
                <a:ea typeface="Poppins"/>
                <a:cs typeface="Poppins"/>
                <a:sym typeface="Poppins"/>
              </a:rPr>
              <a:t>Normal Distribution</a:t>
            </a:r>
            <a:endParaRPr b="1" i="0" sz="22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t/>
            </a:r>
            <a:endParaRPr b="1" i="0" sz="2200" u="none" cap="none" strike="noStrike">
              <a:solidFill>
                <a:srgbClr val="434343"/>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434343"/>
              </a:solidFill>
              <a:latin typeface="Poppins"/>
              <a:ea typeface="Poppins"/>
              <a:cs typeface="Poppins"/>
              <a:sym typeface="Poppins"/>
            </a:endParaRPr>
          </a:p>
        </p:txBody>
      </p:sp>
      <p:sp>
        <p:nvSpPr>
          <p:cNvPr id="181" name="Google Shape;181;p9"/>
          <p:cNvSpPr txBox="1"/>
          <p:nvPr/>
        </p:nvSpPr>
        <p:spPr>
          <a:xfrm>
            <a:off x="696075" y="1258075"/>
            <a:ext cx="4271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5A9C5"/>
                </a:solidFill>
                <a:latin typeface="Poppins"/>
                <a:ea typeface="Poppins"/>
                <a:cs typeface="Poppins"/>
                <a:sym typeface="Poppins"/>
              </a:rPr>
              <a:t>Checking if data is normally distributed</a:t>
            </a:r>
            <a:endParaRPr b="0" i="0" sz="1400" u="none" cap="none" strike="noStrike">
              <a:solidFill>
                <a:srgbClr val="000000"/>
              </a:solidFill>
              <a:latin typeface="Arial"/>
              <a:ea typeface="Arial"/>
              <a:cs typeface="Arial"/>
              <a:sym typeface="Arial"/>
            </a:endParaRPr>
          </a:p>
        </p:txBody>
      </p:sp>
      <p:sp>
        <p:nvSpPr>
          <p:cNvPr id="182" name="Google Shape;182;p9"/>
          <p:cNvSpPr txBox="1"/>
          <p:nvPr/>
        </p:nvSpPr>
        <p:spPr>
          <a:xfrm>
            <a:off x="758703" y="1747525"/>
            <a:ext cx="7770000" cy="2778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404040"/>
                </a:solidFill>
                <a:latin typeface="Poppins"/>
                <a:ea typeface="Poppins"/>
                <a:cs typeface="Poppins"/>
                <a:sym typeface="Poppins"/>
              </a:rPr>
              <a:t>Visual Inspection:</a:t>
            </a:r>
            <a:endParaRPr b="1" i="0" sz="1100" u="none" cap="none" strike="noStrike">
              <a:solidFill>
                <a:srgbClr val="404040"/>
              </a:solidFill>
              <a:latin typeface="Poppins"/>
              <a:ea typeface="Poppins"/>
              <a:cs typeface="Poppins"/>
              <a:sym typeface="Poppins"/>
            </a:endParaRPr>
          </a:p>
          <a:p>
            <a:pPr indent="-298450" lvl="0" marL="457200" marR="0" rtl="0" algn="l">
              <a:lnSpc>
                <a:spcPct val="100000"/>
              </a:lnSpc>
              <a:spcBef>
                <a:spcPts val="0"/>
              </a:spcBef>
              <a:spcAft>
                <a:spcPts val="0"/>
              </a:spcAft>
              <a:buClr>
                <a:srgbClr val="404040"/>
              </a:buClr>
              <a:buSzPts val="1100"/>
              <a:buFont typeface="Poppins"/>
              <a:buChar char="●"/>
            </a:pPr>
            <a:r>
              <a:rPr b="1" i="0" lang="en" sz="1100" u="none" cap="none" strike="noStrike">
                <a:solidFill>
                  <a:srgbClr val="404040"/>
                </a:solidFill>
                <a:latin typeface="Poppins"/>
                <a:ea typeface="Poppins"/>
                <a:cs typeface="Poppins"/>
                <a:sym typeface="Poppins"/>
              </a:rPr>
              <a:t>Histogram</a:t>
            </a:r>
            <a:r>
              <a:rPr b="0" i="0" lang="en" sz="1100" u="none" cap="none" strike="noStrike">
                <a:solidFill>
                  <a:srgbClr val="404040"/>
                </a:solidFill>
                <a:latin typeface="Poppins"/>
                <a:ea typeface="Poppins"/>
                <a:cs typeface="Poppins"/>
                <a:sym typeface="Poppins"/>
              </a:rPr>
              <a:t>: A bell-shaped curve in a histogram is indicative of a normal distribution.</a:t>
            </a:r>
            <a:endParaRPr b="0" i="0" sz="1100" u="none" cap="none" strike="noStrike">
              <a:solidFill>
                <a:srgbClr val="404040"/>
              </a:solidFill>
              <a:latin typeface="Poppins"/>
              <a:ea typeface="Poppins"/>
              <a:cs typeface="Poppins"/>
              <a:sym typeface="Poppins"/>
            </a:endParaRPr>
          </a:p>
          <a:p>
            <a:pPr indent="-298450" lvl="0" marL="457200" marR="0" rtl="0" algn="l">
              <a:lnSpc>
                <a:spcPct val="100000"/>
              </a:lnSpc>
              <a:spcBef>
                <a:spcPts val="0"/>
              </a:spcBef>
              <a:spcAft>
                <a:spcPts val="0"/>
              </a:spcAft>
              <a:buClr>
                <a:srgbClr val="404040"/>
              </a:buClr>
              <a:buSzPts val="1100"/>
              <a:buFont typeface="Poppins"/>
              <a:buChar char="●"/>
            </a:pPr>
            <a:r>
              <a:rPr b="1" i="0" lang="en" sz="1100" u="none" cap="none" strike="noStrike">
                <a:solidFill>
                  <a:srgbClr val="404040"/>
                </a:solidFill>
                <a:latin typeface="Poppins"/>
                <a:ea typeface="Poppins"/>
                <a:cs typeface="Poppins"/>
                <a:sym typeface="Poppins"/>
              </a:rPr>
              <a:t>Q-Q Plot</a:t>
            </a:r>
            <a:r>
              <a:rPr b="0" i="0" lang="en" sz="1100" u="none" cap="none" strike="noStrike">
                <a:solidFill>
                  <a:srgbClr val="404040"/>
                </a:solidFill>
                <a:latin typeface="Poppins"/>
                <a:ea typeface="Poppins"/>
                <a:cs typeface="Poppins"/>
                <a:sym typeface="Poppins"/>
              </a:rPr>
              <a:t>: In this plot, the quantiles of your data are plotted against the quantiles of a normal distribution. If the data is normally distributed, the points should roughly lie on the y=x line.</a:t>
            </a:r>
            <a:endParaRPr b="0" i="0" sz="1100" u="none" cap="none" strike="noStrike">
              <a:solidFill>
                <a:srgbClr val="404040"/>
              </a:solidFill>
              <a:latin typeface="Poppins"/>
              <a:ea typeface="Poppins"/>
              <a:cs typeface="Poppins"/>
              <a:sym typeface="Poppins"/>
            </a:endParaRPr>
          </a:p>
          <a:p>
            <a:pPr indent="-298450" lvl="0" marL="457200" marR="0" rtl="0" algn="l">
              <a:lnSpc>
                <a:spcPct val="100000"/>
              </a:lnSpc>
              <a:spcBef>
                <a:spcPts val="0"/>
              </a:spcBef>
              <a:spcAft>
                <a:spcPts val="0"/>
              </a:spcAft>
              <a:buClr>
                <a:srgbClr val="404040"/>
              </a:buClr>
              <a:buSzPts val="1100"/>
              <a:buFont typeface="Poppins"/>
              <a:buChar char="●"/>
            </a:pPr>
            <a:r>
              <a:rPr b="1" i="0" lang="en" sz="1100" u="none" cap="none" strike="noStrike">
                <a:solidFill>
                  <a:srgbClr val="404040"/>
                </a:solidFill>
                <a:latin typeface="Poppins"/>
                <a:ea typeface="Poppins"/>
                <a:cs typeface="Poppins"/>
                <a:sym typeface="Poppins"/>
              </a:rPr>
              <a:t>Box Plots:</a:t>
            </a:r>
            <a:r>
              <a:rPr b="0" i="0" lang="en" sz="1100" u="none" cap="none" strike="noStrike">
                <a:solidFill>
                  <a:srgbClr val="404040"/>
                </a:solidFill>
                <a:latin typeface="Poppins"/>
                <a:ea typeface="Poppins"/>
                <a:cs typeface="Poppins"/>
                <a:sym typeface="Poppins"/>
              </a:rPr>
              <a:t> The symmetry of a box plot can give hints about data normality.</a:t>
            </a:r>
            <a:endParaRPr b="0" i="0" sz="1100" u="none" cap="none" strike="noStrike">
              <a:solidFill>
                <a:srgbClr val="40404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t/>
            </a:r>
            <a:endParaRPr b="1" i="0" sz="1100" u="none" cap="none" strike="noStrike">
              <a:solidFill>
                <a:srgbClr val="40404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404040"/>
                </a:solidFill>
                <a:latin typeface="Poppins"/>
                <a:ea typeface="Poppins"/>
                <a:cs typeface="Poppins"/>
                <a:sym typeface="Poppins"/>
              </a:rPr>
              <a:t>Statistical Tests:</a:t>
            </a:r>
            <a:endParaRPr b="1" i="0" sz="1100" u="none" cap="none" strike="noStrike">
              <a:solidFill>
                <a:srgbClr val="404040"/>
              </a:solidFill>
              <a:latin typeface="Poppins"/>
              <a:ea typeface="Poppins"/>
              <a:cs typeface="Poppins"/>
              <a:sym typeface="Poppins"/>
            </a:endParaRPr>
          </a:p>
          <a:p>
            <a:pPr indent="-298450" lvl="0" marL="457200" marR="0" rtl="0" algn="l">
              <a:lnSpc>
                <a:spcPct val="100000"/>
              </a:lnSpc>
              <a:spcBef>
                <a:spcPts val="0"/>
              </a:spcBef>
              <a:spcAft>
                <a:spcPts val="0"/>
              </a:spcAft>
              <a:buClr>
                <a:srgbClr val="404040"/>
              </a:buClr>
              <a:buSzPts val="1100"/>
              <a:buFont typeface="Poppins"/>
              <a:buChar char="●"/>
            </a:pPr>
            <a:r>
              <a:rPr b="1" i="0" lang="en" sz="1100" u="none" cap="none" strike="noStrike">
                <a:solidFill>
                  <a:srgbClr val="404040"/>
                </a:solidFill>
                <a:latin typeface="Poppins"/>
                <a:ea typeface="Poppins"/>
                <a:cs typeface="Poppins"/>
                <a:sym typeface="Poppins"/>
              </a:rPr>
              <a:t>Shapiro-Wilk Test:</a:t>
            </a:r>
            <a:r>
              <a:rPr b="0" i="0" lang="en" sz="1100" u="none" cap="none" strike="noStrike">
                <a:solidFill>
                  <a:srgbClr val="404040"/>
                </a:solidFill>
                <a:latin typeface="Poppins"/>
                <a:ea typeface="Poppins"/>
                <a:cs typeface="Poppins"/>
                <a:sym typeface="Poppins"/>
              </a:rPr>
              <a:t> This is a popular test for normality. A low p-value (typically p&lt;0.05) indicates that the data is not normally distributed.</a:t>
            </a:r>
            <a:endParaRPr b="0" i="0" sz="1100" u="none" cap="none" strike="noStrike">
              <a:solidFill>
                <a:srgbClr val="404040"/>
              </a:solidFill>
              <a:latin typeface="Poppins"/>
              <a:ea typeface="Poppins"/>
              <a:cs typeface="Poppins"/>
              <a:sym typeface="Poppins"/>
            </a:endParaRPr>
          </a:p>
          <a:p>
            <a:pPr indent="-298450" lvl="0" marL="457200" marR="0" rtl="0" algn="l">
              <a:lnSpc>
                <a:spcPct val="100000"/>
              </a:lnSpc>
              <a:spcBef>
                <a:spcPts val="0"/>
              </a:spcBef>
              <a:spcAft>
                <a:spcPts val="0"/>
              </a:spcAft>
              <a:buClr>
                <a:srgbClr val="404040"/>
              </a:buClr>
              <a:buSzPts val="1100"/>
              <a:buFont typeface="Poppins"/>
              <a:buChar char="●"/>
            </a:pPr>
            <a:r>
              <a:rPr b="1" i="0" lang="en" sz="1100" u="none" cap="none" strike="noStrike">
                <a:solidFill>
                  <a:srgbClr val="404040"/>
                </a:solidFill>
                <a:latin typeface="Poppins"/>
                <a:ea typeface="Poppins"/>
                <a:cs typeface="Poppins"/>
                <a:sym typeface="Poppins"/>
              </a:rPr>
              <a:t>Kolmogorov-Smirnov Test: </a:t>
            </a:r>
            <a:r>
              <a:rPr b="0" i="0" lang="en" sz="1100" u="none" cap="none" strike="noStrike">
                <a:solidFill>
                  <a:srgbClr val="404040"/>
                </a:solidFill>
                <a:latin typeface="Poppins"/>
                <a:ea typeface="Poppins"/>
                <a:cs typeface="Poppins"/>
                <a:sym typeface="Poppins"/>
              </a:rPr>
              <a:t>This test compares the cumulative distribution of your data to a normal distribution. Again, a low p-value suggests non-normality.</a:t>
            </a:r>
            <a:endParaRPr b="0" i="0" sz="1100" u="none" cap="none" strike="noStrike">
              <a:solidFill>
                <a:srgbClr val="40404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404040"/>
              </a:solidFill>
              <a:latin typeface="Poppins"/>
              <a:ea typeface="Poppins"/>
              <a:cs typeface="Poppins"/>
              <a:sym typeface="Poppins"/>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404040"/>
                </a:solidFill>
                <a:latin typeface="Poppins"/>
                <a:ea typeface="Poppins"/>
                <a:cs typeface="Poppins"/>
                <a:sym typeface="Poppins"/>
              </a:rPr>
              <a:t>Descriptive Statistics:</a:t>
            </a:r>
            <a:endParaRPr b="1" i="0" sz="1100" u="none" cap="none" strike="noStrike">
              <a:solidFill>
                <a:srgbClr val="404040"/>
              </a:solidFill>
              <a:latin typeface="Poppins"/>
              <a:ea typeface="Poppins"/>
              <a:cs typeface="Poppins"/>
              <a:sym typeface="Poppins"/>
            </a:endParaRPr>
          </a:p>
          <a:p>
            <a:pPr indent="-298450" lvl="0" marL="457200" marR="0" rtl="0" algn="l">
              <a:lnSpc>
                <a:spcPct val="100000"/>
              </a:lnSpc>
              <a:spcBef>
                <a:spcPts val="0"/>
              </a:spcBef>
              <a:spcAft>
                <a:spcPts val="0"/>
              </a:spcAft>
              <a:buClr>
                <a:srgbClr val="404040"/>
              </a:buClr>
              <a:buSzPts val="1100"/>
              <a:buFont typeface="Poppins"/>
              <a:buChar char="●"/>
            </a:pPr>
            <a:r>
              <a:rPr b="1" i="0" lang="en" sz="1100" u="none" cap="none" strike="noStrike">
                <a:solidFill>
                  <a:srgbClr val="404040"/>
                </a:solidFill>
                <a:latin typeface="Poppins"/>
                <a:ea typeface="Poppins"/>
                <a:cs typeface="Poppins"/>
                <a:sym typeface="Poppins"/>
              </a:rPr>
              <a:t>Skewness and Kurtosis:</a:t>
            </a:r>
            <a:r>
              <a:rPr b="0" i="0" lang="en" sz="1100" u="none" cap="none" strike="noStrike">
                <a:solidFill>
                  <a:srgbClr val="404040"/>
                </a:solidFill>
                <a:latin typeface="Poppins"/>
                <a:ea typeface="Poppins"/>
                <a:cs typeface="Poppins"/>
                <a:sym typeface="Poppins"/>
              </a:rPr>
              <a:t> Skewness measures the asymmetry of the data distribution, while kurtosis measures the "tailedness". For a normal distribution, </a:t>
            </a:r>
            <a:r>
              <a:rPr b="1" i="0" lang="en" sz="1100" u="none" cap="none" strike="noStrike">
                <a:solidFill>
                  <a:srgbClr val="404040"/>
                </a:solidFill>
                <a:latin typeface="Poppins"/>
                <a:ea typeface="Poppins"/>
                <a:cs typeface="Poppins"/>
                <a:sym typeface="Poppins"/>
              </a:rPr>
              <a:t>skewness</a:t>
            </a:r>
            <a:r>
              <a:rPr b="0" i="0" lang="en" sz="1100" u="none" cap="none" strike="noStrike">
                <a:solidFill>
                  <a:srgbClr val="404040"/>
                </a:solidFill>
                <a:latin typeface="Poppins"/>
                <a:ea typeface="Poppins"/>
                <a:cs typeface="Poppins"/>
                <a:sym typeface="Poppins"/>
              </a:rPr>
              <a:t> should be</a:t>
            </a:r>
            <a:r>
              <a:rPr b="1" i="0" lang="en" sz="1100" u="none" cap="none" strike="noStrike">
                <a:solidFill>
                  <a:srgbClr val="404040"/>
                </a:solidFill>
                <a:latin typeface="Poppins"/>
                <a:ea typeface="Poppins"/>
                <a:cs typeface="Poppins"/>
                <a:sym typeface="Poppins"/>
              </a:rPr>
              <a:t> close to 0</a:t>
            </a:r>
            <a:r>
              <a:rPr b="0" i="0" lang="en" sz="1100" u="none" cap="none" strike="noStrike">
                <a:solidFill>
                  <a:srgbClr val="404040"/>
                </a:solidFill>
                <a:latin typeface="Poppins"/>
                <a:ea typeface="Poppins"/>
                <a:cs typeface="Poppins"/>
                <a:sym typeface="Poppins"/>
              </a:rPr>
              <a:t> (indicating symmetry), and </a:t>
            </a:r>
            <a:r>
              <a:rPr b="1" i="0" lang="en" sz="1100" u="none" cap="none" strike="noStrike">
                <a:solidFill>
                  <a:srgbClr val="404040"/>
                </a:solidFill>
                <a:latin typeface="Poppins"/>
                <a:ea typeface="Poppins"/>
                <a:cs typeface="Poppins"/>
                <a:sym typeface="Poppins"/>
              </a:rPr>
              <a:t>kurtosis</a:t>
            </a:r>
            <a:r>
              <a:rPr b="0" i="0" lang="en" sz="1100" u="none" cap="none" strike="noStrike">
                <a:solidFill>
                  <a:srgbClr val="404040"/>
                </a:solidFill>
                <a:latin typeface="Poppins"/>
                <a:ea typeface="Poppins"/>
                <a:cs typeface="Poppins"/>
                <a:sym typeface="Poppins"/>
              </a:rPr>
              <a:t> should be </a:t>
            </a:r>
            <a:r>
              <a:rPr b="1" i="0" lang="en" sz="1100" u="none" cap="none" strike="noStrike">
                <a:solidFill>
                  <a:srgbClr val="404040"/>
                </a:solidFill>
                <a:latin typeface="Poppins"/>
                <a:ea typeface="Poppins"/>
                <a:cs typeface="Poppins"/>
                <a:sym typeface="Poppins"/>
              </a:rPr>
              <a:t>close to 3</a:t>
            </a:r>
            <a:r>
              <a:rPr b="0" i="0" lang="en" sz="1100" u="none" cap="none" strike="noStrike">
                <a:solidFill>
                  <a:srgbClr val="404040"/>
                </a:solidFill>
                <a:latin typeface="Poppins"/>
                <a:ea typeface="Poppins"/>
                <a:cs typeface="Poppins"/>
                <a:sym typeface="Poppins"/>
              </a:rPr>
              <a:t>. Should be used in conjunction with other methods.</a:t>
            </a:r>
            <a:endParaRPr b="1" i="0" sz="1100" u="none" cap="none" strike="noStrike">
              <a:solidFill>
                <a:srgbClr val="404040"/>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2024-05-17T09:43:45Z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2024-05-17T00:00:00Z</vt:filetime>
  </property>
  <property fmtid="{D5CDD505-2E9C-101B-9397-08002B2CF9AE}" pid="4" name="Producer">
    <vt:lpwstr>3-Heights(TM) PDF Security Shell 4.8.25.2 (http://www.pdf-tools.com)</vt:lpwstr>
  </property>
</Properties>
</file>