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9657AD9C-2072-404A-85CE-2D4ED3507074}">
          <p14:sldIdLst>
            <p14:sldId id="256"/>
            <p14:sldId id="257"/>
            <p14:sldId id="258"/>
            <p14:sldId id="259"/>
            <p14:sldId id="260"/>
            <p14:sldId id="261"/>
          </p14:sldIdLst>
        </p14:section>
        <p14:section name="Namnlöst avsnitt" id="{299BF01C-C63D-4059-9067-780D802EF8D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7114A-4E65-40C8-8ECA-51E869032FAB}" v="1018" dt="2024-02-14T22:05:3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37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31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794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2960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7058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6855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222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3902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475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291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487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595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017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836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64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088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91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82721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057983" y="851570"/>
            <a:ext cx="9144000" cy="1728923"/>
          </a:xfrm>
        </p:spPr>
        <p:txBody>
          <a:bodyPr vert="horz" lIns="91440" tIns="45720" rIns="91440" bIns="45720" rtlCol="0" anchor="ctr">
            <a:normAutofit/>
          </a:bodyPr>
          <a:lstStyle/>
          <a:p>
            <a:r>
              <a:rPr lang="sv-SE" dirty="0"/>
              <a:t>Inlämningsuppgift 2</a:t>
            </a:r>
          </a:p>
        </p:txBody>
      </p:sp>
      <p:sp>
        <p:nvSpPr>
          <p:cNvPr id="3" name="Underrubrik 2"/>
          <p:cNvSpPr>
            <a:spLocks noGrp="1"/>
          </p:cNvSpPr>
          <p:nvPr>
            <p:ph type="subTitle" idx="1"/>
          </p:nvPr>
        </p:nvSpPr>
        <p:spPr>
          <a:xfrm>
            <a:off x="-1032793" y="2491807"/>
            <a:ext cx="9144000" cy="829185"/>
          </a:xfrm>
        </p:spPr>
        <p:txBody>
          <a:bodyPr vert="horz" lIns="91440" tIns="45720" rIns="91440" bIns="45720" rtlCol="0" anchor="t">
            <a:normAutofit/>
          </a:bodyPr>
          <a:lstStyle/>
          <a:p>
            <a:r>
              <a:rPr lang="sv-SE" dirty="0"/>
              <a:t>Grupp: Rami &amp; </a:t>
            </a:r>
            <a:r>
              <a:rPr lang="sv-SE" dirty="0" err="1"/>
              <a:t>Ashkan</a:t>
            </a:r>
          </a:p>
        </p:txBody>
      </p:sp>
    </p:spTree>
    <p:extLst>
      <p:ext uri="{BB962C8B-B14F-4D97-AF65-F5344CB8AC3E}">
        <p14:creationId xmlns:p14="http://schemas.microsoft.com/office/powerpoint/2010/main" val="319437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DD3DA78-12DF-53DD-3BDD-838DD6B810B4}"/>
              </a:ext>
            </a:extLst>
          </p:cNvPr>
          <p:cNvSpPr>
            <a:spLocks noGrp="1"/>
          </p:cNvSpPr>
          <p:nvPr>
            <p:ph type="title"/>
          </p:nvPr>
        </p:nvSpPr>
        <p:spPr>
          <a:xfrm>
            <a:off x="1497226" y="162733"/>
            <a:ext cx="10018713" cy="1752599"/>
          </a:xfrm>
        </p:spPr>
        <p:txBody>
          <a:bodyPr/>
          <a:lstStyle/>
          <a:p>
            <a:r>
              <a:rPr lang="sv-SE" sz="1600" b="1" dirty="0">
                <a:latin typeface="Consolas"/>
              </a:rPr>
              <a:t>1. Ladda ner ett eller flera </a:t>
            </a:r>
            <a:r>
              <a:rPr lang="sv-SE" sz="1600" b="1" err="1">
                <a:latin typeface="Consolas"/>
              </a:rPr>
              <a:t>dataset</a:t>
            </a:r>
            <a:r>
              <a:rPr lang="sv-SE" sz="1600" b="1" dirty="0">
                <a:latin typeface="Consolas"/>
              </a:rPr>
              <a:t> som visar GDP, GDP per capita och förväntad livslängd</a:t>
            </a:r>
            <a:endParaRPr lang="sv-SE" sz="1600" b="1"/>
          </a:p>
        </p:txBody>
      </p:sp>
      <p:sp>
        <p:nvSpPr>
          <p:cNvPr id="3" name="Platshållare för innehåll 2">
            <a:extLst>
              <a:ext uri="{FF2B5EF4-FFF2-40B4-BE49-F238E27FC236}">
                <a16:creationId xmlns:a16="http://schemas.microsoft.com/office/drawing/2014/main" id="{B3090C27-5A33-1FC7-EC48-A504D5ACDBD9}"/>
              </a:ext>
            </a:extLst>
          </p:cNvPr>
          <p:cNvSpPr>
            <a:spLocks noGrp="1"/>
          </p:cNvSpPr>
          <p:nvPr>
            <p:ph idx="1"/>
          </p:nvPr>
        </p:nvSpPr>
        <p:spPr>
          <a:xfrm>
            <a:off x="1988005" y="1511083"/>
            <a:ext cx="9598967" cy="715506"/>
          </a:xfrm>
        </p:spPr>
        <p:txBody>
          <a:bodyPr/>
          <a:lstStyle/>
          <a:p>
            <a:r>
              <a:rPr lang="sv-SE" sz="1100" dirty="0">
                <a:latin typeface="Consolas"/>
              </a:rPr>
              <a:t>Vi har laddat ned tre olika databaser från WDI som ger oss tre olika data, Totala </a:t>
            </a:r>
            <a:r>
              <a:rPr lang="sv-SE" sz="1100" dirty="0" err="1">
                <a:latin typeface="Consolas"/>
              </a:rPr>
              <a:t>GDPn</a:t>
            </a:r>
            <a:r>
              <a:rPr lang="sv-SE" sz="1100" dirty="0">
                <a:latin typeface="Consolas"/>
              </a:rPr>
              <a:t>, GDP per Capita, samt Förväntad livslängden.</a:t>
            </a:r>
            <a:endParaRPr lang="sv-SE" dirty="0"/>
          </a:p>
        </p:txBody>
      </p:sp>
      <p:pic>
        <p:nvPicPr>
          <p:cNvPr id="4" name="Bildobjekt 3" descr="En bild som visar text, Teckensnitt, skärmbild, Grafik&#10;&#10;Automatiskt genererad beskrivning">
            <a:extLst>
              <a:ext uri="{FF2B5EF4-FFF2-40B4-BE49-F238E27FC236}">
                <a16:creationId xmlns:a16="http://schemas.microsoft.com/office/drawing/2014/main" id="{772BD1E4-107F-201C-D2B0-0800708C7920}"/>
              </a:ext>
            </a:extLst>
          </p:cNvPr>
          <p:cNvPicPr>
            <a:picLocks noChangeAspect="1"/>
          </p:cNvPicPr>
          <p:nvPr/>
        </p:nvPicPr>
        <p:blipFill>
          <a:blip r:embed="rId2"/>
          <a:stretch>
            <a:fillRect/>
          </a:stretch>
        </p:blipFill>
        <p:spPr>
          <a:xfrm>
            <a:off x="4738203" y="3057767"/>
            <a:ext cx="3083678" cy="1304279"/>
          </a:xfrm>
          <a:prstGeom prst="rect">
            <a:avLst/>
          </a:prstGeom>
        </p:spPr>
      </p:pic>
    </p:spTree>
    <p:extLst>
      <p:ext uri="{BB962C8B-B14F-4D97-AF65-F5344CB8AC3E}">
        <p14:creationId xmlns:p14="http://schemas.microsoft.com/office/powerpoint/2010/main" val="225348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395C98-6022-1C63-D793-544146B64981}"/>
              </a:ext>
            </a:extLst>
          </p:cNvPr>
          <p:cNvSpPr>
            <a:spLocks noGrp="1"/>
          </p:cNvSpPr>
          <p:nvPr>
            <p:ph type="title"/>
          </p:nvPr>
        </p:nvSpPr>
        <p:spPr>
          <a:xfrm>
            <a:off x="1648047" y="402412"/>
            <a:ext cx="10018713" cy="1444021"/>
          </a:xfrm>
        </p:spPr>
        <p:txBody>
          <a:bodyPr>
            <a:normAutofit/>
          </a:bodyPr>
          <a:lstStyle/>
          <a:p>
            <a:r>
              <a:rPr lang="sv-SE" sz="1600" b="1" dirty="0">
                <a:latin typeface="Consolas"/>
                <a:ea typeface="Consolas"/>
                <a:cs typeface="Consolas"/>
              </a:rPr>
              <a:t>2. Visa hur förväntad livslängd och GDP per capita hänger ihop. Välj själv och motivera hur detta ska visualiseras.</a:t>
            </a:r>
            <a:endParaRPr lang="sv-SE" sz="1600" b="1"/>
          </a:p>
        </p:txBody>
      </p:sp>
      <p:sp>
        <p:nvSpPr>
          <p:cNvPr id="3" name="Platshållare för innehåll 2">
            <a:extLst>
              <a:ext uri="{FF2B5EF4-FFF2-40B4-BE49-F238E27FC236}">
                <a16:creationId xmlns:a16="http://schemas.microsoft.com/office/drawing/2014/main" id="{CE0CC2A6-1423-E4AF-822B-E989B09B70B7}"/>
              </a:ext>
            </a:extLst>
          </p:cNvPr>
          <p:cNvSpPr>
            <a:spLocks noGrp="1"/>
          </p:cNvSpPr>
          <p:nvPr>
            <p:ph idx="1"/>
          </p:nvPr>
        </p:nvSpPr>
        <p:spPr>
          <a:xfrm>
            <a:off x="1729913" y="1438982"/>
            <a:ext cx="10018713" cy="1845805"/>
          </a:xfrm>
        </p:spPr>
        <p:txBody>
          <a:bodyPr/>
          <a:lstStyle/>
          <a:p>
            <a:r>
              <a:rPr lang="sv-SE" sz="1100" dirty="0">
                <a:latin typeface="Consolas"/>
              </a:rPr>
              <a:t>Via programmet så kan man välja att se antingen via graf eller ren data hur det sätt ut senaste 10 åren. Använder vi alternativ grafen (4) i programmet så kan vi se och följa hur, tex Japans utveckling har gått under senaste 10 åren om vi kollar på år 2015 så kan vi se att den förväntande livslängden i Japan var 84år och GDP per capita var strax under 40k. I Japans fall verkar dessa inte hänga ihop så mycket då Japaner har bland de högsta livslängden trots deras låga GDP per capita. Några faktorer som kan påverka är deras näring o levnadsstandard, sjukvård, utbildning etc. I vanliga fall brukar studier visa högre GDP per capita hänga ihop högre livslängd men det finns även många andra faktorer som påverkar människors livslängd. det kan även vara motsatt effekt som i USAs fall där de har en hög GDP per Capita men låg förväntad livslängd trots att de har en god </a:t>
            </a:r>
            <a:r>
              <a:rPr lang="sv-SE" sz="1100" dirty="0" err="1">
                <a:latin typeface="Consolas"/>
              </a:rPr>
              <a:t>folkhälsoinfrakstruktur</a:t>
            </a:r>
            <a:r>
              <a:rPr lang="sv-SE" sz="1100" dirty="0">
                <a:latin typeface="Consolas"/>
              </a:rPr>
              <a:t>.</a:t>
            </a:r>
            <a:endParaRPr lang="sv-SE" dirty="0" err="1"/>
          </a:p>
        </p:txBody>
      </p:sp>
      <p:pic>
        <p:nvPicPr>
          <p:cNvPr id="4" name="Bildobjekt 3" descr="En bild som visar text, diagram, Graf, linje&#10;&#10;Automatiskt genererad beskrivning">
            <a:extLst>
              <a:ext uri="{FF2B5EF4-FFF2-40B4-BE49-F238E27FC236}">
                <a16:creationId xmlns:a16="http://schemas.microsoft.com/office/drawing/2014/main" id="{4ED5902D-B944-0202-A133-B5BF19C9570E}"/>
              </a:ext>
            </a:extLst>
          </p:cNvPr>
          <p:cNvPicPr>
            <a:picLocks noChangeAspect="1"/>
          </p:cNvPicPr>
          <p:nvPr/>
        </p:nvPicPr>
        <p:blipFill>
          <a:blip r:embed="rId2"/>
          <a:stretch>
            <a:fillRect/>
          </a:stretch>
        </p:blipFill>
        <p:spPr>
          <a:xfrm>
            <a:off x="3781780" y="3229944"/>
            <a:ext cx="5364134" cy="3443206"/>
          </a:xfrm>
          <a:prstGeom prst="rect">
            <a:avLst/>
          </a:prstGeom>
        </p:spPr>
      </p:pic>
    </p:spTree>
    <p:extLst>
      <p:ext uri="{BB962C8B-B14F-4D97-AF65-F5344CB8AC3E}">
        <p14:creationId xmlns:p14="http://schemas.microsoft.com/office/powerpoint/2010/main" val="371182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5AD9DDC-F920-DCBB-8C22-1D26D6EFD4E0}"/>
              </a:ext>
            </a:extLst>
          </p:cNvPr>
          <p:cNvSpPr>
            <a:spLocks noGrp="1"/>
          </p:cNvSpPr>
          <p:nvPr>
            <p:ph type="title"/>
          </p:nvPr>
        </p:nvSpPr>
        <p:spPr>
          <a:xfrm>
            <a:off x="1484311" y="408062"/>
            <a:ext cx="10018713" cy="805441"/>
          </a:xfrm>
        </p:spPr>
        <p:txBody>
          <a:bodyPr>
            <a:normAutofit/>
          </a:bodyPr>
          <a:lstStyle/>
          <a:p>
            <a:r>
              <a:rPr lang="sv-SE" sz="1600" b="1" dirty="0">
                <a:latin typeface="Consolas"/>
                <a:ea typeface="Consolas"/>
                <a:cs typeface="Consolas"/>
              </a:rPr>
              <a:t>3. Resonera kortfattat om resultaten verkar rimliga och fundera på om det finns någon orsak bakom ditt resultat</a:t>
            </a:r>
            <a:endParaRPr lang="sv-SE" sz="1600" b="1"/>
          </a:p>
        </p:txBody>
      </p:sp>
      <p:sp>
        <p:nvSpPr>
          <p:cNvPr id="3" name="Platshållare för innehåll 2">
            <a:extLst>
              <a:ext uri="{FF2B5EF4-FFF2-40B4-BE49-F238E27FC236}">
                <a16:creationId xmlns:a16="http://schemas.microsoft.com/office/drawing/2014/main" id="{3B64EB43-4302-9A13-1C5F-29811E2E82A1}"/>
              </a:ext>
            </a:extLst>
          </p:cNvPr>
          <p:cNvSpPr>
            <a:spLocks noGrp="1"/>
          </p:cNvSpPr>
          <p:nvPr>
            <p:ph idx="1"/>
          </p:nvPr>
        </p:nvSpPr>
        <p:spPr>
          <a:xfrm>
            <a:off x="1612497" y="1043298"/>
            <a:ext cx="10018713" cy="937903"/>
          </a:xfrm>
        </p:spPr>
        <p:txBody>
          <a:bodyPr/>
          <a:lstStyle/>
          <a:p>
            <a:pPr marL="0" indent="0" algn="ctr">
              <a:buNone/>
            </a:pPr>
            <a:r>
              <a:rPr lang="sv-SE" sz="1100" dirty="0">
                <a:latin typeface="Consolas"/>
              </a:rPr>
              <a:t>Resultaten verkar rimliga om vi tar i fråga att Amerikaners kost o hälsotillsyn inte är så bra med tanke på all snabbmat, </a:t>
            </a:r>
            <a:r>
              <a:rPr lang="sv-SE" sz="1100" dirty="0" err="1">
                <a:latin typeface="Consolas"/>
              </a:rPr>
              <a:t>tillsattsämnen</a:t>
            </a:r>
            <a:r>
              <a:rPr lang="sv-SE" sz="1100" dirty="0">
                <a:latin typeface="Consolas"/>
              </a:rPr>
              <a:t> som finns där.</a:t>
            </a:r>
            <a:endParaRPr lang="sv-SE" dirty="0"/>
          </a:p>
        </p:txBody>
      </p:sp>
      <p:sp>
        <p:nvSpPr>
          <p:cNvPr id="4" name="textruta 3">
            <a:extLst>
              <a:ext uri="{FF2B5EF4-FFF2-40B4-BE49-F238E27FC236}">
                <a16:creationId xmlns:a16="http://schemas.microsoft.com/office/drawing/2014/main" id="{65A435BE-DD44-47FB-77FE-A1AD9BA2B632}"/>
              </a:ext>
            </a:extLst>
          </p:cNvPr>
          <p:cNvSpPr txBox="1"/>
          <p:nvPr/>
        </p:nvSpPr>
        <p:spPr>
          <a:xfrm>
            <a:off x="1371377" y="1980361"/>
            <a:ext cx="961682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v-SE" sz="1600" b="1" dirty="0">
                <a:latin typeface="Consolas"/>
              </a:rPr>
              <a:t>4. Gjorde du någon Data </a:t>
            </a:r>
            <a:r>
              <a:rPr lang="sv-SE" sz="1600" b="1" err="1">
                <a:latin typeface="Consolas"/>
              </a:rPr>
              <a:t>Cleaning</a:t>
            </a:r>
            <a:r>
              <a:rPr lang="sv-SE" sz="1600" b="1" dirty="0">
                <a:latin typeface="Consolas"/>
              </a:rPr>
              <a:t>? Förklara vad du har gjort och motivera detta</a:t>
            </a:r>
            <a:endParaRPr lang="sv-SE" sz="1600" b="1"/>
          </a:p>
        </p:txBody>
      </p:sp>
      <p:sp>
        <p:nvSpPr>
          <p:cNvPr id="5" name="textruta 4">
            <a:extLst>
              <a:ext uri="{FF2B5EF4-FFF2-40B4-BE49-F238E27FC236}">
                <a16:creationId xmlns:a16="http://schemas.microsoft.com/office/drawing/2014/main" id="{27753EC6-1407-4AF3-ECD4-E72D3AD38284}"/>
              </a:ext>
            </a:extLst>
          </p:cNvPr>
          <p:cNvSpPr txBox="1"/>
          <p:nvPr/>
        </p:nvSpPr>
        <p:spPr>
          <a:xfrm>
            <a:off x="1773769" y="2457631"/>
            <a:ext cx="884747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100" dirty="0">
                <a:latin typeface="Consolas"/>
              </a:rPr>
              <a:t>Vi har med hjälp av </a:t>
            </a:r>
            <a:r>
              <a:rPr lang="sv-SE" sz="1100" dirty="0" err="1">
                <a:latin typeface="Consolas"/>
              </a:rPr>
              <a:t>bilblioteket</a:t>
            </a:r>
            <a:r>
              <a:rPr lang="sv-SE" sz="1100" dirty="0">
                <a:latin typeface="Consolas"/>
              </a:rPr>
              <a:t> pandas filtrerat </a:t>
            </a:r>
            <a:r>
              <a:rPr lang="sv-SE" sz="1100" dirty="0" err="1">
                <a:latin typeface="Consolas"/>
              </a:rPr>
              <a:t>datan</a:t>
            </a:r>
            <a:r>
              <a:rPr lang="sv-SE" sz="1100" dirty="0">
                <a:latin typeface="Consolas"/>
              </a:rPr>
              <a:t> för de olika databaserna för att </a:t>
            </a:r>
            <a:r>
              <a:rPr lang="sv-SE" sz="1100" dirty="0" err="1">
                <a:latin typeface="Consolas"/>
              </a:rPr>
              <a:t>datan</a:t>
            </a:r>
            <a:r>
              <a:rPr lang="sv-SE" sz="1100" dirty="0">
                <a:latin typeface="Consolas"/>
              </a:rPr>
              <a:t> ska vara mer användarvänlig för vårt ändamål. Tagit fram endast Namn på land samt årtal mellan 2010-2022 ska visualiseras minimerat decimaler, filtrerat bort nollvärden och filtrerat bort olika ord som tar bort onödig data.</a:t>
            </a:r>
          </a:p>
        </p:txBody>
      </p:sp>
      <p:sp>
        <p:nvSpPr>
          <p:cNvPr id="6" name="textruta 5">
            <a:extLst>
              <a:ext uri="{FF2B5EF4-FFF2-40B4-BE49-F238E27FC236}">
                <a16:creationId xmlns:a16="http://schemas.microsoft.com/office/drawing/2014/main" id="{DDE128D6-E8AB-242C-B457-3F18CD5E2E9B}"/>
              </a:ext>
            </a:extLst>
          </p:cNvPr>
          <p:cNvSpPr txBox="1"/>
          <p:nvPr/>
        </p:nvSpPr>
        <p:spPr>
          <a:xfrm>
            <a:off x="1670498" y="3226978"/>
            <a:ext cx="885816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600" b="1" dirty="0">
                <a:latin typeface="Consolas"/>
              </a:rPr>
              <a:t>5. Vilka länder har förväntad livslängd en standardavvikelse över medelvärdet?</a:t>
            </a:r>
            <a:endParaRPr lang="sv-SE" sz="1600" b="1"/>
          </a:p>
        </p:txBody>
      </p:sp>
      <p:sp>
        <p:nvSpPr>
          <p:cNvPr id="7" name="textruta 6">
            <a:extLst>
              <a:ext uri="{FF2B5EF4-FFF2-40B4-BE49-F238E27FC236}">
                <a16:creationId xmlns:a16="http://schemas.microsoft.com/office/drawing/2014/main" id="{F7570E69-738E-B721-CE89-1C76E7508461}"/>
              </a:ext>
            </a:extLst>
          </p:cNvPr>
          <p:cNvSpPr txBox="1"/>
          <p:nvPr/>
        </p:nvSpPr>
        <p:spPr>
          <a:xfrm>
            <a:off x="1773769" y="3825358"/>
            <a:ext cx="733015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100" dirty="0">
                <a:latin typeface="Consolas"/>
              </a:rPr>
              <a:t>Utav test genom att köra igenom medelvärdet med </a:t>
            </a:r>
            <a:r>
              <a:rPr lang="sv-SE" sz="1100" dirty="0" err="1">
                <a:latin typeface="Consolas"/>
              </a:rPr>
              <a:t>std</a:t>
            </a:r>
            <a:r>
              <a:rPr lang="sv-SE" sz="1100" dirty="0">
                <a:latin typeface="Consolas"/>
              </a:rPr>
              <a:t>() så fick man </a:t>
            </a:r>
            <a:r>
              <a:rPr lang="sv-SE" sz="1100" dirty="0" err="1">
                <a:latin typeface="Consolas"/>
              </a:rPr>
              <a:t>NaN</a:t>
            </a:r>
            <a:r>
              <a:rPr lang="sv-SE" sz="1100" dirty="0">
                <a:latin typeface="Consolas"/>
              </a:rPr>
              <a:t> som resultat, Så inga länder har sin livslängd en standardavvikelse över medelvärdet.</a:t>
            </a:r>
            <a:endParaRPr lang="sv-SE" dirty="0"/>
          </a:p>
          <a:p>
            <a:r>
              <a:rPr lang="sv-SE" sz="1100" dirty="0">
                <a:latin typeface="Consolas"/>
              </a:rPr>
              <a:t>Genom att köra val 5 i programmet så visas det alla länder som har högre livslängd än världens medelvärde som är ungefär 71.4 år.</a:t>
            </a:r>
            <a:endParaRPr lang="sv-SE" dirty="0">
              <a:latin typeface="Consolas"/>
            </a:endParaRPr>
          </a:p>
        </p:txBody>
      </p:sp>
    </p:spTree>
    <p:extLst>
      <p:ext uri="{BB962C8B-B14F-4D97-AF65-F5344CB8AC3E}">
        <p14:creationId xmlns:p14="http://schemas.microsoft.com/office/powerpoint/2010/main" val="343658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67563FC-995D-0D5B-940D-970F43427FC0}"/>
              </a:ext>
            </a:extLst>
          </p:cNvPr>
          <p:cNvSpPr>
            <a:spLocks noGrp="1"/>
          </p:cNvSpPr>
          <p:nvPr>
            <p:ph type="title"/>
          </p:nvPr>
        </p:nvSpPr>
        <p:spPr>
          <a:xfrm>
            <a:off x="1121114" y="1063239"/>
            <a:ext cx="10018713" cy="919385"/>
          </a:xfrm>
        </p:spPr>
        <p:txBody>
          <a:bodyPr>
            <a:normAutofit/>
          </a:bodyPr>
          <a:lstStyle/>
          <a:p>
            <a:r>
              <a:rPr lang="sv-SE" sz="1600" b="1" dirty="0">
                <a:latin typeface="Consolas"/>
              </a:rPr>
              <a:t>6. Vilka länder har hög förväntad livslängd men låg GDP/GDP per capita?</a:t>
            </a:r>
            <a:endParaRPr lang="sv-SE" sz="1600" b="1"/>
          </a:p>
        </p:txBody>
      </p:sp>
      <p:pic>
        <p:nvPicPr>
          <p:cNvPr id="4" name="Bildobjekt 3" descr="En bild som visar text, skärmbild, Teckensnitt, nummer&#10;&#10;Automatiskt genererad beskrivning">
            <a:extLst>
              <a:ext uri="{FF2B5EF4-FFF2-40B4-BE49-F238E27FC236}">
                <a16:creationId xmlns:a16="http://schemas.microsoft.com/office/drawing/2014/main" id="{09A65E6A-2629-965C-C98D-246D2755CF97}"/>
              </a:ext>
            </a:extLst>
          </p:cNvPr>
          <p:cNvPicPr>
            <a:picLocks noChangeAspect="1"/>
          </p:cNvPicPr>
          <p:nvPr/>
        </p:nvPicPr>
        <p:blipFill>
          <a:blip r:embed="rId2"/>
          <a:stretch>
            <a:fillRect/>
          </a:stretch>
        </p:blipFill>
        <p:spPr>
          <a:xfrm>
            <a:off x="2129816" y="2276377"/>
            <a:ext cx="7691214" cy="2235564"/>
          </a:xfrm>
          <a:prstGeom prst="rect">
            <a:avLst/>
          </a:prstGeom>
        </p:spPr>
      </p:pic>
      <p:sp>
        <p:nvSpPr>
          <p:cNvPr id="5" name="textruta 4">
            <a:extLst>
              <a:ext uri="{FF2B5EF4-FFF2-40B4-BE49-F238E27FC236}">
                <a16:creationId xmlns:a16="http://schemas.microsoft.com/office/drawing/2014/main" id="{F4080D23-4544-FB93-F5F1-BCFABB170FBA}"/>
              </a:ext>
            </a:extLst>
          </p:cNvPr>
          <p:cNvSpPr txBox="1"/>
          <p:nvPr/>
        </p:nvSpPr>
        <p:spPr>
          <a:xfrm>
            <a:off x="2410286" y="1907053"/>
            <a:ext cx="74384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200" dirty="0">
                <a:latin typeface="Consolas"/>
              </a:rPr>
              <a:t>Här är </a:t>
            </a:r>
            <a:r>
              <a:rPr lang="sv-SE" sz="1200" dirty="0" err="1">
                <a:latin typeface="Consolas"/>
              </a:rPr>
              <a:t>datan</a:t>
            </a:r>
            <a:r>
              <a:rPr lang="sv-SE" sz="1200" dirty="0">
                <a:latin typeface="Consolas"/>
              </a:rPr>
              <a:t> från programmet som svarar på den frågan.</a:t>
            </a:r>
          </a:p>
        </p:txBody>
      </p:sp>
    </p:spTree>
    <p:extLst>
      <p:ext uri="{BB962C8B-B14F-4D97-AF65-F5344CB8AC3E}">
        <p14:creationId xmlns:p14="http://schemas.microsoft.com/office/powerpoint/2010/main" val="295139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15E12C3-2C8E-A9B8-E072-6DF645D9D76B}"/>
              </a:ext>
            </a:extLst>
          </p:cNvPr>
          <p:cNvSpPr>
            <a:spLocks noGrp="1"/>
          </p:cNvSpPr>
          <p:nvPr>
            <p:ph type="title"/>
          </p:nvPr>
        </p:nvSpPr>
        <p:spPr>
          <a:xfrm>
            <a:off x="416087" y="130323"/>
            <a:ext cx="10018713" cy="855291"/>
          </a:xfrm>
        </p:spPr>
        <p:txBody>
          <a:bodyPr>
            <a:normAutofit/>
          </a:bodyPr>
          <a:lstStyle/>
          <a:p>
            <a:r>
              <a:rPr lang="sv-SE" sz="1600" b="1" dirty="0">
                <a:latin typeface="Consolas"/>
                <a:ea typeface="+mj-lt"/>
                <a:cs typeface="+mj-lt"/>
              </a:rPr>
              <a:t>7. Har varje stor ekonomi (GDP) lång förväntad livslängd?</a:t>
            </a:r>
            <a:endParaRPr lang="sv-SE" sz="1600" b="1" dirty="0">
              <a:latin typeface="Consolas"/>
            </a:endParaRPr>
          </a:p>
        </p:txBody>
      </p:sp>
      <p:pic>
        <p:nvPicPr>
          <p:cNvPr id="6" name="Bildobjekt 5" descr="En bild som visar text, skärmbild, Teckensnitt&#10;&#10;Automatiskt genererad beskrivning">
            <a:extLst>
              <a:ext uri="{FF2B5EF4-FFF2-40B4-BE49-F238E27FC236}">
                <a16:creationId xmlns:a16="http://schemas.microsoft.com/office/drawing/2014/main" id="{27A551E1-4163-7803-4A4F-7FF1E2B6297C}"/>
              </a:ext>
            </a:extLst>
          </p:cNvPr>
          <p:cNvPicPr>
            <a:picLocks noChangeAspect="1"/>
          </p:cNvPicPr>
          <p:nvPr/>
        </p:nvPicPr>
        <p:blipFill>
          <a:blip r:embed="rId2"/>
          <a:stretch>
            <a:fillRect/>
          </a:stretch>
        </p:blipFill>
        <p:spPr>
          <a:xfrm>
            <a:off x="2243271" y="685028"/>
            <a:ext cx="4026648" cy="1715088"/>
          </a:xfrm>
          <a:prstGeom prst="rect">
            <a:avLst/>
          </a:prstGeom>
        </p:spPr>
      </p:pic>
      <p:sp>
        <p:nvSpPr>
          <p:cNvPr id="7" name="textruta 6">
            <a:extLst>
              <a:ext uri="{FF2B5EF4-FFF2-40B4-BE49-F238E27FC236}">
                <a16:creationId xmlns:a16="http://schemas.microsoft.com/office/drawing/2014/main" id="{18010B1C-3581-CF2E-F609-A1511ED12315}"/>
              </a:ext>
            </a:extLst>
          </p:cNvPr>
          <p:cNvSpPr txBox="1"/>
          <p:nvPr/>
        </p:nvSpPr>
        <p:spPr>
          <a:xfrm>
            <a:off x="6552234" y="1096477"/>
            <a:ext cx="35287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200" dirty="0">
                <a:latin typeface="Consolas"/>
              </a:rPr>
              <a:t>Utifrån </a:t>
            </a:r>
            <a:r>
              <a:rPr lang="sv-SE" sz="1200" dirty="0" err="1">
                <a:latin typeface="Consolas"/>
              </a:rPr>
              <a:t>datan</a:t>
            </a:r>
            <a:r>
              <a:rPr lang="sv-SE" sz="1200" dirty="0">
                <a:latin typeface="Consolas"/>
              </a:rPr>
              <a:t> vi får så ser vi att Indien och Ryssland har sin livslängd under medelvärdet men har hög GDP så svaret är nej.</a:t>
            </a:r>
            <a:endParaRPr lang="sv-SE" dirty="0"/>
          </a:p>
        </p:txBody>
      </p:sp>
      <p:pic>
        <p:nvPicPr>
          <p:cNvPr id="9" name="Bildobjekt 8" descr="En bild som visar text, skärmbild, meny, Teckensnitt&#10;&#10;Automatiskt genererad beskrivning">
            <a:extLst>
              <a:ext uri="{FF2B5EF4-FFF2-40B4-BE49-F238E27FC236}">
                <a16:creationId xmlns:a16="http://schemas.microsoft.com/office/drawing/2014/main" id="{6610C308-6EE3-DF6A-9C58-1F33C3112DED}"/>
              </a:ext>
            </a:extLst>
          </p:cNvPr>
          <p:cNvPicPr>
            <a:picLocks noChangeAspect="1"/>
          </p:cNvPicPr>
          <p:nvPr/>
        </p:nvPicPr>
        <p:blipFill>
          <a:blip r:embed="rId3"/>
          <a:stretch>
            <a:fillRect/>
          </a:stretch>
        </p:blipFill>
        <p:spPr>
          <a:xfrm>
            <a:off x="2243535" y="3545541"/>
            <a:ext cx="3192694" cy="2852271"/>
          </a:xfrm>
          <a:prstGeom prst="rect">
            <a:avLst/>
          </a:prstGeom>
        </p:spPr>
      </p:pic>
      <p:sp>
        <p:nvSpPr>
          <p:cNvPr id="10" name="textruta 9">
            <a:extLst>
              <a:ext uri="{FF2B5EF4-FFF2-40B4-BE49-F238E27FC236}">
                <a16:creationId xmlns:a16="http://schemas.microsoft.com/office/drawing/2014/main" id="{047C6AB4-3139-38BE-C04A-47243D97B13E}"/>
              </a:ext>
            </a:extLst>
          </p:cNvPr>
          <p:cNvSpPr txBox="1"/>
          <p:nvPr/>
        </p:nvSpPr>
        <p:spPr>
          <a:xfrm>
            <a:off x="2139668" y="2879030"/>
            <a:ext cx="81600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600" b="1" dirty="0">
                <a:latin typeface="Consolas"/>
              </a:rPr>
              <a:t>8. Om du ändrar definitionen av en stor ekonomi till GDP per capita. Hur förändras resultatet då?</a:t>
            </a:r>
            <a:endParaRPr lang="sv-SE" sz="1600" b="1"/>
          </a:p>
        </p:txBody>
      </p:sp>
      <p:sp>
        <p:nvSpPr>
          <p:cNvPr id="11" name="textruta 10">
            <a:extLst>
              <a:ext uri="{FF2B5EF4-FFF2-40B4-BE49-F238E27FC236}">
                <a16:creationId xmlns:a16="http://schemas.microsoft.com/office/drawing/2014/main" id="{F48ECE1D-8FE9-71C0-8B54-200794F13382}"/>
              </a:ext>
            </a:extLst>
          </p:cNvPr>
          <p:cNvSpPr txBox="1"/>
          <p:nvPr/>
        </p:nvSpPr>
        <p:spPr>
          <a:xfrm>
            <a:off x="5688168" y="4487775"/>
            <a:ext cx="38146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1200" dirty="0">
                <a:latin typeface="Consolas"/>
              </a:rPr>
              <a:t>Här ser vi att majoriteten utav länderna med hög GDP per capita har sin livslängd över medelvärdet förutom </a:t>
            </a:r>
            <a:r>
              <a:rPr lang="sv-SE" sz="1200" err="1">
                <a:latin typeface="Consolas"/>
              </a:rPr>
              <a:t>grönland</a:t>
            </a:r>
            <a:r>
              <a:rPr lang="sv-SE" sz="1200" dirty="0">
                <a:latin typeface="Consolas"/>
              </a:rPr>
              <a:t> som ligger på gränsen.</a:t>
            </a:r>
          </a:p>
        </p:txBody>
      </p:sp>
    </p:spTree>
    <p:extLst>
      <p:ext uri="{BB962C8B-B14F-4D97-AF65-F5344CB8AC3E}">
        <p14:creationId xmlns:p14="http://schemas.microsoft.com/office/powerpoint/2010/main" val="1976691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Bredbild</PresentationFormat>
  <Paragraphs>0</Paragraphs>
  <Slides>6</Slides>
  <Notes>0</Notes>
  <HiddenSlides>0</HiddenSlides>
  <MMClips>0</MMClips>
  <ScaleCrop>false</ScaleCrop>
  <HeadingPairs>
    <vt:vector size="4" baseType="variant">
      <vt:variant>
        <vt:lpstr>Tema</vt:lpstr>
      </vt:variant>
      <vt:variant>
        <vt:i4>1</vt:i4>
      </vt:variant>
      <vt:variant>
        <vt:lpstr>Bildrubriker</vt:lpstr>
      </vt:variant>
      <vt:variant>
        <vt:i4>6</vt:i4>
      </vt:variant>
    </vt:vector>
  </HeadingPairs>
  <TitlesOfParts>
    <vt:vector size="7" baseType="lpstr">
      <vt:lpstr>Parallax</vt:lpstr>
      <vt:lpstr>Inlämningsuppgift 2</vt:lpstr>
      <vt:lpstr>1. Ladda ner ett eller flera dataset som visar GDP, GDP per capita och förväntad livslängd</vt:lpstr>
      <vt:lpstr>2. Visa hur förväntad livslängd och GDP per capita hänger ihop. Välj själv och motivera hur detta ska visualiseras.</vt:lpstr>
      <vt:lpstr>3. Resonera kortfattat om resultaten verkar rimliga och fundera på om det finns någon orsak bakom ditt resultat</vt:lpstr>
      <vt:lpstr>6. Vilka länder har hög förväntad livslängd men låg GDP/GDP per capita?</vt:lpstr>
      <vt:lpstr>7. Har varje stor ekonomi (GDP) lång förväntad livslängd?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
  <cp:revision>245</cp:revision>
  <dcterms:created xsi:type="dcterms:W3CDTF">2024-02-14T21:05:25Z</dcterms:created>
  <dcterms:modified xsi:type="dcterms:W3CDTF">2024-02-14T22:07:29Z</dcterms:modified>
</cp:coreProperties>
</file>