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1" r:id="rId2"/>
    <p:sldId id="256" r:id="rId3"/>
    <p:sldId id="257" r:id="rId4"/>
    <p:sldId id="258" r:id="rId5"/>
    <p:sldId id="259" r:id="rId6"/>
    <p:sldId id="260" r:id="rId7"/>
    <p:sldId id="304" r:id="rId8"/>
    <p:sldId id="261" r:id="rId9"/>
    <p:sldId id="263" r:id="rId10"/>
    <p:sldId id="264" r:id="rId11"/>
    <p:sldId id="301" r:id="rId12"/>
    <p:sldId id="302" r:id="rId13"/>
    <p:sldId id="303" r:id="rId14"/>
    <p:sldId id="265" r:id="rId15"/>
    <p:sldId id="267" r:id="rId16"/>
    <p:sldId id="268" r:id="rId17"/>
    <p:sldId id="269" r:id="rId18"/>
    <p:sldId id="270" r:id="rId19"/>
    <p:sldId id="271" r:id="rId20"/>
    <p:sldId id="272" r:id="rId21"/>
    <p:sldId id="274" r:id="rId22"/>
    <p:sldId id="275" r:id="rId23"/>
    <p:sldId id="276" r:id="rId24"/>
    <p:sldId id="277" r:id="rId25"/>
    <p:sldId id="278" r:id="rId26"/>
    <p:sldId id="279" r:id="rId27"/>
    <p:sldId id="282" r:id="rId28"/>
    <p:sldId id="305" r:id="rId29"/>
    <p:sldId id="281" r:id="rId30"/>
    <p:sldId id="306" r:id="rId31"/>
    <p:sldId id="283" r:id="rId32"/>
    <p:sldId id="284" r:id="rId33"/>
    <p:sldId id="285" r:id="rId34"/>
    <p:sldId id="307" r:id="rId35"/>
    <p:sldId id="286" r:id="rId36"/>
    <p:sldId id="287" r:id="rId37"/>
    <p:sldId id="288" r:id="rId38"/>
    <p:sldId id="309" r:id="rId39"/>
    <p:sldId id="308" r:id="rId40"/>
    <p:sldId id="289" r:id="rId41"/>
    <p:sldId id="310" r:id="rId42"/>
    <p:sldId id="292" r:id="rId43"/>
    <p:sldId id="290" r:id="rId44"/>
    <p:sldId id="291" r:id="rId45"/>
    <p:sldId id="293" r:id="rId46"/>
    <p:sldId id="294" r:id="rId47"/>
    <p:sldId id="295" r:id="rId48"/>
    <p:sldId id="296" r:id="rId49"/>
    <p:sldId id="298" r:id="rId50"/>
    <p:sldId id="297" r:id="rId51"/>
    <p:sldId id="299" r:id="rId52"/>
    <p:sldId id="30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6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F63D550-DC73-4DC1-818B-35E1C728EAF3}" type="datetimeFigureOut">
              <a:rPr lang="en-US" smtClean="0"/>
              <a:t>6/2/2018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CBCE20-D0A3-4FFA-874D-567AFC114C22}" type="slidenum">
              <a:rPr lang="en-US" smtClean="0"/>
              <a:t>‹#›</a:t>
            </a:fld>
            <a:endParaRPr lang="en-US"/>
          </a:p>
        </p:txBody>
      </p:sp>
    </p:spTree>
    <p:extLst>
      <p:ext uri="{BB962C8B-B14F-4D97-AF65-F5344CB8AC3E}">
        <p14:creationId xmlns:p14="http://schemas.microsoft.com/office/powerpoint/2010/main" val="3548661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63D550-DC73-4DC1-818B-35E1C728EAF3}" type="datetimeFigureOut">
              <a:rPr lang="en-US" smtClean="0"/>
              <a:t>6/2/2018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CBCE20-D0A3-4FFA-874D-567AFC114C22}" type="slidenum">
              <a:rPr lang="en-US" smtClean="0"/>
              <a:t>‹#›</a:t>
            </a:fld>
            <a:endParaRPr lang="en-US"/>
          </a:p>
        </p:txBody>
      </p:sp>
    </p:spTree>
    <p:extLst>
      <p:ext uri="{BB962C8B-B14F-4D97-AF65-F5344CB8AC3E}">
        <p14:creationId xmlns:p14="http://schemas.microsoft.com/office/powerpoint/2010/main" val="2752388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63D550-DC73-4DC1-818B-35E1C728EAF3}" type="datetimeFigureOut">
              <a:rPr lang="en-US" smtClean="0"/>
              <a:t>6/2/2018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CBCE20-D0A3-4FFA-874D-567AFC114C22}" type="slidenum">
              <a:rPr lang="en-US" smtClean="0"/>
              <a:t>‹#›</a:t>
            </a:fld>
            <a:endParaRPr lang="en-US"/>
          </a:p>
        </p:txBody>
      </p:sp>
    </p:spTree>
    <p:extLst>
      <p:ext uri="{BB962C8B-B14F-4D97-AF65-F5344CB8AC3E}">
        <p14:creationId xmlns:p14="http://schemas.microsoft.com/office/powerpoint/2010/main" val="2769604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63D550-DC73-4DC1-818B-35E1C728EAF3}" type="datetimeFigureOut">
              <a:rPr lang="en-US" smtClean="0"/>
              <a:t>6/2/2018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CBCE20-D0A3-4FFA-874D-567AFC114C22}" type="slidenum">
              <a:rPr lang="en-US" smtClean="0"/>
              <a:t>‹#›</a:t>
            </a:fld>
            <a:endParaRPr lang="en-US"/>
          </a:p>
        </p:txBody>
      </p:sp>
    </p:spTree>
    <p:extLst>
      <p:ext uri="{BB962C8B-B14F-4D97-AF65-F5344CB8AC3E}">
        <p14:creationId xmlns:p14="http://schemas.microsoft.com/office/powerpoint/2010/main" val="568886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63D550-DC73-4DC1-818B-35E1C728EAF3}" type="datetimeFigureOut">
              <a:rPr lang="en-US" smtClean="0"/>
              <a:t>6/2/2018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CBCE20-D0A3-4FFA-874D-567AFC114C22}" type="slidenum">
              <a:rPr lang="en-US" smtClean="0"/>
              <a:t>‹#›</a:t>
            </a:fld>
            <a:endParaRPr lang="en-US"/>
          </a:p>
        </p:txBody>
      </p:sp>
    </p:spTree>
    <p:extLst>
      <p:ext uri="{BB962C8B-B14F-4D97-AF65-F5344CB8AC3E}">
        <p14:creationId xmlns:p14="http://schemas.microsoft.com/office/powerpoint/2010/main" val="490280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63D550-DC73-4DC1-818B-35E1C728EAF3}" type="datetimeFigureOut">
              <a:rPr lang="en-US" smtClean="0"/>
              <a:t>6/2/2018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CBCE20-D0A3-4FFA-874D-567AFC114C22}" type="slidenum">
              <a:rPr lang="en-US" smtClean="0"/>
              <a:t>‹#›</a:t>
            </a:fld>
            <a:endParaRPr lang="en-US"/>
          </a:p>
        </p:txBody>
      </p:sp>
    </p:spTree>
    <p:extLst>
      <p:ext uri="{BB962C8B-B14F-4D97-AF65-F5344CB8AC3E}">
        <p14:creationId xmlns:p14="http://schemas.microsoft.com/office/powerpoint/2010/main" val="1174824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63D550-DC73-4DC1-818B-35E1C728EAF3}" type="datetimeFigureOut">
              <a:rPr lang="en-US" smtClean="0"/>
              <a:t>6/2/2018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CBCE20-D0A3-4FFA-874D-567AFC114C22}" type="slidenum">
              <a:rPr lang="en-US" smtClean="0"/>
              <a:t>‹#›</a:t>
            </a:fld>
            <a:endParaRPr lang="en-US"/>
          </a:p>
        </p:txBody>
      </p:sp>
    </p:spTree>
    <p:extLst>
      <p:ext uri="{BB962C8B-B14F-4D97-AF65-F5344CB8AC3E}">
        <p14:creationId xmlns:p14="http://schemas.microsoft.com/office/powerpoint/2010/main" val="3765281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63D550-DC73-4DC1-818B-35E1C728EAF3}" type="datetimeFigureOut">
              <a:rPr lang="en-US" smtClean="0"/>
              <a:t>6/2/2018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CBCE20-D0A3-4FFA-874D-567AFC114C22}" type="slidenum">
              <a:rPr lang="en-US" smtClean="0"/>
              <a:t>‹#›</a:t>
            </a:fld>
            <a:endParaRPr lang="en-US"/>
          </a:p>
        </p:txBody>
      </p:sp>
    </p:spTree>
    <p:extLst>
      <p:ext uri="{BB962C8B-B14F-4D97-AF65-F5344CB8AC3E}">
        <p14:creationId xmlns:p14="http://schemas.microsoft.com/office/powerpoint/2010/main" val="2834111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63D550-DC73-4DC1-818B-35E1C728EAF3}" type="datetimeFigureOut">
              <a:rPr lang="en-US" smtClean="0"/>
              <a:t>6/2/2018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CBCE20-D0A3-4FFA-874D-567AFC114C22}" type="slidenum">
              <a:rPr lang="en-US" smtClean="0"/>
              <a:t>‹#›</a:t>
            </a:fld>
            <a:endParaRPr lang="en-US"/>
          </a:p>
        </p:txBody>
      </p:sp>
    </p:spTree>
    <p:extLst>
      <p:ext uri="{BB962C8B-B14F-4D97-AF65-F5344CB8AC3E}">
        <p14:creationId xmlns:p14="http://schemas.microsoft.com/office/powerpoint/2010/main" val="1809004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63D550-DC73-4DC1-818B-35E1C728EAF3}" type="datetimeFigureOut">
              <a:rPr lang="en-US" smtClean="0"/>
              <a:t>6/2/2018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CBCE20-D0A3-4FFA-874D-567AFC114C22}" type="slidenum">
              <a:rPr lang="en-US" smtClean="0"/>
              <a:t>‹#›</a:t>
            </a:fld>
            <a:endParaRPr lang="en-US"/>
          </a:p>
        </p:txBody>
      </p:sp>
    </p:spTree>
    <p:extLst>
      <p:ext uri="{BB962C8B-B14F-4D97-AF65-F5344CB8AC3E}">
        <p14:creationId xmlns:p14="http://schemas.microsoft.com/office/powerpoint/2010/main" val="2178598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63D550-DC73-4DC1-818B-35E1C728EAF3}" type="datetimeFigureOut">
              <a:rPr lang="en-US" smtClean="0"/>
              <a:t>6/2/2018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CBCE20-D0A3-4FFA-874D-567AFC114C22}" type="slidenum">
              <a:rPr lang="en-US" smtClean="0"/>
              <a:t>‹#›</a:t>
            </a:fld>
            <a:endParaRPr lang="en-US"/>
          </a:p>
        </p:txBody>
      </p:sp>
    </p:spTree>
    <p:extLst>
      <p:ext uri="{BB962C8B-B14F-4D97-AF65-F5344CB8AC3E}">
        <p14:creationId xmlns:p14="http://schemas.microsoft.com/office/powerpoint/2010/main" val="1754184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63D550-DC73-4DC1-818B-35E1C728EAF3}" type="datetimeFigureOut">
              <a:rPr lang="en-US" smtClean="0"/>
              <a:t>6/2/2018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CBCE20-D0A3-4FFA-874D-567AFC114C22}" type="slidenum">
              <a:rPr lang="en-US" smtClean="0"/>
              <a:t>‹#›</a:t>
            </a:fld>
            <a:endParaRPr lang="en-US"/>
          </a:p>
        </p:txBody>
      </p:sp>
    </p:spTree>
    <p:extLst>
      <p:ext uri="{BB962C8B-B14F-4D97-AF65-F5344CB8AC3E}">
        <p14:creationId xmlns:p14="http://schemas.microsoft.com/office/powerpoint/2010/main" val="2795350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73FCEB7-CD02-4399-BA74-12D9191D6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6955C8A-9E8C-4153-A514-2784EBAA6C9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266" r="985" b="-2"/>
          <a:stretch/>
        </p:blipFill>
        <p:spPr>
          <a:xfrm>
            <a:off x="5556440" y="492573"/>
            <a:ext cx="5748309" cy="5880796"/>
          </a:xfrm>
          <a:prstGeom prst="rect">
            <a:avLst/>
          </a:prstGeom>
        </p:spPr>
      </p:pic>
      <p:sp>
        <p:nvSpPr>
          <p:cNvPr id="2" name="Tiêu đề 1">
            <a:extLst>
              <a:ext uri="{FF2B5EF4-FFF2-40B4-BE49-F238E27FC236}">
                <a16:creationId xmlns:a16="http://schemas.microsoft.com/office/drawing/2014/main" id="{5965C1E5-45DF-4479-A615-677A3DABAA07}"/>
              </a:ext>
            </a:extLst>
          </p:cNvPr>
          <p:cNvSpPr>
            <a:spLocks noGrp="1"/>
          </p:cNvSpPr>
          <p:nvPr>
            <p:ph type="title"/>
          </p:nvPr>
        </p:nvSpPr>
        <p:spPr>
          <a:xfrm>
            <a:off x="399411" y="862099"/>
            <a:ext cx="4207252" cy="2887579"/>
          </a:xfrm>
        </p:spPr>
        <p:txBody>
          <a:bodyPr vert="horz" lIns="91440" tIns="45720" rIns="91440" bIns="45720" rtlCol="0" anchor="b">
            <a:normAutofit/>
          </a:bodyPr>
          <a:lstStyle/>
          <a:p>
            <a:pPr algn="ctr"/>
            <a:r>
              <a:rPr lang="en-US" sz="4100" kern="1200">
                <a:solidFill>
                  <a:srgbClr val="FFFFFF"/>
                </a:solidFill>
                <a:latin typeface="+mj-lt"/>
                <a:ea typeface="+mj-ea"/>
                <a:cs typeface="+mj-cs"/>
              </a:rPr>
              <a:t>BAN HỌC TẬP MẠNG MÁY TÍNH &amp; TRUYỀN THÔNG </a:t>
            </a:r>
          </a:p>
        </p:txBody>
      </p:sp>
    </p:spTree>
    <p:extLst>
      <p:ext uri="{BB962C8B-B14F-4D97-AF65-F5344CB8AC3E}">
        <p14:creationId xmlns:p14="http://schemas.microsoft.com/office/powerpoint/2010/main" val="361417527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2057400"/>
          </a:xfrm>
          <a:prstGeom prst="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8900000" scaled="1"/>
            <a:tileRect/>
          </a:gradFill>
          <a:ln>
            <a:solidFill>
              <a:schemeClr val="accent1">
                <a:lumMod val="20000"/>
                <a:lumOff val="8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5</a:t>
            </a:r>
          </a:p>
        </p:txBody>
      </p:sp>
      <p:sp>
        <p:nvSpPr>
          <p:cNvPr id="5" name="Rectangle 4"/>
          <p:cNvSpPr/>
          <p:nvPr/>
        </p:nvSpPr>
        <p:spPr>
          <a:xfrm>
            <a:off x="6481482" y="2232212"/>
            <a:ext cx="5553635" cy="44375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500">
                <a:latin typeface="Times New Roman" panose="02020603050405020304" pitchFamily="18" charset="0"/>
                <a:cs typeface="Times New Roman" panose="02020603050405020304" pitchFamily="18" charset="0"/>
              </a:rPr>
              <a:t>*Tại P1*</a:t>
            </a:r>
          </a:p>
          <a:p>
            <a:r>
              <a:rPr lang="en-US" sz="2500">
                <a:latin typeface="Times New Roman" panose="02020603050405020304" pitchFamily="18" charset="0"/>
                <a:cs typeface="Times New Roman" panose="02020603050405020304" pitchFamily="18" charset="0"/>
              </a:rPr>
              <a:t>	A1;</a:t>
            </a:r>
          </a:p>
          <a:p>
            <a:r>
              <a:rPr lang="en-US" sz="2500">
                <a:latin typeface="Times New Roman" panose="02020603050405020304" pitchFamily="18" charset="0"/>
                <a:cs typeface="Times New Roman" panose="02020603050405020304" pitchFamily="18" charset="0"/>
              </a:rPr>
              <a:t>	signal(s1);</a:t>
            </a:r>
          </a:p>
          <a:p>
            <a:r>
              <a:rPr lang="en-US" sz="2500">
                <a:latin typeface="Times New Roman" panose="02020603050405020304" pitchFamily="18" charset="0"/>
                <a:cs typeface="Times New Roman" panose="02020603050405020304" pitchFamily="18" charset="0"/>
              </a:rPr>
              <a:t>	wait(s2);</a:t>
            </a:r>
          </a:p>
          <a:p>
            <a:r>
              <a:rPr lang="en-US" sz="2500">
                <a:latin typeface="Times New Roman" panose="02020603050405020304" pitchFamily="18" charset="0"/>
                <a:cs typeface="Times New Roman" panose="02020603050405020304" pitchFamily="18" charset="0"/>
              </a:rPr>
              <a:t>	B1;</a:t>
            </a:r>
          </a:p>
          <a:p>
            <a:endParaRPr lang="en-US" sz="2500">
              <a:latin typeface="Times New Roman" panose="02020603050405020304" pitchFamily="18" charset="0"/>
              <a:cs typeface="Times New Roman" panose="02020603050405020304" pitchFamily="18" charset="0"/>
            </a:endParaRPr>
          </a:p>
          <a:p>
            <a:r>
              <a:rPr lang="en-US" sz="2500">
                <a:latin typeface="Times New Roman" panose="02020603050405020304" pitchFamily="18" charset="0"/>
                <a:cs typeface="Times New Roman" panose="02020603050405020304" pitchFamily="18" charset="0"/>
              </a:rPr>
              <a:t>*Tại P2*</a:t>
            </a:r>
          </a:p>
          <a:p>
            <a:r>
              <a:rPr lang="en-US" sz="2500">
                <a:latin typeface="Times New Roman" panose="02020603050405020304" pitchFamily="18" charset="0"/>
                <a:cs typeface="Times New Roman" panose="02020603050405020304" pitchFamily="18" charset="0"/>
              </a:rPr>
              <a:t>	A2</a:t>
            </a:r>
          </a:p>
          <a:p>
            <a:r>
              <a:rPr lang="en-US" sz="2500">
                <a:latin typeface="Times New Roman" panose="02020603050405020304" pitchFamily="18" charset="0"/>
                <a:cs typeface="Times New Roman" panose="02020603050405020304" pitchFamily="18" charset="0"/>
              </a:rPr>
              <a:t>	signal(s2);</a:t>
            </a:r>
          </a:p>
          <a:p>
            <a:r>
              <a:rPr lang="en-US" sz="2500">
                <a:latin typeface="Times New Roman" panose="02020603050405020304" pitchFamily="18" charset="0"/>
                <a:cs typeface="Times New Roman" panose="02020603050405020304" pitchFamily="18" charset="0"/>
              </a:rPr>
              <a:t>	wait(s1);</a:t>
            </a:r>
          </a:p>
          <a:p>
            <a:r>
              <a:rPr lang="en-US" sz="2500">
                <a:latin typeface="Times New Roman" panose="02020603050405020304" pitchFamily="18" charset="0"/>
                <a:cs typeface="Times New Roman" panose="02020603050405020304" pitchFamily="18" charset="0"/>
              </a:rPr>
              <a:t>	B2;</a:t>
            </a:r>
          </a:p>
        </p:txBody>
      </p:sp>
      <p:sp>
        <p:nvSpPr>
          <p:cNvPr id="6" name="Rectangle 5"/>
          <p:cNvSpPr/>
          <p:nvPr/>
        </p:nvSpPr>
        <p:spPr>
          <a:xfrm>
            <a:off x="188258" y="2232212"/>
            <a:ext cx="6118413" cy="44375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500">
                <a:latin typeface="Times New Roman" panose="02020603050405020304" pitchFamily="18" charset="0"/>
                <a:cs typeface="Times New Roman" panose="02020603050405020304" pitchFamily="18" charset="0"/>
              </a:rPr>
              <a:t>Ví dụ sử dụng Semaphore 2</a:t>
            </a:r>
          </a:p>
          <a:p>
            <a:r>
              <a:rPr lang="en-US" sz="2500">
                <a:latin typeface="Times New Roman" panose="02020603050405020304" pitchFamily="18" charset="0"/>
                <a:cs typeface="Times New Roman" panose="02020603050405020304" pitchFamily="18" charset="0"/>
              </a:rPr>
              <a:t>- Có tiến trình </a:t>
            </a:r>
            <a:r>
              <a:rPr lang="vi-VN" sz="2500">
                <a:latin typeface="Times New Roman" panose="02020603050405020304" pitchFamily="18" charset="0"/>
                <a:cs typeface="Times New Roman" panose="02020603050405020304" pitchFamily="18" charset="0"/>
              </a:rPr>
              <a:t>P1(A1,B1), P2(A2,B2)</a:t>
            </a:r>
            <a:r>
              <a:rPr lang="en-US" sz="2500">
                <a:latin typeface="Times New Roman" panose="02020603050405020304" pitchFamily="18" charset="0"/>
                <a:cs typeface="Times New Roman" panose="02020603050405020304" pitchFamily="18" charset="0"/>
              </a:rPr>
              <a:t>.</a:t>
            </a:r>
            <a:endParaRPr lang="vi-VN" sz="2500">
              <a:latin typeface="Times New Roman" panose="02020603050405020304" pitchFamily="18" charset="0"/>
              <a:cs typeface="Times New Roman" panose="02020603050405020304" pitchFamily="18" charset="0"/>
            </a:endParaRPr>
          </a:p>
          <a:p>
            <a:r>
              <a:rPr lang="en-US" sz="2500">
                <a:latin typeface="Times New Roman" panose="02020603050405020304" pitchFamily="18" charset="0"/>
                <a:cs typeface="Times New Roman" panose="02020603050405020304" pitchFamily="18" charset="0"/>
              </a:rPr>
              <a:t>   </a:t>
            </a:r>
            <a:r>
              <a:rPr lang="vi-VN" sz="2500">
                <a:latin typeface="Times New Roman" panose="02020603050405020304" pitchFamily="18" charset="0"/>
                <a:cs typeface="Times New Roman" panose="02020603050405020304" pitchFamily="18" charset="0"/>
              </a:rPr>
              <a:t>sử dụng semaphore sao cho A1, A2 hoàn tất trước khi B1, B2 thực hiện</a:t>
            </a:r>
            <a:r>
              <a:rPr lang="en-US" sz="2500">
                <a:latin typeface="Times New Roman" panose="02020603050405020304" pitchFamily="18" charset="0"/>
                <a:cs typeface="Times New Roman" panose="02020603050405020304" pitchFamily="18" charset="0"/>
              </a:rPr>
              <a:t>.</a:t>
            </a:r>
            <a:endParaRPr lang="vi-VN" sz="2500">
              <a:latin typeface="Times New Roman" panose="02020603050405020304" pitchFamily="18" charset="0"/>
              <a:cs typeface="Times New Roman" panose="02020603050405020304" pitchFamily="18" charset="0"/>
            </a:endParaRPr>
          </a:p>
          <a:p>
            <a:endParaRPr lang="en-US" sz="2500">
              <a:latin typeface="Times New Roman" panose="02020603050405020304" pitchFamily="18" charset="0"/>
              <a:cs typeface="Times New Roman" panose="02020603050405020304" pitchFamily="18" charset="0"/>
            </a:endParaRPr>
          </a:p>
          <a:p>
            <a:r>
              <a:rPr lang="en-US" sz="2500">
                <a:latin typeface="Times New Roman" panose="02020603050405020304" pitchFamily="18" charset="0"/>
                <a:cs typeface="Times New Roman" panose="02020603050405020304" pitchFamily="18" charset="0"/>
              </a:rPr>
              <a:t>Khởi tạo:</a:t>
            </a:r>
            <a:endParaRPr lang="vi-VN" sz="2500">
              <a:latin typeface="Times New Roman" panose="02020603050405020304" pitchFamily="18" charset="0"/>
              <a:cs typeface="Times New Roman" panose="02020603050405020304" pitchFamily="18" charset="0"/>
            </a:endParaRPr>
          </a:p>
          <a:p>
            <a:r>
              <a:rPr lang="vi-VN" sz="2500">
                <a:latin typeface="Times New Roman" panose="02020603050405020304" pitchFamily="18" charset="0"/>
                <a:cs typeface="Times New Roman" panose="02020603050405020304" pitchFamily="18" charset="0"/>
              </a:rPr>
              <a:t>s1.v = s2.v = 0</a:t>
            </a:r>
            <a:endParaRPr lang="en-US" sz="2500">
              <a:latin typeface="Times New Roman" panose="02020603050405020304" pitchFamily="18" charset="0"/>
              <a:cs typeface="Times New Roman" panose="02020603050405020304" pitchFamily="18" charset="0"/>
            </a:endParaRPr>
          </a:p>
          <a:p>
            <a:endParaRPr lang="en-US" sz="2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7212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99251"/>
            <a:ext cx="12192000" cy="2057400"/>
          </a:xfrm>
          <a:prstGeom prst="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8900000" scaled="1"/>
            <a:tileRect/>
          </a:gradFill>
          <a:ln>
            <a:solidFill>
              <a:schemeClr val="accent1">
                <a:lumMod val="20000"/>
                <a:lumOff val="8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5</a:t>
            </a:r>
          </a:p>
        </p:txBody>
      </p:sp>
      <p:sp>
        <p:nvSpPr>
          <p:cNvPr id="3" name="Rounded Rectangle 2"/>
          <p:cNvSpPr/>
          <p:nvPr/>
        </p:nvSpPr>
        <p:spPr>
          <a:xfrm>
            <a:off x="2962835" y="3227294"/>
            <a:ext cx="6266329" cy="294490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5000">
                <a:latin typeface="Times New Roman" panose="02020603050405020304" pitchFamily="18" charset="0"/>
                <a:cs typeface="Times New Roman" panose="02020603050405020304" pitchFamily="18" charset="0"/>
              </a:rPr>
              <a:t>Các dạng bài tập</a:t>
            </a:r>
          </a:p>
        </p:txBody>
      </p:sp>
    </p:spTree>
    <p:extLst>
      <p:ext uri="{BB962C8B-B14F-4D97-AF65-F5344CB8AC3E}">
        <p14:creationId xmlns:p14="http://schemas.microsoft.com/office/powerpoint/2010/main" val="79855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454"/>
            <a:ext cx="12192000" cy="2057400"/>
          </a:xfrm>
          <a:prstGeom prst="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8900000" scaled="1"/>
            <a:tileRect/>
          </a:gradFill>
          <a:ln>
            <a:solidFill>
              <a:schemeClr val="accent1">
                <a:lumMod val="20000"/>
                <a:lumOff val="8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DẠNG BÀI TẬP – Chương 5</a:t>
            </a:r>
          </a:p>
        </p:txBody>
      </p:sp>
      <p:sp>
        <p:nvSpPr>
          <p:cNvPr id="3" name="Rounded Rectangle 2"/>
          <p:cNvSpPr/>
          <p:nvPr/>
        </p:nvSpPr>
        <p:spPr>
          <a:xfrm>
            <a:off x="0" y="2218765"/>
            <a:ext cx="12191999" cy="4450975"/>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sz="2500">
                <a:latin typeface="Times New Roman" panose="02020603050405020304" pitchFamily="18" charset="0"/>
                <a:cs typeface="Times New Roman" panose="02020603050405020304" pitchFamily="18" charset="0"/>
              </a:rPr>
              <a:t>VD1: Nhóm giải pháp nào không đòi hỏi sự trợ giúp của hệ điều hành?</a:t>
            </a:r>
          </a:p>
          <a:p>
            <a:endParaRPr lang="en-US" sz="2500">
              <a:latin typeface="Times New Roman" panose="02020603050405020304" pitchFamily="18" charset="0"/>
              <a:cs typeface="Times New Roman" panose="02020603050405020304" pitchFamily="18" charset="0"/>
            </a:endParaRPr>
          </a:p>
          <a:p>
            <a:pPr marL="457200" indent="-457200">
              <a:buAutoNum type="alphaLcPeriod"/>
            </a:pPr>
            <a:r>
              <a:rPr lang="en-US" sz="2500">
                <a:latin typeface="Times New Roman" panose="02020603050405020304" pitchFamily="18" charset="0"/>
                <a:cs typeface="Times New Roman" panose="02020603050405020304" pitchFamily="18" charset="0"/>
              </a:rPr>
              <a:t>Busy waiting.</a:t>
            </a:r>
          </a:p>
          <a:p>
            <a:pPr marL="457200" indent="-457200">
              <a:buAutoNum type="alphaLcPeriod"/>
            </a:pPr>
            <a:r>
              <a:rPr lang="en-US" sz="2500">
                <a:latin typeface="Times New Roman" panose="02020603050405020304" pitchFamily="18" charset="0"/>
                <a:cs typeface="Times New Roman" panose="02020603050405020304" pitchFamily="18" charset="0"/>
              </a:rPr>
              <a:t>Sleep &amp; wakeup. </a:t>
            </a:r>
          </a:p>
          <a:p>
            <a:pPr marL="457200" indent="-457200">
              <a:buAutoNum type="alphaLcPeriod"/>
            </a:pPr>
            <a:r>
              <a:rPr lang="en-US" sz="2500">
                <a:latin typeface="Times New Roman" panose="02020603050405020304" pitchFamily="18" charset="0"/>
                <a:cs typeface="Times New Roman" panose="02020603050405020304" pitchFamily="18" charset="0"/>
              </a:rPr>
              <a:t>Cấm ngắt. </a:t>
            </a:r>
          </a:p>
          <a:p>
            <a:pPr marL="457200" indent="-457200">
              <a:buAutoNum type="alphaLcPeriod"/>
            </a:pPr>
            <a:r>
              <a:rPr lang="en-US" sz="2500">
                <a:latin typeface="Times New Roman" panose="02020603050405020304" pitchFamily="18" charset="0"/>
                <a:cs typeface="Times New Roman" panose="02020603050405020304" pitchFamily="18" charset="0"/>
              </a:rPr>
              <a:t>Semaphore. </a:t>
            </a:r>
          </a:p>
        </p:txBody>
      </p:sp>
      <p:sp>
        <p:nvSpPr>
          <p:cNvPr id="2" name="TextBox 1"/>
          <p:cNvSpPr txBox="1"/>
          <p:nvPr/>
        </p:nvSpPr>
        <p:spPr>
          <a:xfrm>
            <a:off x="4020671" y="3684493"/>
            <a:ext cx="7678270" cy="477054"/>
          </a:xfrm>
          <a:prstGeom prst="rect">
            <a:avLst/>
          </a:prstGeom>
          <a:noFill/>
        </p:spPr>
        <p:txBody>
          <a:bodyPr wrap="square" rtlCol="0">
            <a:spAutoFit/>
          </a:bodyPr>
          <a:lstStyle/>
          <a:p>
            <a:r>
              <a:rPr lang="en-US" sz="2500">
                <a:latin typeface="Times New Roman" panose="02020603050405020304" pitchFamily="18" charset="0"/>
                <a:cs typeface="Times New Roman" panose="02020603050405020304" pitchFamily="18" charset="0"/>
              </a:rPr>
              <a:t>-&gt; Sai. Nhóm giải pháp cần sự trợ giúp của hệ điều hành</a:t>
            </a:r>
          </a:p>
        </p:txBody>
      </p:sp>
      <p:sp>
        <p:nvSpPr>
          <p:cNvPr id="5" name="TextBox 4"/>
          <p:cNvSpPr txBox="1"/>
          <p:nvPr/>
        </p:nvSpPr>
        <p:spPr>
          <a:xfrm>
            <a:off x="4020671" y="4053825"/>
            <a:ext cx="7678270" cy="477054"/>
          </a:xfrm>
          <a:prstGeom prst="rect">
            <a:avLst/>
          </a:prstGeom>
          <a:noFill/>
        </p:spPr>
        <p:txBody>
          <a:bodyPr wrap="square" rtlCol="0">
            <a:spAutoFit/>
          </a:bodyPr>
          <a:lstStyle/>
          <a:p>
            <a:r>
              <a:rPr lang="en-US" sz="2500">
                <a:latin typeface="Times New Roman" panose="02020603050405020304" pitchFamily="18" charset="0"/>
                <a:cs typeface="Times New Roman" panose="02020603050405020304" pitchFamily="18" charset="0"/>
              </a:rPr>
              <a:t>-&gt; Sai. Đây là giải pháp chứ không phải nhóm.</a:t>
            </a:r>
          </a:p>
        </p:txBody>
      </p:sp>
      <p:sp>
        <p:nvSpPr>
          <p:cNvPr id="6" name="TextBox 5"/>
          <p:cNvSpPr txBox="1"/>
          <p:nvPr/>
        </p:nvSpPr>
        <p:spPr>
          <a:xfrm>
            <a:off x="4020671" y="4423157"/>
            <a:ext cx="7678270" cy="477054"/>
          </a:xfrm>
          <a:prstGeom prst="rect">
            <a:avLst/>
          </a:prstGeom>
          <a:noFill/>
        </p:spPr>
        <p:txBody>
          <a:bodyPr wrap="square" rtlCol="0">
            <a:spAutoFit/>
          </a:bodyPr>
          <a:lstStyle/>
          <a:p>
            <a:r>
              <a:rPr lang="en-US" sz="2500">
                <a:latin typeface="Times New Roman" panose="02020603050405020304" pitchFamily="18" charset="0"/>
                <a:cs typeface="Times New Roman" panose="02020603050405020304" pitchFamily="18" charset="0"/>
              </a:rPr>
              <a:t>-&gt; Sai. Đây là giải pháp chứ không phải nhóm.</a:t>
            </a:r>
          </a:p>
        </p:txBody>
      </p:sp>
    </p:spTree>
    <p:extLst>
      <p:ext uri="{BB962C8B-B14F-4D97-AF65-F5344CB8AC3E}">
        <p14:creationId xmlns:p14="http://schemas.microsoft.com/office/powerpoint/2010/main" val="10604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3">
                                            <p:txEl>
                                              <p:pRg st="2" end="2"/>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454"/>
            <a:ext cx="12192000" cy="2057400"/>
          </a:xfrm>
          <a:prstGeom prst="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8900000" scaled="1"/>
            <a:tileRect/>
          </a:gradFill>
          <a:ln>
            <a:solidFill>
              <a:schemeClr val="accent1">
                <a:lumMod val="20000"/>
                <a:lumOff val="8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DẠNG BÀI TẬP – Chương 5</a:t>
            </a:r>
          </a:p>
        </p:txBody>
      </p:sp>
      <p:sp>
        <p:nvSpPr>
          <p:cNvPr id="3" name="Rounded Rectangle 2"/>
          <p:cNvSpPr/>
          <p:nvPr/>
        </p:nvSpPr>
        <p:spPr>
          <a:xfrm>
            <a:off x="0" y="2218765"/>
            <a:ext cx="12191999" cy="4450975"/>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sz="2500">
                <a:latin typeface="Times New Roman" panose="02020603050405020304" pitchFamily="18" charset="0"/>
                <a:cs typeface="Times New Roman" panose="02020603050405020304" pitchFamily="18" charset="0"/>
              </a:rPr>
              <a:t>VD2: Giải pháp đồng bộ sau đây nào không thuộc nhóm giải pháp sleep &amp; wakeup?</a:t>
            </a:r>
          </a:p>
          <a:p>
            <a:endParaRPr lang="en-US" sz="2500">
              <a:latin typeface="Times New Roman" panose="02020603050405020304" pitchFamily="18" charset="0"/>
              <a:cs typeface="Times New Roman" panose="02020603050405020304" pitchFamily="18" charset="0"/>
            </a:endParaRPr>
          </a:p>
          <a:p>
            <a:pPr marL="457200" indent="-457200">
              <a:buAutoNum type="alphaLcPeriod"/>
            </a:pPr>
            <a:r>
              <a:rPr lang="en-US" sz="2500">
                <a:latin typeface="Times New Roman" panose="02020603050405020304" pitchFamily="18" charset="0"/>
                <a:cs typeface="Times New Roman" panose="02020603050405020304" pitchFamily="18" charset="0"/>
              </a:rPr>
              <a:t>Semaphore</a:t>
            </a:r>
          </a:p>
          <a:p>
            <a:pPr marL="457200" indent="-457200">
              <a:buAutoNum type="alphaLcPeriod"/>
            </a:pPr>
            <a:r>
              <a:rPr lang="en-US" sz="2500">
                <a:latin typeface="Times New Roman" panose="02020603050405020304" pitchFamily="18" charset="0"/>
                <a:cs typeface="Times New Roman" panose="02020603050405020304" pitchFamily="18" charset="0"/>
              </a:rPr>
              <a:t>Monitor </a:t>
            </a:r>
          </a:p>
          <a:p>
            <a:pPr marL="457200" indent="-457200">
              <a:buAutoNum type="alphaLcPeriod"/>
            </a:pPr>
            <a:r>
              <a:rPr lang="en-US" sz="2500">
                <a:latin typeface="Times New Roman" panose="02020603050405020304" pitchFamily="18" charset="0"/>
                <a:cs typeface="Times New Roman" panose="02020603050405020304" pitchFamily="18" charset="0"/>
              </a:rPr>
              <a:t>Critical Region </a:t>
            </a:r>
          </a:p>
          <a:p>
            <a:pPr marL="457200" indent="-457200">
              <a:buAutoNum type="alphaLcPeriod"/>
            </a:pPr>
            <a:r>
              <a:rPr lang="en-US" sz="2500">
                <a:latin typeface="Times New Roman" panose="02020603050405020304" pitchFamily="18" charset="0"/>
                <a:cs typeface="Times New Roman" panose="02020603050405020304" pitchFamily="18" charset="0"/>
              </a:rPr>
              <a:t>Peterson </a:t>
            </a:r>
          </a:p>
        </p:txBody>
      </p:sp>
    </p:spTree>
    <p:extLst>
      <p:ext uri="{BB962C8B-B14F-4D97-AF65-F5344CB8AC3E}">
        <p14:creationId xmlns:p14="http://schemas.microsoft.com/office/powerpoint/2010/main" val="3675829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3">
                                            <p:txEl>
                                              <p:pRg st="5" end="5"/>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447"/>
            <a:ext cx="12192000" cy="2057400"/>
          </a:xfrm>
          <a:prstGeom prst="rect">
            <a:avLst/>
          </a:prstGeom>
          <a:gradFill flip="none" rotWithShape="1">
            <a:gsLst>
              <a:gs pos="0">
                <a:schemeClr val="accent6">
                  <a:lumMod val="40000"/>
                  <a:lumOff val="60000"/>
                  <a:shade val="30000"/>
                  <a:satMod val="115000"/>
                </a:schemeClr>
              </a:gs>
              <a:gs pos="50000">
                <a:schemeClr val="accent6">
                  <a:lumMod val="40000"/>
                  <a:lumOff val="60000"/>
                  <a:shade val="67500"/>
                  <a:satMod val="115000"/>
                </a:schemeClr>
              </a:gs>
              <a:gs pos="100000">
                <a:schemeClr val="accent6">
                  <a:lumMod val="40000"/>
                  <a:lumOff val="60000"/>
                  <a:shade val="100000"/>
                  <a:satMod val="115000"/>
                </a:schemeClr>
              </a:gs>
            </a:gsLst>
            <a:lin ang="16200000" scaled="1"/>
            <a:tileRect/>
          </a:gradFill>
          <a:ln>
            <a:solidFill>
              <a:schemeClr val="accent6">
                <a:lumMod val="40000"/>
                <a:lumOff val="6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6</a:t>
            </a:r>
          </a:p>
        </p:txBody>
      </p:sp>
      <p:sp>
        <p:nvSpPr>
          <p:cNvPr id="2" name="Rounded Rectangle 1"/>
          <p:cNvSpPr/>
          <p:nvPr/>
        </p:nvSpPr>
        <p:spPr>
          <a:xfrm>
            <a:off x="0" y="2232212"/>
            <a:ext cx="12192000" cy="44778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500" b="1">
                <a:solidFill>
                  <a:schemeClr val="accent1">
                    <a:lumMod val="75000"/>
                  </a:schemeClr>
                </a:solidFill>
                <a:latin typeface="Times New Roman" panose="02020603050405020304" pitchFamily="18" charset="0"/>
                <a:cs typeface="Times New Roman" panose="02020603050405020304" pitchFamily="18" charset="0"/>
              </a:rPr>
              <a:t>Deadlock</a:t>
            </a:r>
            <a:r>
              <a:rPr lang="en-US" sz="2500" b="1">
                <a:latin typeface="Times New Roman" panose="02020603050405020304" pitchFamily="18" charset="0"/>
                <a:cs typeface="Times New Roman" panose="02020603050405020304" pitchFamily="18" charset="0"/>
              </a:rPr>
              <a:t> là gì?</a:t>
            </a:r>
          </a:p>
          <a:p>
            <a:endParaRPr lang="en-US" sz="2500" b="1">
              <a:latin typeface="Times New Roman" panose="02020603050405020304" pitchFamily="18" charset="0"/>
              <a:cs typeface="Times New Roman" panose="02020603050405020304" pitchFamily="18" charset="0"/>
            </a:endParaRPr>
          </a:p>
          <a:p>
            <a:r>
              <a:rPr lang="en-US" sz="2500">
                <a:latin typeface="Times New Roman" panose="02020603050405020304" pitchFamily="18" charset="0"/>
                <a:cs typeface="Times New Roman" panose="02020603050405020304" pitchFamily="18" charset="0"/>
              </a:rPr>
              <a:t>Một tập tiến trình ở trạng thái </a:t>
            </a:r>
            <a:r>
              <a:rPr lang="en-US" sz="2500" b="1">
                <a:solidFill>
                  <a:schemeClr val="accent1">
                    <a:lumMod val="75000"/>
                  </a:schemeClr>
                </a:solidFill>
                <a:latin typeface="Times New Roman" panose="02020603050405020304" pitchFamily="18" charset="0"/>
                <a:cs typeface="Times New Roman" panose="02020603050405020304" pitchFamily="18" charset="0"/>
              </a:rPr>
              <a:t>deadlock</a:t>
            </a:r>
            <a:r>
              <a:rPr lang="en-US" sz="2500">
                <a:latin typeface="Times New Roman" panose="02020603050405020304" pitchFamily="18" charset="0"/>
                <a:cs typeface="Times New Roman" panose="02020603050405020304" pitchFamily="18" charset="0"/>
              </a:rPr>
              <a:t> nếu </a:t>
            </a:r>
            <a:r>
              <a:rPr lang="en-US" sz="2500" b="1">
                <a:latin typeface="Times New Roman" panose="02020603050405020304" pitchFamily="18" charset="0"/>
                <a:cs typeface="Times New Roman" panose="02020603050405020304" pitchFamily="18" charset="0"/>
              </a:rPr>
              <a:t>mỗi tiến trình</a:t>
            </a:r>
            <a:r>
              <a:rPr lang="en-US" sz="2500">
                <a:latin typeface="Times New Roman" panose="02020603050405020304" pitchFamily="18" charset="0"/>
                <a:cs typeface="Times New Roman" panose="02020603050405020304" pitchFamily="18" charset="0"/>
              </a:rPr>
              <a:t> trong tập này </a:t>
            </a:r>
            <a:r>
              <a:rPr lang="en-US" sz="2500" b="1">
                <a:latin typeface="Times New Roman" panose="02020603050405020304" pitchFamily="18" charset="0"/>
                <a:cs typeface="Times New Roman" panose="02020603050405020304" pitchFamily="18" charset="0"/>
              </a:rPr>
              <a:t>đang đợi </a:t>
            </a:r>
            <a:r>
              <a:rPr lang="en-US" sz="2500">
                <a:latin typeface="Times New Roman" panose="02020603050405020304" pitchFamily="18" charset="0"/>
                <a:cs typeface="Times New Roman" panose="02020603050405020304" pitchFamily="18" charset="0"/>
              </a:rPr>
              <a:t>một hoặc nhiều tài nguyên</a:t>
            </a:r>
            <a:r>
              <a:rPr lang="en-US" sz="2500" b="1">
                <a:latin typeface="Times New Roman" panose="02020603050405020304" pitchFamily="18" charset="0"/>
                <a:cs typeface="Times New Roman" panose="02020603050405020304" pitchFamily="18" charset="0"/>
              </a:rPr>
              <a:t> bị chiếm giữ bởi tiến trình khác</a:t>
            </a:r>
            <a:r>
              <a:rPr lang="en-US" sz="2500">
                <a:latin typeface="Times New Roman" panose="02020603050405020304" pitchFamily="18" charset="0"/>
                <a:cs typeface="Times New Roman" panose="02020603050405020304" pitchFamily="18" charset="0"/>
              </a:rPr>
              <a:t> trong nhóm.</a:t>
            </a:r>
          </a:p>
        </p:txBody>
      </p:sp>
    </p:spTree>
    <p:extLst>
      <p:ext uri="{BB962C8B-B14F-4D97-AF65-F5344CB8AC3E}">
        <p14:creationId xmlns:p14="http://schemas.microsoft.com/office/powerpoint/2010/main" val="3510006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447"/>
            <a:ext cx="12192000" cy="2057400"/>
          </a:xfrm>
          <a:prstGeom prst="rect">
            <a:avLst/>
          </a:prstGeom>
          <a:gradFill flip="none" rotWithShape="1">
            <a:gsLst>
              <a:gs pos="0">
                <a:schemeClr val="accent6">
                  <a:lumMod val="40000"/>
                  <a:lumOff val="60000"/>
                  <a:shade val="30000"/>
                  <a:satMod val="115000"/>
                </a:schemeClr>
              </a:gs>
              <a:gs pos="50000">
                <a:schemeClr val="accent6">
                  <a:lumMod val="40000"/>
                  <a:lumOff val="60000"/>
                  <a:shade val="67500"/>
                  <a:satMod val="115000"/>
                </a:schemeClr>
              </a:gs>
              <a:gs pos="100000">
                <a:schemeClr val="accent6">
                  <a:lumMod val="40000"/>
                  <a:lumOff val="60000"/>
                  <a:shade val="100000"/>
                  <a:satMod val="115000"/>
                </a:schemeClr>
              </a:gs>
            </a:gsLst>
            <a:lin ang="16200000" scaled="1"/>
            <a:tileRect/>
          </a:gradFill>
          <a:ln>
            <a:solidFill>
              <a:schemeClr val="accent6">
                <a:lumMod val="40000"/>
                <a:lumOff val="6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6</a:t>
            </a:r>
          </a:p>
        </p:txBody>
      </p:sp>
      <p:sp>
        <p:nvSpPr>
          <p:cNvPr id="2" name="Rounded Rectangle 1"/>
          <p:cNvSpPr/>
          <p:nvPr/>
        </p:nvSpPr>
        <p:spPr>
          <a:xfrm>
            <a:off x="0" y="2232212"/>
            <a:ext cx="12192000" cy="44778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500" b="1">
                <a:solidFill>
                  <a:schemeClr val="tx1"/>
                </a:solidFill>
                <a:latin typeface="Times New Roman" panose="02020603050405020304" pitchFamily="18" charset="0"/>
                <a:cs typeface="Times New Roman" panose="02020603050405020304" pitchFamily="18" charset="0"/>
              </a:rPr>
              <a:t>Khi nào xảy ra </a:t>
            </a:r>
            <a:r>
              <a:rPr lang="en-US" sz="2500" b="1">
                <a:solidFill>
                  <a:schemeClr val="accent1">
                    <a:lumMod val="75000"/>
                  </a:schemeClr>
                </a:solidFill>
                <a:latin typeface="Times New Roman" panose="02020603050405020304" pitchFamily="18" charset="0"/>
                <a:cs typeface="Times New Roman" panose="02020603050405020304" pitchFamily="18" charset="0"/>
              </a:rPr>
              <a:t>Deadlock</a:t>
            </a:r>
            <a:r>
              <a:rPr lang="en-US" sz="2500" b="1">
                <a:latin typeface="Times New Roman" panose="02020603050405020304" pitchFamily="18" charset="0"/>
                <a:cs typeface="Times New Roman" panose="02020603050405020304" pitchFamily="18" charset="0"/>
              </a:rPr>
              <a:t>? Khi hội tụ đủ 4 điều kiện bên dưới</a:t>
            </a:r>
          </a:p>
          <a:p>
            <a:endParaRPr lang="en-US" sz="2500" b="1">
              <a:latin typeface="Times New Roman" panose="02020603050405020304" pitchFamily="18" charset="0"/>
              <a:cs typeface="Times New Roman" panose="02020603050405020304" pitchFamily="18" charset="0"/>
            </a:endParaRPr>
          </a:p>
          <a:p>
            <a:pPr marL="457200" indent="-457200">
              <a:buAutoNum type="arabicPeriod"/>
            </a:pPr>
            <a:r>
              <a:rPr lang="en-US" sz="2500" b="1">
                <a:latin typeface="Times New Roman" panose="02020603050405020304" pitchFamily="18" charset="0"/>
                <a:cs typeface="Times New Roman" panose="02020603050405020304" pitchFamily="18" charset="0"/>
              </a:rPr>
              <a:t>Độc quyền.</a:t>
            </a:r>
            <a:r>
              <a:rPr lang="en-US" sz="2500">
                <a:latin typeface="Times New Roman" panose="02020603050405020304" pitchFamily="18" charset="0"/>
                <a:cs typeface="Times New Roman" panose="02020603050405020304" pitchFamily="18" charset="0"/>
              </a:rPr>
              <a:t> Mỗi tài nguyên chỉ được cấp cho duy nhất một tiến trình tại một thời điểm, hoặc không cấp cho tiến trình nào hết.</a:t>
            </a:r>
          </a:p>
          <a:p>
            <a:pPr marL="457200" indent="-457200">
              <a:buAutoNum type="arabicPeriod"/>
            </a:pPr>
            <a:r>
              <a:rPr lang="en-US" sz="2500" b="1">
                <a:latin typeface="Times New Roman" panose="02020603050405020304" pitchFamily="18" charset="0"/>
                <a:cs typeface="Times New Roman" panose="02020603050405020304" pitchFamily="18" charset="0"/>
              </a:rPr>
              <a:t>Giữ và chờ.</a:t>
            </a:r>
            <a:r>
              <a:rPr lang="en-US" sz="2500">
                <a:latin typeface="Times New Roman" panose="02020603050405020304" pitchFamily="18" charset="0"/>
                <a:cs typeface="Times New Roman" panose="02020603050405020304" pitchFamily="18" charset="0"/>
              </a:rPr>
              <a:t> Tiến trình đang giữ tài nguyên và yêu cầu thêm tài nguyên mới.</a:t>
            </a:r>
          </a:p>
          <a:p>
            <a:pPr marL="457200" indent="-457200">
              <a:buAutoNum type="arabicPeriod"/>
            </a:pPr>
            <a:r>
              <a:rPr lang="en-US" sz="2500" b="1">
                <a:latin typeface="Times New Roman" panose="02020603050405020304" pitchFamily="18" charset="0"/>
                <a:cs typeface="Times New Roman" panose="02020603050405020304" pitchFamily="18" charset="0"/>
              </a:rPr>
              <a:t>Không thu hồi.</a:t>
            </a:r>
            <a:r>
              <a:rPr lang="en-US" sz="2500">
                <a:latin typeface="Times New Roman" panose="02020603050405020304" pitchFamily="18" charset="0"/>
                <a:cs typeface="Times New Roman" panose="02020603050405020304" pitchFamily="18" charset="0"/>
              </a:rPr>
              <a:t> Hệ thống không thể thu hồi tài nguyên cấp cho một tiến trình nào đó, trừ khi tiến trình này trả lại tài nguyên.</a:t>
            </a:r>
          </a:p>
          <a:p>
            <a:pPr marL="457200" indent="-457200">
              <a:buAutoNum type="arabicPeriod"/>
            </a:pPr>
            <a:r>
              <a:rPr lang="en-US" sz="2500" b="1">
                <a:latin typeface="Times New Roman" panose="02020603050405020304" pitchFamily="18" charset="0"/>
                <a:cs typeface="Times New Roman" panose="02020603050405020304" pitchFamily="18" charset="0"/>
              </a:rPr>
              <a:t>Vòng tròn chờ.</a:t>
            </a:r>
            <a:r>
              <a:rPr lang="en-US" sz="2500">
                <a:latin typeface="Times New Roman" panose="02020603050405020304" pitchFamily="18" charset="0"/>
                <a:cs typeface="Times New Roman" panose="02020603050405020304" pitchFamily="18" charset="0"/>
              </a:rPr>
              <a:t> Tồn tại một vòng tròn của các tiến trình, mỗi tiến trình chờ đợi tài nguyên của tiến trình kế tiếp trong vòng tròn.</a:t>
            </a:r>
          </a:p>
          <a:p>
            <a:endParaRPr lang="en-US" sz="2500">
              <a:latin typeface="Times New Roman" panose="02020603050405020304" pitchFamily="18" charset="0"/>
              <a:cs typeface="Times New Roman" panose="02020603050405020304" pitchFamily="18" charset="0"/>
            </a:endParaRPr>
          </a:p>
          <a:p>
            <a:r>
              <a:rPr lang="en-US" sz="2500" b="1" i="1">
                <a:solidFill>
                  <a:schemeClr val="tx1"/>
                </a:solidFill>
                <a:latin typeface="Times New Roman" panose="02020603050405020304" pitchFamily="18" charset="0"/>
                <a:cs typeface="Times New Roman" panose="02020603050405020304" pitchFamily="18" charset="0"/>
              </a:rPr>
              <a:t>Nếu như</a:t>
            </a:r>
            <a:r>
              <a:rPr lang="en-US" sz="2500" b="1" i="1">
                <a:solidFill>
                  <a:srgbClr val="FF0000"/>
                </a:solidFill>
                <a:latin typeface="Times New Roman" panose="02020603050405020304" pitchFamily="18" charset="0"/>
                <a:cs typeface="Times New Roman" panose="02020603050405020304" pitchFamily="18" charset="0"/>
              </a:rPr>
              <a:t> thiếu bất kỳ một trong 4 điều kiện </a:t>
            </a:r>
            <a:r>
              <a:rPr lang="en-US" sz="2500" b="1" i="1">
                <a:solidFill>
                  <a:schemeClr val="tx1"/>
                </a:solidFill>
                <a:latin typeface="Times New Roman" panose="02020603050405020304" pitchFamily="18" charset="0"/>
                <a:cs typeface="Times New Roman" panose="02020603050405020304" pitchFamily="18" charset="0"/>
              </a:rPr>
              <a:t>trên thì hệ thống</a:t>
            </a:r>
            <a:r>
              <a:rPr lang="en-US" sz="2500" b="1" i="1">
                <a:solidFill>
                  <a:srgbClr val="FF0000"/>
                </a:solidFill>
                <a:latin typeface="Times New Roman" panose="02020603050405020304" pitchFamily="18" charset="0"/>
                <a:cs typeface="Times New Roman" panose="02020603050405020304" pitchFamily="18" charset="0"/>
              </a:rPr>
              <a:t> không thể xảy ra deadlock.</a:t>
            </a:r>
          </a:p>
        </p:txBody>
      </p:sp>
    </p:spTree>
    <p:extLst>
      <p:ext uri="{BB962C8B-B14F-4D97-AF65-F5344CB8AC3E}">
        <p14:creationId xmlns:p14="http://schemas.microsoft.com/office/powerpoint/2010/main" val="2180488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447"/>
            <a:ext cx="12192000" cy="2057400"/>
          </a:xfrm>
          <a:prstGeom prst="rect">
            <a:avLst/>
          </a:prstGeom>
          <a:gradFill flip="none" rotWithShape="1">
            <a:gsLst>
              <a:gs pos="0">
                <a:schemeClr val="accent6">
                  <a:lumMod val="40000"/>
                  <a:lumOff val="60000"/>
                  <a:shade val="30000"/>
                  <a:satMod val="115000"/>
                </a:schemeClr>
              </a:gs>
              <a:gs pos="50000">
                <a:schemeClr val="accent6">
                  <a:lumMod val="40000"/>
                  <a:lumOff val="60000"/>
                  <a:shade val="67500"/>
                  <a:satMod val="115000"/>
                </a:schemeClr>
              </a:gs>
              <a:gs pos="100000">
                <a:schemeClr val="accent6">
                  <a:lumMod val="40000"/>
                  <a:lumOff val="60000"/>
                  <a:shade val="100000"/>
                  <a:satMod val="115000"/>
                </a:schemeClr>
              </a:gs>
            </a:gsLst>
            <a:lin ang="16200000" scaled="1"/>
            <a:tileRect/>
          </a:gradFill>
          <a:ln>
            <a:solidFill>
              <a:schemeClr val="accent6">
                <a:lumMod val="40000"/>
                <a:lumOff val="6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6</a:t>
            </a:r>
          </a:p>
        </p:txBody>
      </p:sp>
      <p:sp>
        <p:nvSpPr>
          <p:cNvPr id="2" name="Rounded Rectangle 1"/>
          <p:cNvSpPr/>
          <p:nvPr/>
        </p:nvSpPr>
        <p:spPr>
          <a:xfrm>
            <a:off x="0" y="2232212"/>
            <a:ext cx="12192000" cy="44778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500" b="1">
                <a:solidFill>
                  <a:schemeClr val="tx1"/>
                </a:solidFill>
                <a:latin typeface="Times New Roman" panose="02020603050405020304" pitchFamily="18" charset="0"/>
                <a:cs typeface="Times New Roman" panose="02020603050405020304" pitchFamily="18" charset="0"/>
              </a:rPr>
              <a:t>Các phương pháp giải quyết </a:t>
            </a:r>
            <a:r>
              <a:rPr lang="en-US" sz="2500" b="1">
                <a:solidFill>
                  <a:schemeClr val="accent1">
                    <a:lumMod val="75000"/>
                  </a:schemeClr>
                </a:solidFill>
                <a:latin typeface="Times New Roman" panose="02020603050405020304" pitchFamily="18" charset="0"/>
                <a:cs typeface="Times New Roman" panose="02020603050405020304" pitchFamily="18" charset="0"/>
              </a:rPr>
              <a:t>Deadlock</a:t>
            </a:r>
            <a:r>
              <a:rPr lang="en-US" sz="2500" b="1">
                <a:latin typeface="Times New Roman" panose="02020603050405020304" pitchFamily="18" charset="0"/>
                <a:cs typeface="Times New Roman" panose="02020603050405020304" pitchFamily="18" charset="0"/>
              </a:rPr>
              <a:t>?</a:t>
            </a:r>
          </a:p>
          <a:p>
            <a:endParaRPr lang="en-US" sz="2500" b="1">
              <a:latin typeface="Times New Roman" panose="02020603050405020304" pitchFamily="18" charset="0"/>
              <a:cs typeface="Times New Roman" panose="02020603050405020304" pitchFamily="18" charset="0"/>
            </a:endParaRPr>
          </a:p>
          <a:p>
            <a:pPr marL="457200" indent="-457200">
              <a:buAutoNum type="arabicPeriod"/>
            </a:pPr>
            <a:r>
              <a:rPr lang="en-US" sz="2500" b="1">
                <a:latin typeface="Times New Roman" panose="02020603050405020304" pitchFamily="18" charset="0"/>
                <a:cs typeface="Times New Roman" panose="02020603050405020304" pitchFamily="18" charset="0"/>
              </a:rPr>
              <a:t>Phớt lờ vấn đề deadlock.</a:t>
            </a:r>
            <a:r>
              <a:rPr lang="en-US" sz="2500">
                <a:latin typeface="Times New Roman" panose="02020603050405020304" pitchFamily="18" charset="0"/>
                <a:cs typeface="Times New Roman" panose="02020603050405020304" pitchFamily="18" charset="0"/>
              </a:rPr>
              <a:t> Có thể khi chúng ta không để ý đến nó, thì nó sẽ không để ý đến ta.</a:t>
            </a:r>
          </a:p>
          <a:p>
            <a:pPr marL="457200" indent="-457200">
              <a:buAutoNum type="arabicPeriod"/>
            </a:pPr>
            <a:r>
              <a:rPr lang="en-US" sz="2500" b="1">
                <a:latin typeface="Times New Roman" panose="02020603050405020304" pitchFamily="18" charset="0"/>
                <a:cs typeface="Times New Roman" panose="02020603050405020304" pitchFamily="18" charset="0"/>
              </a:rPr>
              <a:t>Nhận diện và phục hồi.</a:t>
            </a:r>
            <a:r>
              <a:rPr lang="en-US" sz="2500">
                <a:latin typeface="Times New Roman" panose="02020603050405020304" pitchFamily="18" charset="0"/>
                <a:cs typeface="Times New Roman" panose="02020603050405020304" pitchFamily="18" charset="0"/>
              </a:rPr>
              <a:t> Cho phép deadlock có thể xảy ra, nếu có thì nhận biết deadlock và tìm cách khắc phục.</a:t>
            </a:r>
          </a:p>
          <a:p>
            <a:pPr marL="457200" indent="-457200">
              <a:buAutoNum type="arabicPeriod"/>
            </a:pPr>
            <a:r>
              <a:rPr lang="en-US" sz="2500" b="1">
                <a:latin typeface="Times New Roman" panose="02020603050405020304" pitchFamily="18" charset="0"/>
                <a:cs typeface="Times New Roman" panose="02020603050405020304" pitchFamily="18" charset="0"/>
              </a:rPr>
              <a:t>Phòng tránh deadlock.</a:t>
            </a:r>
            <a:r>
              <a:rPr lang="en-US" sz="2500">
                <a:latin typeface="Times New Roman" panose="02020603050405020304" pitchFamily="18" charset="0"/>
                <a:cs typeface="Times New Roman" panose="02020603050405020304" pitchFamily="18" charset="0"/>
              </a:rPr>
              <a:t> Phòng tránh bằng cách cấp phát tài nguyên một cách cẩn thận.</a:t>
            </a:r>
          </a:p>
          <a:p>
            <a:pPr marL="457200" indent="-457200">
              <a:buAutoNum type="arabicPeriod"/>
            </a:pPr>
            <a:r>
              <a:rPr lang="en-US" sz="2500" b="1">
                <a:latin typeface="Times New Roman" panose="02020603050405020304" pitchFamily="18" charset="0"/>
                <a:cs typeface="Times New Roman" panose="02020603050405020304" pitchFamily="18" charset="0"/>
              </a:rPr>
              <a:t>Ngăn chặn deadlock.</a:t>
            </a:r>
            <a:r>
              <a:rPr lang="en-US" sz="2500">
                <a:latin typeface="Times New Roman" panose="02020603050405020304" pitchFamily="18" charset="0"/>
                <a:cs typeface="Times New Roman" panose="02020603050405020304" pitchFamily="18" charset="0"/>
              </a:rPr>
              <a:t> Ngăn chặn bằng cách không cho phép một trong bốn điều kiện để dẫn đến deadlock có thể thỏa mãn.</a:t>
            </a:r>
          </a:p>
        </p:txBody>
      </p:sp>
    </p:spTree>
    <p:extLst>
      <p:ext uri="{BB962C8B-B14F-4D97-AF65-F5344CB8AC3E}">
        <p14:creationId xmlns:p14="http://schemas.microsoft.com/office/powerpoint/2010/main" val="1736669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447"/>
            <a:ext cx="12192000" cy="2057400"/>
          </a:xfrm>
          <a:prstGeom prst="rect">
            <a:avLst/>
          </a:prstGeom>
          <a:gradFill flip="none" rotWithShape="1">
            <a:gsLst>
              <a:gs pos="0">
                <a:schemeClr val="accent6">
                  <a:lumMod val="40000"/>
                  <a:lumOff val="60000"/>
                  <a:shade val="30000"/>
                  <a:satMod val="115000"/>
                </a:schemeClr>
              </a:gs>
              <a:gs pos="50000">
                <a:schemeClr val="accent6">
                  <a:lumMod val="40000"/>
                  <a:lumOff val="60000"/>
                  <a:shade val="67500"/>
                  <a:satMod val="115000"/>
                </a:schemeClr>
              </a:gs>
              <a:gs pos="100000">
                <a:schemeClr val="accent6">
                  <a:lumMod val="40000"/>
                  <a:lumOff val="60000"/>
                  <a:shade val="100000"/>
                  <a:satMod val="115000"/>
                </a:schemeClr>
              </a:gs>
            </a:gsLst>
            <a:lin ang="16200000" scaled="1"/>
            <a:tileRect/>
          </a:gradFill>
          <a:ln>
            <a:solidFill>
              <a:schemeClr val="accent6">
                <a:lumMod val="40000"/>
                <a:lumOff val="6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6</a:t>
            </a:r>
          </a:p>
        </p:txBody>
      </p:sp>
      <p:sp>
        <p:nvSpPr>
          <p:cNvPr id="2" name="Rounded Rectangle 1"/>
          <p:cNvSpPr/>
          <p:nvPr/>
        </p:nvSpPr>
        <p:spPr>
          <a:xfrm>
            <a:off x="0" y="2232212"/>
            <a:ext cx="12192000" cy="44778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500" b="1">
                <a:solidFill>
                  <a:schemeClr val="tx1"/>
                </a:solidFill>
                <a:latin typeface="Times New Roman" panose="02020603050405020304" pitchFamily="18" charset="0"/>
                <a:cs typeface="Times New Roman" panose="02020603050405020304" pitchFamily="18" charset="0"/>
              </a:rPr>
              <a:t>Các phương pháp giải quyết </a:t>
            </a:r>
            <a:r>
              <a:rPr lang="en-US" sz="2500" b="1">
                <a:solidFill>
                  <a:schemeClr val="accent1">
                    <a:lumMod val="75000"/>
                  </a:schemeClr>
                </a:solidFill>
                <a:latin typeface="Times New Roman" panose="02020603050405020304" pitchFamily="18" charset="0"/>
                <a:cs typeface="Times New Roman" panose="02020603050405020304" pitchFamily="18" charset="0"/>
              </a:rPr>
              <a:t>Deadlock</a:t>
            </a:r>
            <a:r>
              <a:rPr lang="en-US" sz="2500" b="1">
                <a:latin typeface="Times New Roman" panose="02020603050405020304" pitchFamily="18" charset="0"/>
                <a:cs typeface="Times New Roman" panose="02020603050405020304" pitchFamily="18" charset="0"/>
              </a:rPr>
              <a:t>?</a:t>
            </a:r>
          </a:p>
          <a:p>
            <a:endParaRPr lang="en-US" sz="2500" b="1">
              <a:latin typeface="Times New Roman" panose="02020603050405020304" pitchFamily="18" charset="0"/>
              <a:cs typeface="Times New Roman" panose="02020603050405020304" pitchFamily="18" charset="0"/>
            </a:endParaRPr>
          </a:p>
          <a:p>
            <a:r>
              <a:rPr lang="en-US" sz="2500" b="1">
                <a:latin typeface="Times New Roman" panose="02020603050405020304" pitchFamily="18" charset="0"/>
                <a:cs typeface="Times New Roman" panose="02020603050405020304" pitchFamily="18" charset="0"/>
              </a:rPr>
              <a:t>Phòng tránh deadlock: </a:t>
            </a:r>
            <a:r>
              <a:rPr lang="en-US" sz="2500">
                <a:latin typeface="Times New Roman" panose="02020603050405020304" pitchFamily="18" charset="0"/>
                <a:cs typeface="Times New Roman" panose="02020603050405020304" pitchFamily="18" charset="0"/>
              </a:rPr>
              <a:t>Dùng giải thuật nhà bằng (Banker)</a:t>
            </a:r>
            <a:br>
              <a:rPr lang="en-US" sz="2500">
                <a:latin typeface="Times New Roman" panose="02020603050405020304" pitchFamily="18" charset="0"/>
                <a:cs typeface="Times New Roman" panose="02020603050405020304" pitchFamily="18" charset="0"/>
              </a:rPr>
            </a:br>
            <a:r>
              <a:rPr lang="en-US" sz="2500">
                <a:latin typeface="Times New Roman" panose="02020603050405020304" pitchFamily="18" charset="0"/>
                <a:cs typeface="Times New Roman" panose="02020603050405020304" pitchFamily="18" charset="0"/>
              </a:rPr>
              <a:t>- </a:t>
            </a:r>
            <a:r>
              <a:rPr lang="en-US" sz="2500" i="1">
                <a:latin typeface="Times New Roman" panose="02020603050405020304" pitchFamily="18" charset="0"/>
                <a:cs typeface="Times New Roman" panose="02020603050405020304" pitchFamily="18" charset="0"/>
              </a:rPr>
              <a:t>Giải pháp này vẫn </a:t>
            </a:r>
            <a:r>
              <a:rPr lang="en-US" sz="2500" b="1" i="1">
                <a:latin typeface="Times New Roman" panose="02020603050405020304" pitchFamily="18" charset="0"/>
                <a:cs typeface="Times New Roman" panose="02020603050405020304" pitchFamily="18" charset="0"/>
              </a:rPr>
              <a:t>đảm bảo hiệu suất </a:t>
            </a:r>
            <a:r>
              <a:rPr lang="en-US" sz="2500" i="1">
                <a:latin typeface="Times New Roman" panose="02020603050405020304" pitchFamily="18" charset="0"/>
                <a:cs typeface="Times New Roman" panose="02020603050405020304" pitchFamily="18" charset="0"/>
              </a:rPr>
              <a:t>sử dụng tài nguyên </a:t>
            </a:r>
            <a:r>
              <a:rPr lang="en-US" sz="2500" b="1" i="1">
                <a:latin typeface="Times New Roman" panose="02020603050405020304" pitchFamily="18" charset="0"/>
                <a:cs typeface="Times New Roman" panose="02020603050405020304" pitchFamily="18" charset="0"/>
              </a:rPr>
              <a:t>tối đa đến mức có thể</a:t>
            </a:r>
            <a:r>
              <a:rPr lang="en-US" sz="2500" i="1">
                <a:latin typeface="Times New Roman" panose="02020603050405020304" pitchFamily="18" charset="0"/>
                <a:cs typeface="Times New Roman" panose="02020603050405020304" pitchFamily="18" charset="0"/>
              </a:rPr>
              <a:t>.</a:t>
            </a:r>
            <a:br>
              <a:rPr lang="en-US" sz="2500" i="1">
                <a:latin typeface="Times New Roman" panose="02020603050405020304" pitchFamily="18" charset="0"/>
                <a:cs typeface="Times New Roman" panose="02020603050405020304" pitchFamily="18" charset="0"/>
              </a:rPr>
            </a:br>
            <a:r>
              <a:rPr lang="en-US" sz="2500" i="1">
                <a:latin typeface="Times New Roman" panose="02020603050405020304" pitchFamily="18" charset="0"/>
                <a:cs typeface="Times New Roman" panose="02020603050405020304" pitchFamily="18" charset="0"/>
              </a:rPr>
              <a:t>- Tuy nhiên, giải pháp phòng tránh deadlock </a:t>
            </a:r>
            <a:r>
              <a:rPr lang="en-US" sz="2500" b="1" i="1">
                <a:latin typeface="Times New Roman" panose="02020603050405020304" pitchFamily="18" charset="0"/>
                <a:cs typeface="Times New Roman" panose="02020603050405020304" pitchFamily="18" charset="0"/>
              </a:rPr>
              <a:t>không khả thi</a:t>
            </a:r>
            <a:r>
              <a:rPr lang="en-US" sz="2500" i="1">
                <a:latin typeface="Times New Roman" panose="02020603050405020304" pitchFamily="18" charset="0"/>
                <a:cs typeface="Times New Roman" panose="02020603050405020304" pitchFamily="18" charset="0"/>
              </a:rPr>
              <a:t>, bởi vì nó yêu cầu các tiến trình phải biết được nhu cầu sử dụng tài nguyên trong tương lai, mà thông tin này thì không biết được.</a:t>
            </a:r>
          </a:p>
          <a:p>
            <a:endParaRPr lang="en-US" sz="2500" b="1">
              <a:latin typeface="Times New Roman" panose="02020603050405020304" pitchFamily="18" charset="0"/>
              <a:cs typeface="Times New Roman" panose="02020603050405020304" pitchFamily="18" charset="0"/>
            </a:endParaRPr>
          </a:p>
          <a:p>
            <a:r>
              <a:rPr lang="en-US" sz="2500" b="1">
                <a:latin typeface="Times New Roman" panose="02020603050405020304" pitchFamily="18" charset="0"/>
                <a:cs typeface="Times New Roman" panose="02020603050405020304" pitchFamily="18" charset="0"/>
              </a:rPr>
              <a:t>Ngăn chặn deadlock:</a:t>
            </a:r>
            <a:r>
              <a:rPr lang="en-US" sz="2500">
                <a:latin typeface="Times New Roman" panose="02020603050405020304" pitchFamily="18" charset="0"/>
                <a:cs typeface="Times New Roman" panose="02020603050405020304" pitchFamily="18" charset="0"/>
              </a:rPr>
              <a:t> </a:t>
            </a:r>
            <a:br>
              <a:rPr lang="en-US" sz="2500">
                <a:latin typeface="Times New Roman" panose="02020603050405020304" pitchFamily="18" charset="0"/>
                <a:cs typeface="Times New Roman" panose="02020603050405020304" pitchFamily="18" charset="0"/>
              </a:rPr>
            </a:br>
            <a:r>
              <a:rPr lang="en-US" sz="2500" i="1">
                <a:latin typeface="Times New Roman" panose="02020603050405020304" pitchFamily="18" charset="0"/>
                <a:cs typeface="Times New Roman" panose="02020603050405020304" pitchFamily="18" charset="0"/>
              </a:rPr>
              <a:t>Sử dụng tài nguyên không hiệu quả.</a:t>
            </a:r>
          </a:p>
        </p:txBody>
      </p:sp>
    </p:spTree>
    <p:extLst>
      <p:ext uri="{BB962C8B-B14F-4D97-AF65-F5344CB8AC3E}">
        <p14:creationId xmlns:p14="http://schemas.microsoft.com/office/powerpoint/2010/main" val="1008415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447"/>
            <a:ext cx="12192000" cy="2057400"/>
          </a:xfrm>
          <a:prstGeom prst="rect">
            <a:avLst/>
          </a:prstGeom>
          <a:gradFill flip="none" rotWithShape="1">
            <a:gsLst>
              <a:gs pos="0">
                <a:schemeClr val="accent6">
                  <a:lumMod val="40000"/>
                  <a:lumOff val="60000"/>
                  <a:shade val="30000"/>
                  <a:satMod val="115000"/>
                </a:schemeClr>
              </a:gs>
              <a:gs pos="50000">
                <a:schemeClr val="accent6">
                  <a:lumMod val="40000"/>
                  <a:lumOff val="60000"/>
                  <a:shade val="67500"/>
                  <a:satMod val="115000"/>
                </a:schemeClr>
              </a:gs>
              <a:gs pos="100000">
                <a:schemeClr val="accent6">
                  <a:lumMod val="40000"/>
                  <a:lumOff val="60000"/>
                  <a:shade val="100000"/>
                  <a:satMod val="115000"/>
                </a:schemeClr>
              </a:gs>
            </a:gsLst>
            <a:lin ang="16200000" scaled="1"/>
            <a:tileRect/>
          </a:gradFill>
          <a:ln>
            <a:solidFill>
              <a:schemeClr val="accent6">
                <a:lumMod val="40000"/>
                <a:lumOff val="6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6</a:t>
            </a:r>
          </a:p>
        </p:txBody>
      </p:sp>
      <p:sp>
        <p:nvSpPr>
          <p:cNvPr id="2" name="Rounded Rectangle 1"/>
          <p:cNvSpPr/>
          <p:nvPr/>
        </p:nvSpPr>
        <p:spPr>
          <a:xfrm>
            <a:off x="0" y="2232212"/>
            <a:ext cx="12192000" cy="44778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500" b="1">
                <a:solidFill>
                  <a:schemeClr val="tx1"/>
                </a:solidFill>
                <a:latin typeface="Times New Roman" panose="02020603050405020304" pitchFamily="18" charset="0"/>
                <a:cs typeface="Times New Roman" panose="02020603050405020304" pitchFamily="18" charset="0"/>
              </a:rPr>
              <a:t>Giải thuật </a:t>
            </a:r>
            <a:r>
              <a:rPr lang="en-US" sz="2500" b="1">
                <a:solidFill>
                  <a:srgbClr val="00B050"/>
                </a:solidFill>
                <a:latin typeface="Times New Roman" panose="02020603050405020304" pitchFamily="18" charset="0"/>
                <a:cs typeface="Times New Roman" panose="02020603050405020304" pitchFamily="18" charset="0"/>
              </a:rPr>
              <a:t>Banker</a:t>
            </a:r>
            <a:r>
              <a:rPr lang="en-US" sz="2500" b="1">
                <a:solidFill>
                  <a:schemeClr val="tx1"/>
                </a:solidFill>
                <a:latin typeface="Times New Roman" panose="02020603050405020304" pitchFamily="18" charset="0"/>
                <a:cs typeface="Times New Roman" panose="02020603050405020304" pitchFamily="18" charset="0"/>
              </a:rPr>
              <a:t> (giải thuật nhà băng)</a:t>
            </a:r>
          </a:p>
          <a:p>
            <a:endParaRPr lang="en-US" sz="2500">
              <a:solidFill>
                <a:schemeClr val="tx1"/>
              </a:solidFill>
              <a:latin typeface="Times New Roman" panose="02020603050405020304" pitchFamily="18" charset="0"/>
              <a:cs typeface="Times New Roman" panose="02020603050405020304" pitchFamily="18" charset="0"/>
            </a:endParaRPr>
          </a:p>
          <a:p>
            <a:r>
              <a:rPr lang="en-US" sz="2500" i="1">
                <a:solidFill>
                  <a:schemeClr val="tx1"/>
                </a:solidFill>
                <a:latin typeface="Times New Roman" panose="02020603050405020304" pitchFamily="18" charset="0"/>
                <a:cs typeface="Times New Roman" panose="02020603050405020304" pitchFamily="18" charset="0"/>
              </a:rPr>
              <a:t>Điều kiện:</a:t>
            </a:r>
          </a:p>
          <a:p>
            <a:pPr marL="342900" indent="-342900">
              <a:buFontTx/>
              <a:buChar char="-"/>
            </a:pPr>
            <a:r>
              <a:rPr lang="en-US" sz="2400" i="1">
                <a:solidFill>
                  <a:schemeClr val="tx1"/>
                </a:solidFill>
                <a:latin typeface="Times New Roman" panose="02020603050405020304" pitchFamily="18" charset="0"/>
                <a:cs typeface="Times New Roman" panose="02020603050405020304" pitchFamily="18" charset="0"/>
              </a:rPr>
              <a:t>Mỗi tiến trình </a:t>
            </a:r>
            <a:r>
              <a:rPr lang="en-US" sz="2400" b="1" i="1">
                <a:solidFill>
                  <a:schemeClr val="tx1"/>
                </a:solidFill>
                <a:latin typeface="Times New Roman" panose="02020603050405020304" pitchFamily="18" charset="0"/>
                <a:cs typeface="Times New Roman" panose="02020603050405020304" pitchFamily="18" charset="0"/>
              </a:rPr>
              <a:t>phải khai báo số lượng thực thể tối đa</a:t>
            </a:r>
            <a:r>
              <a:rPr lang="en-US" sz="2400" i="1">
                <a:solidFill>
                  <a:schemeClr val="tx1"/>
                </a:solidFill>
                <a:latin typeface="Times New Roman" panose="02020603050405020304" pitchFamily="18" charset="0"/>
                <a:cs typeface="Times New Roman" panose="02020603050405020304" pitchFamily="18" charset="0"/>
              </a:rPr>
              <a:t> của mỗi loại tài nguyên mà nó cần.</a:t>
            </a:r>
          </a:p>
          <a:p>
            <a:pPr marL="342900" indent="-342900">
              <a:buFontTx/>
              <a:buChar char="-"/>
            </a:pPr>
            <a:r>
              <a:rPr lang="en-US" sz="2400" i="1">
                <a:solidFill>
                  <a:schemeClr val="tx1"/>
                </a:solidFill>
                <a:latin typeface="Times New Roman" panose="02020603050405020304" pitchFamily="18" charset="0"/>
                <a:cs typeface="Times New Roman" panose="02020603050405020304" pitchFamily="18" charset="0"/>
              </a:rPr>
              <a:t>Khi </a:t>
            </a:r>
            <a:r>
              <a:rPr lang="en-US" sz="2400" b="1" i="1">
                <a:solidFill>
                  <a:schemeClr val="tx1"/>
                </a:solidFill>
                <a:latin typeface="Times New Roman" panose="02020603050405020304" pitchFamily="18" charset="0"/>
                <a:cs typeface="Times New Roman" panose="02020603050405020304" pitchFamily="18" charset="0"/>
              </a:rPr>
              <a:t>tiến trình</a:t>
            </a:r>
            <a:r>
              <a:rPr lang="en-US" sz="2400" i="1">
                <a:solidFill>
                  <a:schemeClr val="tx1"/>
                </a:solidFill>
                <a:latin typeface="Times New Roman" panose="02020603050405020304" pitchFamily="18" charset="0"/>
                <a:cs typeface="Times New Roman" panose="02020603050405020304" pitchFamily="18" charset="0"/>
              </a:rPr>
              <a:t> yêu cầu tài nguyên thì </a:t>
            </a:r>
            <a:r>
              <a:rPr lang="en-US" sz="2400" b="1" i="1">
                <a:solidFill>
                  <a:schemeClr val="tx1"/>
                </a:solidFill>
                <a:latin typeface="Times New Roman" panose="02020603050405020304" pitchFamily="18" charset="0"/>
                <a:cs typeface="Times New Roman" panose="02020603050405020304" pitchFamily="18" charset="0"/>
              </a:rPr>
              <a:t>có thể phải đợi</a:t>
            </a:r>
            <a:r>
              <a:rPr lang="en-US" sz="2400" i="1">
                <a:solidFill>
                  <a:schemeClr val="tx1"/>
                </a:solidFill>
                <a:latin typeface="Times New Roman" panose="02020603050405020304" pitchFamily="18" charset="0"/>
                <a:cs typeface="Times New Roman" panose="02020603050405020304" pitchFamily="18" charset="0"/>
              </a:rPr>
              <a:t>.</a:t>
            </a:r>
          </a:p>
          <a:p>
            <a:pPr marL="342900" indent="-342900">
              <a:buFontTx/>
              <a:buChar char="-"/>
            </a:pPr>
            <a:r>
              <a:rPr lang="en-US" sz="2400" i="1">
                <a:solidFill>
                  <a:schemeClr val="tx1"/>
                </a:solidFill>
                <a:latin typeface="Times New Roman" panose="02020603050405020304" pitchFamily="18" charset="0"/>
                <a:cs typeface="Times New Roman" panose="02020603050405020304" pitchFamily="18" charset="0"/>
              </a:rPr>
              <a:t>Khi </a:t>
            </a:r>
            <a:r>
              <a:rPr lang="en-US" sz="2400" b="1" i="1">
                <a:solidFill>
                  <a:schemeClr val="tx1"/>
                </a:solidFill>
                <a:latin typeface="Times New Roman" panose="02020603050405020304" pitchFamily="18" charset="0"/>
                <a:cs typeface="Times New Roman" panose="02020603050405020304" pitchFamily="18" charset="0"/>
              </a:rPr>
              <a:t>tiến trình </a:t>
            </a:r>
            <a:r>
              <a:rPr lang="en-US" sz="2400" i="1">
                <a:solidFill>
                  <a:schemeClr val="tx1"/>
                </a:solidFill>
                <a:latin typeface="Times New Roman" panose="02020603050405020304" pitchFamily="18" charset="0"/>
                <a:cs typeface="Times New Roman" panose="02020603050405020304" pitchFamily="18" charset="0"/>
              </a:rPr>
              <a:t>đã có đầy đủ tài nguyên thì </a:t>
            </a:r>
            <a:r>
              <a:rPr lang="en-US" sz="2400" b="1" i="1">
                <a:solidFill>
                  <a:schemeClr val="tx1"/>
                </a:solidFill>
                <a:latin typeface="Times New Roman" panose="02020603050405020304" pitchFamily="18" charset="0"/>
                <a:cs typeface="Times New Roman" panose="02020603050405020304" pitchFamily="18" charset="0"/>
              </a:rPr>
              <a:t>phải hoàn trả </a:t>
            </a:r>
            <a:r>
              <a:rPr lang="en-US" sz="2400" i="1">
                <a:solidFill>
                  <a:schemeClr val="tx1"/>
                </a:solidFill>
                <a:latin typeface="Times New Roman" panose="02020603050405020304" pitchFamily="18" charset="0"/>
                <a:cs typeface="Times New Roman" panose="02020603050405020304" pitchFamily="18" charset="0"/>
              </a:rPr>
              <a:t>trong một khoảng thời gian hữu hạn nào đó.</a:t>
            </a:r>
            <a:endParaRPr lang="en-US" sz="24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1061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447"/>
            <a:ext cx="12192000" cy="2057400"/>
          </a:xfrm>
          <a:prstGeom prst="rect">
            <a:avLst/>
          </a:prstGeom>
          <a:gradFill flip="none" rotWithShape="1">
            <a:gsLst>
              <a:gs pos="0">
                <a:schemeClr val="accent6">
                  <a:lumMod val="40000"/>
                  <a:lumOff val="60000"/>
                  <a:shade val="30000"/>
                  <a:satMod val="115000"/>
                </a:schemeClr>
              </a:gs>
              <a:gs pos="50000">
                <a:schemeClr val="accent6">
                  <a:lumMod val="40000"/>
                  <a:lumOff val="60000"/>
                  <a:shade val="67500"/>
                  <a:satMod val="115000"/>
                </a:schemeClr>
              </a:gs>
              <a:gs pos="100000">
                <a:schemeClr val="accent6">
                  <a:lumMod val="40000"/>
                  <a:lumOff val="60000"/>
                  <a:shade val="100000"/>
                  <a:satMod val="115000"/>
                </a:schemeClr>
              </a:gs>
            </a:gsLst>
            <a:lin ang="16200000" scaled="1"/>
            <a:tileRect/>
          </a:gradFill>
          <a:ln>
            <a:solidFill>
              <a:schemeClr val="accent6">
                <a:lumMod val="40000"/>
                <a:lumOff val="6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6</a:t>
            </a:r>
          </a:p>
        </p:txBody>
      </p:sp>
      <p:sp>
        <p:nvSpPr>
          <p:cNvPr id="2" name="Rounded Rectangle 1"/>
          <p:cNvSpPr/>
          <p:nvPr/>
        </p:nvSpPr>
        <p:spPr>
          <a:xfrm>
            <a:off x="0" y="2232212"/>
            <a:ext cx="12192000" cy="447787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sz="2500" b="1">
                <a:solidFill>
                  <a:schemeClr val="tx1"/>
                </a:solidFill>
                <a:latin typeface="Times New Roman" panose="02020603050405020304" pitchFamily="18" charset="0"/>
                <a:cs typeface="Times New Roman" panose="02020603050405020304" pitchFamily="18" charset="0"/>
              </a:rPr>
              <a:t>Giải thuật </a:t>
            </a:r>
            <a:r>
              <a:rPr lang="en-US" sz="2500" b="1">
                <a:solidFill>
                  <a:srgbClr val="00B050"/>
                </a:solidFill>
                <a:latin typeface="Times New Roman" panose="02020603050405020304" pitchFamily="18" charset="0"/>
                <a:cs typeface="Times New Roman" panose="02020603050405020304" pitchFamily="18" charset="0"/>
              </a:rPr>
              <a:t>Banker</a:t>
            </a:r>
            <a:r>
              <a:rPr lang="en-US" sz="2500" b="1">
                <a:solidFill>
                  <a:schemeClr val="tx1"/>
                </a:solidFill>
                <a:latin typeface="Times New Roman" panose="02020603050405020304" pitchFamily="18" charset="0"/>
                <a:cs typeface="Times New Roman" panose="02020603050405020304" pitchFamily="18" charset="0"/>
              </a:rPr>
              <a:t> (giải thuật nhà băng). </a:t>
            </a:r>
            <a:r>
              <a:rPr lang="en-US" sz="2500">
                <a:solidFill>
                  <a:schemeClr val="tx1"/>
                </a:solidFill>
                <a:latin typeface="Times New Roman" panose="02020603050405020304" pitchFamily="18" charset="0"/>
                <a:cs typeface="Times New Roman" panose="02020603050405020304" pitchFamily="18" charset="0"/>
              </a:rPr>
              <a:t>Hệ thống có ở trạng thái an toàn không?</a:t>
            </a:r>
          </a:p>
          <a:p>
            <a:endParaRPr lang="en-US" sz="2500">
              <a:solidFill>
                <a:schemeClr val="tx1"/>
              </a:solidFill>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968392708"/>
              </p:ext>
            </p:extLst>
          </p:nvPr>
        </p:nvGraphicFramePr>
        <p:xfrm>
          <a:off x="537882" y="3550024"/>
          <a:ext cx="1815352" cy="2232012"/>
        </p:xfrm>
        <a:graphic>
          <a:graphicData uri="http://schemas.openxmlformats.org/drawingml/2006/table">
            <a:tbl>
              <a:tblPr firstRow="1" bandRow="1">
                <a:tableStyleId>{5C22544A-7EE6-4342-B048-85BDC9FD1C3A}</a:tableStyleId>
              </a:tblPr>
              <a:tblGrid>
                <a:gridCol w="453838">
                  <a:extLst>
                    <a:ext uri="{9D8B030D-6E8A-4147-A177-3AD203B41FA5}">
                      <a16:colId xmlns:a16="http://schemas.microsoft.com/office/drawing/2014/main" val="3225390342"/>
                    </a:ext>
                  </a:extLst>
                </a:gridCol>
                <a:gridCol w="453838">
                  <a:extLst>
                    <a:ext uri="{9D8B030D-6E8A-4147-A177-3AD203B41FA5}">
                      <a16:colId xmlns:a16="http://schemas.microsoft.com/office/drawing/2014/main" val="2482057651"/>
                    </a:ext>
                  </a:extLst>
                </a:gridCol>
                <a:gridCol w="453838">
                  <a:extLst>
                    <a:ext uri="{9D8B030D-6E8A-4147-A177-3AD203B41FA5}">
                      <a16:colId xmlns:a16="http://schemas.microsoft.com/office/drawing/2014/main" val="1321840539"/>
                    </a:ext>
                  </a:extLst>
                </a:gridCol>
                <a:gridCol w="453838">
                  <a:extLst>
                    <a:ext uri="{9D8B030D-6E8A-4147-A177-3AD203B41FA5}">
                      <a16:colId xmlns:a16="http://schemas.microsoft.com/office/drawing/2014/main" val="3870792300"/>
                    </a:ext>
                  </a:extLst>
                </a:gridCol>
              </a:tblGrid>
              <a:tr h="372002">
                <a:tc>
                  <a:txBody>
                    <a:bodyPr/>
                    <a:lstStyle/>
                    <a:p>
                      <a:pPr algn="ctr"/>
                      <a:endParaRPr lang="en-US"/>
                    </a:p>
                  </a:txBody>
                  <a:tcPr/>
                </a:tc>
                <a:tc>
                  <a:txBody>
                    <a:bodyPr/>
                    <a:lstStyle/>
                    <a:p>
                      <a:pPr algn="ctr"/>
                      <a:r>
                        <a:rPr lang="en-US"/>
                        <a:t>A</a:t>
                      </a:r>
                    </a:p>
                  </a:txBody>
                  <a:tcPr/>
                </a:tc>
                <a:tc>
                  <a:txBody>
                    <a:bodyPr/>
                    <a:lstStyle/>
                    <a:p>
                      <a:pPr algn="ctr"/>
                      <a:r>
                        <a:rPr lang="en-US"/>
                        <a:t>B</a:t>
                      </a:r>
                    </a:p>
                  </a:txBody>
                  <a:tcPr/>
                </a:tc>
                <a:tc>
                  <a:txBody>
                    <a:bodyPr/>
                    <a:lstStyle/>
                    <a:p>
                      <a:pPr algn="ctr"/>
                      <a:r>
                        <a:rPr lang="en-US"/>
                        <a:t>C</a:t>
                      </a:r>
                    </a:p>
                  </a:txBody>
                  <a:tcPr/>
                </a:tc>
                <a:extLst>
                  <a:ext uri="{0D108BD9-81ED-4DB2-BD59-A6C34878D82A}">
                    <a16:rowId xmlns:a16="http://schemas.microsoft.com/office/drawing/2014/main" val="2994002768"/>
                  </a:ext>
                </a:extLst>
              </a:tr>
              <a:tr h="372002">
                <a:tc>
                  <a:txBody>
                    <a:bodyPr/>
                    <a:lstStyle/>
                    <a:p>
                      <a:pPr algn="ctr"/>
                      <a:r>
                        <a:rPr lang="en-US"/>
                        <a:t>P0</a:t>
                      </a:r>
                    </a:p>
                  </a:txBody>
                  <a:tcPr/>
                </a:tc>
                <a:tc>
                  <a:txBody>
                    <a:bodyPr/>
                    <a:lstStyle/>
                    <a:p>
                      <a:pPr algn="ctr"/>
                      <a:r>
                        <a:rPr lang="en-US"/>
                        <a:t>0</a:t>
                      </a:r>
                    </a:p>
                  </a:txBody>
                  <a:tcPr/>
                </a:tc>
                <a:tc>
                  <a:txBody>
                    <a:bodyPr/>
                    <a:lstStyle/>
                    <a:p>
                      <a:pPr algn="ctr"/>
                      <a:r>
                        <a:rPr lang="en-US"/>
                        <a:t>1</a:t>
                      </a:r>
                    </a:p>
                  </a:txBody>
                  <a:tcPr/>
                </a:tc>
                <a:tc>
                  <a:txBody>
                    <a:bodyPr/>
                    <a:lstStyle/>
                    <a:p>
                      <a:pPr algn="ctr"/>
                      <a:r>
                        <a:rPr lang="en-US"/>
                        <a:t>0</a:t>
                      </a:r>
                    </a:p>
                  </a:txBody>
                  <a:tcPr/>
                </a:tc>
                <a:extLst>
                  <a:ext uri="{0D108BD9-81ED-4DB2-BD59-A6C34878D82A}">
                    <a16:rowId xmlns:a16="http://schemas.microsoft.com/office/drawing/2014/main" val="2769201794"/>
                  </a:ext>
                </a:extLst>
              </a:tr>
              <a:tr h="372002">
                <a:tc>
                  <a:txBody>
                    <a:bodyPr/>
                    <a:lstStyle/>
                    <a:p>
                      <a:pPr algn="ctr"/>
                      <a:r>
                        <a:rPr lang="en-US"/>
                        <a:t>P1</a:t>
                      </a:r>
                    </a:p>
                  </a:txBody>
                  <a:tcPr/>
                </a:tc>
                <a:tc>
                  <a:txBody>
                    <a:bodyPr/>
                    <a:lstStyle/>
                    <a:p>
                      <a:pPr algn="ctr"/>
                      <a:r>
                        <a:rPr lang="en-US"/>
                        <a:t>2</a:t>
                      </a:r>
                    </a:p>
                  </a:txBody>
                  <a:tcPr/>
                </a:tc>
                <a:tc>
                  <a:txBody>
                    <a:bodyPr/>
                    <a:lstStyle/>
                    <a:p>
                      <a:pPr algn="ctr"/>
                      <a:r>
                        <a:rPr lang="en-US"/>
                        <a:t>0</a:t>
                      </a:r>
                    </a:p>
                  </a:txBody>
                  <a:tcPr/>
                </a:tc>
                <a:tc>
                  <a:txBody>
                    <a:bodyPr/>
                    <a:lstStyle/>
                    <a:p>
                      <a:pPr algn="ctr"/>
                      <a:r>
                        <a:rPr lang="en-US"/>
                        <a:t>0</a:t>
                      </a:r>
                    </a:p>
                  </a:txBody>
                  <a:tcPr/>
                </a:tc>
                <a:extLst>
                  <a:ext uri="{0D108BD9-81ED-4DB2-BD59-A6C34878D82A}">
                    <a16:rowId xmlns:a16="http://schemas.microsoft.com/office/drawing/2014/main" val="42755225"/>
                  </a:ext>
                </a:extLst>
              </a:tr>
              <a:tr h="372002">
                <a:tc>
                  <a:txBody>
                    <a:bodyPr/>
                    <a:lstStyle/>
                    <a:p>
                      <a:pPr algn="ctr"/>
                      <a:r>
                        <a:rPr lang="en-US"/>
                        <a:t>P2</a:t>
                      </a:r>
                    </a:p>
                  </a:txBody>
                  <a:tcPr/>
                </a:tc>
                <a:tc>
                  <a:txBody>
                    <a:bodyPr/>
                    <a:lstStyle/>
                    <a:p>
                      <a:pPr algn="ctr"/>
                      <a:r>
                        <a:rPr lang="en-US"/>
                        <a:t>3</a:t>
                      </a:r>
                    </a:p>
                  </a:txBody>
                  <a:tcPr/>
                </a:tc>
                <a:tc>
                  <a:txBody>
                    <a:bodyPr/>
                    <a:lstStyle/>
                    <a:p>
                      <a:pPr algn="ctr"/>
                      <a:r>
                        <a:rPr lang="en-US"/>
                        <a:t>0</a:t>
                      </a:r>
                    </a:p>
                  </a:txBody>
                  <a:tcPr/>
                </a:tc>
                <a:tc>
                  <a:txBody>
                    <a:bodyPr/>
                    <a:lstStyle/>
                    <a:p>
                      <a:pPr algn="ctr"/>
                      <a:r>
                        <a:rPr lang="en-US"/>
                        <a:t>2</a:t>
                      </a:r>
                    </a:p>
                  </a:txBody>
                  <a:tcPr/>
                </a:tc>
                <a:extLst>
                  <a:ext uri="{0D108BD9-81ED-4DB2-BD59-A6C34878D82A}">
                    <a16:rowId xmlns:a16="http://schemas.microsoft.com/office/drawing/2014/main" val="1292399251"/>
                  </a:ext>
                </a:extLst>
              </a:tr>
              <a:tr h="372002">
                <a:tc>
                  <a:txBody>
                    <a:bodyPr/>
                    <a:lstStyle/>
                    <a:p>
                      <a:pPr algn="ctr"/>
                      <a:r>
                        <a:rPr lang="en-US"/>
                        <a:t>P3</a:t>
                      </a:r>
                    </a:p>
                  </a:txBody>
                  <a:tcPr/>
                </a:tc>
                <a:tc>
                  <a:txBody>
                    <a:bodyPr/>
                    <a:lstStyle/>
                    <a:p>
                      <a:pPr algn="ctr"/>
                      <a:r>
                        <a:rPr lang="en-US"/>
                        <a:t>2</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3049413309"/>
                  </a:ext>
                </a:extLst>
              </a:tr>
              <a:tr h="372002">
                <a:tc>
                  <a:txBody>
                    <a:bodyPr/>
                    <a:lstStyle/>
                    <a:p>
                      <a:pPr algn="ctr"/>
                      <a:r>
                        <a:rPr lang="en-US"/>
                        <a:t>P4</a:t>
                      </a:r>
                    </a:p>
                  </a:txBody>
                  <a:tcPr/>
                </a:tc>
                <a:tc>
                  <a:txBody>
                    <a:bodyPr/>
                    <a:lstStyle/>
                    <a:p>
                      <a:pPr algn="ctr"/>
                      <a:r>
                        <a:rPr lang="en-US"/>
                        <a:t>0</a:t>
                      </a:r>
                    </a:p>
                  </a:txBody>
                  <a:tcPr/>
                </a:tc>
                <a:tc>
                  <a:txBody>
                    <a:bodyPr/>
                    <a:lstStyle/>
                    <a:p>
                      <a:pPr algn="ctr"/>
                      <a:r>
                        <a:rPr lang="en-US"/>
                        <a:t>0</a:t>
                      </a:r>
                    </a:p>
                  </a:txBody>
                  <a:tcPr/>
                </a:tc>
                <a:tc>
                  <a:txBody>
                    <a:bodyPr/>
                    <a:lstStyle/>
                    <a:p>
                      <a:pPr algn="ctr"/>
                      <a:r>
                        <a:rPr lang="en-US"/>
                        <a:t>2</a:t>
                      </a:r>
                    </a:p>
                  </a:txBody>
                  <a:tcPr/>
                </a:tc>
                <a:extLst>
                  <a:ext uri="{0D108BD9-81ED-4DB2-BD59-A6C34878D82A}">
                    <a16:rowId xmlns:a16="http://schemas.microsoft.com/office/drawing/2014/main" val="31842749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19682786"/>
              </p:ext>
            </p:extLst>
          </p:nvPr>
        </p:nvGraphicFramePr>
        <p:xfrm>
          <a:off x="2785036" y="3550024"/>
          <a:ext cx="1383552" cy="2232012"/>
        </p:xfrm>
        <a:graphic>
          <a:graphicData uri="http://schemas.openxmlformats.org/drawingml/2006/table">
            <a:tbl>
              <a:tblPr firstRow="1" bandRow="1">
                <a:tableStyleId>{5C22544A-7EE6-4342-B048-85BDC9FD1C3A}</a:tableStyleId>
              </a:tblPr>
              <a:tblGrid>
                <a:gridCol w="461184">
                  <a:extLst>
                    <a:ext uri="{9D8B030D-6E8A-4147-A177-3AD203B41FA5}">
                      <a16:colId xmlns:a16="http://schemas.microsoft.com/office/drawing/2014/main" val="2482057651"/>
                    </a:ext>
                  </a:extLst>
                </a:gridCol>
                <a:gridCol w="461184">
                  <a:extLst>
                    <a:ext uri="{9D8B030D-6E8A-4147-A177-3AD203B41FA5}">
                      <a16:colId xmlns:a16="http://schemas.microsoft.com/office/drawing/2014/main" val="1321840539"/>
                    </a:ext>
                  </a:extLst>
                </a:gridCol>
                <a:gridCol w="461184">
                  <a:extLst>
                    <a:ext uri="{9D8B030D-6E8A-4147-A177-3AD203B41FA5}">
                      <a16:colId xmlns:a16="http://schemas.microsoft.com/office/drawing/2014/main" val="3870792300"/>
                    </a:ext>
                  </a:extLst>
                </a:gridCol>
              </a:tblGrid>
              <a:tr h="372002">
                <a:tc>
                  <a:txBody>
                    <a:bodyPr/>
                    <a:lstStyle/>
                    <a:p>
                      <a:pPr algn="ctr"/>
                      <a:r>
                        <a:rPr lang="en-US"/>
                        <a:t>A</a:t>
                      </a:r>
                    </a:p>
                  </a:txBody>
                  <a:tcPr/>
                </a:tc>
                <a:tc>
                  <a:txBody>
                    <a:bodyPr/>
                    <a:lstStyle/>
                    <a:p>
                      <a:pPr algn="ctr"/>
                      <a:r>
                        <a:rPr lang="en-US"/>
                        <a:t>B</a:t>
                      </a:r>
                    </a:p>
                  </a:txBody>
                  <a:tcPr/>
                </a:tc>
                <a:tc>
                  <a:txBody>
                    <a:bodyPr/>
                    <a:lstStyle/>
                    <a:p>
                      <a:pPr algn="ctr"/>
                      <a:r>
                        <a:rPr lang="en-US"/>
                        <a:t>C</a:t>
                      </a:r>
                    </a:p>
                  </a:txBody>
                  <a:tcPr/>
                </a:tc>
                <a:extLst>
                  <a:ext uri="{0D108BD9-81ED-4DB2-BD59-A6C34878D82A}">
                    <a16:rowId xmlns:a16="http://schemas.microsoft.com/office/drawing/2014/main" val="2994002768"/>
                  </a:ext>
                </a:extLst>
              </a:tr>
              <a:tr h="372002">
                <a:tc>
                  <a:txBody>
                    <a:bodyPr/>
                    <a:lstStyle/>
                    <a:p>
                      <a:pPr algn="ctr"/>
                      <a:r>
                        <a:rPr lang="en-US"/>
                        <a:t>7</a:t>
                      </a:r>
                    </a:p>
                  </a:txBody>
                  <a:tcPr/>
                </a:tc>
                <a:tc>
                  <a:txBody>
                    <a:bodyPr/>
                    <a:lstStyle/>
                    <a:p>
                      <a:pPr algn="ctr"/>
                      <a:r>
                        <a:rPr lang="en-US"/>
                        <a:t>5</a:t>
                      </a:r>
                    </a:p>
                  </a:txBody>
                  <a:tcPr/>
                </a:tc>
                <a:tc>
                  <a:txBody>
                    <a:bodyPr/>
                    <a:lstStyle/>
                    <a:p>
                      <a:pPr algn="ctr"/>
                      <a:r>
                        <a:rPr lang="en-US"/>
                        <a:t>3</a:t>
                      </a:r>
                    </a:p>
                  </a:txBody>
                  <a:tcPr/>
                </a:tc>
                <a:extLst>
                  <a:ext uri="{0D108BD9-81ED-4DB2-BD59-A6C34878D82A}">
                    <a16:rowId xmlns:a16="http://schemas.microsoft.com/office/drawing/2014/main" val="2769201794"/>
                  </a:ext>
                </a:extLst>
              </a:tr>
              <a:tr h="372002">
                <a:tc>
                  <a:txBody>
                    <a:bodyPr/>
                    <a:lstStyle/>
                    <a:p>
                      <a:pPr algn="ctr"/>
                      <a:r>
                        <a:rPr lang="en-US"/>
                        <a:t>3</a:t>
                      </a:r>
                    </a:p>
                  </a:txBody>
                  <a:tcPr/>
                </a:tc>
                <a:tc>
                  <a:txBody>
                    <a:bodyPr/>
                    <a:lstStyle/>
                    <a:p>
                      <a:pPr algn="ctr"/>
                      <a:r>
                        <a:rPr lang="en-US"/>
                        <a:t>2</a:t>
                      </a:r>
                    </a:p>
                  </a:txBody>
                  <a:tcPr/>
                </a:tc>
                <a:tc>
                  <a:txBody>
                    <a:bodyPr/>
                    <a:lstStyle/>
                    <a:p>
                      <a:pPr algn="ctr"/>
                      <a:r>
                        <a:rPr lang="en-US"/>
                        <a:t>2</a:t>
                      </a:r>
                    </a:p>
                  </a:txBody>
                  <a:tcPr/>
                </a:tc>
                <a:extLst>
                  <a:ext uri="{0D108BD9-81ED-4DB2-BD59-A6C34878D82A}">
                    <a16:rowId xmlns:a16="http://schemas.microsoft.com/office/drawing/2014/main" val="42755225"/>
                  </a:ext>
                </a:extLst>
              </a:tr>
              <a:tr h="372002">
                <a:tc>
                  <a:txBody>
                    <a:bodyPr/>
                    <a:lstStyle/>
                    <a:p>
                      <a:pPr algn="ctr"/>
                      <a:r>
                        <a:rPr lang="en-US"/>
                        <a:t>9</a:t>
                      </a:r>
                    </a:p>
                  </a:txBody>
                  <a:tcPr/>
                </a:tc>
                <a:tc>
                  <a:txBody>
                    <a:bodyPr/>
                    <a:lstStyle/>
                    <a:p>
                      <a:pPr algn="ctr"/>
                      <a:r>
                        <a:rPr lang="en-US"/>
                        <a:t>0</a:t>
                      </a:r>
                    </a:p>
                  </a:txBody>
                  <a:tcPr/>
                </a:tc>
                <a:tc>
                  <a:txBody>
                    <a:bodyPr/>
                    <a:lstStyle/>
                    <a:p>
                      <a:pPr algn="ctr"/>
                      <a:r>
                        <a:rPr lang="en-US"/>
                        <a:t>2</a:t>
                      </a:r>
                    </a:p>
                  </a:txBody>
                  <a:tcPr/>
                </a:tc>
                <a:extLst>
                  <a:ext uri="{0D108BD9-81ED-4DB2-BD59-A6C34878D82A}">
                    <a16:rowId xmlns:a16="http://schemas.microsoft.com/office/drawing/2014/main" val="1292399251"/>
                  </a:ext>
                </a:extLst>
              </a:tr>
              <a:tr h="372002">
                <a:tc>
                  <a:txBody>
                    <a:bodyPr/>
                    <a:lstStyle/>
                    <a:p>
                      <a:pPr algn="ctr"/>
                      <a:r>
                        <a:rPr lang="en-US"/>
                        <a:t>2</a:t>
                      </a:r>
                    </a:p>
                  </a:txBody>
                  <a:tcPr/>
                </a:tc>
                <a:tc>
                  <a:txBody>
                    <a:bodyPr/>
                    <a:lstStyle/>
                    <a:p>
                      <a:pPr algn="ctr"/>
                      <a:r>
                        <a:rPr lang="en-US"/>
                        <a:t>2</a:t>
                      </a:r>
                    </a:p>
                  </a:txBody>
                  <a:tcPr/>
                </a:tc>
                <a:tc>
                  <a:txBody>
                    <a:bodyPr/>
                    <a:lstStyle/>
                    <a:p>
                      <a:pPr algn="ctr"/>
                      <a:r>
                        <a:rPr lang="en-US"/>
                        <a:t>2</a:t>
                      </a:r>
                    </a:p>
                  </a:txBody>
                  <a:tcPr/>
                </a:tc>
                <a:extLst>
                  <a:ext uri="{0D108BD9-81ED-4DB2-BD59-A6C34878D82A}">
                    <a16:rowId xmlns:a16="http://schemas.microsoft.com/office/drawing/2014/main" val="3049413309"/>
                  </a:ext>
                </a:extLst>
              </a:tr>
              <a:tr h="372002">
                <a:tc>
                  <a:txBody>
                    <a:bodyPr/>
                    <a:lstStyle/>
                    <a:p>
                      <a:pPr algn="ctr"/>
                      <a:r>
                        <a:rPr lang="en-US"/>
                        <a:t>4</a:t>
                      </a:r>
                    </a:p>
                  </a:txBody>
                  <a:tcPr/>
                </a:tc>
                <a:tc>
                  <a:txBody>
                    <a:bodyPr/>
                    <a:lstStyle/>
                    <a:p>
                      <a:pPr algn="ctr"/>
                      <a:r>
                        <a:rPr lang="en-US"/>
                        <a:t>3</a:t>
                      </a:r>
                    </a:p>
                  </a:txBody>
                  <a:tcPr/>
                </a:tc>
                <a:tc>
                  <a:txBody>
                    <a:bodyPr/>
                    <a:lstStyle/>
                    <a:p>
                      <a:pPr algn="ctr"/>
                      <a:r>
                        <a:rPr lang="en-US"/>
                        <a:t>3</a:t>
                      </a:r>
                    </a:p>
                  </a:txBody>
                  <a:tcPr/>
                </a:tc>
                <a:extLst>
                  <a:ext uri="{0D108BD9-81ED-4DB2-BD59-A6C34878D82A}">
                    <a16:rowId xmlns:a16="http://schemas.microsoft.com/office/drawing/2014/main" val="31842749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888136527"/>
              </p:ext>
            </p:extLst>
          </p:nvPr>
        </p:nvGraphicFramePr>
        <p:xfrm>
          <a:off x="8231095" y="3550024"/>
          <a:ext cx="1815352" cy="2604014"/>
        </p:xfrm>
        <a:graphic>
          <a:graphicData uri="http://schemas.openxmlformats.org/drawingml/2006/table">
            <a:tbl>
              <a:tblPr firstRow="1" bandRow="1">
                <a:tableStyleId>{5C22544A-7EE6-4342-B048-85BDC9FD1C3A}</a:tableStyleId>
              </a:tblPr>
              <a:tblGrid>
                <a:gridCol w="453838">
                  <a:extLst>
                    <a:ext uri="{9D8B030D-6E8A-4147-A177-3AD203B41FA5}">
                      <a16:colId xmlns:a16="http://schemas.microsoft.com/office/drawing/2014/main" val="2482057651"/>
                    </a:ext>
                  </a:extLst>
                </a:gridCol>
                <a:gridCol w="453838">
                  <a:extLst>
                    <a:ext uri="{9D8B030D-6E8A-4147-A177-3AD203B41FA5}">
                      <a16:colId xmlns:a16="http://schemas.microsoft.com/office/drawing/2014/main" val="1321840539"/>
                    </a:ext>
                  </a:extLst>
                </a:gridCol>
                <a:gridCol w="453838">
                  <a:extLst>
                    <a:ext uri="{9D8B030D-6E8A-4147-A177-3AD203B41FA5}">
                      <a16:colId xmlns:a16="http://schemas.microsoft.com/office/drawing/2014/main" val="3870792300"/>
                    </a:ext>
                  </a:extLst>
                </a:gridCol>
                <a:gridCol w="453838">
                  <a:extLst>
                    <a:ext uri="{9D8B030D-6E8A-4147-A177-3AD203B41FA5}">
                      <a16:colId xmlns:a16="http://schemas.microsoft.com/office/drawing/2014/main" val="1237917532"/>
                    </a:ext>
                  </a:extLst>
                </a:gridCol>
              </a:tblGrid>
              <a:tr h="372002">
                <a:tc>
                  <a:txBody>
                    <a:bodyPr/>
                    <a:lstStyle/>
                    <a:p>
                      <a:pPr algn="ctr"/>
                      <a:r>
                        <a:rPr lang="en-US"/>
                        <a:t>A</a:t>
                      </a:r>
                    </a:p>
                  </a:txBody>
                  <a:tcPr/>
                </a:tc>
                <a:tc>
                  <a:txBody>
                    <a:bodyPr/>
                    <a:lstStyle/>
                    <a:p>
                      <a:pPr algn="ctr"/>
                      <a:r>
                        <a:rPr lang="en-US"/>
                        <a:t>B</a:t>
                      </a:r>
                    </a:p>
                  </a:txBody>
                  <a:tcPr/>
                </a:tc>
                <a:tc>
                  <a:txBody>
                    <a:bodyPr/>
                    <a:lstStyle/>
                    <a:p>
                      <a:pPr algn="ctr"/>
                      <a:r>
                        <a:rPr lang="en-US"/>
                        <a:t>C</a:t>
                      </a:r>
                    </a:p>
                  </a:txBody>
                  <a:tcPr/>
                </a:tc>
                <a:tc>
                  <a:txBody>
                    <a:bodyPr/>
                    <a:lstStyle/>
                    <a:p>
                      <a:pPr algn="ctr"/>
                      <a:endParaRPr lang="en-US"/>
                    </a:p>
                  </a:txBody>
                  <a:tcPr/>
                </a:tc>
                <a:extLst>
                  <a:ext uri="{0D108BD9-81ED-4DB2-BD59-A6C34878D82A}">
                    <a16:rowId xmlns:a16="http://schemas.microsoft.com/office/drawing/2014/main" val="2994002768"/>
                  </a:ext>
                </a:extLst>
              </a:tr>
              <a:tr h="372002">
                <a:tc>
                  <a:txBody>
                    <a:bodyPr/>
                    <a:lstStyle/>
                    <a:p>
                      <a:pPr algn="ctr"/>
                      <a:r>
                        <a:rPr lang="en-US"/>
                        <a:t>3</a:t>
                      </a:r>
                    </a:p>
                  </a:txBody>
                  <a:tcPr/>
                </a:tc>
                <a:tc>
                  <a:txBody>
                    <a:bodyPr/>
                    <a:lstStyle/>
                    <a:p>
                      <a:pPr algn="ctr"/>
                      <a:r>
                        <a:rPr lang="en-US"/>
                        <a:t>3</a:t>
                      </a:r>
                    </a:p>
                  </a:txBody>
                  <a:tcPr/>
                </a:tc>
                <a:tc>
                  <a:txBody>
                    <a:bodyPr/>
                    <a:lstStyle/>
                    <a:p>
                      <a:pPr algn="ctr"/>
                      <a:r>
                        <a:rPr lang="en-US"/>
                        <a:t>2</a:t>
                      </a:r>
                    </a:p>
                  </a:txBody>
                  <a:tcPr/>
                </a:tc>
                <a:tc>
                  <a:txBody>
                    <a:bodyPr/>
                    <a:lstStyle/>
                    <a:p>
                      <a:pPr algn="ctr"/>
                      <a:r>
                        <a:rPr lang="en-US"/>
                        <a:t>P1</a:t>
                      </a:r>
                    </a:p>
                  </a:txBody>
                  <a:tcPr/>
                </a:tc>
                <a:extLst>
                  <a:ext uri="{0D108BD9-81ED-4DB2-BD59-A6C34878D82A}">
                    <a16:rowId xmlns:a16="http://schemas.microsoft.com/office/drawing/2014/main" val="2769201794"/>
                  </a:ext>
                </a:extLst>
              </a:tr>
              <a:tr h="372002">
                <a:tc>
                  <a:txBody>
                    <a:bodyPr/>
                    <a:lstStyle/>
                    <a:p>
                      <a:pPr algn="ctr"/>
                      <a:r>
                        <a:rPr lang="en-US"/>
                        <a:t>5</a:t>
                      </a:r>
                    </a:p>
                  </a:txBody>
                  <a:tcPr/>
                </a:tc>
                <a:tc>
                  <a:txBody>
                    <a:bodyPr/>
                    <a:lstStyle/>
                    <a:p>
                      <a:pPr algn="ctr"/>
                      <a:r>
                        <a:rPr lang="en-US"/>
                        <a:t>3</a:t>
                      </a:r>
                    </a:p>
                  </a:txBody>
                  <a:tcPr/>
                </a:tc>
                <a:tc>
                  <a:txBody>
                    <a:bodyPr/>
                    <a:lstStyle/>
                    <a:p>
                      <a:pPr algn="ctr"/>
                      <a:r>
                        <a:rPr lang="en-US"/>
                        <a:t>2</a:t>
                      </a:r>
                    </a:p>
                  </a:txBody>
                  <a:tcPr/>
                </a:tc>
                <a:tc>
                  <a:txBody>
                    <a:bodyPr/>
                    <a:lstStyle/>
                    <a:p>
                      <a:pPr algn="ctr"/>
                      <a:r>
                        <a:rPr lang="en-US"/>
                        <a:t>P3</a:t>
                      </a:r>
                    </a:p>
                  </a:txBody>
                  <a:tcPr/>
                </a:tc>
                <a:extLst>
                  <a:ext uri="{0D108BD9-81ED-4DB2-BD59-A6C34878D82A}">
                    <a16:rowId xmlns:a16="http://schemas.microsoft.com/office/drawing/2014/main" val="42755225"/>
                  </a:ext>
                </a:extLst>
              </a:tr>
              <a:tr h="372002">
                <a:tc>
                  <a:txBody>
                    <a:bodyPr/>
                    <a:lstStyle/>
                    <a:p>
                      <a:pPr algn="ctr"/>
                      <a:r>
                        <a:rPr lang="en-US"/>
                        <a:t>7</a:t>
                      </a:r>
                    </a:p>
                  </a:txBody>
                  <a:tcPr/>
                </a:tc>
                <a:tc>
                  <a:txBody>
                    <a:bodyPr/>
                    <a:lstStyle/>
                    <a:p>
                      <a:pPr algn="ctr"/>
                      <a:r>
                        <a:rPr lang="en-US"/>
                        <a:t>4</a:t>
                      </a:r>
                    </a:p>
                  </a:txBody>
                  <a:tcPr/>
                </a:tc>
                <a:tc>
                  <a:txBody>
                    <a:bodyPr/>
                    <a:lstStyle/>
                    <a:p>
                      <a:pPr algn="ctr"/>
                      <a:r>
                        <a:rPr lang="en-US"/>
                        <a:t>3</a:t>
                      </a:r>
                    </a:p>
                  </a:txBody>
                  <a:tcPr/>
                </a:tc>
                <a:tc>
                  <a:txBody>
                    <a:bodyPr/>
                    <a:lstStyle/>
                    <a:p>
                      <a:pPr algn="ctr"/>
                      <a:r>
                        <a:rPr lang="en-US"/>
                        <a:t>P0</a:t>
                      </a:r>
                    </a:p>
                  </a:txBody>
                  <a:tcPr/>
                </a:tc>
                <a:extLst>
                  <a:ext uri="{0D108BD9-81ED-4DB2-BD59-A6C34878D82A}">
                    <a16:rowId xmlns:a16="http://schemas.microsoft.com/office/drawing/2014/main" val="1292399251"/>
                  </a:ext>
                </a:extLst>
              </a:tr>
              <a:tr h="372002">
                <a:tc>
                  <a:txBody>
                    <a:bodyPr/>
                    <a:lstStyle/>
                    <a:p>
                      <a:pPr algn="ctr"/>
                      <a:r>
                        <a:rPr lang="en-US"/>
                        <a:t>7</a:t>
                      </a:r>
                    </a:p>
                  </a:txBody>
                  <a:tcPr/>
                </a:tc>
                <a:tc>
                  <a:txBody>
                    <a:bodyPr/>
                    <a:lstStyle/>
                    <a:p>
                      <a:pPr algn="ctr"/>
                      <a:r>
                        <a:rPr lang="en-US"/>
                        <a:t>5</a:t>
                      </a:r>
                    </a:p>
                  </a:txBody>
                  <a:tcPr/>
                </a:tc>
                <a:tc>
                  <a:txBody>
                    <a:bodyPr/>
                    <a:lstStyle/>
                    <a:p>
                      <a:pPr algn="ctr"/>
                      <a:r>
                        <a:rPr lang="en-US"/>
                        <a:t>3</a:t>
                      </a:r>
                    </a:p>
                  </a:txBody>
                  <a:tcPr/>
                </a:tc>
                <a:tc>
                  <a:txBody>
                    <a:bodyPr/>
                    <a:lstStyle/>
                    <a:p>
                      <a:pPr algn="ctr"/>
                      <a:r>
                        <a:rPr lang="en-US"/>
                        <a:t>P2</a:t>
                      </a:r>
                    </a:p>
                  </a:txBody>
                  <a:tcPr/>
                </a:tc>
                <a:extLst>
                  <a:ext uri="{0D108BD9-81ED-4DB2-BD59-A6C34878D82A}">
                    <a16:rowId xmlns:a16="http://schemas.microsoft.com/office/drawing/2014/main" val="4059523090"/>
                  </a:ext>
                </a:extLst>
              </a:tr>
              <a:tr h="372002">
                <a:tc>
                  <a:txBody>
                    <a:bodyPr/>
                    <a:lstStyle/>
                    <a:p>
                      <a:pPr algn="ctr"/>
                      <a:r>
                        <a:rPr lang="en-US"/>
                        <a:t>10</a:t>
                      </a:r>
                    </a:p>
                  </a:txBody>
                  <a:tcPr/>
                </a:tc>
                <a:tc>
                  <a:txBody>
                    <a:bodyPr/>
                    <a:lstStyle/>
                    <a:p>
                      <a:pPr algn="ctr"/>
                      <a:r>
                        <a:rPr lang="en-US"/>
                        <a:t>5</a:t>
                      </a:r>
                    </a:p>
                  </a:txBody>
                  <a:tcPr/>
                </a:tc>
                <a:tc>
                  <a:txBody>
                    <a:bodyPr/>
                    <a:lstStyle/>
                    <a:p>
                      <a:pPr algn="ctr"/>
                      <a:r>
                        <a:rPr lang="en-US"/>
                        <a:t>5</a:t>
                      </a:r>
                    </a:p>
                  </a:txBody>
                  <a:tcPr/>
                </a:tc>
                <a:tc>
                  <a:txBody>
                    <a:bodyPr/>
                    <a:lstStyle/>
                    <a:p>
                      <a:pPr algn="ctr"/>
                      <a:r>
                        <a:rPr lang="en-US"/>
                        <a:t>P4</a:t>
                      </a:r>
                    </a:p>
                  </a:txBody>
                  <a:tcPr/>
                </a:tc>
                <a:extLst>
                  <a:ext uri="{0D108BD9-81ED-4DB2-BD59-A6C34878D82A}">
                    <a16:rowId xmlns:a16="http://schemas.microsoft.com/office/drawing/2014/main" val="3049413309"/>
                  </a:ext>
                </a:extLst>
              </a:tr>
              <a:tr h="372002">
                <a:tc>
                  <a:txBody>
                    <a:bodyPr/>
                    <a:lstStyle/>
                    <a:p>
                      <a:pPr algn="ctr"/>
                      <a:r>
                        <a:rPr lang="en-US"/>
                        <a:t>10</a:t>
                      </a:r>
                    </a:p>
                  </a:txBody>
                  <a:tcPr/>
                </a:tc>
                <a:tc>
                  <a:txBody>
                    <a:bodyPr/>
                    <a:lstStyle/>
                    <a:p>
                      <a:pPr algn="ctr"/>
                      <a:r>
                        <a:rPr lang="en-US"/>
                        <a:t>5</a:t>
                      </a:r>
                    </a:p>
                  </a:txBody>
                  <a:tcPr/>
                </a:tc>
                <a:tc>
                  <a:txBody>
                    <a:bodyPr/>
                    <a:lstStyle/>
                    <a:p>
                      <a:pPr algn="ctr"/>
                      <a:r>
                        <a:rPr lang="en-US"/>
                        <a:t>7</a:t>
                      </a:r>
                    </a:p>
                  </a:txBody>
                  <a:tcPr/>
                </a:tc>
                <a:tc>
                  <a:txBody>
                    <a:bodyPr/>
                    <a:lstStyle/>
                    <a:p>
                      <a:pPr algn="ctr"/>
                      <a:endParaRPr lang="en-US"/>
                    </a:p>
                  </a:txBody>
                  <a:tcPr/>
                </a:tc>
                <a:extLst>
                  <a:ext uri="{0D108BD9-81ED-4DB2-BD59-A6C34878D82A}">
                    <a16:rowId xmlns:a16="http://schemas.microsoft.com/office/drawing/2014/main" val="31842749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813453324"/>
              </p:ext>
            </p:extLst>
          </p:nvPr>
        </p:nvGraphicFramePr>
        <p:xfrm>
          <a:off x="6415742" y="3550024"/>
          <a:ext cx="1383552" cy="2232012"/>
        </p:xfrm>
        <a:graphic>
          <a:graphicData uri="http://schemas.openxmlformats.org/drawingml/2006/table">
            <a:tbl>
              <a:tblPr firstRow="1" bandRow="1">
                <a:tableStyleId>{5C22544A-7EE6-4342-B048-85BDC9FD1C3A}</a:tableStyleId>
              </a:tblPr>
              <a:tblGrid>
                <a:gridCol w="461184">
                  <a:extLst>
                    <a:ext uri="{9D8B030D-6E8A-4147-A177-3AD203B41FA5}">
                      <a16:colId xmlns:a16="http://schemas.microsoft.com/office/drawing/2014/main" val="2482057651"/>
                    </a:ext>
                  </a:extLst>
                </a:gridCol>
                <a:gridCol w="461184">
                  <a:extLst>
                    <a:ext uri="{9D8B030D-6E8A-4147-A177-3AD203B41FA5}">
                      <a16:colId xmlns:a16="http://schemas.microsoft.com/office/drawing/2014/main" val="1321840539"/>
                    </a:ext>
                  </a:extLst>
                </a:gridCol>
                <a:gridCol w="461184">
                  <a:extLst>
                    <a:ext uri="{9D8B030D-6E8A-4147-A177-3AD203B41FA5}">
                      <a16:colId xmlns:a16="http://schemas.microsoft.com/office/drawing/2014/main" val="3870792300"/>
                    </a:ext>
                  </a:extLst>
                </a:gridCol>
              </a:tblGrid>
              <a:tr h="372002">
                <a:tc>
                  <a:txBody>
                    <a:bodyPr/>
                    <a:lstStyle/>
                    <a:p>
                      <a:pPr algn="ctr"/>
                      <a:r>
                        <a:rPr lang="en-US"/>
                        <a:t>A</a:t>
                      </a:r>
                    </a:p>
                  </a:txBody>
                  <a:tcPr/>
                </a:tc>
                <a:tc>
                  <a:txBody>
                    <a:bodyPr/>
                    <a:lstStyle/>
                    <a:p>
                      <a:pPr algn="ctr"/>
                      <a:r>
                        <a:rPr lang="en-US"/>
                        <a:t>B</a:t>
                      </a:r>
                    </a:p>
                  </a:txBody>
                  <a:tcPr/>
                </a:tc>
                <a:tc>
                  <a:txBody>
                    <a:bodyPr/>
                    <a:lstStyle/>
                    <a:p>
                      <a:pPr algn="ctr"/>
                      <a:r>
                        <a:rPr lang="en-US"/>
                        <a:t>C</a:t>
                      </a:r>
                    </a:p>
                  </a:txBody>
                  <a:tcPr/>
                </a:tc>
                <a:extLst>
                  <a:ext uri="{0D108BD9-81ED-4DB2-BD59-A6C34878D82A}">
                    <a16:rowId xmlns:a16="http://schemas.microsoft.com/office/drawing/2014/main" val="2994002768"/>
                  </a:ext>
                </a:extLst>
              </a:tr>
              <a:tr h="372002">
                <a:tc>
                  <a:txBody>
                    <a:bodyPr/>
                    <a:lstStyle/>
                    <a:p>
                      <a:pPr algn="ctr"/>
                      <a:r>
                        <a:rPr lang="en-US"/>
                        <a:t>7</a:t>
                      </a:r>
                    </a:p>
                  </a:txBody>
                  <a:tcPr/>
                </a:tc>
                <a:tc>
                  <a:txBody>
                    <a:bodyPr/>
                    <a:lstStyle/>
                    <a:p>
                      <a:pPr algn="ctr"/>
                      <a:r>
                        <a:rPr lang="en-US"/>
                        <a:t>4</a:t>
                      </a:r>
                    </a:p>
                  </a:txBody>
                  <a:tcPr/>
                </a:tc>
                <a:tc>
                  <a:txBody>
                    <a:bodyPr/>
                    <a:lstStyle/>
                    <a:p>
                      <a:pPr algn="ctr"/>
                      <a:r>
                        <a:rPr lang="en-US"/>
                        <a:t>3</a:t>
                      </a:r>
                    </a:p>
                  </a:txBody>
                  <a:tcPr/>
                </a:tc>
                <a:extLst>
                  <a:ext uri="{0D108BD9-81ED-4DB2-BD59-A6C34878D82A}">
                    <a16:rowId xmlns:a16="http://schemas.microsoft.com/office/drawing/2014/main" val="2769201794"/>
                  </a:ext>
                </a:extLst>
              </a:tr>
              <a:tr h="372002">
                <a:tc>
                  <a:txBody>
                    <a:bodyPr/>
                    <a:lstStyle/>
                    <a:p>
                      <a:pPr algn="ctr"/>
                      <a:r>
                        <a:rPr lang="en-US"/>
                        <a:t>1</a:t>
                      </a:r>
                    </a:p>
                  </a:txBody>
                  <a:tcPr/>
                </a:tc>
                <a:tc>
                  <a:txBody>
                    <a:bodyPr/>
                    <a:lstStyle/>
                    <a:p>
                      <a:pPr algn="ctr"/>
                      <a:r>
                        <a:rPr lang="en-US"/>
                        <a:t>2</a:t>
                      </a:r>
                    </a:p>
                  </a:txBody>
                  <a:tcPr/>
                </a:tc>
                <a:tc>
                  <a:txBody>
                    <a:bodyPr/>
                    <a:lstStyle/>
                    <a:p>
                      <a:pPr algn="ctr"/>
                      <a:r>
                        <a:rPr lang="en-US"/>
                        <a:t>2</a:t>
                      </a:r>
                    </a:p>
                  </a:txBody>
                  <a:tcPr/>
                </a:tc>
                <a:extLst>
                  <a:ext uri="{0D108BD9-81ED-4DB2-BD59-A6C34878D82A}">
                    <a16:rowId xmlns:a16="http://schemas.microsoft.com/office/drawing/2014/main" val="42755225"/>
                  </a:ext>
                </a:extLst>
              </a:tr>
              <a:tr h="372002">
                <a:tc>
                  <a:txBody>
                    <a:bodyPr/>
                    <a:lstStyle/>
                    <a:p>
                      <a:pPr algn="ctr"/>
                      <a:r>
                        <a:rPr lang="en-US"/>
                        <a:t>6</a:t>
                      </a:r>
                    </a:p>
                  </a:txBody>
                  <a:tcPr/>
                </a:tc>
                <a:tc>
                  <a:txBody>
                    <a:bodyPr/>
                    <a:lstStyle/>
                    <a:p>
                      <a:pPr algn="ctr"/>
                      <a:r>
                        <a:rPr lang="en-US"/>
                        <a:t>0</a:t>
                      </a:r>
                    </a:p>
                  </a:txBody>
                  <a:tcPr/>
                </a:tc>
                <a:tc>
                  <a:txBody>
                    <a:bodyPr/>
                    <a:lstStyle/>
                    <a:p>
                      <a:pPr algn="ctr"/>
                      <a:r>
                        <a:rPr lang="en-US"/>
                        <a:t>0</a:t>
                      </a:r>
                    </a:p>
                  </a:txBody>
                  <a:tcPr/>
                </a:tc>
                <a:extLst>
                  <a:ext uri="{0D108BD9-81ED-4DB2-BD59-A6C34878D82A}">
                    <a16:rowId xmlns:a16="http://schemas.microsoft.com/office/drawing/2014/main" val="1292399251"/>
                  </a:ext>
                </a:extLst>
              </a:tr>
              <a:tr h="372002">
                <a:tc>
                  <a:txBody>
                    <a:bodyPr/>
                    <a:lstStyle/>
                    <a:p>
                      <a:pPr algn="ctr"/>
                      <a:r>
                        <a:rPr lang="en-US"/>
                        <a:t>0</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3049413309"/>
                  </a:ext>
                </a:extLst>
              </a:tr>
              <a:tr h="372002">
                <a:tc>
                  <a:txBody>
                    <a:bodyPr/>
                    <a:lstStyle/>
                    <a:p>
                      <a:pPr algn="ctr"/>
                      <a:r>
                        <a:rPr lang="en-US"/>
                        <a:t>4</a:t>
                      </a:r>
                    </a:p>
                  </a:txBody>
                  <a:tcPr/>
                </a:tc>
                <a:tc>
                  <a:txBody>
                    <a:bodyPr/>
                    <a:lstStyle/>
                    <a:p>
                      <a:pPr algn="ctr"/>
                      <a:r>
                        <a:rPr lang="en-US"/>
                        <a:t>3</a:t>
                      </a:r>
                    </a:p>
                  </a:txBody>
                  <a:tcPr/>
                </a:tc>
                <a:tc>
                  <a:txBody>
                    <a:bodyPr/>
                    <a:lstStyle/>
                    <a:p>
                      <a:pPr algn="ctr"/>
                      <a:r>
                        <a:rPr lang="en-US"/>
                        <a:t>1</a:t>
                      </a:r>
                    </a:p>
                  </a:txBody>
                  <a:tcPr/>
                </a:tc>
                <a:extLst>
                  <a:ext uri="{0D108BD9-81ED-4DB2-BD59-A6C34878D82A}">
                    <a16:rowId xmlns:a16="http://schemas.microsoft.com/office/drawing/2014/main" val="31842749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19613110"/>
              </p:ext>
            </p:extLst>
          </p:nvPr>
        </p:nvGraphicFramePr>
        <p:xfrm>
          <a:off x="4600389" y="3550024"/>
          <a:ext cx="1383552" cy="762100"/>
        </p:xfrm>
        <a:graphic>
          <a:graphicData uri="http://schemas.openxmlformats.org/drawingml/2006/table">
            <a:tbl>
              <a:tblPr firstRow="1" bandRow="1">
                <a:tableStyleId>{5C22544A-7EE6-4342-B048-85BDC9FD1C3A}</a:tableStyleId>
              </a:tblPr>
              <a:tblGrid>
                <a:gridCol w="461184">
                  <a:extLst>
                    <a:ext uri="{9D8B030D-6E8A-4147-A177-3AD203B41FA5}">
                      <a16:colId xmlns:a16="http://schemas.microsoft.com/office/drawing/2014/main" val="3170803504"/>
                    </a:ext>
                  </a:extLst>
                </a:gridCol>
                <a:gridCol w="461184">
                  <a:extLst>
                    <a:ext uri="{9D8B030D-6E8A-4147-A177-3AD203B41FA5}">
                      <a16:colId xmlns:a16="http://schemas.microsoft.com/office/drawing/2014/main" val="3582204491"/>
                    </a:ext>
                  </a:extLst>
                </a:gridCol>
                <a:gridCol w="461184">
                  <a:extLst>
                    <a:ext uri="{9D8B030D-6E8A-4147-A177-3AD203B41FA5}">
                      <a16:colId xmlns:a16="http://schemas.microsoft.com/office/drawing/2014/main" val="4070678631"/>
                    </a:ext>
                  </a:extLst>
                </a:gridCol>
              </a:tblGrid>
              <a:tr h="381050">
                <a:tc>
                  <a:txBody>
                    <a:bodyPr/>
                    <a:lstStyle/>
                    <a:p>
                      <a:pPr algn="ctr"/>
                      <a:r>
                        <a:rPr lang="en-US"/>
                        <a:t>A</a:t>
                      </a:r>
                    </a:p>
                  </a:txBody>
                  <a:tcPr/>
                </a:tc>
                <a:tc>
                  <a:txBody>
                    <a:bodyPr/>
                    <a:lstStyle/>
                    <a:p>
                      <a:pPr algn="ctr"/>
                      <a:r>
                        <a:rPr lang="en-US"/>
                        <a:t>B</a:t>
                      </a:r>
                    </a:p>
                  </a:txBody>
                  <a:tcPr/>
                </a:tc>
                <a:tc>
                  <a:txBody>
                    <a:bodyPr/>
                    <a:lstStyle/>
                    <a:p>
                      <a:pPr algn="ctr"/>
                      <a:r>
                        <a:rPr lang="en-US"/>
                        <a:t>C</a:t>
                      </a:r>
                    </a:p>
                  </a:txBody>
                  <a:tcPr/>
                </a:tc>
                <a:extLst>
                  <a:ext uri="{0D108BD9-81ED-4DB2-BD59-A6C34878D82A}">
                    <a16:rowId xmlns:a16="http://schemas.microsoft.com/office/drawing/2014/main" val="735389384"/>
                  </a:ext>
                </a:extLst>
              </a:tr>
              <a:tr h="381050">
                <a:tc>
                  <a:txBody>
                    <a:bodyPr/>
                    <a:lstStyle/>
                    <a:p>
                      <a:pPr algn="ctr"/>
                      <a:r>
                        <a:rPr lang="en-US"/>
                        <a:t>3</a:t>
                      </a:r>
                    </a:p>
                  </a:txBody>
                  <a:tcPr/>
                </a:tc>
                <a:tc>
                  <a:txBody>
                    <a:bodyPr/>
                    <a:lstStyle/>
                    <a:p>
                      <a:pPr algn="ctr"/>
                      <a:r>
                        <a:rPr lang="en-US"/>
                        <a:t>3</a:t>
                      </a:r>
                    </a:p>
                  </a:txBody>
                  <a:tcPr/>
                </a:tc>
                <a:tc>
                  <a:txBody>
                    <a:bodyPr/>
                    <a:lstStyle/>
                    <a:p>
                      <a:pPr algn="ctr"/>
                      <a:r>
                        <a:rPr lang="en-US"/>
                        <a:t>2</a:t>
                      </a:r>
                    </a:p>
                  </a:txBody>
                  <a:tcPr/>
                </a:tc>
                <a:extLst>
                  <a:ext uri="{0D108BD9-81ED-4DB2-BD59-A6C34878D82A}">
                    <a16:rowId xmlns:a16="http://schemas.microsoft.com/office/drawing/2014/main" val="4215338479"/>
                  </a:ext>
                </a:extLst>
              </a:tr>
            </a:tbl>
          </a:graphicData>
        </a:graphic>
      </p:graphicFrame>
      <p:sp>
        <p:nvSpPr>
          <p:cNvPr id="9" name="Rectangle 8"/>
          <p:cNvSpPr/>
          <p:nvPr/>
        </p:nvSpPr>
        <p:spPr>
          <a:xfrm>
            <a:off x="969683" y="3079376"/>
            <a:ext cx="1383552" cy="336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latin typeface="Times New Roman" panose="02020603050405020304" pitchFamily="18" charset="0"/>
                <a:cs typeface="Times New Roman" panose="02020603050405020304" pitchFamily="18" charset="0"/>
              </a:rPr>
              <a:t>Allocation</a:t>
            </a:r>
          </a:p>
        </p:txBody>
      </p:sp>
      <p:sp>
        <p:nvSpPr>
          <p:cNvPr id="10" name="Rectangle 9"/>
          <p:cNvSpPr/>
          <p:nvPr/>
        </p:nvSpPr>
        <p:spPr>
          <a:xfrm>
            <a:off x="2785036" y="3079376"/>
            <a:ext cx="1383552" cy="336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latin typeface="Times New Roman" panose="02020603050405020304" pitchFamily="18" charset="0"/>
                <a:cs typeface="Times New Roman" panose="02020603050405020304" pitchFamily="18" charset="0"/>
              </a:rPr>
              <a:t>Max</a:t>
            </a:r>
          </a:p>
        </p:txBody>
      </p:sp>
      <p:sp>
        <p:nvSpPr>
          <p:cNvPr id="11" name="Rectangle 10"/>
          <p:cNvSpPr/>
          <p:nvPr/>
        </p:nvSpPr>
        <p:spPr>
          <a:xfrm>
            <a:off x="4600389" y="3079376"/>
            <a:ext cx="1383552" cy="336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latin typeface="Times New Roman" panose="02020603050405020304" pitchFamily="18" charset="0"/>
                <a:cs typeface="Times New Roman" panose="02020603050405020304" pitchFamily="18" charset="0"/>
              </a:rPr>
              <a:t>Available</a:t>
            </a:r>
          </a:p>
        </p:txBody>
      </p:sp>
      <p:sp>
        <p:nvSpPr>
          <p:cNvPr id="12" name="Rectangle 11"/>
          <p:cNvSpPr/>
          <p:nvPr/>
        </p:nvSpPr>
        <p:spPr>
          <a:xfrm>
            <a:off x="6415742" y="3079376"/>
            <a:ext cx="1383552" cy="336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latin typeface="Times New Roman" panose="02020603050405020304" pitchFamily="18" charset="0"/>
                <a:cs typeface="Times New Roman" panose="02020603050405020304" pitchFamily="18" charset="0"/>
              </a:rPr>
              <a:t>Need</a:t>
            </a:r>
          </a:p>
        </p:txBody>
      </p:sp>
      <p:sp>
        <p:nvSpPr>
          <p:cNvPr id="13" name="Rectangle 12"/>
          <p:cNvSpPr/>
          <p:nvPr/>
        </p:nvSpPr>
        <p:spPr>
          <a:xfrm>
            <a:off x="8231095" y="3079376"/>
            <a:ext cx="1383552" cy="336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latin typeface="Times New Roman" panose="02020603050405020304" pitchFamily="18" charset="0"/>
                <a:cs typeface="Times New Roman" panose="02020603050405020304" pitchFamily="18" charset="0"/>
              </a:rPr>
              <a:t>Work</a:t>
            </a:r>
          </a:p>
        </p:txBody>
      </p:sp>
      <p:sp>
        <p:nvSpPr>
          <p:cNvPr id="15" name="Rounded Rectangle 14"/>
          <p:cNvSpPr/>
          <p:nvPr/>
        </p:nvSpPr>
        <p:spPr>
          <a:xfrm>
            <a:off x="537882" y="5970296"/>
            <a:ext cx="7503459" cy="56497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a:latin typeface="Times New Roman" panose="02020603050405020304" pitchFamily="18" charset="0"/>
                <a:cs typeface="Times New Roman" panose="02020603050405020304" pitchFamily="18" charset="0"/>
              </a:rPr>
              <a:t>Chuỗi an toàn{P1, P3, P0, P2, P4} =&gt; Hệ thống an toàn</a:t>
            </a:r>
          </a:p>
        </p:txBody>
      </p:sp>
    </p:spTree>
    <p:extLst>
      <p:ext uri="{BB962C8B-B14F-4D97-AF65-F5344CB8AC3E}">
        <p14:creationId xmlns:p14="http://schemas.microsoft.com/office/powerpoint/2010/main" val="1752507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2057400"/>
          </a:xfrm>
          <a:prstGeom prst="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8900000" scaled="1"/>
            <a:tileRect/>
          </a:gradFill>
          <a:ln>
            <a:solidFill>
              <a:schemeClr val="accent1">
                <a:lumMod val="20000"/>
                <a:lumOff val="8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ÔN TẬP KIẾN THỨC – MÔN HỆ ĐIỀU HÀNH</a:t>
            </a:r>
          </a:p>
        </p:txBody>
      </p:sp>
      <p:sp>
        <p:nvSpPr>
          <p:cNvPr id="5" name="Oval 4"/>
          <p:cNvSpPr/>
          <p:nvPr/>
        </p:nvSpPr>
        <p:spPr>
          <a:xfrm>
            <a:off x="1156447" y="3307976"/>
            <a:ext cx="2998694" cy="2030506"/>
          </a:xfrm>
          <a:prstGeom prst="ellipse">
            <a:avLst/>
          </a:prstGeom>
          <a:solidFill>
            <a:schemeClr val="accent6">
              <a:lumMod val="60000"/>
              <a:lumOff val="40000"/>
            </a:schemeClr>
          </a:solidFill>
          <a:ln>
            <a:solidFill>
              <a:schemeClr val="accent1">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a:latin typeface="Times New Roman" panose="02020603050405020304" pitchFamily="18" charset="0"/>
                <a:cs typeface="Times New Roman" panose="02020603050405020304" pitchFamily="18" charset="0"/>
              </a:rPr>
              <a:t>Cấu trúc đề thi</a:t>
            </a:r>
          </a:p>
        </p:txBody>
      </p:sp>
      <p:sp>
        <p:nvSpPr>
          <p:cNvPr id="6" name="Rounded Rectangle 5"/>
          <p:cNvSpPr/>
          <p:nvPr/>
        </p:nvSpPr>
        <p:spPr>
          <a:xfrm>
            <a:off x="4921623" y="2581834"/>
            <a:ext cx="6575612" cy="168088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sz="2500" b="1">
                <a:solidFill>
                  <a:schemeClr val="tx1"/>
                </a:solidFill>
                <a:latin typeface="Times New Roman" panose="02020603050405020304" pitchFamily="18" charset="0"/>
                <a:cs typeface="Times New Roman" panose="02020603050405020304" pitchFamily="18" charset="0"/>
              </a:rPr>
              <a:t>15 câu trắc nghiệm </a:t>
            </a:r>
            <a:r>
              <a:rPr lang="en-US" sz="2500">
                <a:solidFill>
                  <a:schemeClr val="tx1"/>
                </a:solidFill>
                <a:latin typeface="Times New Roman" panose="02020603050405020304" pitchFamily="18" charset="0"/>
                <a:cs typeface="Times New Roman" panose="02020603050405020304" pitchFamily="18" charset="0"/>
              </a:rPr>
              <a:t>(6 điểm)</a:t>
            </a:r>
          </a:p>
          <a:p>
            <a:pPr marL="285750" indent="-285750">
              <a:buFontTx/>
              <a:buChar char="-"/>
            </a:pPr>
            <a:r>
              <a:rPr lang="en-US" sz="2500">
                <a:solidFill>
                  <a:schemeClr val="tx1"/>
                </a:solidFill>
                <a:latin typeface="Times New Roman" panose="02020603050405020304" pitchFamily="18" charset="0"/>
                <a:cs typeface="Times New Roman" panose="02020603050405020304" pitchFamily="18" charset="0"/>
              </a:rPr>
              <a:t>Chương 5, 6, 7, 8</a:t>
            </a:r>
          </a:p>
        </p:txBody>
      </p:sp>
      <p:sp>
        <p:nvSpPr>
          <p:cNvPr id="7" name="Rounded Rectangle 6"/>
          <p:cNvSpPr/>
          <p:nvPr/>
        </p:nvSpPr>
        <p:spPr>
          <a:xfrm>
            <a:off x="4921622" y="4464423"/>
            <a:ext cx="6575612" cy="174811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sz="2500" b="1">
                <a:solidFill>
                  <a:schemeClr val="tx1"/>
                </a:solidFill>
                <a:latin typeface="Times New Roman" panose="02020603050405020304" pitchFamily="18" charset="0"/>
                <a:cs typeface="Times New Roman" panose="02020603050405020304" pitchFamily="18" charset="0"/>
              </a:rPr>
              <a:t>2 câu tự luận </a:t>
            </a:r>
            <a:r>
              <a:rPr lang="en-US" sz="2500">
                <a:solidFill>
                  <a:schemeClr val="tx1"/>
                </a:solidFill>
                <a:latin typeface="Times New Roman" panose="02020603050405020304" pitchFamily="18" charset="0"/>
                <a:cs typeface="Times New Roman" panose="02020603050405020304" pitchFamily="18" charset="0"/>
              </a:rPr>
              <a:t>(4 điểm)</a:t>
            </a:r>
          </a:p>
          <a:p>
            <a:pPr marL="285750" indent="-285750">
              <a:buFontTx/>
              <a:buChar char="-"/>
            </a:pPr>
            <a:r>
              <a:rPr lang="en-US" sz="2500">
                <a:solidFill>
                  <a:schemeClr val="tx1"/>
                </a:solidFill>
                <a:latin typeface="Times New Roman" panose="02020603050405020304" pitchFamily="18" charset="0"/>
                <a:cs typeface="Times New Roman" panose="02020603050405020304" pitchFamily="18" charset="0"/>
              </a:rPr>
              <a:t>Chương 6, 8</a:t>
            </a:r>
          </a:p>
        </p:txBody>
      </p:sp>
    </p:spTree>
    <p:extLst>
      <p:ext uri="{BB962C8B-B14F-4D97-AF65-F5344CB8AC3E}">
        <p14:creationId xmlns:p14="http://schemas.microsoft.com/office/powerpoint/2010/main" val="1816622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447"/>
            <a:ext cx="12192000" cy="2057400"/>
          </a:xfrm>
          <a:prstGeom prst="rect">
            <a:avLst/>
          </a:prstGeom>
          <a:gradFill flip="none" rotWithShape="1">
            <a:gsLst>
              <a:gs pos="0">
                <a:schemeClr val="accent6">
                  <a:lumMod val="40000"/>
                  <a:lumOff val="60000"/>
                  <a:shade val="30000"/>
                  <a:satMod val="115000"/>
                </a:schemeClr>
              </a:gs>
              <a:gs pos="50000">
                <a:schemeClr val="accent6">
                  <a:lumMod val="40000"/>
                  <a:lumOff val="60000"/>
                  <a:shade val="67500"/>
                  <a:satMod val="115000"/>
                </a:schemeClr>
              </a:gs>
              <a:gs pos="100000">
                <a:schemeClr val="accent6">
                  <a:lumMod val="40000"/>
                  <a:lumOff val="60000"/>
                  <a:shade val="100000"/>
                  <a:satMod val="115000"/>
                </a:schemeClr>
              </a:gs>
            </a:gsLst>
            <a:lin ang="16200000" scaled="1"/>
            <a:tileRect/>
          </a:gradFill>
          <a:ln>
            <a:solidFill>
              <a:schemeClr val="accent6">
                <a:lumMod val="40000"/>
                <a:lumOff val="6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6</a:t>
            </a:r>
          </a:p>
        </p:txBody>
      </p:sp>
      <p:sp>
        <p:nvSpPr>
          <p:cNvPr id="2" name="Rounded Rectangle 1"/>
          <p:cNvSpPr/>
          <p:nvPr/>
        </p:nvSpPr>
        <p:spPr>
          <a:xfrm>
            <a:off x="0" y="2232212"/>
            <a:ext cx="12192000" cy="447787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sz="2500" b="1">
                <a:solidFill>
                  <a:schemeClr val="tx1"/>
                </a:solidFill>
                <a:latin typeface="Times New Roman" panose="02020603050405020304" pitchFamily="18" charset="0"/>
                <a:cs typeface="Times New Roman" panose="02020603050405020304" pitchFamily="18" charset="0"/>
              </a:rPr>
              <a:t>Giải thuật </a:t>
            </a:r>
            <a:r>
              <a:rPr lang="en-US" sz="2500" b="1">
                <a:solidFill>
                  <a:srgbClr val="00B050"/>
                </a:solidFill>
                <a:latin typeface="Times New Roman" panose="02020603050405020304" pitchFamily="18" charset="0"/>
                <a:cs typeface="Times New Roman" panose="02020603050405020304" pitchFamily="18" charset="0"/>
              </a:rPr>
              <a:t>Banker</a:t>
            </a:r>
            <a:r>
              <a:rPr lang="en-US" sz="2500" b="1">
                <a:solidFill>
                  <a:schemeClr val="tx1"/>
                </a:solidFill>
                <a:latin typeface="Times New Roman" panose="02020603050405020304" pitchFamily="18" charset="0"/>
                <a:cs typeface="Times New Roman" panose="02020603050405020304" pitchFamily="18" charset="0"/>
              </a:rPr>
              <a:t> (giải thuật nhà băng).</a:t>
            </a:r>
            <a:br>
              <a:rPr lang="en-US" sz="2500" b="1">
                <a:solidFill>
                  <a:schemeClr val="tx1"/>
                </a:solidFill>
                <a:latin typeface="Times New Roman" panose="02020603050405020304" pitchFamily="18" charset="0"/>
                <a:cs typeface="Times New Roman" panose="02020603050405020304" pitchFamily="18" charset="0"/>
              </a:rPr>
            </a:br>
            <a:r>
              <a:rPr lang="en-US" sz="2500">
                <a:solidFill>
                  <a:schemeClr val="tx1"/>
                </a:solidFill>
                <a:latin typeface="Times New Roman" panose="02020603050405020304" pitchFamily="18" charset="0"/>
                <a:cs typeface="Times New Roman" panose="02020603050405020304" pitchFamily="18" charset="0"/>
              </a:rPr>
              <a:t>Tiến trình yêu cầu thêm tài nguyên, hỏi có được đáp ứng hay không?</a:t>
            </a:r>
          </a:p>
          <a:p>
            <a:endParaRPr lang="en-US" sz="2500">
              <a:solidFill>
                <a:schemeClr val="tx1"/>
              </a:solidFill>
              <a:latin typeface="Times New Roman" panose="02020603050405020304" pitchFamily="18" charset="0"/>
              <a:cs typeface="Times New Roman" panose="02020603050405020304" pitchFamily="18" charset="0"/>
            </a:endParaRPr>
          </a:p>
          <a:p>
            <a:r>
              <a:rPr lang="en-US" sz="2500">
                <a:solidFill>
                  <a:schemeClr val="tx1"/>
                </a:solidFill>
                <a:latin typeface="Times New Roman" panose="02020603050405020304" pitchFamily="18" charset="0"/>
                <a:cs typeface="Times New Roman" panose="02020603050405020304" pitchFamily="18" charset="0"/>
              </a:rPr>
              <a:t>Bước 1: Nếu Request(Pi) ≤ Need(Pi). Đi đến bước 2. </a:t>
            </a:r>
            <a:r>
              <a:rPr lang="en-US" sz="2500" i="1">
                <a:solidFill>
                  <a:schemeClr val="tx1"/>
                </a:solidFill>
                <a:latin typeface="Times New Roman" panose="02020603050405020304" pitchFamily="18" charset="0"/>
                <a:cs typeface="Times New Roman" panose="02020603050405020304" pitchFamily="18" charset="0"/>
              </a:rPr>
              <a:t>Ngược lại, không đáp ứng được.</a:t>
            </a:r>
          </a:p>
          <a:p>
            <a:r>
              <a:rPr lang="en-US" sz="2500">
                <a:solidFill>
                  <a:schemeClr val="tx1"/>
                </a:solidFill>
                <a:latin typeface="Times New Roman" panose="02020603050405020304" pitchFamily="18" charset="0"/>
                <a:cs typeface="Times New Roman" panose="02020603050405020304" pitchFamily="18" charset="0"/>
              </a:rPr>
              <a:t>Bước 2: Nếu Request(Pi) ≤ Available(Pi). Đi đến bước 3. </a:t>
            </a:r>
            <a:r>
              <a:rPr lang="en-US" sz="2500" i="1">
                <a:solidFill>
                  <a:schemeClr val="tx1"/>
                </a:solidFill>
                <a:latin typeface="Times New Roman" panose="02020603050405020304" pitchFamily="18" charset="0"/>
                <a:cs typeface="Times New Roman" panose="02020603050405020304" pitchFamily="18" charset="0"/>
              </a:rPr>
              <a:t>Ngược lại, không đáp ứng được.</a:t>
            </a:r>
          </a:p>
          <a:p>
            <a:r>
              <a:rPr lang="en-US" sz="2500">
                <a:solidFill>
                  <a:schemeClr val="tx1"/>
                </a:solidFill>
                <a:latin typeface="Times New Roman" panose="02020603050405020304" pitchFamily="18" charset="0"/>
                <a:cs typeface="Times New Roman" panose="02020603050405020304" pitchFamily="18" charset="0"/>
              </a:rPr>
              <a:t>Bước 3: available  = available – request(Pi)</a:t>
            </a:r>
          </a:p>
          <a:p>
            <a:r>
              <a:rPr lang="en-US" sz="2500">
                <a:solidFill>
                  <a:schemeClr val="tx1"/>
                </a:solidFill>
                <a:latin typeface="Times New Roman" panose="02020603050405020304" pitchFamily="18" charset="0"/>
                <a:cs typeface="Times New Roman" panose="02020603050405020304" pitchFamily="18" charset="0"/>
              </a:rPr>
              <a:t>	  allocation(Pi) = allocation(Pi) + request(Pi)</a:t>
            </a:r>
          </a:p>
          <a:p>
            <a:r>
              <a:rPr lang="en-US" sz="2500">
                <a:solidFill>
                  <a:schemeClr val="tx1"/>
                </a:solidFill>
                <a:latin typeface="Times New Roman" panose="02020603050405020304" pitchFamily="18" charset="0"/>
                <a:cs typeface="Times New Roman" panose="02020603050405020304" pitchFamily="18" charset="0"/>
              </a:rPr>
              <a:t>	  need(Pi)   = need(Pi) – request(Pi)</a:t>
            </a:r>
          </a:p>
          <a:p>
            <a:r>
              <a:rPr lang="en-US" sz="2500">
                <a:solidFill>
                  <a:schemeClr val="tx1"/>
                </a:solidFill>
                <a:latin typeface="Times New Roman" panose="02020603050405020304" pitchFamily="18" charset="0"/>
                <a:cs typeface="Times New Roman" panose="02020603050405020304" pitchFamily="18" charset="0"/>
              </a:rPr>
              <a:t>Bước 4: Kiểm tra trạng thái mới cập nhật là an toàn hay không (giải thuật banker).</a:t>
            </a:r>
          </a:p>
          <a:p>
            <a:endParaRPr lang="en-US" sz="25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3330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447"/>
            <a:ext cx="12192000" cy="2057400"/>
          </a:xfrm>
          <a:prstGeom prst="rect">
            <a:avLst/>
          </a:prstGeom>
          <a:gradFill flip="none" rotWithShape="1">
            <a:gsLst>
              <a:gs pos="0">
                <a:schemeClr val="accent6">
                  <a:lumMod val="40000"/>
                  <a:lumOff val="60000"/>
                  <a:shade val="30000"/>
                  <a:satMod val="115000"/>
                </a:schemeClr>
              </a:gs>
              <a:gs pos="50000">
                <a:schemeClr val="accent6">
                  <a:lumMod val="40000"/>
                  <a:lumOff val="60000"/>
                  <a:shade val="67500"/>
                  <a:satMod val="115000"/>
                </a:schemeClr>
              </a:gs>
              <a:gs pos="100000">
                <a:schemeClr val="accent6">
                  <a:lumMod val="40000"/>
                  <a:lumOff val="60000"/>
                  <a:shade val="100000"/>
                  <a:satMod val="115000"/>
                </a:schemeClr>
              </a:gs>
            </a:gsLst>
            <a:lin ang="16200000" scaled="1"/>
            <a:tileRect/>
          </a:gradFill>
          <a:ln>
            <a:solidFill>
              <a:schemeClr val="accent6">
                <a:lumMod val="40000"/>
                <a:lumOff val="6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6</a:t>
            </a:r>
          </a:p>
        </p:txBody>
      </p:sp>
      <p:sp>
        <p:nvSpPr>
          <p:cNvPr id="2" name="Rounded Rectangle 1"/>
          <p:cNvSpPr/>
          <p:nvPr/>
        </p:nvSpPr>
        <p:spPr>
          <a:xfrm>
            <a:off x="0" y="2232212"/>
            <a:ext cx="12192000" cy="447787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sz="2300">
                <a:solidFill>
                  <a:schemeClr val="tx1"/>
                </a:solidFill>
                <a:latin typeface="Times New Roman" panose="02020603050405020304" pitchFamily="18" charset="0"/>
                <a:cs typeface="Times New Roman" panose="02020603050405020304" pitchFamily="18" charset="0"/>
              </a:rPr>
              <a:t>VD1: Giả sử P1 yêu cầu thêm (1,0,2) thì hệ thống có thể cấp phát tài nguyên cho P1 hay không?</a:t>
            </a:r>
          </a:p>
        </p:txBody>
      </p:sp>
      <p:graphicFrame>
        <p:nvGraphicFramePr>
          <p:cNvPr id="3" name="Table 2"/>
          <p:cNvGraphicFramePr>
            <a:graphicFrameLocks noGrp="1"/>
          </p:cNvGraphicFramePr>
          <p:nvPr>
            <p:extLst>
              <p:ext uri="{D42A27DB-BD31-4B8C-83A1-F6EECF244321}">
                <p14:modId xmlns:p14="http://schemas.microsoft.com/office/powerpoint/2010/main" val="2507214277"/>
              </p:ext>
            </p:extLst>
          </p:nvPr>
        </p:nvGraphicFramePr>
        <p:xfrm>
          <a:off x="537882" y="3550024"/>
          <a:ext cx="1815352" cy="2232012"/>
        </p:xfrm>
        <a:graphic>
          <a:graphicData uri="http://schemas.openxmlformats.org/drawingml/2006/table">
            <a:tbl>
              <a:tblPr firstRow="1" bandRow="1">
                <a:tableStyleId>{5C22544A-7EE6-4342-B048-85BDC9FD1C3A}</a:tableStyleId>
              </a:tblPr>
              <a:tblGrid>
                <a:gridCol w="453838">
                  <a:extLst>
                    <a:ext uri="{9D8B030D-6E8A-4147-A177-3AD203B41FA5}">
                      <a16:colId xmlns:a16="http://schemas.microsoft.com/office/drawing/2014/main" val="3225390342"/>
                    </a:ext>
                  </a:extLst>
                </a:gridCol>
                <a:gridCol w="453838">
                  <a:extLst>
                    <a:ext uri="{9D8B030D-6E8A-4147-A177-3AD203B41FA5}">
                      <a16:colId xmlns:a16="http://schemas.microsoft.com/office/drawing/2014/main" val="2482057651"/>
                    </a:ext>
                  </a:extLst>
                </a:gridCol>
                <a:gridCol w="453838">
                  <a:extLst>
                    <a:ext uri="{9D8B030D-6E8A-4147-A177-3AD203B41FA5}">
                      <a16:colId xmlns:a16="http://schemas.microsoft.com/office/drawing/2014/main" val="1321840539"/>
                    </a:ext>
                  </a:extLst>
                </a:gridCol>
                <a:gridCol w="453838">
                  <a:extLst>
                    <a:ext uri="{9D8B030D-6E8A-4147-A177-3AD203B41FA5}">
                      <a16:colId xmlns:a16="http://schemas.microsoft.com/office/drawing/2014/main" val="3870792300"/>
                    </a:ext>
                  </a:extLst>
                </a:gridCol>
              </a:tblGrid>
              <a:tr h="372002">
                <a:tc>
                  <a:txBody>
                    <a:bodyPr/>
                    <a:lstStyle/>
                    <a:p>
                      <a:pPr algn="ctr"/>
                      <a:endParaRPr lang="en-US"/>
                    </a:p>
                  </a:txBody>
                  <a:tcPr/>
                </a:tc>
                <a:tc>
                  <a:txBody>
                    <a:bodyPr/>
                    <a:lstStyle/>
                    <a:p>
                      <a:pPr algn="ctr"/>
                      <a:r>
                        <a:rPr lang="en-US"/>
                        <a:t>A</a:t>
                      </a:r>
                    </a:p>
                  </a:txBody>
                  <a:tcPr/>
                </a:tc>
                <a:tc>
                  <a:txBody>
                    <a:bodyPr/>
                    <a:lstStyle/>
                    <a:p>
                      <a:pPr algn="ctr"/>
                      <a:r>
                        <a:rPr lang="en-US"/>
                        <a:t>B</a:t>
                      </a:r>
                    </a:p>
                  </a:txBody>
                  <a:tcPr/>
                </a:tc>
                <a:tc>
                  <a:txBody>
                    <a:bodyPr/>
                    <a:lstStyle/>
                    <a:p>
                      <a:pPr algn="ctr"/>
                      <a:r>
                        <a:rPr lang="en-US"/>
                        <a:t>C</a:t>
                      </a:r>
                    </a:p>
                  </a:txBody>
                  <a:tcPr/>
                </a:tc>
                <a:extLst>
                  <a:ext uri="{0D108BD9-81ED-4DB2-BD59-A6C34878D82A}">
                    <a16:rowId xmlns:a16="http://schemas.microsoft.com/office/drawing/2014/main" val="2994002768"/>
                  </a:ext>
                </a:extLst>
              </a:tr>
              <a:tr h="372002">
                <a:tc>
                  <a:txBody>
                    <a:bodyPr/>
                    <a:lstStyle/>
                    <a:p>
                      <a:pPr algn="ctr"/>
                      <a:r>
                        <a:rPr lang="en-US"/>
                        <a:t>P0</a:t>
                      </a:r>
                    </a:p>
                  </a:txBody>
                  <a:tcPr/>
                </a:tc>
                <a:tc>
                  <a:txBody>
                    <a:bodyPr/>
                    <a:lstStyle/>
                    <a:p>
                      <a:pPr algn="ctr"/>
                      <a:r>
                        <a:rPr lang="en-US"/>
                        <a:t>0</a:t>
                      </a:r>
                    </a:p>
                  </a:txBody>
                  <a:tcPr/>
                </a:tc>
                <a:tc>
                  <a:txBody>
                    <a:bodyPr/>
                    <a:lstStyle/>
                    <a:p>
                      <a:pPr algn="ctr"/>
                      <a:r>
                        <a:rPr lang="en-US"/>
                        <a:t>1</a:t>
                      </a:r>
                    </a:p>
                  </a:txBody>
                  <a:tcPr/>
                </a:tc>
                <a:tc>
                  <a:txBody>
                    <a:bodyPr/>
                    <a:lstStyle/>
                    <a:p>
                      <a:pPr algn="ctr"/>
                      <a:r>
                        <a:rPr lang="en-US"/>
                        <a:t>0</a:t>
                      </a:r>
                    </a:p>
                  </a:txBody>
                  <a:tcPr/>
                </a:tc>
                <a:extLst>
                  <a:ext uri="{0D108BD9-81ED-4DB2-BD59-A6C34878D82A}">
                    <a16:rowId xmlns:a16="http://schemas.microsoft.com/office/drawing/2014/main" val="2769201794"/>
                  </a:ext>
                </a:extLst>
              </a:tr>
              <a:tr h="372002">
                <a:tc>
                  <a:txBody>
                    <a:bodyPr/>
                    <a:lstStyle/>
                    <a:p>
                      <a:pPr algn="ctr"/>
                      <a:r>
                        <a:rPr lang="en-US"/>
                        <a:t>P1</a:t>
                      </a:r>
                    </a:p>
                  </a:txBody>
                  <a:tcPr/>
                </a:tc>
                <a:tc>
                  <a:txBody>
                    <a:bodyPr/>
                    <a:lstStyle/>
                    <a:p>
                      <a:pPr algn="ctr"/>
                      <a:r>
                        <a:rPr lang="en-US">
                          <a:solidFill>
                            <a:schemeClr val="tx1"/>
                          </a:solidFill>
                        </a:rPr>
                        <a:t>2</a:t>
                      </a:r>
                    </a:p>
                  </a:txBody>
                  <a:tcPr/>
                </a:tc>
                <a:tc>
                  <a:txBody>
                    <a:bodyPr/>
                    <a:lstStyle/>
                    <a:p>
                      <a:pPr algn="ctr"/>
                      <a:r>
                        <a:rPr lang="en-US">
                          <a:solidFill>
                            <a:schemeClr val="tx1"/>
                          </a:solidFill>
                        </a:rPr>
                        <a:t>0</a:t>
                      </a:r>
                    </a:p>
                  </a:txBody>
                  <a:tcPr/>
                </a:tc>
                <a:tc>
                  <a:txBody>
                    <a:bodyPr/>
                    <a:lstStyle/>
                    <a:p>
                      <a:pPr algn="ctr"/>
                      <a:r>
                        <a:rPr lang="en-US">
                          <a:solidFill>
                            <a:schemeClr val="tx1"/>
                          </a:solidFill>
                        </a:rPr>
                        <a:t>0</a:t>
                      </a:r>
                    </a:p>
                  </a:txBody>
                  <a:tcPr/>
                </a:tc>
                <a:extLst>
                  <a:ext uri="{0D108BD9-81ED-4DB2-BD59-A6C34878D82A}">
                    <a16:rowId xmlns:a16="http://schemas.microsoft.com/office/drawing/2014/main" val="42755225"/>
                  </a:ext>
                </a:extLst>
              </a:tr>
              <a:tr h="372002">
                <a:tc>
                  <a:txBody>
                    <a:bodyPr/>
                    <a:lstStyle/>
                    <a:p>
                      <a:pPr algn="ctr"/>
                      <a:r>
                        <a:rPr lang="en-US"/>
                        <a:t>P2</a:t>
                      </a:r>
                    </a:p>
                  </a:txBody>
                  <a:tcPr/>
                </a:tc>
                <a:tc>
                  <a:txBody>
                    <a:bodyPr/>
                    <a:lstStyle/>
                    <a:p>
                      <a:pPr algn="ctr"/>
                      <a:r>
                        <a:rPr lang="en-US"/>
                        <a:t>3</a:t>
                      </a:r>
                    </a:p>
                  </a:txBody>
                  <a:tcPr/>
                </a:tc>
                <a:tc>
                  <a:txBody>
                    <a:bodyPr/>
                    <a:lstStyle/>
                    <a:p>
                      <a:pPr algn="ctr"/>
                      <a:r>
                        <a:rPr lang="en-US"/>
                        <a:t>0</a:t>
                      </a:r>
                    </a:p>
                  </a:txBody>
                  <a:tcPr/>
                </a:tc>
                <a:tc>
                  <a:txBody>
                    <a:bodyPr/>
                    <a:lstStyle/>
                    <a:p>
                      <a:pPr algn="ctr"/>
                      <a:r>
                        <a:rPr lang="en-US"/>
                        <a:t>2</a:t>
                      </a:r>
                    </a:p>
                  </a:txBody>
                  <a:tcPr/>
                </a:tc>
                <a:extLst>
                  <a:ext uri="{0D108BD9-81ED-4DB2-BD59-A6C34878D82A}">
                    <a16:rowId xmlns:a16="http://schemas.microsoft.com/office/drawing/2014/main" val="1292399251"/>
                  </a:ext>
                </a:extLst>
              </a:tr>
              <a:tr h="372002">
                <a:tc>
                  <a:txBody>
                    <a:bodyPr/>
                    <a:lstStyle/>
                    <a:p>
                      <a:pPr algn="ctr"/>
                      <a:r>
                        <a:rPr lang="en-US"/>
                        <a:t>P3</a:t>
                      </a:r>
                    </a:p>
                  </a:txBody>
                  <a:tcPr/>
                </a:tc>
                <a:tc>
                  <a:txBody>
                    <a:bodyPr/>
                    <a:lstStyle/>
                    <a:p>
                      <a:pPr algn="ctr"/>
                      <a:r>
                        <a:rPr lang="en-US"/>
                        <a:t>2</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3049413309"/>
                  </a:ext>
                </a:extLst>
              </a:tr>
              <a:tr h="372002">
                <a:tc>
                  <a:txBody>
                    <a:bodyPr/>
                    <a:lstStyle/>
                    <a:p>
                      <a:pPr algn="ctr"/>
                      <a:r>
                        <a:rPr lang="en-US"/>
                        <a:t>P4</a:t>
                      </a:r>
                    </a:p>
                  </a:txBody>
                  <a:tcPr/>
                </a:tc>
                <a:tc>
                  <a:txBody>
                    <a:bodyPr/>
                    <a:lstStyle/>
                    <a:p>
                      <a:pPr algn="ctr"/>
                      <a:r>
                        <a:rPr lang="en-US"/>
                        <a:t>0</a:t>
                      </a:r>
                    </a:p>
                  </a:txBody>
                  <a:tcPr/>
                </a:tc>
                <a:tc>
                  <a:txBody>
                    <a:bodyPr/>
                    <a:lstStyle/>
                    <a:p>
                      <a:pPr algn="ctr"/>
                      <a:r>
                        <a:rPr lang="en-US"/>
                        <a:t>0</a:t>
                      </a:r>
                    </a:p>
                  </a:txBody>
                  <a:tcPr/>
                </a:tc>
                <a:tc>
                  <a:txBody>
                    <a:bodyPr/>
                    <a:lstStyle/>
                    <a:p>
                      <a:pPr algn="ctr"/>
                      <a:r>
                        <a:rPr lang="en-US"/>
                        <a:t>2</a:t>
                      </a:r>
                    </a:p>
                  </a:txBody>
                  <a:tcPr/>
                </a:tc>
                <a:extLst>
                  <a:ext uri="{0D108BD9-81ED-4DB2-BD59-A6C34878D82A}">
                    <a16:rowId xmlns:a16="http://schemas.microsoft.com/office/drawing/2014/main" val="31842749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266167409"/>
              </p:ext>
            </p:extLst>
          </p:nvPr>
        </p:nvGraphicFramePr>
        <p:xfrm>
          <a:off x="2529543" y="3550024"/>
          <a:ext cx="1383552" cy="2232012"/>
        </p:xfrm>
        <a:graphic>
          <a:graphicData uri="http://schemas.openxmlformats.org/drawingml/2006/table">
            <a:tbl>
              <a:tblPr firstRow="1" bandRow="1">
                <a:tableStyleId>{5C22544A-7EE6-4342-B048-85BDC9FD1C3A}</a:tableStyleId>
              </a:tblPr>
              <a:tblGrid>
                <a:gridCol w="461184">
                  <a:extLst>
                    <a:ext uri="{9D8B030D-6E8A-4147-A177-3AD203B41FA5}">
                      <a16:colId xmlns:a16="http://schemas.microsoft.com/office/drawing/2014/main" val="2482057651"/>
                    </a:ext>
                  </a:extLst>
                </a:gridCol>
                <a:gridCol w="461184">
                  <a:extLst>
                    <a:ext uri="{9D8B030D-6E8A-4147-A177-3AD203B41FA5}">
                      <a16:colId xmlns:a16="http://schemas.microsoft.com/office/drawing/2014/main" val="1321840539"/>
                    </a:ext>
                  </a:extLst>
                </a:gridCol>
                <a:gridCol w="461184">
                  <a:extLst>
                    <a:ext uri="{9D8B030D-6E8A-4147-A177-3AD203B41FA5}">
                      <a16:colId xmlns:a16="http://schemas.microsoft.com/office/drawing/2014/main" val="3870792300"/>
                    </a:ext>
                  </a:extLst>
                </a:gridCol>
              </a:tblGrid>
              <a:tr h="372002">
                <a:tc>
                  <a:txBody>
                    <a:bodyPr/>
                    <a:lstStyle/>
                    <a:p>
                      <a:pPr algn="ctr"/>
                      <a:r>
                        <a:rPr lang="en-US"/>
                        <a:t>A</a:t>
                      </a:r>
                    </a:p>
                  </a:txBody>
                  <a:tcPr/>
                </a:tc>
                <a:tc>
                  <a:txBody>
                    <a:bodyPr/>
                    <a:lstStyle/>
                    <a:p>
                      <a:pPr algn="ctr"/>
                      <a:r>
                        <a:rPr lang="en-US"/>
                        <a:t>B</a:t>
                      </a:r>
                    </a:p>
                  </a:txBody>
                  <a:tcPr/>
                </a:tc>
                <a:tc>
                  <a:txBody>
                    <a:bodyPr/>
                    <a:lstStyle/>
                    <a:p>
                      <a:pPr algn="ctr"/>
                      <a:r>
                        <a:rPr lang="en-US"/>
                        <a:t>C</a:t>
                      </a:r>
                    </a:p>
                  </a:txBody>
                  <a:tcPr/>
                </a:tc>
                <a:extLst>
                  <a:ext uri="{0D108BD9-81ED-4DB2-BD59-A6C34878D82A}">
                    <a16:rowId xmlns:a16="http://schemas.microsoft.com/office/drawing/2014/main" val="2994002768"/>
                  </a:ext>
                </a:extLst>
              </a:tr>
              <a:tr h="372002">
                <a:tc>
                  <a:txBody>
                    <a:bodyPr/>
                    <a:lstStyle/>
                    <a:p>
                      <a:pPr algn="ctr"/>
                      <a:r>
                        <a:rPr lang="en-US"/>
                        <a:t>7</a:t>
                      </a:r>
                    </a:p>
                  </a:txBody>
                  <a:tcPr/>
                </a:tc>
                <a:tc>
                  <a:txBody>
                    <a:bodyPr/>
                    <a:lstStyle/>
                    <a:p>
                      <a:pPr algn="ctr"/>
                      <a:r>
                        <a:rPr lang="en-US"/>
                        <a:t>5</a:t>
                      </a:r>
                    </a:p>
                  </a:txBody>
                  <a:tcPr/>
                </a:tc>
                <a:tc>
                  <a:txBody>
                    <a:bodyPr/>
                    <a:lstStyle/>
                    <a:p>
                      <a:pPr algn="ctr"/>
                      <a:r>
                        <a:rPr lang="en-US"/>
                        <a:t>3</a:t>
                      </a:r>
                    </a:p>
                  </a:txBody>
                  <a:tcPr/>
                </a:tc>
                <a:extLst>
                  <a:ext uri="{0D108BD9-81ED-4DB2-BD59-A6C34878D82A}">
                    <a16:rowId xmlns:a16="http://schemas.microsoft.com/office/drawing/2014/main" val="2769201794"/>
                  </a:ext>
                </a:extLst>
              </a:tr>
              <a:tr h="372002">
                <a:tc>
                  <a:txBody>
                    <a:bodyPr/>
                    <a:lstStyle/>
                    <a:p>
                      <a:pPr algn="ctr"/>
                      <a:r>
                        <a:rPr lang="en-US"/>
                        <a:t>3</a:t>
                      </a:r>
                    </a:p>
                  </a:txBody>
                  <a:tcPr/>
                </a:tc>
                <a:tc>
                  <a:txBody>
                    <a:bodyPr/>
                    <a:lstStyle/>
                    <a:p>
                      <a:pPr algn="ctr"/>
                      <a:r>
                        <a:rPr lang="en-US"/>
                        <a:t>2</a:t>
                      </a:r>
                    </a:p>
                  </a:txBody>
                  <a:tcPr/>
                </a:tc>
                <a:tc>
                  <a:txBody>
                    <a:bodyPr/>
                    <a:lstStyle/>
                    <a:p>
                      <a:pPr algn="ctr"/>
                      <a:r>
                        <a:rPr lang="en-US"/>
                        <a:t>2</a:t>
                      </a:r>
                    </a:p>
                  </a:txBody>
                  <a:tcPr/>
                </a:tc>
                <a:extLst>
                  <a:ext uri="{0D108BD9-81ED-4DB2-BD59-A6C34878D82A}">
                    <a16:rowId xmlns:a16="http://schemas.microsoft.com/office/drawing/2014/main" val="42755225"/>
                  </a:ext>
                </a:extLst>
              </a:tr>
              <a:tr h="372002">
                <a:tc>
                  <a:txBody>
                    <a:bodyPr/>
                    <a:lstStyle/>
                    <a:p>
                      <a:pPr algn="ctr"/>
                      <a:r>
                        <a:rPr lang="en-US"/>
                        <a:t>9</a:t>
                      </a:r>
                    </a:p>
                  </a:txBody>
                  <a:tcPr/>
                </a:tc>
                <a:tc>
                  <a:txBody>
                    <a:bodyPr/>
                    <a:lstStyle/>
                    <a:p>
                      <a:pPr algn="ctr"/>
                      <a:r>
                        <a:rPr lang="en-US"/>
                        <a:t>0</a:t>
                      </a:r>
                    </a:p>
                  </a:txBody>
                  <a:tcPr/>
                </a:tc>
                <a:tc>
                  <a:txBody>
                    <a:bodyPr/>
                    <a:lstStyle/>
                    <a:p>
                      <a:pPr algn="ctr"/>
                      <a:r>
                        <a:rPr lang="en-US"/>
                        <a:t>2</a:t>
                      </a:r>
                    </a:p>
                  </a:txBody>
                  <a:tcPr/>
                </a:tc>
                <a:extLst>
                  <a:ext uri="{0D108BD9-81ED-4DB2-BD59-A6C34878D82A}">
                    <a16:rowId xmlns:a16="http://schemas.microsoft.com/office/drawing/2014/main" val="1292399251"/>
                  </a:ext>
                </a:extLst>
              </a:tr>
              <a:tr h="372002">
                <a:tc>
                  <a:txBody>
                    <a:bodyPr/>
                    <a:lstStyle/>
                    <a:p>
                      <a:pPr algn="ctr"/>
                      <a:r>
                        <a:rPr lang="en-US"/>
                        <a:t>2</a:t>
                      </a:r>
                    </a:p>
                  </a:txBody>
                  <a:tcPr/>
                </a:tc>
                <a:tc>
                  <a:txBody>
                    <a:bodyPr/>
                    <a:lstStyle/>
                    <a:p>
                      <a:pPr algn="ctr"/>
                      <a:r>
                        <a:rPr lang="en-US"/>
                        <a:t>2</a:t>
                      </a:r>
                    </a:p>
                  </a:txBody>
                  <a:tcPr/>
                </a:tc>
                <a:tc>
                  <a:txBody>
                    <a:bodyPr/>
                    <a:lstStyle/>
                    <a:p>
                      <a:pPr algn="ctr"/>
                      <a:r>
                        <a:rPr lang="en-US"/>
                        <a:t>2</a:t>
                      </a:r>
                    </a:p>
                  </a:txBody>
                  <a:tcPr/>
                </a:tc>
                <a:extLst>
                  <a:ext uri="{0D108BD9-81ED-4DB2-BD59-A6C34878D82A}">
                    <a16:rowId xmlns:a16="http://schemas.microsoft.com/office/drawing/2014/main" val="3049413309"/>
                  </a:ext>
                </a:extLst>
              </a:tr>
              <a:tr h="372002">
                <a:tc>
                  <a:txBody>
                    <a:bodyPr/>
                    <a:lstStyle/>
                    <a:p>
                      <a:pPr algn="ctr"/>
                      <a:r>
                        <a:rPr lang="en-US"/>
                        <a:t>4</a:t>
                      </a:r>
                    </a:p>
                  </a:txBody>
                  <a:tcPr/>
                </a:tc>
                <a:tc>
                  <a:txBody>
                    <a:bodyPr/>
                    <a:lstStyle/>
                    <a:p>
                      <a:pPr algn="ctr"/>
                      <a:r>
                        <a:rPr lang="en-US"/>
                        <a:t>3</a:t>
                      </a:r>
                    </a:p>
                  </a:txBody>
                  <a:tcPr/>
                </a:tc>
                <a:tc>
                  <a:txBody>
                    <a:bodyPr/>
                    <a:lstStyle/>
                    <a:p>
                      <a:pPr algn="ctr"/>
                      <a:r>
                        <a:rPr lang="en-US"/>
                        <a:t>3</a:t>
                      </a:r>
                    </a:p>
                  </a:txBody>
                  <a:tcPr/>
                </a:tc>
                <a:extLst>
                  <a:ext uri="{0D108BD9-81ED-4DB2-BD59-A6C34878D82A}">
                    <a16:rowId xmlns:a16="http://schemas.microsoft.com/office/drawing/2014/main" val="31842749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61637680"/>
              </p:ext>
            </p:extLst>
          </p:nvPr>
        </p:nvGraphicFramePr>
        <p:xfrm>
          <a:off x="5649263" y="3550024"/>
          <a:ext cx="1383552" cy="2232012"/>
        </p:xfrm>
        <a:graphic>
          <a:graphicData uri="http://schemas.openxmlformats.org/drawingml/2006/table">
            <a:tbl>
              <a:tblPr firstRow="1" bandRow="1">
                <a:tableStyleId>{5C22544A-7EE6-4342-B048-85BDC9FD1C3A}</a:tableStyleId>
              </a:tblPr>
              <a:tblGrid>
                <a:gridCol w="461184">
                  <a:extLst>
                    <a:ext uri="{9D8B030D-6E8A-4147-A177-3AD203B41FA5}">
                      <a16:colId xmlns:a16="http://schemas.microsoft.com/office/drawing/2014/main" val="2482057651"/>
                    </a:ext>
                  </a:extLst>
                </a:gridCol>
                <a:gridCol w="461184">
                  <a:extLst>
                    <a:ext uri="{9D8B030D-6E8A-4147-A177-3AD203B41FA5}">
                      <a16:colId xmlns:a16="http://schemas.microsoft.com/office/drawing/2014/main" val="1321840539"/>
                    </a:ext>
                  </a:extLst>
                </a:gridCol>
                <a:gridCol w="461184">
                  <a:extLst>
                    <a:ext uri="{9D8B030D-6E8A-4147-A177-3AD203B41FA5}">
                      <a16:colId xmlns:a16="http://schemas.microsoft.com/office/drawing/2014/main" val="3870792300"/>
                    </a:ext>
                  </a:extLst>
                </a:gridCol>
              </a:tblGrid>
              <a:tr h="372002">
                <a:tc>
                  <a:txBody>
                    <a:bodyPr/>
                    <a:lstStyle/>
                    <a:p>
                      <a:pPr algn="ctr"/>
                      <a:r>
                        <a:rPr lang="en-US"/>
                        <a:t>A</a:t>
                      </a:r>
                    </a:p>
                  </a:txBody>
                  <a:tcPr/>
                </a:tc>
                <a:tc>
                  <a:txBody>
                    <a:bodyPr/>
                    <a:lstStyle/>
                    <a:p>
                      <a:pPr algn="ctr"/>
                      <a:r>
                        <a:rPr lang="en-US"/>
                        <a:t>B</a:t>
                      </a:r>
                    </a:p>
                  </a:txBody>
                  <a:tcPr/>
                </a:tc>
                <a:tc>
                  <a:txBody>
                    <a:bodyPr/>
                    <a:lstStyle/>
                    <a:p>
                      <a:pPr algn="ctr"/>
                      <a:r>
                        <a:rPr lang="en-US"/>
                        <a:t>C</a:t>
                      </a:r>
                    </a:p>
                  </a:txBody>
                  <a:tcPr/>
                </a:tc>
                <a:extLst>
                  <a:ext uri="{0D108BD9-81ED-4DB2-BD59-A6C34878D82A}">
                    <a16:rowId xmlns:a16="http://schemas.microsoft.com/office/drawing/2014/main" val="2994002768"/>
                  </a:ext>
                </a:extLst>
              </a:tr>
              <a:tr h="372002">
                <a:tc>
                  <a:txBody>
                    <a:bodyPr/>
                    <a:lstStyle/>
                    <a:p>
                      <a:pPr algn="ctr"/>
                      <a:r>
                        <a:rPr lang="en-US">
                          <a:solidFill>
                            <a:schemeClr val="tx1"/>
                          </a:solidFill>
                        </a:rPr>
                        <a:t>7</a:t>
                      </a:r>
                    </a:p>
                  </a:txBody>
                  <a:tcPr/>
                </a:tc>
                <a:tc>
                  <a:txBody>
                    <a:bodyPr/>
                    <a:lstStyle/>
                    <a:p>
                      <a:pPr algn="ctr"/>
                      <a:r>
                        <a:rPr lang="en-US">
                          <a:solidFill>
                            <a:schemeClr val="tx1"/>
                          </a:solidFill>
                        </a:rPr>
                        <a:t>4</a:t>
                      </a:r>
                    </a:p>
                  </a:txBody>
                  <a:tcPr/>
                </a:tc>
                <a:tc>
                  <a:txBody>
                    <a:bodyPr/>
                    <a:lstStyle/>
                    <a:p>
                      <a:pPr algn="ctr"/>
                      <a:r>
                        <a:rPr lang="en-US">
                          <a:solidFill>
                            <a:schemeClr val="tx1"/>
                          </a:solidFill>
                        </a:rPr>
                        <a:t>3</a:t>
                      </a:r>
                    </a:p>
                  </a:txBody>
                  <a:tcPr/>
                </a:tc>
                <a:extLst>
                  <a:ext uri="{0D108BD9-81ED-4DB2-BD59-A6C34878D82A}">
                    <a16:rowId xmlns:a16="http://schemas.microsoft.com/office/drawing/2014/main" val="2769201794"/>
                  </a:ext>
                </a:extLst>
              </a:tr>
              <a:tr h="372002">
                <a:tc>
                  <a:txBody>
                    <a:bodyPr/>
                    <a:lstStyle/>
                    <a:p>
                      <a:pPr algn="ctr"/>
                      <a:r>
                        <a:rPr lang="en-US" b="1">
                          <a:solidFill>
                            <a:srgbClr val="FF0000"/>
                          </a:solidFill>
                        </a:rPr>
                        <a:t>1</a:t>
                      </a:r>
                    </a:p>
                  </a:txBody>
                  <a:tcPr/>
                </a:tc>
                <a:tc>
                  <a:txBody>
                    <a:bodyPr/>
                    <a:lstStyle/>
                    <a:p>
                      <a:pPr algn="ctr"/>
                      <a:r>
                        <a:rPr lang="en-US" b="1">
                          <a:solidFill>
                            <a:srgbClr val="FF0000"/>
                          </a:solidFill>
                        </a:rPr>
                        <a:t>2</a:t>
                      </a:r>
                    </a:p>
                  </a:txBody>
                  <a:tcPr/>
                </a:tc>
                <a:tc>
                  <a:txBody>
                    <a:bodyPr/>
                    <a:lstStyle/>
                    <a:p>
                      <a:pPr algn="ctr"/>
                      <a:r>
                        <a:rPr lang="en-US" b="1">
                          <a:solidFill>
                            <a:srgbClr val="FF0000"/>
                          </a:solidFill>
                        </a:rPr>
                        <a:t>2</a:t>
                      </a:r>
                    </a:p>
                  </a:txBody>
                  <a:tcPr/>
                </a:tc>
                <a:extLst>
                  <a:ext uri="{0D108BD9-81ED-4DB2-BD59-A6C34878D82A}">
                    <a16:rowId xmlns:a16="http://schemas.microsoft.com/office/drawing/2014/main" val="42755225"/>
                  </a:ext>
                </a:extLst>
              </a:tr>
              <a:tr h="372002">
                <a:tc>
                  <a:txBody>
                    <a:bodyPr/>
                    <a:lstStyle/>
                    <a:p>
                      <a:pPr algn="ctr"/>
                      <a:r>
                        <a:rPr lang="en-US"/>
                        <a:t>6</a:t>
                      </a:r>
                    </a:p>
                  </a:txBody>
                  <a:tcPr/>
                </a:tc>
                <a:tc>
                  <a:txBody>
                    <a:bodyPr/>
                    <a:lstStyle/>
                    <a:p>
                      <a:pPr algn="ctr"/>
                      <a:r>
                        <a:rPr lang="en-US"/>
                        <a:t>0</a:t>
                      </a:r>
                    </a:p>
                  </a:txBody>
                  <a:tcPr/>
                </a:tc>
                <a:tc>
                  <a:txBody>
                    <a:bodyPr/>
                    <a:lstStyle/>
                    <a:p>
                      <a:pPr algn="ctr"/>
                      <a:r>
                        <a:rPr lang="en-US"/>
                        <a:t>0</a:t>
                      </a:r>
                    </a:p>
                  </a:txBody>
                  <a:tcPr/>
                </a:tc>
                <a:extLst>
                  <a:ext uri="{0D108BD9-81ED-4DB2-BD59-A6C34878D82A}">
                    <a16:rowId xmlns:a16="http://schemas.microsoft.com/office/drawing/2014/main" val="1292399251"/>
                  </a:ext>
                </a:extLst>
              </a:tr>
              <a:tr h="372002">
                <a:tc>
                  <a:txBody>
                    <a:bodyPr/>
                    <a:lstStyle/>
                    <a:p>
                      <a:pPr algn="ctr"/>
                      <a:r>
                        <a:rPr lang="en-US"/>
                        <a:t>0</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3049413309"/>
                  </a:ext>
                </a:extLst>
              </a:tr>
              <a:tr h="372002">
                <a:tc>
                  <a:txBody>
                    <a:bodyPr/>
                    <a:lstStyle/>
                    <a:p>
                      <a:pPr algn="ctr"/>
                      <a:r>
                        <a:rPr lang="en-US"/>
                        <a:t>4</a:t>
                      </a:r>
                    </a:p>
                  </a:txBody>
                  <a:tcPr/>
                </a:tc>
                <a:tc>
                  <a:txBody>
                    <a:bodyPr/>
                    <a:lstStyle/>
                    <a:p>
                      <a:pPr algn="ctr"/>
                      <a:r>
                        <a:rPr lang="en-US"/>
                        <a:t>3</a:t>
                      </a:r>
                    </a:p>
                  </a:txBody>
                  <a:tcPr/>
                </a:tc>
                <a:tc>
                  <a:txBody>
                    <a:bodyPr/>
                    <a:lstStyle/>
                    <a:p>
                      <a:pPr algn="ctr"/>
                      <a:r>
                        <a:rPr lang="en-US"/>
                        <a:t>1</a:t>
                      </a:r>
                    </a:p>
                  </a:txBody>
                  <a:tcPr/>
                </a:tc>
                <a:extLst>
                  <a:ext uri="{0D108BD9-81ED-4DB2-BD59-A6C34878D82A}">
                    <a16:rowId xmlns:a16="http://schemas.microsoft.com/office/drawing/2014/main" val="31842749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166684792"/>
              </p:ext>
            </p:extLst>
          </p:nvPr>
        </p:nvGraphicFramePr>
        <p:xfrm>
          <a:off x="4089403" y="3550024"/>
          <a:ext cx="1383552" cy="762100"/>
        </p:xfrm>
        <a:graphic>
          <a:graphicData uri="http://schemas.openxmlformats.org/drawingml/2006/table">
            <a:tbl>
              <a:tblPr firstRow="1" bandRow="1">
                <a:tableStyleId>{5C22544A-7EE6-4342-B048-85BDC9FD1C3A}</a:tableStyleId>
              </a:tblPr>
              <a:tblGrid>
                <a:gridCol w="461184">
                  <a:extLst>
                    <a:ext uri="{9D8B030D-6E8A-4147-A177-3AD203B41FA5}">
                      <a16:colId xmlns:a16="http://schemas.microsoft.com/office/drawing/2014/main" val="3170803504"/>
                    </a:ext>
                  </a:extLst>
                </a:gridCol>
                <a:gridCol w="461184">
                  <a:extLst>
                    <a:ext uri="{9D8B030D-6E8A-4147-A177-3AD203B41FA5}">
                      <a16:colId xmlns:a16="http://schemas.microsoft.com/office/drawing/2014/main" val="3582204491"/>
                    </a:ext>
                  </a:extLst>
                </a:gridCol>
                <a:gridCol w="461184">
                  <a:extLst>
                    <a:ext uri="{9D8B030D-6E8A-4147-A177-3AD203B41FA5}">
                      <a16:colId xmlns:a16="http://schemas.microsoft.com/office/drawing/2014/main" val="4070678631"/>
                    </a:ext>
                  </a:extLst>
                </a:gridCol>
              </a:tblGrid>
              <a:tr h="381050">
                <a:tc>
                  <a:txBody>
                    <a:bodyPr/>
                    <a:lstStyle/>
                    <a:p>
                      <a:pPr algn="ctr"/>
                      <a:r>
                        <a:rPr lang="en-US"/>
                        <a:t>A</a:t>
                      </a:r>
                    </a:p>
                  </a:txBody>
                  <a:tcPr/>
                </a:tc>
                <a:tc>
                  <a:txBody>
                    <a:bodyPr/>
                    <a:lstStyle/>
                    <a:p>
                      <a:pPr algn="ctr"/>
                      <a:r>
                        <a:rPr lang="en-US"/>
                        <a:t>B</a:t>
                      </a:r>
                    </a:p>
                  </a:txBody>
                  <a:tcPr/>
                </a:tc>
                <a:tc>
                  <a:txBody>
                    <a:bodyPr/>
                    <a:lstStyle/>
                    <a:p>
                      <a:pPr algn="ctr"/>
                      <a:r>
                        <a:rPr lang="en-US"/>
                        <a:t>C</a:t>
                      </a:r>
                    </a:p>
                  </a:txBody>
                  <a:tcPr/>
                </a:tc>
                <a:extLst>
                  <a:ext uri="{0D108BD9-81ED-4DB2-BD59-A6C34878D82A}">
                    <a16:rowId xmlns:a16="http://schemas.microsoft.com/office/drawing/2014/main" val="735389384"/>
                  </a:ext>
                </a:extLst>
              </a:tr>
              <a:tr h="381050">
                <a:tc>
                  <a:txBody>
                    <a:bodyPr/>
                    <a:lstStyle/>
                    <a:p>
                      <a:pPr algn="ctr"/>
                      <a:r>
                        <a:rPr lang="en-US">
                          <a:solidFill>
                            <a:schemeClr val="tx1"/>
                          </a:solidFill>
                        </a:rPr>
                        <a:t>3</a:t>
                      </a:r>
                    </a:p>
                  </a:txBody>
                  <a:tcPr/>
                </a:tc>
                <a:tc>
                  <a:txBody>
                    <a:bodyPr/>
                    <a:lstStyle/>
                    <a:p>
                      <a:pPr algn="ctr"/>
                      <a:r>
                        <a:rPr lang="en-US">
                          <a:solidFill>
                            <a:schemeClr val="tx1"/>
                          </a:solidFill>
                        </a:rPr>
                        <a:t>3</a:t>
                      </a:r>
                    </a:p>
                  </a:txBody>
                  <a:tcPr/>
                </a:tc>
                <a:tc>
                  <a:txBody>
                    <a:bodyPr/>
                    <a:lstStyle/>
                    <a:p>
                      <a:pPr algn="ctr"/>
                      <a:r>
                        <a:rPr lang="en-US">
                          <a:solidFill>
                            <a:schemeClr val="tx1"/>
                          </a:solidFill>
                        </a:rPr>
                        <a:t>2</a:t>
                      </a:r>
                    </a:p>
                  </a:txBody>
                  <a:tcPr/>
                </a:tc>
                <a:extLst>
                  <a:ext uri="{0D108BD9-81ED-4DB2-BD59-A6C34878D82A}">
                    <a16:rowId xmlns:a16="http://schemas.microsoft.com/office/drawing/2014/main" val="4215338479"/>
                  </a:ext>
                </a:extLst>
              </a:tr>
            </a:tbl>
          </a:graphicData>
        </a:graphic>
      </p:graphicFrame>
      <p:sp>
        <p:nvSpPr>
          <p:cNvPr id="9" name="Rectangle 8"/>
          <p:cNvSpPr/>
          <p:nvPr/>
        </p:nvSpPr>
        <p:spPr>
          <a:xfrm>
            <a:off x="969683" y="3079376"/>
            <a:ext cx="1383552" cy="336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latin typeface="Times New Roman" panose="02020603050405020304" pitchFamily="18" charset="0"/>
                <a:cs typeface="Times New Roman" panose="02020603050405020304" pitchFamily="18" charset="0"/>
              </a:rPr>
              <a:t>Allocation</a:t>
            </a:r>
          </a:p>
        </p:txBody>
      </p:sp>
      <p:sp>
        <p:nvSpPr>
          <p:cNvPr id="10" name="Rectangle 9"/>
          <p:cNvSpPr/>
          <p:nvPr/>
        </p:nvSpPr>
        <p:spPr>
          <a:xfrm>
            <a:off x="2529543" y="3079376"/>
            <a:ext cx="1383552" cy="336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latin typeface="Times New Roman" panose="02020603050405020304" pitchFamily="18" charset="0"/>
                <a:cs typeface="Times New Roman" panose="02020603050405020304" pitchFamily="18" charset="0"/>
              </a:rPr>
              <a:t>Max</a:t>
            </a:r>
          </a:p>
        </p:txBody>
      </p:sp>
      <p:sp>
        <p:nvSpPr>
          <p:cNvPr id="11" name="Rectangle 10"/>
          <p:cNvSpPr/>
          <p:nvPr/>
        </p:nvSpPr>
        <p:spPr>
          <a:xfrm>
            <a:off x="4089403" y="3079376"/>
            <a:ext cx="1383552" cy="336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latin typeface="Times New Roman" panose="02020603050405020304" pitchFamily="18" charset="0"/>
                <a:cs typeface="Times New Roman" panose="02020603050405020304" pitchFamily="18" charset="0"/>
              </a:rPr>
              <a:t>Available</a:t>
            </a:r>
          </a:p>
        </p:txBody>
      </p:sp>
      <p:sp>
        <p:nvSpPr>
          <p:cNvPr id="12" name="Rectangle 11"/>
          <p:cNvSpPr/>
          <p:nvPr/>
        </p:nvSpPr>
        <p:spPr>
          <a:xfrm>
            <a:off x="5649263" y="3079376"/>
            <a:ext cx="1383552" cy="336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latin typeface="Times New Roman" panose="02020603050405020304" pitchFamily="18" charset="0"/>
                <a:cs typeface="Times New Roman" panose="02020603050405020304" pitchFamily="18" charset="0"/>
              </a:rPr>
              <a:t>Need</a:t>
            </a:r>
          </a:p>
        </p:txBody>
      </p:sp>
      <p:sp>
        <p:nvSpPr>
          <p:cNvPr id="14" name="Rounded Rectangle 13"/>
          <p:cNvSpPr/>
          <p:nvPr/>
        </p:nvSpPr>
        <p:spPr>
          <a:xfrm>
            <a:off x="7209124" y="3079376"/>
            <a:ext cx="4745312" cy="329453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sz="2300">
                <a:latin typeface="Times New Roman" panose="02020603050405020304" pitchFamily="18" charset="0"/>
                <a:cs typeface="Times New Roman" panose="02020603050405020304" pitchFamily="18" charset="0"/>
              </a:rPr>
              <a:t>Request(1,0,2) ≤ Need(1,2,2)</a:t>
            </a:r>
          </a:p>
          <a:p>
            <a:r>
              <a:rPr lang="en-US" sz="2300">
                <a:latin typeface="Times New Roman" panose="02020603050405020304" pitchFamily="18" charset="0"/>
                <a:cs typeface="Times New Roman" panose="02020603050405020304" pitchFamily="18" charset="0"/>
              </a:rPr>
              <a:t>Request(1,0,2) ≤ Available(3,3,2)</a:t>
            </a:r>
          </a:p>
          <a:p>
            <a:r>
              <a:rPr lang="en-US" sz="2300">
                <a:latin typeface="Times New Roman" panose="02020603050405020304" pitchFamily="18" charset="0"/>
                <a:cs typeface="Times New Roman" panose="02020603050405020304" pitchFamily="18" charset="0"/>
              </a:rPr>
              <a:t>=&gt; Cập nhật lại hệ thống. Dùng giải thuật banker xem trạng thái mới có an toàn hay không.</a:t>
            </a:r>
          </a:p>
        </p:txBody>
      </p:sp>
    </p:spTree>
    <p:extLst>
      <p:ext uri="{BB962C8B-B14F-4D97-AF65-F5344CB8AC3E}">
        <p14:creationId xmlns:p14="http://schemas.microsoft.com/office/powerpoint/2010/main" val="23967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447"/>
            <a:ext cx="12192000" cy="2057400"/>
          </a:xfrm>
          <a:prstGeom prst="rect">
            <a:avLst/>
          </a:prstGeom>
          <a:gradFill flip="none" rotWithShape="1">
            <a:gsLst>
              <a:gs pos="0">
                <a:schemeClr val="accent6">
                  <a:lumMod val="40000"/>
                  <a:lumOff val="60000"/>
                  <a:shade val="30000"/>
                  <a:satMod val="115000"/>
                </a:schemeClr>
              </a:gs>
              <a:gs pos="50000">
                <a:schemeClr val="accent6">
                  <a:lumMod val="40000"/>
                  <a:lumOff val="60000"/>
                  <a:shade val="67500"/>
                  <a:satMod val="115000"/>
                </a:schemeClr>
              </a:gs>
              <a:gs pos="100000">
                <a:schemeClr val="accent6">
                  <a:lumMod val="40000"/>
                  <a:lumOff val="60000"/>
                  <a:shade val="100000"/>
                  <a:satMod val="115000"/>
                </a:schemeClr>
              </a:gs>
            </a:gsLst>
            <a:lin ang="16200000" scaled="1"/>
            <a:tileRect/>
          </a:gradFill>
          <a:ln>
            <a:solidFill>
              <a:schemeClr val="accent6">
                <a:lumMod val="40000"/>
                <a:lumOff val="6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6</a:t>
            </a:r>
          </a:p>
        </p:txBody>
      </p:sp>
      <p:sp>
        <p:nvSpPr>
          <p:cNvPr id="2" name="Rounded Rectangle 1"/>
          <p:cNvSpPr/>
          <p:nvPr/>
        </p:nvSpPr>
        <p:spPr>
          <a:xfrm>
            <a:off x="0" y="2232212"/>
            <a:ext cx="12192000" cy="447787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sz="2300">
                <a:solidFill>
                  <a:schemeClr val="tx1"/>
                </a:solidFill>
                <a:latin typeface="Times New Roman" panose="02020603050405020304" pitchFamily="18" charset="0"/>
                <a:cs typeface="Times New Roman" panose="02020603050405020304" pitchFamily="18" charset="0"/>
              </a:rPr>
              <a:t>VD1: Giả sử P1 yêu cầu thêm (1,0,2) thì hệ thống có thể cấp phát tài nguyên cho P1 hay không?</a:t>
            </a:r>
          </a:p>
        </p:txBody>
      </p:sp>
      <p:graphicFrame>
        <p:nvGraphicFramePr>
          <p:cNvPr id="3" name="Table 2"/>
          <p:cNvGraphicFramePr>
            <a:graphicFrameLocks noGrp="1"/>
          </p:cNvGraphicFramePr>
          <p:nvPr>
            <p:extLst>
              <p:ext uri="{D42A27DB-BD31-4B8C-83A1-F6EECF244321}">
                <p14:modId xmlns:p14="http://schemas.microsoft.com/office/powerpoint/2010/main" val="2257381761"/>
              </p:ext>
            </p:extLst>
          </p:nvPr>
        </p:nvGraphicFramePr>
        <p:xfrm>
          <a:off x="121025" y="3550024"/>
          <a:ext cx="1815352" cy="2232012"/>
        </p:xfrm>
        <a:graphic>
          <a:graphicData uri="http://schemas.openxmlformats.org/drawingml/2006/table">
            <a:tbl>
              <a:tblPr firstRow="1" bandRow="1">
                <a:tableStyleId>{5C22544A-7EE6-4342-B048-85BDC9FD1C3A}</a:tableStyleId>
              </a:tblPr>
              <a:tblGrid>
                <a:gridCol w="453838">
                  <a:extLst>
                    <a:ext uri="{9D8B030D-6E8A-4147-A177-3AD203B41FA5}">
                      <a16:colId xmlns:a16="http://schemas.microsoft.com/office/drawing/2014/main" val="3225390342"/>
                    </a:ext>
                  </a:extLst>
                </a:gridCol>
                <a:gridCol w="453838">
                  <a:extLst>
                    <a:ext uri="{9D8B030D-6E8A-4147-A177-3AD203B41FA5}">
                      <a16:colId xmlns:a16="http://schemas.microsoft.com/office/drawing/2014/main" val="2482057651"/>
                    </a:ext>
                  </a:extLst>
                </a:gridCol>
                <a:gridCol w="453838">
                  <a:extLst>
                    <a:ext uri="{9D8B030D-6E8A-4147-A177-3AD203B41FA5}">
                      <a16:colId xmlns:a16="http://schemas.microsoft.com/office/drawing/2014/main" val="1321840539"/>
                    </a:ext>
                  </a:extLst>
                </a:gridCol>
                <a:gridCol w="453838">
                  <a:extLst>
                    <a:ext uri="{9D8B030D-6E8A-4147-A177-3AD203B41FA5}">
                      <a16:colId xmlns:a16="http://schemas.microsoft.com/office/drawing/2014/main" val="3870792300"/>
                    </a:ext>
                  </a:extLst>
                </a:gridCol>
              </a:tblGrid>
              <a:tr h="372002">
                <a:tc>
                  <a:txBody>
                    <a:bodyPr/>
                    <a:lstStyle/>
                    <a:p>
                      <a:pPr algn="ctr"/>
                      <a:endParaRPr lang="en-US"/>
                    </a:p>
                  </a:txBody>
                  <a:tcPr/>
                </a:tc>
                <a:tc>
                  <a:txBody>
                    <a:bodyPr/>
                    <a:lstStyle/>
                    <a:p>
                      <a:pPr algn="ctr"/>
                      <a:r>
                        <a:rPr lang="en-US"/>
                        <a:t>A</a:t>
                      </a:r>
                    </a:p>
                  </a:txBody>
                  <a:tcPr/>
                </a:tc>
                <a:tc>
                  <a:txBody>
                    <a:bodyPr/>
                    <a:lstStyle/>
                    <a:p>
                      <a:pPr algn="ctr"/>
                      <a:r>
                        <a:rPr lang="en-US"/>
                        <a:t>B</a:t>
                      </a:r>
                    </a:p>
                  </a:txBody>
                  <a:tcPr/>
                </a:tc>
                <a:tc>
                  <a:txBody>
                    <a:bodyPr/>
                    <a:lstStyle/>
                    <a:p>
                      <a:pPr algn="ctr"/>
                      <a:r>
                        <a:rPr lang="en-US"/>
                        <a:t>C</a:t>
                      </a:r>
                    </a:p>
                  </a:txBody>
                  <a:tcPr/>
                </a:tc>
                <a:extLst>
                  <a:ext uri="{0D108BD9-81ED-4DB2-BD59-A6C34878D82A}">
                    <a16:rowId xmlns:a16="http://schemas.microsoft.com/office/drawing/2014/main" val="2994002768"/>
                  </a:ext>
                </a:extLst>
              </a:tr>
              <a:tr h="372002">
                <a:tc>
                  <a:txBody>
                    <a:bodyPr/>
                    <a:lstStyle/>
                    <a:p>
                      <a:pPr algn="ctr"/>
                      <a:r>
                        <a:rPr lang="en-US"/>
                        <a:t>P0</a:t>
                      </a:r>
                    </a:p>
                  </a:txBody>
                  <a:tcPr/>
                </a:tc>
                <a:tc>
                  <a:txBody>
                    <a:bodyPr/>
                    <a:lstStyle/>
                    <a:p>
                      <a:pPr algn="ctr"/>
                      <a:r>
                        <a:rPr lang="en-US"/>
                        <a:t>0</a:t>
                      </a:r>
                    </a:p>
                  </a:txBody>
                  <a:tcPr/>
                </a:tc>
                <a:tc>
                  <a:txBody>
                    <a:bodyPr/>
                    <a:lstStyle/>
                    <a:p>
                      <a:pPr algn="ctr"/>
                      <a:r>
                        <a:rPr lang="en-US"/>
                        <a:t>1</a:t>
                      </a:r>
                    </a:p>
                  </a:txBody>
                  <a:tcPr/>
                </a:tc>
                <a:tc>
                  <a:txBody>
                    <a:bodyPr/>
                    <a:lstStyle/>
                    <a:p>
                      <a:pPr algn="ctr"/>
                      <a:r>
                        <a:rPr lang="en-US"/>
                        <a:t>0</a:t>
                      </a:r>
                    </a:p>
                  </a:txBody>
                  <a:tcPr/>
                </a:tc>
                <a:extLst>
                  <a:ext uri="{0D108BD9-81ED-4DB2-BD59-A6C34878D82A}">
                    <a16:rowId xmlns:a16="http://schemas.microsoft.com/office/drawing/2014/main" val="2769201794"/>
                  </a:ext>
                </a:extLst>
              </a:tr>
              <a:tr h="372002">
                <a:tc>
                  <a:txBody>
                    <a:bodyPr/>
                    <a:lstStyle/>
                    <a:p>
                      <a:pPr algn="ctr"/>
                      <a:r>
                        <a:rPr lang="en-US"/>
                        <a:t>P1</a:t>
                      </a:r>
                    </a:p>
                  </a:txBody>
                  <a:tcPr/>
                </a:tc>
                <a:tc>
                  <a:txBody>
                    <a:bodyPr/>
                    <a:lstStyle/>
                    <a:p>
                      <a:pPr algn="ctr"/>
                      <a:r>
                        <a:rPr lang="en-US">
                          <a:solidFill>
                            <a:srgbClr val="FF0000"/>
                          </a:solidFill>
                        </a:rPr>
                        <a:t>3</a:t>
                      </a:r>
                    </a:p>
                  </a:txBody>
                  <a:tcPr/>
                </a:tc>
                <a:tc>
                  <a:txBody>
                    <a:bodyPr/>
                    <a:lstStyle/>
                    <a:p>
                      <a:pPr algn="ctr"/>
                      <a:r>
                        <a:rPr lang="en-US">
                          <a:solidFill>
                            <a:srgbClr val="FF0000"/>
                          </a:solidFill>
                        </a:rPr>
                        <a:t>0</a:t>
                      </a:r>
                    </a:p>
                  </a:txBody>
                  <a:tcPr/>
                </a:tc>
                <a:tc>
                  <a:txBody>
                    <a:bodyPr/>
                    <a:lstStyle/>
                    <a:p>
                      <a:pPr algn="ctr"/>
                      <a:r>
                        <a:rPr lang="en-US">
                          <a:solidFill>
                            <a:srgbClr val="FF0000"/>
                          </a:solidFill>
                        </a:rPr>
                        <a:t>2</a:t>
                      </a:r>
                    </a:p>
                  </a:txBody>
                  <a:tcPr/>
                </a:tc>
                <a:extLst>
                  <a:ext uri="{0D108BD9-81ED-4DB2-BD59-A6C34878D82A}">
                    <a16:rowId xmlns:a16="http://schemas.microsoft.com/office/drawing/2014/main" val="42755225"/>
                  </a:ext>
                </a:extLst>
              </a:tr>
              <a:tr h="372002">
                <a:tc>
                  <a:txBody>
                    <a:bodyPr/>
                    <a:lstStyle/>
                    <a:p>
                      <a:pPr algn="ctr"/>
                      <a:r>
                        <a:rPr lang="en-US"/>
                        <a:t>P2</a:t>
                      </a:r>
                    </a:p>
                  </a:txBody>
                  <a:tcPr/>
                </a:tc>
                <a:tc>
                  <a:txBody>
                    <a:bodyPr/>
                    <a:lstStyle/>
                    <a:p>
                      <a:pPr algn="ctr"/>
                      <a:r>
                        <a:rPr lang="en-US"/>
                        <a:t>3</a:t>
                      </a:r>
                    </a:p>
                  </a:txBody>
                  <a:tcPr/>
                </a:tc>
                <a:tc>
                  <a:txBody>
                    <a:bodyPr/>
                    <a:lstStyle/>
                    <a:p>
                      <a:pPr algn="ctr"/>
                      <a:r>
                        <a:rPr lang="en-US"/>
                        <a:t>0</a:t>
                      </a:r>
                    </a:p>
                  </a:txBody>
                  <a:tcPr/>
                </a:tc>
                <a:tc>
                  <a:txBody>
                    <a:bodyPr/>
                    <a:lstStyle/>
                    <a:p>
                      <a:pPr algn="ctr"/>
                      <a:r>
                        <a:rPr lang="en-US"/>
                        <a:t>2</a:t>
                      </a:r>
                    </a:p>
                  </a:txBody>
                  <a:tcPr/>
                </a:tc>
                <a:extLst>
                  <a:ext uri="{0D108BD9-81ED-4DB2-BD59-A6C34878D82A}">
                    <a16:rowId xmlns:a16="http://schemas.microsoft.com/office/drawing/2014/main" val="1292399251"/>
                  </a:ext>
                </a:extLst>
              </a:tr>
              <a:tr h="372002">
                <a:tc>
                  <a:txBody>
                    <a:bodyPr/>
                    <a:lstStyle/>
                    <a:p>
                      <a:pPr algn="ctr"/>
                      <a:r>
                        <a:rPr lang="en-US"/>
                        <a:t>P3</a:t>
                      </a:r>
                    </a:p>
                  </a:txBody>
                  <a:tcPr/>
                </a:tc>
                <a:tc>
                  <a:txBody>
                    <a:bodyPr/>
                    <a:lstStyle/>
                    <a:p>
                      <a:pPr algn="ctr"/>
                      <a:r>
                        <a:rPr lang="en-US"/>
                        <a:t>2</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3049413309"/>
                  </a:ext>
                </a:extLst>
              </a:tr>
              <a:tr h="372002">
                <a:tc>
                  <a:txBody>
                    <a:bodyPr/>
                    <a:lstStyle/>
                    <a:p>
                      <a:pPr algn="ctr"/>
                      <a:r>
                        <a:rPr lang="en-US"/>
                        <a:t>P4</a:t>
                      </a:r>
                    </a:p>
                  </a:txBody>
                  <a:tcPr/>
                </a:tc>
                <a:tc>
                  <a:txBody>
                    <a:bodyPr/>
                    <a:lstStyle/>
                    <a:p>
                      <a:pPr algn="ctr"/>
                      <a:r>
                        <a:rPr lang="en-US"/>
                        <a:t>0</a:t>
                      </a:r>
                    </a:p>
                  </a:txBody>
                  <a:tcPr/>
                </a:tc>
                <a:tc>
                  <a:txBody>
                    <a:bodyPr/>
                    <a:lstStyle/>
                    <a:p>
                      <a:pPr algn="ctr"/>
                      <a:r>
                        <a:rPr lang="en-US"/>
                        <a:t>0</a:t>
                      </a:r>
                    </a:p>
                  </a:txBody>
                  <a:tcPr/>
                </a:tc>
                <a:tc>
                  <a:txBody>
                    <a:bodyPr/>
                    <a:lstStyle/>
                    <a:p>
                      <a:pPr algn="ctr"/>
                      <a:r>
                        <a:rPr lang="en-US"/>
                        <a:t>2</a:t>
                      </a:r>
                    </a:p>
                  </a:txBody>
                  <a:tcPr/>
                </a:tc>
                <a:extLst>
                  <a:ext uri="{0D108BD9-81ED-4DB2-BD59-A6C34878D82A}">
                    <a16:rowId xmlns:a16="http://schemas.microsoft.com/office/drawing/2014/main" val="31842749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88279430"/>
              </p:ext>
            </p:extLst>
          </p:nvPr>
        </p:nvGraphicFramePr>
        <p:xfrm>
          <a:off x="2112686" y="3550024"/>
          <a:ext cx="1383552" cy="2232012"/>
        </p:xfrm>
        <a:graphic>
          <a:graphicData uri="http://schemas.openxmlformats.org/drawingml/2006/table">
            <a:tbl>
              <a:tblPr firstRow="1" bandRow="1">
                <a:tableStyleId>{5C22544A-7EE6-4342-B048-85BDC9FD1C3A}</a:tableStyleId>
              </a:tblPr>
              <a:tblGrid>
                <a:gridCol w="461184">
                  <a:extLst>
                    <a:ext uri="{9D8B030D-6E8A-4147-A177-3AD203B41FA5}">
                      <a16:colId xmlns:a16="http://schemas.microsoft.com/office/drawing/2014/main" val="2482057651"/>
                    </a:ext>
                  </a:extLst>
                </a:gridCol>
                <a:gridCol w="461184">
                  <a:extLst>
                    <a:ext uri="{9D8B030D-6E8A-4147-A177-3AD203B41FA5}">
                      <a16:colId xmlns:a16="http://schemas.microsoft.com/office/drawing/2014/main" val="1321840539"/>
                    </a:ext>
                  </a:extLst>
                </a:gridCol>
                <a:gridCol w="461184">
                  <a:extLst>
                    <a:ext uri="{9D8B030D-6E8A-4147-A177-3AD203B41FA5}">
                      <a16:colId xmlns:a16="http://schemas.microsoft.com/office/drawing/2014/main" val="3870792300"/>
                    </a:ext>
                  </a:extLst>
                </a:gridCol>
              </a:tblGrid>
              <a:tr h="372002">
                <a:tc>
                  <a:txBody>
                    <a:bodyPr/>
                    <a:lstStyle/>
                    <a:p>
                      <a:pPr algn="ctr"/>
                      <a:r>
                        <a:rPr lang="en-US"/>
                        <a:t>A</a:t>
                      </a:r>
                    </a:p>
                  </a:txBody>
                  <a:tcPr/>
                </a:tc>
                <a:tc>
                  <a:txBody>
                    <a:bodyPr/>
                    <a:lstStyle/>
                    <a:p>
                      <a:pPr algn="ctr"/>
                      <a:r>
                        <a:rPr lang="en-US"/>
                        <a:t>B</a:t>
                      </a:r>
                    </a:p>
                  </a:txBody>
                  <a:tcPr/>
                </a:tc>
                <a:tc>
                  <a:txBody>
                    <a:bodyPr/>
                    <a:lstStyle/>
                    <a:p>
                      <a:pPr algn="ctr"/>
                      <a:r>
                        <a:rPr lang="en-US"/>
                        <a:t>C</a:t>
                      </a:r>
                    </a:p>
                  </a:txBody>
                  <a:tcPr/>
                </a:tc>
                <a:extLst>
                  <a:ext uri="{0D108BD9-81ED-4DB2-BD59-A6C34878D82A}">
                    <a16:rowId xmlns:a16="http://schemas.microsoft.com/office/drawing/2014/main" val="2994002768"/>
                  </a:ext>
                </a:extLst>
              </a:tr>
              <a:tr h="372002">
                <a:tc>
                  <a:txBody>
                    <a:bodyPr/>
                    <a:lstStyle/>
                    <a:p>
                      <a:pPr algn="ctr"/>
                      <a:r>
                        <a:rPr lang="en-US"/>
                        <a:t>7</a:t>
                      </a:r>
                    </a:p>
                  </a:txBody>
                  <a:tcPr/>
                </a:tc>
                <a:tc>
                  <a:txBody>
                    <a:bodyPr/>
                    <a:lstStyle/>
                    <a:p>
                      <a:pPr algn="ctr"/>
                      <a:r>
                        <a:rPr lang="en-US"/>
                        <a:t>5</a:t>
                      </a:r>
                    </a:p>
                  </a:txBody>
                  <a:tcPr/>
                </a:tc>
                <a:tc>
                  <a:txBody>
                    <a:bodyPr/>
                    <a:lstStyle/>
                    <a:p>
                      <a:pPr algn="ctr"/>
                      <a:r>
                        <a:rPr lang="en-US"/>
                        <a:t>3</a:t>
                      </a:r>
                    </a:p>
                  </a:txBody>
                  <a:tcPr/>
                </a:tc>
                <a:extLst>
                  <a:ext uri="{0D108BD9-81ED-4DB2-BD59-A6C34878D82A}">
                    <a16:rowId xmlns:a16="http://schemas.microsoft.com/office/drawing/2014/main" val="2769201794"/>
                  </a:ext>
                </a:extLst>
              </a:tr>
              <a:tr h="372002">
                <a:tc>
                  <a:txBody>
                    <a:bodyPr/>
                    <a:lstStyle/>
                    <a:p>
                      <a:pPr algn="ctr"/>
                      <a:r>
                        <a:rPr lang="en-US"/>
                        <a:t>3</a:t>
                      </a:r>
                    </a:p>
                  </a:txBody>
                  <a:tcPr/>
                </a:tc>
                <a:tc>
                  <a:txBody>
                    <a:bodyPr/>
                    <a:lstStyle/>
                    <a:p>
                      <a:pPr algn="ctr"/>
                      <a:r>
                        <a:rPr lang="en-US"/>
                        <a:t>2</a:t>
                      </a:r>
                    </a:p>
                  </a:txBody>
                  <a:tcPr/>
                </a:tc>
                <a:tc>
                  <a:txBody>
                    <a:bodyPr/>
                    <a:lstStyle/>
                    <a:p>
                      <a:pPr algn="ctr"/>
                      <a:r>
                        <a:rPr lang="en-US"/>
                        <a:t>2</a:t>
                      </a:r>
                    </a:p>
                  </a:txBody>
                  <a:tcPr/>
                </a:tc>
                <a:extLst>
                  <a:ext uri="{0D108BD9-81ED-4DB2-BD59-A6C34878D82A}">
                    <a16:rowId xmlns:a16="http://schemas.microsoft.com/office/drawing/2014/main" val="42755225"/>
                  </a:ext>
                </a:extLst>
              </a:tr>
              <a:tr h="372002">
                <a:tc>
                  <a:txBody>
                    <a:bodyPr/>
                    <a:lstStyle/>
                    <a:p>
                      <a:pPr algn="ctr"/>
                      <a:r>
                        <a:rPr lang="en-US"/>
                        <a:t>9</a:t>
                      </a:r>
                    </a:p>
                  </a:txBody>
                  <a:tcPr/>
                </a:tc>
                <a:tc>
                  <a:txBody>
                    <a:bodyPr/>
                    <a:lstStyle/>
                    <a:p>
                      <a:pPr algn="ctr"/>
                      <a:r>
                        <a:rPr lang="en-US"/>
                        <a:t>0</a:t>
                      </a:r>
                    </a:p>
                  </a:txBody>
                  <a:tcPr/>
                </a:tc>
                <a:tc>
                  <a:txBody>
                    <a:bodyPr/>
                    <a:lstStyle/>
                    <a:p>
                      <a:pPr algn="ctr"/>
                      <a:r>
                        <a:rPr lang="en-US"/>
                        <a:t>2</a:t>
                      </a:r>
                    </a:p>
                  </a:txBody>
                  <a:tcPr/>
                </a:tc>
                <a:extLst>
                  <a:ext uri="{0D108BD9-81ED-4DB2-BD59-A6C34878D82A}">
                    <a16:rowId xmlns:a16="http://schemas.microsoft.com/office/drawing/2014/main" val="1292399251"/>
                  </a:ext>
                </a:extLst>
              </a:tr>
              <a:tr h="372002">
                <a:tc>
                  <a:txBody>
                    <a:bodyPr/>
                    <a:lstStyle/>
                    <a:p>
                      <a:pPr algn="ctr"/>
                      <a:r>
                        <a:rPr lang="en-US"/>
                        <a:t>2</a:t>
                      </a:r>
                    </a:p>
                  </a:txBody>
                  <a:tcPr/>
                </a:tc>
                <a:tc>
                  <a:txBody>
                    <a:bodyPr/>
                    <a:lstStyle/>
                    <a:p>
                      <a:pPr algn="ctr"/>
                      <a:r>
                        <a:rPr lang="en-US"/>
                        <a:t>2</a:t>
                      </a:r>
                    </a:p>
                  </a:txBody>
                  <a:tcPr/>
                </a:tc>
                <a:tc>
                  <a:txBody>
                    <a:bodyPr/>
                    <a:lstStyle/>
                    <a:p>
                      <a:pPr algn="ctr"/>
                      <a:r>
                        <a:rPr lang="en-US"/>
                        <a:t>2</a:t>
                      </a:r>
                    </a:p>
                  </a:txBody>
                  <a:tcPr/>
                </a:tc>
                <a:extLst>
                  <a:ext uri="{0D108BD9-81ED-4DB2-BD59-A6C34878D82A}">
                    <a16:rowId xmlns:a16="http://schemas.microsoft.com/office/drawing/2014/main" val="3049413309"/>
                  </a:ext>
                </a:extLst>
              </a:tr>
              <a:tr h="372002">
                <a:tc>
                  <a:txBody>
                    <a:bodyPr/>
                    <a:lstStyle/>
                    <a:p>
                      <a:pPr algn="ctr"/>
                      <a:r>
                        <a:rPr lang="en-US"/>
                        <a:t>4</a:t>
                      </a:r>
                    </a:p>
                  </a:txBody>
                  <a:tcPr/>
                </a:tc>
                <a:tc>
                  <a:txBody>
                    <a:bodyPr/>
                    <a:lstStyle/>
                    <a:p>
                      <a:pPr algn="ctr"/>
                      <a:r>
                        <a:rPr lang="en-US"/>
                        <a:t>3</a:t>
                      </a:r>
                    </a:p>
                  </a:txBody>
                  <a:tcPr/>
                </a:tc>
                <a:tc>
                  <a:txBody>
                    <a:bodyPr/>
                    <a:lstStyle/>
                    <a:p>
                      <a:pPr algn="ctr"/>
                      <a:r>
                        <a:rPr lang="en-US"/>
                        <a:t>3</a:t>
                      </a:r>
                    </a:p>
                  </a:txBody>
                  <a:tcPr/>
                </a:tc>
                <a:extLst>
                  <a:ext uri="{0D108BD9-81ED-4DB2-BD59-A6C34878D82A}">
                    <a16:rowId xmlns:a16="http://schemas.microsoft.com/office/drawing/2014/main" val="31842749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004256643"/>
              </p:ext>
            </p:extLst>
          </p:nvPr>
        </p:nvGraphicFramePr>
        <p:xfrm>
          <a:off x="5232406" y="3550024"/>
          <a:ext cx="1383552" cy="2232012"/>
        </p:xfrm>
        <a:graphic>
          <a:graphicData uri="http://schemas.openxmlformats.org/drawingml/2006/table">
            <a:tbl>
              <a:tblPr firstRow="1" bandRow="1">
                <a:tableStyleId>{5C22544A-7EE6-4342-B048-85BDC9FD1C3A}</a:tableStyleId>
              </a:tblPr>
              <a:tblGrid>
                <a:gridCol w="461184">
                  <a:extLst>
                    <a:ext uri="{9D8B030D-6E8A-4147-A177-3AD203B41FA5}">
                      <a16:colId xmlns:a16="http://schemas.microsoft.com/office/drawing/2014/main" val="2482057651"/>
                    </a:ext>
                  </a:extLst>
                </a:gridCol>
                <a:gridCol w="461184">
                  <a:extLst>
                    <a:ext uri="{9D8B030D-6E8A-4147-A177-3AD203B41FA5}">
                      <a16:colId xmlns:a16="http://schemas.microsoft.com/office/drawing/2014/main" val="1321840539"/>
                    </a:ext>
                  </a:extLst>
                </a:gridCol>
                <a:gridCol w="461184">
                  <a:extLst>
                    <a:ext uri="{9D8B030D-6E8A-4147-A177-3AD203B41FA5}">
                      <a16:colId xmlns:a16="http://schemas.microsoft.com/office/drawing/2014/main" val="3870792300"/>
                    </a:ext>
                  </a:extLst>
                </a:gridCol>
              </a:tblGrid>
              <a:tr h="372002">
                <a:tc>
                  <a:txBody>
                    <a:bodyPr/>
                    <a:lstStyle/>
                    <a:p>
                      <a:pPr algn="ctr"/>
                      <a:r>
                        <a:rPr lang="en-US"/>
                        <a:t>A</a:t>
                      </a:r>
                    </a:p>
                  </a:txBody>
                  <a:tcPr/>
                </a:tc>
                <a:tc>
                  <a:txBody>
                    <a:bodyPr/>
                    <a:lstStyle/>
                    <a:p>
                      <a:pPr algn="ctr"/>
                      <a:r>
                        <a:rPr lang="en-US"/>
                        <a:t>B</a:t>
                      </a:r>
                    </a:p>
                  </a:txBody>
                  <a:tcPr/>
                </a:tc>
                <a:tc>
                  <a:txBody>
                    <a:bodyPr/>
                    <a:lstStyle/>
                    <a:p>
                      <a:pPr algn="ctr"/>
                      <a:r>
                        <a:rPr lang="en-US"/>
                        <a:t>C</a:t>
                      </a:r>
                    </a:p>
                  </a:txBody>
                  <a:tcPr/>
                </a:tc>
                <a:extLst>
                  <a:ext uri="{0D108BD9-81ED-4DB2-BD59-A6C34878D82A}">
                    <a16:rowId xmlns:a16="http://schemas.microsoft.com/office/drawing/2014/main" val="2994002768"/>
                  </a:ext>
                </a:extLst>
              </a:tr>
              <a:tr h="372002">
                <a:tc>
                  <a:txBody>
                    <a:bodyPr/>
                    <a:lstStyle/>
                    <a:p>
                      <a:pPr algn="ctr"/>
                      <a:r>
                        <a:rPr lang="en-US">
                          <a:solidFill>
                            <a:schemeClr val="tx1"/>
                          </a:solidFill>
                        </a:rPr>
                        <a:t>7</a:t>
                      </a:r>
                    </a:p>
                  </a:txBody>
                  <a:tcPr/>
                </a:tc>
                <a:tc>
                  <a:txBody>
                    <a:bodyPr/>
                    <a:lstStyle/>
                    <a:p>
                      <a:pPr algn="ctr"/>
                      <a:r>
                        <a:rPr lang="en-US">
                          <a:solidFill>
                            <a:schemeClr val="tx1"/>
                          </a:solidFill>
                        </a:rPr>
                        <a:t>4</a:t>
                      </a:r>
                    </a:p>
                  </a:txBody>
                  <a:tcPr/>
                </a:tc>
                <a:tc>
                  <a:txBody>
                    <a:bodyPr/>
                    <a:lstStyle/>
                    <a:p>
                      <a:pPr algn="ctr"/>
                      <a:r>
                        <a:rPr lang="en-US">
                          <a:solidFill>
                            <a:schemeClr val="tx1"/>
                          </a:solidFill>
                        </a:rPr>
                        <a:t>3</a:t>
                      </a:r>
                    </a:p>
                  </a:txBody>
                  <a:tcPr/>
                </a:tc>
                <a:extLst>
                  <a:ext uri="{0D108BD9-81ED-4DB2-BD59-A6C34878D82A}">
                    <a16:rowId xmlns:a16="http://schemas.microsoft.com/office/drawing/2014/main" val="2769201794"/>
                  </a:ext>
                </a:extLst>
              </a:tr>
              <a:tr h="372002">
                <a:tc>
                  <a:txBody>
                    <a:bodyPr/>
                    <a:lstStyle/>
                    <a:p>
                      <a:pPr algn="ctr"/>
                      <a:r>
                        <a:rPr lang="en-US" b="0">
                          <a:solidFill>
                            <a:srgbClr val="FF0000"/>
                          </a:solidFill>
                        </a:rPr>
                        <a:t>0</a:t>
                      </a:r>
                    </a:p>
                  </a:txBody>
                  <a:tcPr/>
                </a:tc>
                <a:tc>
                  <a:txBody>
                    <a:bodyPr/>
                    <a:lstStyle/>
                    <a:p>
                      <a:pPr algn="ctr"/>
                      <a:r>
                        <a:rPr lang="en-US" b="0">
                          <a:solidFill>
                            <a:srgbClr val="FF0000"/>
                          </a:solidFill>
                        </a:rPr>
                        <a:t>2</a:t>
                      </a:r>
                    </a:p>
                  </a:txBody>
                  <a:tcPr/>
                </a:tc>
                <a:tc>
                  <a:txBody>
                    <a:bodyPr/>
                    <a:lstStyle/>
                    <a:p>
                      <a:pPr algn="ctr"/>
                      <a:r>
                        <a:rPr lang="en-US" b="0">
                          <a:solidFill>
                            <a:srgbClr val="FF0000"/>
                          </a:solidFill>
                        </a:rPr>
                        <a:t>0</a:t>
                      </a:r>
                    </a:p>
                  </a:txBody>
                  <a:tcPr/>
                </a:tc>
                <a:extLst>
                  <a:ext uri="{0D108BD9-81ED-4DB2-BD59-A6C34878D82A}">
                    <a16:rowId xmlns:a16="http://schemas.microsoft.com/office/drawing/2014/main" val="42755225"/>
                  </a:ext>
                </a:extLst>
              </a:tr>
              <a:tr h="372002">
                <a:tc>
                  <a:txBody>
                    <a:bodyPr/>
                    <a:lstStyle/>
                    <a:p>
                      <a:pPr algn="ctr"/>
                      <a:r>
                        <a:rPr lang="en-US"/>
                        <a:t>6</a:t>
                      </a:r>
                    </a:p>
                  </a:txBody>
                  <a:tcPr/>
                </a:tc>
                <a:tc>
                  <a:txBody>
                    <a:bodyPr/>
                    <a:lstStyle/>
                    <a:p>
                      <a:pPr algn="ctr"/>
                      <a:r>
                        <a:rPr lang="en-US"/>
                        <a:t>0</a:t>
                      </a:r>
                    </a:p>
                  </a:txBody>
                  <a:tcPr/>
                </a:tc>
                <a:tc>
                  <a:txBody>
                    <a:bodyPr/>
                    <a:lstStyle/>
                    <a:p>
                      <a:pPr algn="ctr"/>
                      <a:r>
                        <a:rPr lang="en-US"/>
                        <a:t>0</a:t>
                      </a:r>
                    </a:p>
                  </a:txBody>
                  <a:tcPr/>
                </a:tc>
                <a:extLst>
                  <a:ext uri="{0D108BD9-81ED-4DB2-BD59-A6C34878D82A}">
                    <a16:rowId xmlns:a16="http://schemas.microsoft.com/office/drawing/2014/main" val="1292399251"/>
                  </a:ext>
                </a:extLst>
              </a:tr>
              <a:tr h="372002">
                <a:tc>
                  <a:txBody>
                    <a:bodyPr/>
                    <a:lstStyle/>
                    <a:p>
                      <a:pPr algn="ctr"/>
                      <a:r>
                        <a:rPr lang="en-US"/>
                        <a:t>0</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3049413309"/>
                  </a:ext>
                </a:extLst>
              </a:tr>
              <a:tr h="372002">
                <a:tc>
                  <a:txBody>
                    <a:bodyPr/>
                    <a:lstStyle/>
                    <a:p>
                      <a:pPr algn="ctr"/>
                      <a:r>
                        <a:rPr lang="en-US"/>
                        <a:t>4</a:t>
                      </a:r>
                    </a:p>
                  </a:txBody>
                  <a:tcPr/>
                </a:tc>
                <a:tc>
                  <a:txBody>
                    <a:bodyPr/>
                    <a:lstStyle/>
                    <a:p>
                      <a:pPr algn="ctr"/>
                      <a:r>
                        <a:rPr lang="en-US"/>
                        <a:t>3</a:t>
                      </a:r>
                    </a:p>
                  </a:txBody>
                  <a:tcPr/>
                </a:tc>
                <a:tc>
                  <a:txBody>
                    <a:bodyPr/>
                    <a:lstStyle/>
                    <a:p>
                      <a:pPr algn="ctr"/>
                      <a:r>
                        <a:rPr lang="en-US"/>
                        <a:t>1</a:t>
                      </a:r>
                    </a:p>
                  </a:txBody>
                  <a:tcPr/>
                </a:tc>
                <a:extLst>
                  <a:ext uri="{0D108BD9-81ED-4DB2-BD59-A6C34878D82A}">
                    <a16:rowId xmlns:a16="http://schemas.microsoft.com/office/drawing/2014/main" val="31842749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118064902"/>
              </p:ext>
            </p:extLst>
          </p:nvPr>
        </p:nvGraphicFramePr>
        <p:xfrm>
          <a:off x="3672546" y="3550024"/>
          <a:ext cx="1383552" cy="762100"/>
        </p:xfrm>
        <a:graphic>
          <a:graphicData uri="http://schemas.openxmlformats.org/drawingml/2006/table">
            <a:tbl>
              <a:tblPr firstRow="1" bandRow="1">
                <a:tableStyleId>{5C22544A-7EE6-4342-B048-85BDC9FD1C3A}</a:tableStyleId>
              </a:tblPr>
              <a:tblGrid>
                <a:gridCol w="461184">
                  <a:extLst>
                    <a:ext uri="{9D8B030D-6E8A-4147-A177-3AD203B41FA5}">
                      <a16:colId xmlns:a16="http://schemas.microsoft.com/office/drawing/2014/main" val="3170803504"/>
                    </a:ext>
                  </a:extLst>
                </a:gridCol>
                <a:gridCol w="461184">
                  <a:extLst>
                    <a:ext uri="{9D8B030D-6E8A-4147-A177-3AD203B41FA5}">
                      <a16:colId xmlns:a16="http://schemas.microsoft.com/office/drawing/2014/main" val="3582204491"/>
                    </a:ext>
                  </a:extLst>
                </a:gridCol>
                <a:gridCol w="461184">
                  <a:extLst>
                    <a:ext uri="{9D8B030D-6E8A-4147-A177-3AD203B41FA5}">
                      <a16:colId xmlns:a16="http://schemas.microsoft.com/office/drawing/2014/main" val="4070678631"/>
                    </a:ext>
                  </a:extLst>
                </a:gridCol>
              </a:tblGrid>
              <a:tr h="381050">
                <a:tc>
                  <a:txBody>
                    <a:bodyPr/>
                    <a:lstStyle/>
                    <a:p>
                      <a:pPr algn="ctr"/>
                      <a:r>
                        <a:rPr lang="en-US"/>
                        <a:t>A</a:t>
                      </a:r>
                    </a:p>
                  </a:txBody>
                  <a:tcPr/>
                </a:tc>
                <a:tc>
                  <a:txBody>
                    <a:bodyPr/>
                    <a:lstStyle/>
                    <a:p>
                      <a:pPr algn="ctr"/>
                      <a:r>
                        <a:rPr lang="en-US"/>
                        <a:t>B</a:t>
                      </a:r>
                    </a:p>
                  </a:txBody>
                  <a:tcPr/>
                </a:tc>
                <a:tc>
                  <a:txBody>
                    <a:bodyPr/>
                    <a:lstStyle/>
                    <a:p>
                      <a:pPr algn="ctr"/>
                      <a:r>
                        <a:rPr lang="en-US"/>
                        <a:t>C</a:t>
                      </a:r>
                    </a:p>
                  </a:txBody>
                  <a:tcPr/>
                </a:tc>
                <a:extLst>
                  <a:ext uri="{0D108BD9-81ED-4DB2-BD59-A6C34878D82A}">
                    <a16:rowId xmlns:a16="http://schemas.microsoft.com/office/drawing/2014/main" val="735389384"/>
                  </a:ext>
                </a:extLst>
              </a:tr>
              <a:tr h="381050">
                <a:tc>
                  <a:txBody>
                    <a:bodyPr/>
                    <a:lstStyle/>
                    <a:p>
                      <a:pPr algn="ctr"/>
                      <a:r>
                        <a:rPr lang="en-US">
                          <a:solidFill>
                            <a:srgbClr val="FF0000"/>
                          </a:solidFill>
                        </a:rPr>
                        <a:t>2</a:t>
                      </a:r>
                    </a:p>
                  </a:txBody>
                  <a:tcPr/>
                </a:tc>
                <a:tc>
                  <a:txBody>
                    <a:bodyPr/>
                    <a:lstStyle/>
                    <a:p>
                      <a:pPr algn="ctr"/>
                      <a:r>
                        <a:rPr lang="en-US">
                          <a:solidFill>
                            <a:srgbClr val="FF0000"/>
                          </a:solidFill>
                        </a:rPr>
                        <a:t>3</a:t>
                      </a:r>
                    </a:p>
                  </a:txBody>
                  <a:tcPr/>
                </a:tc>
                <a:tc>
                  <a:txBody>
                    <a:bodyPr/>
                    <a:lstStyle/>
                    <a:p>
                      <a:pPr algn="ctr"/>
                      <a:r>
                        <a:rPr lang="en-US">
                          <a:solidFill>
                            <a:srgbClr val="FF0000"/>
                          </a:solidFill>
                        </a:rPr>
                        <a:t>0</a:t>
                      </a:r>
                    </a:p>
                  </a:txBody>
                  <a:tcPr/>
                </a:tc>
                <a:extLst>
                  <a:ext uri="{0D108BD9-81ED-4DB2-BD59-A6C34878D82A}">
                    <a16:rowId xmlns:a16="http://schemas.microsoft.com/office/drawing/2014/main" val="4215338479"/>
                  </a:ext>
                </a:extLst>
              </a:tr>
            </a:tbl>
          </a:graphicData>
        </a:graphic>
      </p:graphicFrame>
      <p:sp>
        <p:nvSpPr>
          <p:cNvPr id="9" name="Rectangle 8"/>
          <p:cNvSpPr/>
          <p:nvPr/>
        </p:nvSpPr>
        <p:spPr>
          <a:xfrm>
            <a:off x="552826" y="3079376"/>
            <a:ext cx="1383552" cy="336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latin typeface="Times New Roman" panose="02020603050405020304" pitchFamily="18" charset="0"/>
                <a:cs typeface="Times New Roman" panose="02020603050405020304" pitchFamily="18" charset="0"/>
              </a:rPr>
              <a:t>Allocation</a:t>
            </a:r>
          </a:p>
        </p:txBody>
      </p:sp>
      <p:sp>
        <p:nvSpPr>
          <p:cNvPr id="10" name="Rectangle 9"/>
          <p:cNvSpPr/>
          <p:nvPr/>
        </p:nvSpPr>
        <p:spPr>
          <a:xfrm>
            <a:off x="2112686" y="3079376"/>
            <a:ext cx="1383552" cy="336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latin typeface="Times New Roman" panose="02020603050405020304" pitchFamily="18" charset="0"/>
                <a:cs typeface="Times New Roman" panose="02020603050405020304" pitchFamily="18" charset="0"/>
              </a:rPr>
              <a:t>Max</a:t>
            </a:r>
          </a:p>
        </p:txBody>
      </p:sp>
      <p:sp>
        <p:nvSpPr>
          <p:cNvPr id="11" name="Rectangle 10"/>
          <p:cNvSpPr/>
          <p:nvPr/>
        </p:nvSpPr>
        <p:spPr>
          <a:xfrm>
            <a:off x="3672546" y="3079376"/>
            <a:ext cx="1383552" cy="336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latin typeface="Times New Roman" panose="02020603050405020304" pitchFamily="18" charset="0"/>
                <a:cs typeface="Times New Roman" panose="02020603050405020304" pitchFamily="18" charset="0"/>
              </a:rPr>
              <a:t>Available</a:t>
            </a:r>
          </a:p>
        </p:txBody>
      </p:sp>
      <p:sp>
        <p:nvSpPr>
          <p:cNvPr id="12" name="Rectangle 11"/>
          <p:cNvSpPr/>
          <p:nvPr/>
        </p:nvSpPr>
        <p:spPr>
          <a:xfrm>
            <a:off x="5232406" y="3079376"/>
            <a:ext cx="1383552" cy="336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latin typeface="Times New Roman" panose="02020603050405020304" pitchFamily="18" charset="0"/>
                <a:cs typeface="Times New Roman" panose="02020603050405020304" pitchFamily="18" charset="0"/>
              </a:rPr>
              <a:t>Need</a:t>
            </a:r>
          </a:p>
        </p:txBody>
      </p:sp>
      <p:sp>
        <p:nvSpPr>
          <p:cNvPr id="14" name="Rounded Rectangle 13"/>
          <p:cNvSpPr/>
          <p:nvPr/>
        </p:nvSpPr>
        <p:spPr>
          <a:xfrm>
            <a:off x="6792267" y="3079376"/>
            <a:ext cx="5175615" cy="329453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sz="2300">
                <a:latin typeface="Times New Roman" panose="02020603050405020304" pitchFamily="18" charset="0"/>
                <a:cs typeface="Times New Roman" panose="02020603050405020304" pitchFamily="18" charset="0"/>
              </a:rPr>
              <a:t>Request(1,0,2) ≤ Need(1,2,2)</a:t>
            </a:r>
          </a:p>
          <a:p>
            <a:r>
              <a:rPr lang="en-US" sz="2300">
                <a:latin typeface="Times New Roman" panose="02020603050405020304" pitchFamily="18" charset="0"/>
                <a:cs typeface="Times New Roman" panose="02020603050405020304" pitchFamily="18" charset="0"/>
              </a:rPr>
              <a:t>Request(1,0,2) ≤ Available(3,3,2)</a:t>
            </a:r>
          </a:p>
          <a:p>
            <a:pPr marL="342900" indent="-342900">
              <a:buFont typeface="Symbol" panose="05050102010706020507" pitchFamily="18" charset="2"/>
              <a:buChar char="Þ"/>
            </a:pPr>
            <a:r>
              <a:rPr lang="en-US" sz="2300">
                <a:latin typeface="Times New Roman" panose="02020603050405020304" pitchFamily="18" charset="0"/>
                <a:cs typeface="Times New Roman" panose="02020603050405020304" pitchFamily="18" charset="0"/>
              </a:rPr>
              <a:t>Cập nhật lại hệ thống. Dùng giải thuật banker xem trạng thái mới có an toàn hay không.</a:t>
            </a:r>
          </a:p>
          <a:p>
            <a:r>
              <a:rPr lang="en-US" sz="2200" b="1" i="1">
                <a:solidFill>
                  <a:srgbClr val="00B050"/>
                </a:solidFill>
                <a:latin typeface="Times New Roman" panose="02020603050405020304" pitchFamily="18" charset="0"/>
                <a:cs typeface="Times New Roman" panose="02020603050405020304" pitchFamily="18" charset="0"/>
              </a:rPr>
              <a:t>available  = available – request(Pi)</a:t>
            </a:r>
          </a:p>
          <a:p>
            <a:r>
              <a:rPr lang="en-US" sz="2100" b="1" i="1">
                <a:solidFill>
                  <a:schemeClr val="tx1"/>
                </a:solidFill>
                <a:latin typeface="Times New Roman" panose="02020603050405020304" pitchFamily="18" charset="0"/>
                <a:cs typeface="Times New Roman" panose="02020603050405020304" pitchFamily="18" charset="0"/>
              </a:rPr>
              <a:t>allocation(Pi)=allocation(Pi)+ request(Pi)</a:t>
            </a:r>
          </a:p>
          <a:p>
            <a:r>
              <a:rPr lang="en-US" sz="2200" b="1" i="1">
                <a:solidFill>
                  <a:schemeClr val="accent5">
                    <a:lumMod val="75000"/>
                  </a:schemeClr>
                </a:solidFill>
                <a:latin typeface="Times New Roman" panose="02020603050405020304" pitchFamily="18" charset="0"/>
                <a:cs typeface="Times New Roman" panose="02020603050405020304" pitchFamily="18" charset="0"/>
              </a:rPr>
              <a:t>need(Pi)   = need(Pi) – request(Pi)</a:t>
            </a:r>
          </a:p>
          <a:p>
            <a:pPr marL="342900" indent="-342900">
              <a:buFont typeface="Symbol" panose="05050102010706020507" pitchFamily="18" charset="2"/>
              <a:buChar char="Þ"/>
            </a:pPr>
            <a:endParaRPr lang="en-US" sz="2300">
              <a:latin typeface="Times New Roman" panose="02020603050405020304" pitchFamily="18" charset="0"/>
              <a:cs typeface="Times New Roman" panose="02020603050405020304" pitchFamily="18" charset="0"/>
            </a:endParaRPr>
          </a:p>
          <a:p>
            <a:endParaRPr lang="en-US" sz="23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0880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447"/>
            <a:ext cx="12192000" cy="2057400"/>
          </a:xfrm>
          <a:prstGeom prst="rect">
            <a:avLst/>
          </a:prstGeom>
          <a:gradFill flip="none" rotWithShape="1">
            <a:gsLst>
              <a:gs pos="0">
                <a:schemeClr val="accent6">
                  <a:lumMod val="40000"/>
                  <a:lumOff val="60000"/>
                  <a:shade val="30000"/>
                  <a:satMod val="115000"/>
                </a:schemeClr>
              </a:gs>
              <a:gs pos="50000">
                <a:schemeClr val="accent6">
                  <a:lumMod val="40000"/>
                  <a:lumOff val="60000"/>
                  <a:shade val="67500"/>
                  <a:satMod val="115000"/>
                </a:schemeClr>
              </a:gs>
              <a:gs pos="100000">
                <a:schemeClr val="accent6">
                  <a:lumMod val="40000"/>
                  <a:lumOff val="60000"/>
                  <a:shade val="100000"/>
                  <a:satMod val="115000"/>
                </a:schemeClr>
              </a:gs>
            </a:gsLst>
            <a:lin ang="16200000" scaled="1"/>
            <a:tileRect/>
          </a:gradFill>
          <a:ln>
            <a:solidFill>
              <a:schemeClr val="accent6">
                <a:lumMod val="40000"/>
                <a:lumOff val="6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6</a:t>
            </a:r>
          </a:p>
        </p:txBody>
      </p:sp>
      <p:sp>
        <p:nvSpPr>
          <p:cNvPr id="2" name="Rounded Rectangle 1"/>
          <p:cNvSpPr/>
          <p:nvPr/>
        </p:nvSpPr>
        <p:spPr>
          <a:xfrm>
            <a:off x="0" y="2232212"/>
            <a:ext cx="12192000" cy="447787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sz="2300">
                <a:solidFill>
                  <a:schemeClr val="tx1"/>
                </a:solidFill>
                <a:latin typeface="Times New Roman" panose="02020603050405020304" pitchFamily="18" charset="0"/>
                <a:cs typeface="Times New Roman" panose="02020603050405020304" pitchFamily="18" charset="0"/>
              </a:rPr>
              <a:t>VD1: Giả sử P1 yêu cầu thêm (1,0,2) thì hệ thống có thể cấp phát tài nguyên cho P1 hay không?</a:t>
            </a:r>
          </a:p>
        </p:txBody>
      </p:sp>
      <p:graphicFrame>
        <p:nvGraphicFramePr>
          <p:cNvPr id="3" name="Table 2"/>
          <p:cNvGraphicFramePr>
            <a:graphicFrameLocks noGrp="1"/>
          </p:cNvGraphicFramePr>
          <p:nvPr>
            <p:extLst>
              <p:ext uri="{D42A27DB-BD31-4B8C-83A1-F6EECF244321}">
                <p14:modId xmlns:p14="http://schemas.microsoft.com/office/powerpoint/2010/main" val="2102300719"/>
              </p:ext>
            </p:extLst>
          </p:nvPr>
        </p:nvGraphicFramePr>
        <p:xfrm>
          <a:off x="537882" y="3550024"/>
          <a:ext cx="1815352" cy="2232012"/>
        </p:xfrm>
        <a:graphic>
          <a:graphicData uri="http://schemas.openxmlformats.org/drawingml/2006/table">
            <a:tbl>
              <a:tblPr firstRow="1" bandRow="1">
                <a:tableStyleId>{5C22544A-7EE6-4342-B048-85BDC9FD1C3A}</a:tableStyleId>
              </a:tblPr>
              <a:tblGrid>
                <a:gridCol w="453838">
                  <a:extLst>
                    <a:ext uri="{9D8B030D-6E8A-4147-A177-3AD203B41FA5}">
                      <a16:colId xmlns:a16="http://schemas.microsoft.com/office/drawing/2014/main" val="3225390342"/>
                    </a:ext>
                  </a:extLst>
                </a:gridCol>
                <a:gridCol w="453838">
                  <a:extLst>
                    <a:ext uri="{9D8B030D-6E8A-4147-A177-3AD203B41FA5}">
                      <a16:colId xmlns:a16="http://schemas.microsoft.com/office/drawing/2014/main" val="2482057651"/>
                    </a:ext>
                  </a:extLst>
                </a:gridCol>
                <a:gridCol w="453838">
                  <a:extLst>
                    <a:ext uri="{9D8B030D-6E8A-4147-A177-3AD203B41FA5}">
                      <a16:colId xmlns:a16="http://schemas.microsoft.com/office/drawing/2014/main" val="1321840539"/>
                    </a:ext>
                  </a:extLst>
                </a:gridCol>
                <a:gridCol w="453838">
                  <a:extLst>
                    <a:ext uri="{9D8B030D-6E8A-4147-A177-3AD203B41FA5}">
                      <a16:colId xmlns:a16="http://schemas.microsoft.com/office/drawing/2014/main" val="3870792300"/>
                    </a:ext>
                  </a:extLst>
                </a:gridCol>
              </a:tblGrid>
              <a:tr h="372002">
                <a:tc>
                  <a:txBody>
                    <a:bodyPr/>
                    <a:lstStyle/>
                    <a:p>
                      <a:pPr algn="ctr"/>
                      <a:endParaRPr lang="en-US"/>
                    </a:p>
                  </a:txBody>
                  <a:tcPr/>
                </a:tc>
                <a:tc>
                  <a:txBody>
                    <a:bodyPr/>
                    <a:lstStyle/>
                    <a:p>
                      <a:pPr algn="ctr"/>
                      <a:r>
                        <a:rPr lang="en-US"/>
                        <a:t>A</a:t>
                      </a:r>
                    </a:p>
                  </a:txBody>
                  <a:tcPr/>
                </a:tc>
                <a:tc>
                  <a:txBody>
                    <a:bodyPr/>
                    <a:lstStyle/>
                    <a:p>
                      <a:pPr algn="ctr"/>
                      <a:r>
                        <a:rPr lang="en-US"/>
                        <a:t>B</a:t>
                      </a:r>
                    </a:p>
                  </a:txBody>
                  <a:tcPr/>
                </a:tc>
                <a:tc>
                  <a:txBody>
                    <a:bodyPr/>
                    <a:lstStyle/>
                    <a:p>
                      <a:pPr algn="ctr"/>
                      <a:r>
                        <a:rPr lang="en-US"/>
                        <a:t>C</a:t>
                      </a:r>
                    </a:p>
                  </a:txBody>
                  <a:tcPr/>
                </a:tc>
                <a:extLst>
                  <a:ext uri="{0D108BD9-81ED-4DB2-BD59-A6C34878D82A}">
                    <a16:rowId xmlns:a16="http://schemas.microsoft.com/office/drawing/2014/main" val="2994002768"/>
                  </a:ext>
                </a:extLst>
              </a:tr>
              <a:tr h="372002">
                <a:tc>
                  <a:txBody>
                    <a:bodyPr/>
                    <a:lstStyle/>
                    <a:p>
                      <a:pPr algn="ctr"/>
                      <a:r>
                        <a:rPr lang="en-US"/>
                        <a:t>P0</a:t>
                      </a:r>
                    </a:p>
                  </a:txBody>
                  <a:tcPr/>
                </a:tc>
                <a:tc>
                  <a:txBody>
                    <a:bodyPr/>
                    <a:lstStyle/>
                    <a:p>
                      <a:pPr algn="ctr"/>
                      <a:r>
                        <a:rPr lang="en-US"/>
                        <a:t>0</a:t>
                      </a:r>
                    </a:p>
                  </a:txBody>
                  <a:tcPr/>
                </a:tc>
                <a:tc>
                  <a:txBody>
                    <a:bodyPr/>
                    <a:lstStyle/>
                    <a:p>
                      <a:pPr algn="ctr"/>
                      <a:r>
                        <a:rPr lang="en-US"/>
                        <a:t>1</a:t>
                      </a:r>
                    </a:p>
                  </a:txBody>
                  <a:tcPr/>
                </a:tc>
                <a:tc>
                  <a:txBody>
                    <a:bodyPr/>
                    <a:lstStyle/>
                    <a:p>
                      <a:pPr algn="ctr"/>
                      <a:r>
                        <a:rPr lang="en-US"/>
                        <a:t>0</a:t>
                      </a:r>
                    </a:p>
                  </a:txBody>
                  <a:tcPr/>
                </a:tc>
                <a:extLst>
                  <a:ext uri="{0D108BD9-81ED-4DB2-BD59-A6C34878D82A}">
                    <a16:rowId xmlns:a16="http://schemas.microsoft.com/office/drawing/2014/main" val="2769201794"/>
                  </a:ext>
                </a:extLst>
              </a:tr>
              <a:tr h="372002">
                <a:tc>
                  <a:txBody>
                    <a:bodyPr/>
                    <a:lstStyle/>
                    <a:p>
                      <a:pPr algn="ctr"/>
                      <a:r>
                        <a:rPr lang="en-US"/>
                        <a:t>P1</a:t>
                      </a:r>
                    </a:p>
                  </a:txBody>
                  <a:tcPr/>
                </a:tc>
                <a:tc>
                  <a:txBody>
                    <a:bodyPr/>
                    <a:lstStyle/>
                    <a:p>
                      <a:pPr algn="ctr"/>
                      <a:r>
                        <a:rPr lang="en-US">
                          <a:solidFill>
                            <a:srgbClr val="FF0000"/>
                          </a:solidFill>
                        </a:rPr>
                        <a:t>3</a:t>
                      </a:r>
                    </a:p>
                  </a:txBody>
                  <a:tcPr/>
                </a:tc>
                <a:tc>
                  <a:txBody>
                    <a:bodyPr/>
                    <a:lstStyle/>
                    <a:p>
                      <a:pPr algn="ctr"/>
                      <a:r>
                        <a:rPr lang="en-US">
                          <a:solidFill>
                            <a:srgbClr val="FF0000"/>
                          </a:solidFill>
                        </a:rPr>
                        <a:t>0</a:t>
                      </a:r>
                    </a:p>
                  </a:txBody>
                  <a:tcPr/>
                </a:tc>
                <a:tc>
                  <a:txBody>
                    <a:bodyPr/>
                    <a:lstStyle/>
                    <a:p>
                      <a:pPr algn="ctr"/>
                      <a:r>
                        <a:rPr lang="en-US">
                          <a:solidFill>
                            <a:srgbClr val="FF0000"/>
                          </a:solidFill>
                        </a:rPr>
                        <a:t>2</a:t>
                      </a:r>
                    </a:p>
                  </a:txBody>
                  <a:tcPr/>
                </a:tc>
                <a:extLst>
                  <a:ext uri="{0D108BD9-81ED-4DB2-BD59-A6C34878D82A}">
                    <a16:rowId xmlns:a16="http://schemas.microsoft.com/office/drawing/2014/main" val="42755225"/>
                  </a:ext>
                </a:extLst>
              </a:tr>
              <a:tr h="372002">
                <a:tc>
                  <a:txBody>
                    <a:bodyPr/>
                    <a:lstStyle/>
                    <a:p>
                      <a:pPr algn="ctr"/>
                      <a:r>
                        <a:rPr lang="en-US"/>
                        <a:t>P2</a:t>
                      </a:r>
                    </a:p>
                  </a:txBody>
                  <a:tcPr/>
                </a:tc>
                <a:tc>
                  <a:txBody>
                    <a:bodyPr/>
                    <a:lstStyle/>
                    <a:p>
                      <a:pPr algn="ctr"/>
                      <a:r>
                        <a:rPr lang="en-US"/>
                        <a:t>3</a:t>
                      </a:r>
                    </a:p>
                  </a:txBody>
                  <a:tcPr/>
                </a:tc>
                <a:tc>
                  <a:txBody>
                    <a:bodyPr/>
                    <a:lstStyle/>
                    <a:p>
                      <a:pPr algn="ctr"/>
                      <a:r>
                        <a:rPr lang="en-US"/>
                        <a:t>0</a:t>
                      </a:r>
                    </a:p>
                  </a:txBody>
                  <a:tcPr/>
                </a:tc>
                <a:tc>
                  <a:txBody>
                    <a:bodyPr/>
                    <a:lstStyle/>
                    <a:p>
                      <a:pPr algn="ctr"/>
                      <a:r>
                        <a:rPr lang="en-US"/>
                        <a:t>2</a:t>
                      </a:r>
                    </a:p>
                  </a:txBody>
                  <a:tcPr/>
                </a:tc>
                <a:extLst>
                  <a:ext uri="{0D108BD9-81ED-4DB2-BD59-A6C34878D82A}">
                    <a16:rowId xmlns:a16="http://schemas.microsoft.com/office/drawing/2014/main" val="1292399251"/>
                  </a:ext>
                </a:extLst>
              </a:tr>
              <a:tr h="372002">
                <a:tc>
                  <a:txBody>
                    <a:bodyPr/>
                    <a:lstStyle/>
                    <a:p>
                      <a:pPr algn="ctr"/>
                      <a:r>
                        <a:rPr lang="en-US"/>
                        <a:t>P3</a:t>
                      </a:r>
                    </a:p>
                  </a:txBody>
                  <a:tcPr/>
                </a:tc>
                <a:tc>
                  <a:txBody>
                    <a:bodyPr/>
                    <a:lstStyle/>
                    <a:p>
                      <a:pPr algn="ctr"/>
                      <a:r>
                        <a:rPr lang="en-US"/>
                        <a:t>2</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3049413309"/>
                  </a:ext>
                </a:extLst>
              </a:tr>
              <a:tr h="372002">
                <a:tc>
                  <a:txBody>
                    <a:bodyPr/>
                    <a:lstStyle/>
                    <a:p>
                      <a:pPr algn="ctr"/>
                      <a:r>
                        <a:rPr lang="en-US"/>
                        <a:t>P4</a:t>
                      </a:r>
                    </a:p>
                  </a:txBody>
                  <a:tcPr/>
                </a:tc>
                <a:tc>
                  <a:txBody>
                    <a:bodyPr/>
                    <a:lstStyle/>
                    <a:p>
                      <a:pPr algn="ctr"/>
                      <a:r>
                        <a:rPr lang="en-US"/>
                        <a:t>0</a:t>
                      </a:r>
                    </a:p>
                  </a:txBody>
                  <a:tcPr/>
                </a:tc>
                <a:tc>
                  <a:txBody>
                    <a:bodyPr/>
                    <a:lstStyle/>
                    <a:p>
                      <a:pPr algn="ctr"/>
                      <a:r>
                        <a:rPr lang="en-US"/>
                        <a:t>0</a:t>
                      </a:r>
                    </a:p>
                  </a:txBody>
                  <a:tcPr/>
                </a:tc>
                <a:tc>
                  <a:txBody>
                    <a:bodyPr/>
                    <a:lstStyle/>
                    <a:p>
                      <a:pPr algn="ctr"/>
                      <a:r>
                        <a:rPr lang="en-US"/>
                        <a:t>2</a:t>
                      </a:r>
                    </a:p>
                  </a:txBody>
                  <a:tcPr/>
                </a:tc>
                <a:extLst>
                  <a:ext uri="{0D108BD9-81ED-4DB2-BD59-A6C34878D82A}">
                    <a16:rowId xmlns:a16="http://schemas.microsoft.com/office/drawing/2014/main" val="31842749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266167409"/>
              </p:ext>
            </p:extLst>
          </p:nvPr>
        </p:nvGraphicFramePr>
        <p:xfrm>
          <a:off x="2529543" y="3550024"/>
          <a:ext cx="1383552" cy="2232012"/>
        </p:xfrm>
        <a:graphic>
          <a:graphicData uri="http://schemas.openxmlformats.org/drawingml/2006/table">
            <a:tbl>
              <a:tblPr firstRow="1" bandRow="1">
                <a:tableStyleId>{5C22544A-7EE6-4342-B048-85BDC9FD1C3A}</a:tableStyleId>
              </a:tblPr>
              <a:tblGrid>
                <a:gridCol w="461184">
                  <a:extLst>
                    <a:ext uri="{9D8B030D-6E8A-4147-A177-3AD203B41FA5}">
                      <a16:colId xmlns:a16="http://schemas.microsoft.com/office/drawing/2014/main" val="2482057651"/>
                    </a:ext>
                  </a:extLst>
                </a:gridCol>
                <a:gridCol w="461184">
                  <a:extLst>
                    <a:ext uri="{9D8B030D-6E8A-4147-A177-3AD203B41FA5}">
                      <a16:colId xmlns:a16="http://schemas.microsoft.com/office/drawing/2014/main" val="1321840539"/>
                    </a:ext>
                  </a:extLst>
                </a:gridCol>
                <a:gridCol w="461184">
                  <a:extLst>
                    <a:ext uri="{9D8B030D-6E8A-4147-A177-3AD203B41FA5}">
                      <a16:colId xmlns:a16="http://schemas.microsoft.com/office/drawing/2014/main" val="3870792300"/>
                    </a:ext>
                  </a:extLst>
                </a:gridCol>
              </a:tblGrid>
              <a:tr h="372002">
                <a:tc>
                  <a:txBody>
                    <a:bodyPr/>
                    <a:lstStyle/>
                    <a:p>
                      <a:pPr algn="ctr"/>
                      <a:r>
                        <a:rPr lang="en-US"/>
                        <a:t>A</a:t>
                      </a:r>
                    </a:p>
                  </a:txBody>
                  <a:tcPr/>
                </a:tc>
                <a:tc>
                  <a:txBody>
                    <a:bodyPr/>
                    <a:lstStyle/>
                    <a:p>
                      <a:pPr algn="ctr"/>
                      <a:r>
                        <a:rPr lang="en-US"/>
                        <a:t>B</a:t>
                      </a:r>
                    </a:p>
                  </a:txBody>
                  <a:tcPr/>
                </a:tc>
                <a:tc>
                  <a:txBody>
                    <a:bodyPr/>
                    <a:lstStyle/>
                    <a:p>
                      <a:pPr algn="ctr"/>
                      <a:r>
                        <a:rPr lang="en-US"/>
                        <a:t>C</a:t>
                      </a:r>
                    </a:p>
                  </a:txBody>
                  <a:tcPr/>
                </a:tc>
                <a:extLst>
                  <a:ext uri="{0D108BD9-81ED-4DB2-BD59-A6C34878D82A}">
                    <a16:rowId xmlns:a16="http://schemas.microsoft.com/office/drawing/2014/main" val="2994002768"/>
                  </a:ext>
                </a:extLst>
              </a:tr>
              <a:tr h="372002">
                <a:tc>
                  <a:txBody>
                    <a:bodyPr/>
                    <a:lstStyle/>
                    <a:p>
                      <a:pPr algn="ctr"/>
                      <a:r>
                        <a:rPr lang="en-US"/>
                        <a:t>7</a:t>
                      </a:r>
                    </a:p>
                  </a:txBody>
                  <a:tcPr/>
                </a:tc>
                <a:tc>
                  <a:txBody>
                    <a:bodyPr/>
                    <a:lstStyle/>
                    <a:p>
                      <a:pPr algn="ctr"/>
                      <a:r>
                        <a:rPr lang="en-US"/>
                        <a:t>5</a:t>
                      </a:r>
                    </a:p>
                  </a:txBody>
                  <a:tcPr/>
                </a:tc>
                <a:tc>
                  <a:txBody>
                    <a:bodyPr/>
                    <a:lstStyle/>
                    <a:p>
                      <a:pPr algn="ctr"/>
                      <a:r>
                        <a:rPr lang="en-US"/>
                        <a:t>3</a:t>
                      </a:r>
                    </a:p>
                  </a:txBody>
                  <a:tcPr/>
                </a:tc>
                <a:extLst>
                  <a:ext uri="{0D108BD9-81ED-4DB2-BD59-A6C34878D82A}">
                    <a16:rowId xmlns:a16="http://schemas.microsoft.com/office/drawing/2014/main" val="2769201794"/>
                  </a:ext>
                </a:extLst>
              </a:tr>
              <a:tr h="372002">
                <a:tc>
                  <a:txBody>
                    <a:bodyPr/>
                    <a:lstStyle/>
                    <a:p>
                      <a:pPr algn="ctr"/>
                      <a:r>
                        <a:rPr lang="en-US"/>
                        <a:t>3</a:t>
                      </a:r>
                    </a:p>
                  </a:txBody>
                  <a:tcPr/>
                </a:tc>
                <a:tc>
                  <a:txBody>
                    <a:bodyPr/>
                    <a:lstStyle/>
                    <a:p>
                      <a:pPr algn="ctr"/>
                      <a:r>
                        <a:rPr lang="en-US"/>
                        <a:t>2</a:t>
                      </a:r>
                    </a:p>
                  </a:txBody>
                  <a:tcPr/>
                </a:tc>
                <a:tc>
                  <a:txBody>
                    <a:bodyPr/>
                    <a:lstStyle/>
                    <a:p>
                      <a:pPr algn="ctr"/>
                      <a:r>
                        <a:rPr lang="en-US"/>
                        <a:t>2</a:t>
                      </a:r>
                    </a:p>
                  </a:txBody>
                  <a:tcPr/>
                </a:tc>
                <a:extLst>
                  <a:ext uri="{0D108BD9-81ED-4DB2-BD59-A6C34878D82A}">
                    <a16:rowId xmlns:a16="http://schemas.microsoft.com/office/drawing/2014/main" val="42755225"/>
                  </a:ext>
                </a:extLst>
              </a:tr>
              <a:tr h="372002">
                <a:tc>
                  <a:txBody>
                    <a:bodyPr/>
                    <a:lstStyle/>
                    <a:p>
                      <a:pPr algn="ctr"/>
                      <a:r>
                        <a:rPr lang="en-US"/>
                        <a:t>9</a:t>
                      </a:r>
                    </a:p>
                  </a:txBody>
                  <a:tcPr/>
                </a:tc>
                <a:tc>
                  <a:txBody>
                    <a:bodyPr/>
                    <a:lstStyle/>
                    <a:p>
                      <a:pPr algn="ctr"/>
                      <a:r>
                        <a:rPr lang="en-US"/>
                        <a:t>0</a:t>
                      </a:r>
                    </a:p>
                  </a:txBody>
                  <a:tcPr/>
                </a:tc>
                <a:tc>
                  <a:txBody>
                    <a:bodyPr/>
                    <a:lstStyle/>
                    <a:p>
                      <a:pPr algn="ctr"/>
                      <a:r>
                        <a:rPr lang="en-US"/>
                        <a:t>2</a:t>
                      </a:r>
                    </a:p>
                  </a:txBody>
                  <a:tcPr/>
                </a:tc>
                <a:extLst>
                  <a:ext uri="{0D108BD9-81ED-4DB2-BD59-A6C34878D82A}">
                    <a16:rowId xmlns:a16="http://schemas.microsoft.com/office/drawing/2014/main" val="1292399251"/>
                  </a:ext>
                </a:extLst>
              </a:tr>
              <a:tr h="372002">
                <a:tc>
                  <a:txBody>
                    <a:bodyPr/>
                    <a:lstStyle/>
                    <a:p>
                      <a:pPr algn="ctr"/>
                      <a:r>
                        <a:rPr lang="en-US"/>
                        <a:t>2</a:t>
                      </a:r>
                    </a:p>
                  </a:txBody>
                  <a:tcPr/>
                </a:tc>
                <a:tc>
                  <a:txBody>
                    <a:bodyPr/>
                    <a:lstStyle/>
                    <a:p>
                      <a:pPr algn="ctr"/>
                      <a:r>
                        <a:rPr lang="en-US"/>
                        <a:t>2</a:t>
                      </a:r>
                    </a:p>
                  </a:txBody>
                  <a:tcPr/>
                </a:tc>
                <a:tc>
                  <a:txBody>
                    <a:bodyPr/>
                    <a:lstStyle/>
                    <a:p>
                      <a:pPr algn="ctr"/>
                      <a:r>
                        <a:rPr lang="en-US"/>
                        <a:t>2</a:t>
                      </a:r>
                    </a:p>
                  </a:txBody>
                  <a:tcPr/>
                </a:tc>
                <a:extLst>
                  <a:ext uri="{0D108BD9-81ED-4DB2-BD59-A6C34878D82A}">
                    <a16:rowId xmlns:a16="http://schemas.microsoft.com/office/drawing/2014/main" val="3049413309"/>
                  </a:ext>
                </a:extLst>
              </a:tr>
              <a:tr h="372002">
                <a:tc>
                  <a:txBody>
                    <a:bodyPr/>
                    <a:lstStyle/>
                    <a:p>
                      <a:pPr algn="ctr"/>
                      <a:r>
                        <a:rPr lang="en-US"/>
                        <a:t>4</a:t>
                      </a:r>
                    </a:p>
                  </a:txBody>
                  <a:tcPr/>
                </a:tc>
                <a:tc>
                  <a:txBody>
                    <a:bodyPr/>
                    <a:lstStyle/>
                    <a:p>
                      <a:pPr algn="ctr"/>
                      <a:r>
                        <a:rPr lang="en-US"/>
                        <a:t>3</a:t>
                      </a:r>
                    </a:p>
                  </a:txBody>
                  <a:tcPr/>
                </a:tc>
                <a:tc>
                  <a:txBody>
                    <a:bodyPr/>
                    <a:lstStyle/>
                    <a:p>
                      <a:pPr algn="ctr"/>
                      <a:r>
                        <a:rPr lang="en-US"/>
                        <a:t>3</a:t>
                      </a:r>
                    </a:p>
                  </a:txBody>
                  <a:tcPr/>
                </a:tc>
                <a:extLst>
                  <a:ext uri="{0D108BD9-81ED-4DB2-BD59-A6C34878D82A}">
                    <a16:rowId xmlns:a16="http://schemas.microsoft.com/office/drawing/2014/main" val="31842749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13910974"/>
              </p:ext>
            </p:extLst>
          </p:nvPr>
        </p:nvGraphicFramePr>
        <p:xfrm>
          <a:off x="5649263" y="3550024"/>
          <a:ext cx="1383552" cy="2232012"/>
        </p:xfrm>
        <a:graphic>
          <a:graphicData uri="http://schemas.openxmlformats.org/drawingml/2006/table">
            <a:tbl>
              <a:tblPr firstRow="1" bandRow="1">
                <a:tableStyleId>{5C22544A-7EE6-4342-B048-85BDC9FD1C3A}</a:tableStyleId>
              </a:tblPr>
              <a:tblGrid>
                <a:gridCol w="461184">
                  <a:extLst>
                    <a:ext uri="{9D8B030D-6E8A-4147-A177-3AD203B41FA5}">
                      <a16:colId xmlns:a16="http://schemas.microsoft.com/office/drawing/2014/main" val="2482057651"/>
                    </a:ext>
                  </a:extLst>
                </a:gridCol>
                <a:gridCol w="461184">
                  <a:extLst>
                    <a:ext uri="{9D8B030D-6E8A-4147-A177-3AD203B41FA5}">
                      <a16:colId xmlns:a16="http://schemas.microsoft.com/office/drawing/2014/main" val="1321840539"/>
                    </a:ext>
                  </a:extLst>
                </a:gridCol>
                <a:gridCol w="461184">
                  <a:extLst>
                    <a:ext uri="{9D8B030D-6E8A-4147-A177-3AD203B41FA5}">
                      <a16:colId xmlns:a16="http://schemas.microsoft.com/office/drawing/2014/main" val="3870792300"/>
                    </a:ext>
                  </a:extLst>
                </a:gridCol>
              </a:tblGrid>
              <a:tr h="372002">
                <a:tc>
                  <a:txBody>
                    <a:bodyPr/>
                    <a:lstStyle/>
                    <a:p>
                      <a:pPr algn="ctr"/>
                      <a:r>
                        <a:rPr lang="en-US"/>
                        <a:t>A</a:t>
                      </a:r>
                    </a:p>
                  </a:txBody>
                  <a:tcPr/>
                </a:tc>
                <a:tc>
                  <a:txBody>
                    <a:bodyPr/>
                    <a:lstStyle/>
                    <a:p>
                      <a:pPr algn="ctr"/>
                      <a:r>
                        <a:rPr lang="en-US"/>
                        <a:t>B</a:t>
                      </a:r>
                    </a:p>
                  </a:txBody>
                  <a:tcPr/>
                </a:tc>
                <a:tc>
                  <a:txBody>
                    <a:bodyPr/>
                    <a:lstStyle/>
                    <a:p>
                      <a:pPr algn="ctr"/>
                      <a:r>
                        <a:rPr lang="en-US"/>
                        <a:t>C</a:t>
                      </a:r>
                    </a:p>
                  </a:txBody>
                  <a:tcPr/>
                </a:tc>
                <a:extLst>
                  <a:ext uri="{0D108BD9-81ED-4DB2-BD59-A6C34878D82A}">
                    <a16:rowId xmlns:a16="http://schemas.microsoft.com/office/drawing/2014/main" val="2994002768"/>
                  </a:ext>
                </a:extLst>
              </a:tr>
              <a:tr h="372002">
                <a:tc>
                  <a:txBody>
                    <a:bodyPr/>
                    <a:lstStyle/>
                    <a:p>
                      <a:pPr algn="ctr"/>
                      <a:r>
                        <a:rPr lang="en-US">
                          <a:solidFill>
                            <a:schemeClr val="tx1"/>
                          </a:solidFill>
                        </a:rPr>
                        <a:t>7</a:t>
                      </a:r>
                    </a:p>
                  </a:txBody>
                  <a:tcPr/>
                </a:tc>
                <a:tc>
                  <a:txBody>
                    <a:bodyPr/>
                    <a:lstStyle/>
                    <a:p>
                      <a:pPr algn="ctr"/>
                      <a:r>
                        <a:rPr lang="en-US">
                          <a:solidFill>
                            <a:schemeClr val="tx1"/>
                          </a:solidFill>
                        </a:rPr>
                        <a:t>4</a:t>
                      </a:r>
                    </a:p>
                  </a:txBody>
                  <a:tcPr/>
                </a:tc>
                <a:tc>
                  <a:txBody>
                    <a:bodyPr/>
                    <a:lstStyle/>
                    <a:p>
                      <a:pPr algn="ctr"/>
                      <a:r>
                        <a:rPr lang="en-US">
                          <a:solidFill>
                            <a:schemeClr val="tx1"/>
                          </a:solidFill>
                        </a:rPr>
                        <a:t>3</a:t>
                      </a:r>
                    </a:p>
                  </a:txBody>
                  <a:tcPr/>
                </a:tc>
                <a:extLst>
                  <a:ext uri="{0D108BD9-81ED-4DB2-BD59-A6C34878D82A}">
                    <a16:rowId xmlns:a16="http://schemas.microsoft.com/office/drawing/2014/main" val="2769201794"/>
                  </a:ext>
                </a:extLst>
              </a:tr>
              <a:tr h="372002">
                <a:tc>
                  <a:txBody>
                    <a:bodyPr/>
                    <a:lstStyle/>
                    <a:p>
                      <a:pPr algn="ctr"/>
                      <a:r>
                        <a:rPr lang="en-US" b="0">
                          <a:solidFill>
                            <a:srgbClr val="FF0000"/>
                          </a:solidFill>
                        </a:rPr>
                        <a:t>0</a:t>
                      </a:r>
                    </a:p>
                  </a:txBody>
                  <a:tcPr/>
                </a:tc>
                <a:tc>
                  <a:txBody>
                    <a:bodyPr/>
                    <a:lstStyle/>
                    <a:p>
                      <a:pPr algn="ctr"/>
                      <a:r>
                        <a:rPr lang="en-US" b="0">
                          <a:solidFill>
                            <a:srgbClr val="FF0000"/>
                          </a:solidFill>
                        </a:rPr>
                        <a:t>2</a:t>
                      </a:r>
                    </a:p>
                  </a:txBody>
                  <a:tcPr/>
                </a:tc>
                <a:tc>
                  <a:txBody>
                    <a:bodyPr/>
                    <a:lstStyle/>
                    <a:p>
                      <a:pPr algn="ctr"/>
                      <a:r>
                        <a:rPr lang="en-US" b="0">
                          <a:solidFill>
                            <a:srgbClr val="FF0000"/>
                          </a:solidFill>
                        </a:rPr>
                        <a:t>0</a:t>
                      </a:r>
                    </a:p>
                  </a:txBody>
                  <a:tcPr/>
                </a:tc>
                <a:extLst>
                  <a:ext uri="{0D108BD9-81ED-4DB2-BD59-A6C34878D82A}">
                    <a16:rowId xmlns:a16="http://schemas.microsoft.com/office/drawing/2014/main" val="42755225"/>
                  </a:ext>
                </a:extLst>
              </a:tr>
              <a:tr h="372002">
                <a:tc>
                  <a:txBody>
                    <a:bodyPr/>
                    <a:lstStyle/>
                    <a:p>
                      <a:pPr algn="ctr"/>
                      <a:r>
                        <a:rPr lang="en-US"/>
                        <a:t>6</a:t>
                      </a:r>
                    </a:p>
                  </a:txBody>
                  <a:tcPr/>
                </a:tc>
                <a:tc>
                  <a:txBody>
                    <a:bodyPr/>
                    <a:lstStyle/>
                    <a:p>
                      <a:pPr algn="ctr"/>
                      <a:r>
                        <a:rPr lang="en-US"/>
                        <a:t>0</a:t>
                      </a:r>
                    </a:p>
                  </a:txBody>
                  <a:tcPr/>
                </a:tc>
                <a:tc>
                  <a:txBody>
                    <a:bodyPr/>
                    <a:lstStyle/>
                    <a:p>
                      <a:pPr algn="ctr"/>
                      <a:r>
                        <a:rPr lang="en-US"/>
                        <a:t>0</a:t>
                      </a:r>
                    </a:p>
                  </a:txBody>
                  <a:tcPr/>
                </a:tc>
                <a:extLst>
                  <a:ext uri="{0D108BD9-81ED-4DB2-BD59-A6C34878D82A}">
                    <a16:rowId xmlns:a16="http://schemas.microsoft.com/office/drawing/2014/main" val="1292399251"/>
                  </a:ext>
                </a:extLst>
              </a:tr>
              <a:tr h="372002">
                <a:tc>
                  <a:txBody>
                    <a:bodyPr/>
                    <a:lstStyle/>
                    <a:p>
                      <a:pPr algn="ctr"/>
                      <a:r>
                        <a:rPr lang="en-US"/>
                        <a:t>0</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3049413309"/>
                  </a:ext>
                </a:extLst>
              </a:tr>
              <a:tr h="372002">
                <a:tc>
                  <a:txBody>
                    <a:bodyPr/>
                    <a:lstStyle/>
                    <a:p>
                      <a:pPr algn="ctr"/>
                      <a:r>
                        <a:rPr lang="en-US"/>
                        <a:t>4</a:t>
                      </a:r>
                    </a:p>
                  </a:txBody>
                  <a:tcPr/>
                </a:tc>
                <a:tc>
                  <a:txBody>
                    <a:bodyPr/>
                    <a:lstStyle/>
                    <a:p>
                      <a:pPr algn="ctr"/>
                      <a:r>
                        <a:rPr lang="en-US"/>
                        <a:t>3</a:t>
                      </a:r>
                    </a:p>
                  </a:txBody>
                  <a:tcPr/>
                </a:tc>
                <a:tc>
                  <a:txBody>
                    <a:bodyPr/>
                    <a:lstStyle/>
                    <a:p>
                      <a:pPr algn="ctr"/>
                      <a:r>
                        <a:rPr lang="en-US"/>
                        <a:t>1</a:t>
                      </a:r>
                    </a:p>
                  </a:txBody>
                  <a:tcPr/>
                </a:tc>
                <a:extLst>
                  <a:ext uri="{0D108BD9-81ED-4DB2-BD59-A6C34878D82A}">
                    <a16:rowId xmlns:a16="http://schemas.microsoft.com/office/drawing/2014/main" val="31842749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897521336"/>
              </p:ext>
            </p:extLst>
          </p:nvPr>
        </p:nvGraphicFramePr>
        <p:xfrm>
          <a:off x="4089403" y="3550024"/>
          <a:ext cx="1383552" cy="762100"/>
        </p:xfrm>
        <a:graphic>
          <a:graphicData uri="http://schemas.openxmlformats.org/drawingml/2006/table">
            <a:tbl>
              <a:tblPr firstRow="1" bandRow="1">
                <a:tableStyleId>{5C22544A-7EE6-4342-B048-85BDC9FD1C3A}</a:tableStyleId>
              </a:tblPr>
              <a:tblGrid>
                <a:gridCol w="461184">
                  <a:extLst>
                    <a:ext uri="{9D8B030D-6E8A-4147-A177-3AD203B41FA5}">
                      <a16:colId xmlns:a16="http://schemas.microsoft.com/office/drawing/2014/main" val="3170803504"/>
                    </a:ext>
                  </a:extLst>
                </a:gridCol>
                <a:gridCol w="461184">
                  <a:extLst>
                    <a:ext uri="{9D8B030D-6E8A-4147-A177-3AD203B41FA5}">
                      <a16:colId xmlns:a16="http://schemas.microsoft.com/office/drawing/2014/main" val="3582204491"/>
                    </a:ext>
                  </a:extLst>
                </a:gridCol>
                <a:gridCol w="461184">
                  <a:extLst>
                    <a:ext uri="{9D8B030D-6E8A-4147-A177-3AD203B41FA5}">
                      <a16:colId xmlns:a16="http://schemas.microsoft.com/office/drawing/2014/main" val="4070678631"/>
                    </a:ext>
                  </a:extLst>
                </a:gridCol>
              </a:tblGrid>
              <a:tr h="381050">
                <a:tc>
                  <a:txBody>
                    <a:bodyPr/>
                    <a:lstStyle/>
                    <a:p>
                      <a:pPr algn="ctr"/>
                      <a:r>
                        <a:rPr lang="en-US"/>
                        <a:t>A</a:t>
                      </a:r>
                    </a:p>
                  </a:txBody>
                  <a:tcPr/>
                </a:tc>
                <a:tc>
                  <a:txBody>
                    <a:bodyPr/>
                    <a:lstStyle/>
                    <a:p>
                      <a:pPr algn="ctr"/>
                      <a:r>
                        <a:rPr lang="en-US"/>
                        <a:t>B</a:t>
                      </a:r>
                    </a:p>
                  </a:txBody>
                  <a:tcPr/>
                </a:tc>
                <a:tc>
                  <a:txBody>
                    <a:bodyPr/>
                    <a:lstStyle/>
                    <a:p>
                      <a:pPr algn="ctr"/>
                      <a:r>
                        <a:rPr lang="en-US"/>
                        <a:t>C</a:t>
                      </a:r>
                    </a:p>
                  </a:txBody>
                  <a:tcPr/>
                </a:tc>
                <a:extLst>
                  <a:ext uri="{0D108BD9-81ED-4DB2-BD59-A6C34878D82A}">
                    <a16:rowId xmlns:a16="http://schemas.microsoft.com/office/drawing/2014/main" val="735389384"/>
                  </a:ext>
                </a:extLst>
              </a:tr>
              <a:tr h="381050">
                <a:tc>
                  <a:txBody>
                    <a:bodyPr/>
                    <a:lstStyle/>
                    <a:p>
                      <a:pPr algn="ctr"/>
                      <a:r>
                        <a:rPr lang="en-US">
                          <a:solidFill>
                            <a:srgbClr val="FF0000"/>
                          </a:solidFill>
                        </a:rPr>
                        <a:t>2</a:t>
                      </a:r>
                    </a:p>
                  </a:txBody>
                  <a:tcPr/>
                </a:tc>
                <a:tc>
                  <a:txBody>
                    <a:bodyPr/>
                    <a:lstStyle/>
                    <a:p>
                      <a:pPr algn="ctr"/>
                      <a:r>
                        <a:rPr lang="en-US">
                          <a:solidFill>
                            <a:srgbClr val="FF0000"/>
                          </a:solidFill>
                        </a:rPr>
                        <a:t>3</a:t>
                      </a:r>
                    </a:p>
                  </a:txBody>
                  <a:tcPr/>
                </a:tc>
                <a:tc>
                  <a:txBody>
                    <a:bodyPr/>
                    <a:lstStyle/>
                    <a:p>
                      <a:pPr algn="ctr"/>
                      <a:r>
                        <a:rPr lang="en-US">
                          <a:solidFill>
                            <a:srgbClr val="FF0000"/>
                          </a:solidFill>
                        </a:rPr>
                        <a:t>0</a:t>
                      </a:r>
                    </a:p>
                  </a:txBody>
                  <a:tcPr/>
                </a:tc>
                <a:extLst>
                  <a:ext uri="{0D108BD9-81ED-4DB2-BD59-A6C34878D82A}">
                    <a16:rowId xmlns:a16="http://schemas.microsoft.com/office/drawing/2014/main" val="4215338479"/>
                  </a:ext>
                </a:extLst>
              </a:tr>
            </a:tbl>
          </a:graphicData>
        </a:graphic>
      </p:graphicFrame>
      <p:sp>
        <p:nvSpPr>
          <p:cNvPr id="9" name="Rectangle 8"/>
          <p:cNvSpPr/>
          <p:nvPr/>
        </p:nvSpPr>
        <p:spPr>
          <a:xfrm>
            <a:off x="969683" y="3079376"/>
            <a:ext cx="1383552" cy="336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latin typeface="Times New Roman" panose="02020603050405020304" pitchFamily="18" charset="0"/>
                <a:cs typeface="Times New Roman" panose="02020603050405020304" pitchFamily="18" charset="0"/>
              </a:rPr>
              <a:t>Allocation</a:t>
            </a:r>
          </a:p>
        </p:txBody>
      </p:sp>
      <p:sp>
        <p:nvSpPr>
          <p:cNvPr id="10" name="Rectangle 9"/>
          <p:cNvSpPr/>
          <p:nvPr/>
        </p:nvSpPr>
        <p:spPr>
          <a:xfrm>
            <a:off x="2529543" y="3079376"/>
            <a:ext cx="1383552" cy="336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latin typeface="Times New Roman" panose="02020603050405020304" pitchFamily="18" charset="0"/>
                <a:cs typeface="Times New Roman" panose="02020603050405020304" pitchFamily="18" charset="0"/>
              </a:rPr>
              <a:t>Max</a:t>
            </a:r>
          </a:p>
        </p:txBody>
      </p:sp>
      <p:sp>
        <p:nvSpPr>
          <p:cNvPr id="11" name="Rectangle 10"/>
          <p:cNvSpPr/>
          <p:nvPr/>
        </p:nvSpPr>
        <p:spPr>
          <a:xfrm>
            <a:off x="4089403" y="3079376"/>
            <a:ext cx="1383552" cy="336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latin typeface="Times New Roman" panose="02020603050405020304" pitchFamily="18" charset="0"/>
                <a:cs typeface="Times New Roman" panose="02020603050405020304" pitchFamily="18" charset="0"/>
              </a:rPr>
              <a:t>Available</a:t>
            </a:r>
          </a:p>
        </p:txBody>
      </p:sp>
      <p:sp>
        <p:nvSpPr>
          <p:cNvPr id="12" name="Rectangle 11"/>
          <p:cNvSpPr/>
          <p:nvPr/>
        </p:nvSpPr>
        <p:spPr>
          <a:xfrm>
            <a:off x="5649263" y="3079376"/>
            <a:ext cx="1383552" cy="336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latin typeface="Times New Roman" panose="02020603050405020304" pitchFamily="18" charset="0"/>
                <a:cs typeface="Times New Roman" panose="02020603050405020304" pitchFamily="18" charset="0"/>
              </a:rPr>
              <a:t>Need</a:t>
            </a:r>
          </a:p>
        </p:txBody>
      </p:sp>
      <p:graphicFrame>
        <p:nvGraphicFramePr>
          <p:cNvPr id="13" name="Table 12"/>
          <p:cNvGraphicFramePr>
            <a:graphicFrameLocks noGrp="1"/>
          </p:cNvGraphicFramePr>
          <p:nvPr>
            <p:extLst>
              <p:ext uri="{D42A27DB-BD31-4B8C-83A1-F6EECF244321}">
                <p14:modId xmlns:p14="http://schemas.microsoft.com/office/powerpoint/2010/main" val="2259536434"/>
              </p:ext>
            </p:extLst>
          </p:nvPr>
        </p:nvGraphicFramePr>
        <p:xfrm>
          <a:off x="8768973" y="3550024"/>
          <a:ext cx="1815352" cy="2604014"/>
        </p:xfrm>
        <a:graphic>
          <a:graphicData uri="http://schemas.openxmlformats.org/drawingml/2006/table">
            <a:tbl>
              <a:tblPr firstRow="1" bandRow="1">
                <a:tableStyleId>{5C22544A-7EE6-4342-B048-85BDC9FD1C3A}</a:tableStyleId>
              </a:tblPr>
              <a:tblGrid>
                <a:gridCol w="453838">
                  <a:extLst>
                    <a:ext uri="{9D8B030D-6E8A-4147-A177-3AD203B41FA5}">
                      <a16:colId xmlns:a16="http://schemas.microsoft.com/office/drawing/2014/main" val="2482057651"/>
                    </a:ext>
                  </a:extLst>
                </a:gridCol>
                <a:gridCol w="453838">
                  <a:extLst>
                    <a:ext uri="{9D8B030D-6E8A-4147-A177-3AD203B41FA5}">
                      <a16:colId xmlns:a16="http://schemas.microsoft.com/office/drawing/2014/main" val="1321840539"/>
                    </a:ext>
                  </a:extLst>
                </a:gridCol>
                <a:gridCol w="453838">
                  <a:extLst>
                    <a:ext uri="{9D8B030D-6E8A-4147-A177-3AD203B41FA5}">
                      <a16:colId xmlns:a16="http://schemas.microsoft.com/office/drawing/2014/main" val="3870792300"/>
                    </a:ext>
                  </a:extLst>
                </a:gridCol>
                <a:gridCol w="453838">
                  <a:extLst>
                    <a:ext uri="{9D8B030D-6E8A-4147-A177-3AD203B41FA5}">
                      <a16:colId xmlns:a16="http://schemas.microsoft.com/office/drawing/2014/main" val="1237917532"/>
                    </a:ext>
                  </a:extLst>
                </a:gridCol>
              </a:tblGrid>
              <a:tr h="372002">
                <a:tc>
                  <a:txBody>
                    <a:bodyPr/>
                    <a:lstStyle/>
                    <a:p>
                      <a:pPr algn="ctr"/>
                      <a:r>
                        <a:rPr lang="en-US"/>
                        <a:t>A</a:t>
                      </a:r>
                    </a:p>
                  </a:txBody>
                  <a:tcPr/>
                </a:tc>
                <a:tc>
                  <a:txBody>
                    <a:bodyPr/>
                    <a:lstStyle/>
                    <a:p>
                      <a:pPr algn="ctr"/>
                      <a:r>
                        <a:rPr lang="en-US"/>
                        <a:t>B</a:t>
                      </a:r>
                    </a:p>
                  </a:txBody>
                  <a:tcPr/>
                </a:tc>
                <a:tc>
                  <a:txBody>
                    <a:bodyPr/>
                    <a:lstStyle/>
                    <a:p>
                      <a:pPr algn="ctr"/>
                      <a:r>
                        <a:rPr lang="en-US"/>
                        <a:t>C</a:t>
                      </a:r>
                    </a:p>
                  </a:txBody>
                  <a:tcPr/>
                </a:tc>
                <a:tc>
                  <a:txBody>
                    <a:bodyPr/>
                    <a:lstStyle/>
                    <a:p>
                      <a:pPr algn="ctr"/>
                      <a:endParaRPr lang="en-US"/>
                    </a:p>
                  </a:txBody>
                  <a:tcPr/>
                </a:tc>
                <a:extLst>
                  <a:ext uri="{0D108BD9-81ED-4DB2-BD59-A6C34878D82A}">
                    <a16:rowId xmlns:a16="http://schemas.microsoft.com/office/drawing/2014/main" val="2994002768"/>
                  </a:ext>
                </a:extLst>
              </a:tr>
              <a:tr h="372002">
                <a:tc>
                  <a:txBody>
                    <a:bodyPr/>
                    <a:lstStyle/>
                    <a:p>
                      <a:pPr algn="ctr"/>
                      <a:r>
                        <a:rPr lang="en-US"/>
                        <a:t>2</a:t>
                      </a:r>
                    </a:p>
                  </a:txBody>
                  <a:tcPr/>
                </a:tc>
                <a:tc>
                  <a:txBody>
                    <a:bodyPr/>
                    <a:lstStyle/>
                    <a:p>
                      <a:pPr algn="ctr"/>
                      <a:r>
                        <a:rPr lang="en-US"/>
                        <a:t>3</a:t>
                      </a:r>
                    </a:p>
                  </a:txBody>
                  <a:tcPr/>
                </a:tc>
                <a:tc>
                  <a:txBody>
                    <a:bodyPr/>
                    <a:lstStyle/>
                    <a:p>
                      <a:pPr algn="ctr"/>
                      <a:r>
                        <a:rPr lang="en-US"/>
                        <a:t>0</a:t>
                      </a:r>
                    </a:p>
                  </a:txBody>
                  <a:tcPr/>
                </a:tc>
                <a:tc>
                  <a:txBody>
                    <a:bodyPr/>
                    <a:lstStyle/>
                    <a:p>
                      <a:pPr algn="ctr"/>
                      <a:r>
                        <a:rPr lang="en-US"/>
                        <a:t>P1</a:t>
                      </a:r>
                    </a:p>
                  </a:txBody>
                  <a:tcPr/>
                </a:tc>
                <a:extLst>
                  <a:ext uri="{0D108BD9-81ED-4DB2-BD59-A6C34878D82A}">
                    <a16:rowId xmlns:a16="http://schemas.microsoft.com/office/drawing/2014/main" val="2769201794"/>
                  </a:ext>
                </a:extLst>
              </a:tr>
              <a:tr h="372002">
                <a:tc>
                  <a:txBody>
                    <a:bodyPr/>
                    <a:lstStyle/>
                    <a:p>
                      <a:pPr algn="ctr"/>
                      <a:r>
                        <a:rPr lang="en-US"/>
                        <a:t>5</a:t>
                      </a:r>
                    </a:p>
                  </a:txBody>
                  <a:tcPr/>
                </a:tc>
                <a:tc>
                  <a:txBody>
                    <a:bodyPr/>
                    <a:lstStyle/>
                    <a:p>
                      <a:pPr algn="ctr"/>
                      <a:r>
                        <a:rPr lang="en-US"/>
                        <a:t>3</a:t>
                      </a:r>
                    </a:p>
                  </a:txBody>
                  <a:tcPr/>
                </a:tc>
                <a:tc>
                  <a:txBody>
                    <a:bodyPr/>
                    <a:lstStyle/>
                    <a:p>
                      <a:pPr algn="ctr"/>
                      <a:r>
                        <a:rPr lang="en-US"/>
                        <a:t>2</a:t>
                      </a:r>
                    </a:p>
                  </a:txBody>
                  <a:tcPr/>
                </a:tc>
                <a:tc>
                  <a:txBody>
                    <a:bodyPr/>
                    <a:lstStyle/>
                    <a:p>
                      <a:pPr algn="ctr"/>
                      <a:r>
                        <a:rPr lang="en-US"/>
                        <a:t>P3</a:t>
                      </a:r>
                    </a:p>
                  </a:txBody>
                  <a:tcPr/>
                </a:tc>
                <a:extLst>
                  <a:ext uri="{0D108BD9-81ED-4DB2-BD59-A6C34878D82A}">
                    <a16:rowId xmlns:a16="http://schemas.microsoft.com/office/drawing/2014/main" val="42755225"/>
                  </a:ext>
                </a:extLst>
              </a:tr>
              <a:tr h="372002">
                <a:tc>
                  <a:txBody>
                    <a:bodyPr/>
                    <a:lstStyle/>
                    <a:p>
                      <a:pPr algn="ctr"/>
                      <a:r>
                        <a:rPr lang="en-US"/>
                        <a:t>7</a:t>
                      </a:r>
                    </a:p>
                  </a:txBody>
                  <a:tcPr/>
                </a:tc>
                <a:tc>
                  <a:txBody>
                    <a:bodyPr/>
                    <a:lstStyle/>
                    <a:p>
                      <a:pPr algn="ctr"/>
                      <a:r>
                        <a:rPr lang="en-US"/>
                        <a:t>4</a:t>
                      </a:r>
                    </a:p>
                  </a:txBody>
                  <a:tcPr/>
                </a:tc>
                <a:tc>
                  <a:txBody>
                    <a:bodyPr/>
                    <a:lstStyle/>
                    <a:p>
                      <a:pPr algn="ctr"/>
                      <a:r>
                        <a:rPr lang="en-US"/>
                        <a:t>3</a:t>
                      </a:r>
                    </a:p>
                  </a:txBody>
                  <a:tcPr/>
                </a:tc>
                <a:tc>
                  <a:txBody>
                    <a:bodyPr/>
                    <a:lstStyle/>
                    <a:p>
                      <a:pPr algn="ctr"/>
                      <a:r>
                        <a:rPr lang="en-US"/>
                        <a:t>P0</a:t>
                      </a:r>
                    </a:p>
                  </a:txBody>
                  <a:tcPr/>
                </a:tc>
                <a:extLst>
                  <a:ext uri="{0D108BD9-81ED-4DB2-BD59-A6C34878D82A}">
                    <a16:rowId xmlns:a16="http://schemas.microsoft.com/office/drawing/2014/main" val="1292399251"/>
                  </a:ext>
                </a:extLst>
              </a:tr>
              <a:tr h="372002">
                <a:tc>
                  <a:txBody>
                    <a:bodyPr/>
                    <a:lstStyle/>
                    <a:p>
                      <a:pPr algn="ctr"/>
                      <a:r>
                        <a:rPr lang="en-US"/>
                        <a:t>7</a:t>
                      </a:r>
                    </a:p>
                  </a:txBody>
                  <a:tcPr/>
                </a:tc>
                <a:tc>
                  <a:txBody>
                    <a:bodyPr/>
                    <a:lstStyle/>
                    <a:p>
                      <a:pPr algn="ctr"/>
                      <a:r>
                        <a:rPr lang="en-US"/>
                        <a:t>5</a:t>
                      </a:r>
                    </a:p>
                  </a:txBody>
                  <a:tcPr/>
                </a:tc>
                <a:tc>
                  <a:txBody>
                    <a:bodyPr/>
                    <a:lstStyle/>
                    <a:p>
                      <a:pPr algn="ctr"/>
                      <a:r>
                        <a:rPr lang="en-US"/>
                        <a:t>3</a:t>
                      </a:r>
                    </a:p>
                  </a:txBody>
                  <a:tcPr/>
                </a:tc>
                <a:tc>
                  <a:txBody>
                    <a:bodyPr/>
                    <a:lstStyle/>
                    <a:p>
                      <a:pPr algn="ctr"/>
                      <a:r>
                        <a:rPr lang="en-US"/>
                        <a:t>P2</a:t>
                      </a:r>
                    </a:p>
                  </a:txBody>
                  <a:tcPr/>
                </a:tc>
                <a:extLst>
                  <a:ext uri="{0D108BD9-81ED-4DB2-BD59-A6C34878D82A}">
                    <a16:rowId xmlns:a16="http://schemas.microsoft.com/office/drawing/2014/main" val="4059523090"/>
                  </a:ext>
                </a:extLst>
              </a:tr>
              <a:tr h="372002">
                <a:tc>
                  <a:txBody>
                    <a:bodyPr/>
                    <a:lstStyle/>
                    <a:p>
                      <a:pPr algn="ctr"/>
                      <a:r>
                        <a:rPr lang="en-US"/>
                        <a:t>10</a:t>
                      </a:r>
                    </a:p>
                  </a:txBody>
                  <a:tcPr/>
                </a:tc>
                <a:tc>
                  <a:txBody>
                    <a:bodyPr/>
                    <a:lstStyle/>
                    <a:p>
                      <a:pPr algn="ctr"/>
                      <a:r>
                        <a:rPr lang="en-US"/>
                        <a:t>5</a:t>
                      </a:r>
                    </a:p>
                  </a:txBody>
                  <a:tcPr/>
                </a:tc>
                <a:tc>
                  <a:txBody>
                    <a:bodyPr/>
                    <a:lstStyle/>
                    <a:p>
                      <a:pPr algn="ctr"/>
                      <a:r>
                        <a:rPr lang="en-US"/>
                        <a:t>5</a:t>
                      </a:r>
                    </a:p>
                  </a:txBody>
                  <a:tcPr/>
                </a:tc>
                <a:tc>
                  <a:txBody>
                    <a:bodyPr/>
                    <a:lstStyle/>
                    <a:p>
                      <a:pPr algn="ctr"/>
                      <a:r>
                        <a:rPr lang="en-US"/>
                        <a:t>P4</a:t>
                      </a:r>
                    </a:p>
                  </a:txBody>
                  <a:tcPr/>
                </a:tc>
                <a:extLst>
                  <a:ext uri="{0D108BD9-81ED-4DB2-BD59-A6C34878D82A}">
                    <a16:rowId xmlns:a16="http://schemas.microsoft.com/office/drawing/2014/main" val="3049413309"/>
                  </a:ext>
                </a:extLst>
              </a:tr>
              <a:tr h="372002">
                <a:tc>
                  <a:txBody>
                    <a:bodyPr/>
                    <a:lstStyle/>
                    <a:p>
                      <a:pPr algn="ctr"/>
                      <a:r>
                        <a:rPr lang="en-US"/>
                        <a:t>10</a:t>
                      </a:r>
                    </a:p>
                  </a:txBody>
                  <a:tcPr/>
                </a:tc>
                <a:tc>
                  <a:txBody>
                    <a:bodyPr/>
                    <a:lstStyle/>
                    <a:p>
                      <a:pPr algn="ctr"/>
                      <a:r>
                        <a:rPr lang="en-US"/>
                        <a:t>5</a:t>
                      </a:r>
                    </a:p>
                  </a:txBody>
                  <a:tcPr/>
                </a:tc>
                <a:tc>
                  <a:txBody>
                    <a:bodyPr/>
                    <a:lstStyle/>
                    <a:p>
                      <a:pPr algn="ctr"/>
                      <a:r>
                        <a:rPr lang="en-US"/>
                        <a:t>7</a:t>
                      </a:r>
                    </a:p>
                  </a:txBody>
                  <a:tcPr/>
                </a:tc>
                <a:tc>
                  <a:txBody>
                    <a:bodyPr/>
                    <a:lstStyle/>
                    <a:p>
                      <a:pPr algn="ctr"/>
                      <a:endParaRPr lang="en-US"/>
                    </a:p>
                  </a:txBody>
                  <a:tcPr/>
                </a:tc>
                <a:extLst>
                  <a:ext uri="{0D108BD9-81ED-4DB2-BD59-A6C34878D82A}">
                    <a16:rowId xmlns:a16="http://schemas.microsoft.com/office/drawing/2014/main" val="318427494"/>
                  </a:ext>
                </a:extLst>
              </a:tr>
            </a:tbl>
          </a:graphicData>
        </a:graphic>
      </p:graphicFrame>
      <p:sp>
        <p:nvSpPr>
          <p:cNvPr id="15" name="Rectangle 14"/>
          <p:cNvSpPr/>
          <p:nvPr/>
        </p:nvSpPr>
        <p:spPr>
          <a:xfrm>
            <a:off x="8768973" y="3079376"/>
            <a:ext cx="1383552" cy="336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latin typeface="Times New Roman" panose="02020603050405020304" pitchFamily="18" charset="0"/>
                <a:cs typeface="Times New Roman" panose="02020603050405020304" pitchFamily="18" charset="0"/>
              </a:rPr>
              <a:t>Work</a:t>
            </a:r>
          </a:p>
        </p:txBody>
      </p:sp>
      <p:sp>
        <p:nvSpPr>
          <p:cNvPr id="16" name="Rounded Rectangle 15"/>
          <p:cNvSpPr/>
          <p:nvPr/>
        </p:nvSpPr>
        <p:spPr>
          <a:xfrm>
            <a:off x="537882" y="5782036"/>
            <a:ext cx="7503459" cy="75323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300" i="1">
                <a:latin typeface="Times New Roman" panose="02020603050405020304" pitchFamily="18" charset="0"/>
                <a:cs typeface="Times New Roman" panose="02020603050405020304" pitchFamily="18" charset="0"/>
              </a:rPr>
              <a:t>Chuỗi an toàn{P1, P3, P0, P2, P4} =&gt; Hệ thống an toàn </a:t>
            </a:r>
            <a:br>
              <a:rPr lang="en-US" sz="2300">
                <a:latin typeface="Times New Roman" panose="02020603050405020304" pitchFamily="18" charset="0"/>
                <a:cs typeface="Times New Roman" panose="02020603050405020304" pitchFamily="18" charset="0"/>
              </a:rPr>
            </a:br>
            <a:r>
              <a:rPr lang="en-US" sz="2300">
                <a:latin typeface="Times New Roman" panose="02020603050405020304" pitchFamily="18" charset="0"/>
                <a:cs typeface="Times New Roman" panose="02020603050405020304" pitchFamily="18" charset="0"/>
              </a:rPr>
              <a:t>=&gt; Có thể cấp phát tài nguyên cho P1 theo yêu cầu.</a:t>
            </a:r>
          </a:p>
        </p:txBody>
      </p:sp>
    </p:spTree>
    <p:extLst>
      <p:ext uri="{BB962C8B-B14F-4D97-AF65-F5344CB8AC3E}">
        <p14:creationId xmlns:p14="http://schemas.microsoft.com/office/powerpoint/2010/main" val="259271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447"/>
            <a:ext cx="12192000" cy="2057400"/>
          </a:xfrm>
          <a:prstGeom prst="rect">
            <a:avLst/>
          </a:prstGeom>
          <a:gradFill flip="none" rotWithShape="1">
            <a:gsLst>
              <a:gs pos="0">
                <a:schemeClr val="accent6">
                  <a:lumMod val="40000"/>
                  <a:lumOff val="60000"/>
                  <a:shade val="30000"/>
                  <a:satMod val="115000"/>
                </a:schemeClr>
              </a:gs>
              <a:gs pos="50000">
                <a:schemeClr val="accent6">
                  <a:lumMod val="40000"/>
                  <a:lumOff val="60000"/>
                  <a:shade val="67500"/>
                  <a:satMod val="115000"/>
                </a:schemeClr>
              </a:gs>
              <a:gs pos="100000">
                <a:schemeClr val="accent6">
                  <a:lumMod val="40000"/>
                  <a:lumOff val="60000"/>
                  <a:shade val="100000"/>
                  <a:satMod val="115000"/>
                </a:schemeClr>
              </a:gs>
            </a:gsLst>
            <a:lin ang="16200000" scaled="1"/>
            <a:tileRect/>
          </a:gradFill>
          <a:ln>
            <a:solidFill>
              <a:schemeClr val="accent6">
                <a:lumMod val="40000"/>
                <a:lumOff val="6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6</a:t>
            </a:r>
          </a:p>
        </p:txBody>
      </p:sp>
      <p:sp>
        <p:nvSpPr>
          <p:cNvPr id="2" name="Rounded Rectangle 1"/>
          <p:cNvSpPr/>
          <p:nvPr/>
        </p:nvSpPr>
        <p:spPr>
          <a:xfrm>
            <a:off x="0" y="2232212"/>
            <a:ext cx="12192000" cy="447787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sz="2300">
                <a:solidFill>
                  <a:schemeClr val="tx1"/>
                </a:solidFill>
                <a:latin typeface="Times New Roman" panose="02020603050405020304" pitchFamily="18" charset="0"/>
                <a:cs typeface="Times New Roman" panose="02020603050405020304" pitchFamily="18" charset="0"/>
              </a:rPr>
              <a:t>VD2: Giả sử P4 yêu cầu thêm (3,3,0) thì hệ thống có thể cấp phát tài nguyên cho P4 hay không?</a:t>
            </a:r>
          </a:p>
        </p:txBody>
      </p:sp>
      <p:graphicFrame>
        <p:nvGraphicFramePr>
          <p:cNvPr id="3" name="Table 2"/>
          <p:cNvGraphicFramePr>
            <a:graphicFrameLocks noGrp="1"/>
          </p:cNvGraphicFramePr>
          <p:nvPr>
            <p:extLst>
              <p:ext uri="{D42A27DB-BD31-4B8C-83A1-F6EECF244321}">
                <p14:modId xmlns:p14="http://schemas.microsoft.com/office/powerpoint/2010/main" val="2507214277"/>
              </p:ext>
            </p:extLst>
          </p:nvPr>
        </p:nvGraphicFramePr>
        <p:xfrm>
          <a:off x="537882" y="3550024"/>
          <a:ext cx="1815352" cy="2232012"/>
        </p:xfrm>
        <a:graphic>
          <a:graphicData uri="http://schemas.openxmlformats.org/drawingml/2006/table">
            <a:tbl>
              <a:tblPr firstRow="1" bandRow="1">
                <a:tableStyleId>{5C22544A-7EE6-4342-B048-85BDC9FD1C3A}</a:tableStyleId>
              </a:tblPr>
              <a:tblGrid>
                <a:gridCol w="453838">
                  <a:extLst>
                    <a:ext uri="{9D8B030D-6E8A-4147-A177-3AD203B41FA5}">
                      <a16:colId xmlns:a16="http://schemas.microsoft.com/office/drawing/2014/main" val="3225390342"/>
                    </a:ext>
                  </a:extLst>
                </a:gridCol>
                <a:gridCol w="453838">
                  <a:extLst>
                    <a:ext uri="{9D8B030D-6E8A-4147-A177-3AD203B41FA5}">
                      <a16:colId xmlns:a16="http://schemas.microsoft.com/office/drawing/2014/main" val="2482057651"/>
                    </a:ext>
                  </a:extLst>
                </a:gridCol>
                <a:gridCol w="453838">
                  <a:extLst>
                    <a:ext uri="{9D8B030D-6E8A-4147-A177-3AD203B41FA5}">
                      <a16:colId xmlns:a16="http://schemas.microsoft.com/office/drawing/2014/main" val="1321840539"/>
                    </a:ext>
                  </a:extLst>
                </a:gridCol>
                <a:gridCol w="453838">
                  <a:extLst>
                    <a:ext uri="{9D8B030D-6E8A-4147-A177-3AD203B41FA5}">
                      <a16:colId xmlns:a16="http://schemas.microsoft.com/office/drawing/2014/main" val="3870792300"/>
                    </a:ext>
                  </a:extLst>
                </a:gridCol>
              </a:tblGrid>
              <a:tr h="372002">
                <a:tc>
                  <a:txBody>
                    <a:bodyPr/>
                    <a:lstStyle/>
                    <a:p>
                      <a:pPr algn="ctr"/>
                      <a:endParaRPr lang="en-US"/>
                    </a:p>
                  </a:txBody>
                  <a:tcPr/>
                </a:tc>
                <a:tc>
                  <a:txBody>
                    <a:bodyPr/>
                    <a:lstStyle/>
                    <a:p>
                      <a:pPr algn="ctr"/>
                      <a:r>
                        <a:rPr lang="en-US"/>
                        <a:t>A</a:t>
                      </a:r>
                    </a:p>
                  </a:txBody>
                  <a:tcPr/>
                </a:tc>
                <a:tc>
                  <a:txBody>
                    <a:bodyPr/>
                    <a:lstStyle/>
                    <a:p>
                      <a:pPr algn="ctr"/>
                      <a:r>
                        <a:rPr lang="en-US"/>
                        <a:t>B</a:t>
                      </a:r>
                    </a:p>
                  </a:txBody>
                  <a:tcPr/>
                </a:tc>
                <a:tc>
                  <a:txBody>
                    <a:bodyPr/>
                    <a:lstStyle/>
                    <a:p>
                      <a:pPr algn="ctr"/>
                      <a:r>
                        <a:rPr lang="en-US"/>
                        <a:t>C</a:t>
                      </a:r>
                    </a:p>
                  </a:txBody>
                  <a:tcPr/>
                </a:tc>
                <a:extLst>
                  <a:ext uri="{0D108BD9-81ED-4DB2-BD59-A6C34878D82A}">
                    <a16:rowId xmlns:a16="http://schemas.microsoft.com/office/drawing/2014/main" val="2994002768"/>
                  </a:ext>
                </a:extLst>
              </a:tr>
              <a:tr h="372002">
                <a:tc>
                  <a:txBody>
                    <a:bodyPr/>
                    <a:lstStyle/>
                    <a:p>
                      <a:pPr algn="ctr"/>
                      <a:r>
                        <a:rPr lang="en-US"/>
                        <a:t>P0</a:t>
                      </a:r>
                    </a:p>
                  </a:txBody>
                  <a:tcPr/>
                </a:tc>
                <a:tc>
                  <a:txBody>
                    <a:bodyPr/>
                    <a:lstStyle/>
                    <a:p>
                      <a:pPr algn="ctr"/>
                      <a:r>
                        <a:rPr lang="en-US"/>
                        <a:t>0</a:t>
                      </a:r>
                    </a:p>
                  </a:txBody>
                  <a:tcPr/>
                </a:tc>
                <a:tc>
                  <a:txBody>
                    <a:bodyPr/>
                    <a:lstStyle/>
                    <a:p>
                      <a:pPr algn="ctr"/>
                      <a:r>
                        <a:rPr lang="en-US"/>
                        <a:t>1</a:t>
                      </a:r>
                    </a:p>
                  </a:txBody>
                  <a:tcPr/>
                </a:tc>
                <a:tc>
                  <a:txBody>
                    <a:bodyPr/>
                    <a:lstStyle/>
                    <a:p>
                      <a:pPr algn="ctr"/>
                      <a:r>
                        <a:rPr lang="en-US"/>
                        <a:t>0</a:t>
                      </a:r>
                    </a:p>
                  </a:txBody>
                  <a:tcPr/>
                </a:tc>
                <a:extLst>
                  <a:ext uri="{0D108BD9-81ED-4DB2-BD59-A6C34878D82A}">
                    <a16:rowId xmlns:a16="http://schemas.microsoft.com/office/drawing/2014/main" val="2769201794"/>
                  </a:ext>
                </a:extLst>
              </a:tr>
              <a:tr h="372002">
                <a:tc>
                  <a:txBody>
                    <a:bodyPr/>
                    <a:lstStyle/>
                    <a:p>
                      <a:pPr algn="ctr"/>
                      <a:r>
                        <a:rPr lang="en-US"/>
                        <a:t>P1</a:t>
                      </a:r>
                    </a:p>
                  </a:txBody>
                  <a:tcPr/>
                </a:tc>
                <a:tc>
                  <a:txBody>
                    <a:bodyPr/>
                    <a:lstStyle/>
                    <a:p>
                      <a:pPr algn="ctr"/>
                      <a:r>
                        <a:rPr lang="en-US">
                          <a:solidFill>
                            <a:schemeClr val="tx1"/>
                          </a:solidFill>
                        </a:rPr>
                        <a:t>2</a:t>
                      </a:r>
                    </a:p>
                  </a:txBody>
                  <a:tcPr/>
                </a:tc>
                <a:tc>
                  <a:txBody>
                    <a:bodyPr/>
                    <a:lstStyle/>
                    <a:p>
                      <a:pPr algn="ctr"/>
                      <a:r>
                        <a:rPr lang="en-US">
                          <a:solidFill>
                            <a:schemeClr val="tx1"/>
                          </a:solidFill>
                        </a:rPr>
                        <a:t>0</a:t>
                      </a:r>
                    </a:p>
                  </a:txBody>
                  <a:tcPr/>
                </a:tc>
                <a:tc>
                  <a:txBody>
                    <a:bodyPr/>
                    <a:lstStyle/>
                    <a:p>
                      <a:pPr algn="ctr"/>
                      <a:r>
                        <a:rPr lang="en-US">
                          <a:solidFill>
                            <a:schemeClr val="tx1"/>
                          </a:solidFill>
                        </a:rPr>
                        <a:t>0</a:t>
                      </a:r>
                    </a:p>
                  </a:txBody>
                  <a:tcPr/>
                </a:tc>
                <a:extLst>
                  <a:ext uri="{0D108BD9-81ED-4DB2-BD59-A6C34878D82A}">
                    <a16:rowId xmlns:a16="http://schemas.microsoft.com/office/drawing/2014/main" val="42755225"/>
                  </a:ext>
                </a:extLst>
              </a:tr>
              <a:tr h="372002">
                <a:tc>
                  <a:txBody>
                    <a:bodyPr/>
                    <a:lstStyle/>
                    <a:p>
                      <a:pPr algn="ctr"/>
                      <a:r>
                        <a:rPr lang="en-US"/>
                        <a:t>P2</a:t>
                      </a:r>
                    </a:p>
                  </a:txBody>
                  <a:tcPr/>
                </a:tc>
                <a:tc>
                  <a:txBody>
                    <a:bodyPr/>
                    <a:lstStyle/>
                    <a:p>
                      <a:pPr algn="ctr"/>
                      <a:r>
                        <a:rPr lang="en-US"/>
                        <a:t>3</a:t>
                      </a:r>
                    </a:p>
                  </a:txBody>
                  <a:tcPr/>
                </a:tc>
                <a:tc>
                  <a:txBody>
                    <a:bodyPr/>
                    <a:lstStyle/>
                    <a:p>
                      <a:pPr algn="ctr"/>
                      <a:r>
                        <a:rPr lang="en-US"/>
                        <a:t>0</a:t>
                      </a:r>
                    </a:p>
                  </a:txBody>
                  <a:tcPr/>
                </a:tc>
                <a:tc>
                  <a:txBody>
                    <a:bodyPr/>
                    <a:lstStyle/>
                    <a:p>
                      <a:pPr algn="ctr"/>
                      <a:r>
                        <a:rPr lang="en-US"/>
                        <a:t>2</a:t>
                      </a:r>
                    </a:p>
                  </a:txBody>
                  <a:tcPr/>
                </a:tc>
                <a:extLst>
                  <a:ext uri="{0D108BD9-81ED-4DB2-BD59-A6C34878D82A}">
                    <a16:rowId xmlns:a16="http://schemas.microsoft.com/office/drawing/2014/main" val="1292399251"/>
                  </a:ext>
                </a:extLst>
              </a:tr>
              <a:tr h="372002">
                <a:tc>
                  <a:txBody>
                    <a:bodyPr/>
                    <a:lstStyle/>
                    <a:p>
                      <a:pPr algn="ctr"/>
                      <a:r>
                        <a:rPr lang="en-US"/>
                        <a:t>P3</a:t>
                      </a:r>
                    </a:p>
                  </a:txBody>
                  <a:tcPr/>
                </a:tc>
                <a:tc>
                  <a:txBody>
                    <a:bodyPr/>
                    <a:lstStyle/>
                    <a:p>
                      <a:pPr algn="ctr"/>
                      <a:r>
                        <a:rPr lang="en-US"/>
                        <a:t>2</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3049413309"/>
                  </a:ext>
                </a:extLst>
              </a:tr>
              <a:tr h="372002">
                <a:tc>
                  <a:txBody>
                    <a:bodyPr/>
                    <a:lstStyle/>
                    <a:p>
                      <a:pPr algn="ctr"/>
                      <a:r>
                        <a:rPr lang="en-US"/>
                        <a:t>P4</a:t>
                      </a:r>
                    </a:p>
                  </a:txBody>
                  <a:tcPr/>
                </a:tc>
                <a:tc>
                  <a:txBody>
                    <a:bodyPr/>
                    <a:lstStyle/>
                    <a:p>
                      <a:pPr algn="ctr"/>
                      <a:r>
                        <a:rPr lang="en-US"/>
                        <a:t>0</a:t>
                      </a:r>
                    </a:p>
                  </a:txBody>
                  <a:tcPr/>
                </a:tc>
                <a:tc>
                  <a:txBody>
                    <a:bodyPr/>
                    <a:lstStyle/>
                    <a:p>
                      <a:pPr algn="ctr"/>
                      <a:r>
                        <a:rPr lang="en-US"/>
                        <a:t>0</a:t>
                      </a:r>
                    </a:p>
                  </a:txBody>
                  <a:tcPr/>
                </a:tc>
                <a:tc>
                  <a:txBody>
                    <a:bodyPr/>
                    <a:lstStyle/>
                    <a:p>
                      <a:pPr algn="ctr"/>
                      <a:r>
                        <a:rPr lang="en-US"/>
                        <a:t>2</a:t>
                      </a:r>
                    </a:p>
                  </a:txBody>
                  <a:tcPr/>
                </a:tc>
                <a:extLst>
                  <a:ext uri="{0D108BD9-81ED-4DB2-BD59-A6C34878D82A}">
                    <a16:rowId xmlns:a16="http://schemas.microsoft.com/office/drawing/2014/main" val="31842749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266167409"/>
              </p:ext>
            </p:extLst>
          </p:nvPr>
        </p:nvGraphicFramePr>
        <p:xfrm>
          <a:off x="2529543" y="3550024"/>
          <a:ext cx="1383552" cy="2232012"/>
        </p:xfrm>
        <a:graphic>
          <a:graphicData uri="http://schemas.openxmlformats.org/drawingml/2006/table">
            <a:tbl>
              <a:tblPr firstRow="1" bandRow="1">
                <a:tableStyleId>{5C22544A-7EE6-4342-B048-85BDC9FD1C3A}</a:tableStyleId>
              </a:tblPr>
              <a:tblGrid>
                <a:gridCol w="461184">
                  <a:extLst>
                    <a:ext uri="{9D8B030D-6E8A-4147-A177-3AD203B41FA5}">
                      <a16:colId xmlns:a16="http://schemas.microsoft.com/office/drawing/2014/main" val="2482057651"/>
                    </a:ext>
                  </a:extLst>
                </a:gridCol>
                <a:gridCol w="461184">
                  <a:extLst>
                    <a:ext uri="{9D8B030D-6E8A-4147-A177-3AD203B41FA5}">
                      <a16:colId xmlns:a16="http://schemas.microsoft.com/office/drawing/2014/main" val="1321840539"/>
                    </a:ext>
                  </a:extLst>
                </a:gridCol>
                <a:gridCol w="461184">
                  <a:extLst>
                    <a:ext uri="{9D8B030D-6E8A-4147-A177-3AD203B41FA5}">
                      <a16:colId xmlns:a16="http://schemas.microsoft.com/office/drawing/2014/main" val="3870792300"/>
                    </a:ext>
                  </a:extLst>
                </a:gridCol>
              </a:tblGrid>
              <a:tr h="372002">
                <a:tc>
                  <a:txBody>
                    <a:bodyPr/>
                    <a:lstStyle/>
                    <a:p>
                      <a:pPr algn="ctr"/>
                      <a:r>
                        <a:rPr lang="en-US"/>
                        <a:t>A</a:t>
                      </a:r>
                    </a:p>
                  </a:txBody>
                  <a:tcPr/>
                </a:tc>
                <a:tc>
                  <a:txBody>
                    <a:bodyPr/>
                    <a:lstStyle/>
                    <a:p>
                      <a:pPr algn="ctr"/>
                      <a:r>
                        <a:rPr lang="en-US"/>
                        <a:t>B</a:t>
                      </a:r>
                    </a:p>
                  </a:txBody>
                  <a:tcPr/>
                </a:tc>
                <a:tc>
                  <a:txBody>
                    <a:bodyPr/>
                    <a:lstStyle/>
                    <a:p>
                      <a:pPr algn="ctr"/>
                      <a:r>
                        <a:rPr lang="en-US"/>
                        <a:t>C</a:t>
                      </a:r>
                    </a:p>
                  </a:txBody>
                  <a:tcPr/>
                </a:tc>
                <a:extLst>
                  <a:ext uri="{0D108BD9-81ED-4DB2-BD59-A6C34878D82A}">
                    <a16:rowId xmlns:a16="http://schemas.microsoft.com/office/drawing/2014/main" val="2994002768"/>
                  </a:ext>
                </a:extLst>
              </a:tr>
              <a:tr h="372002">
                <a:tc>
                  <a:txBody>
                    <a:bodyPr/>
                    <a:lstStyle/>
                    <a:p>
                      <a:pPr algn="ctr"/>
                      <a:r>
                        <a:rPr lang="en-US"/>
                        <a:t>7</a:t>
                      </a:r>
                    </a:p>
                  </a:txBody>
                  <a:tcPr/>
                </a:tc>
                <a:tc>
                  <a:txBody>
                    <a:bodyPr/>
                    <a:lstStyle/>
                    <a:p>
                      <a:pPr algn="ctr"/>
                      <a:r>
                        <a:rPr lang="en-US"/>
                        <a:t>5</a:t>
                      </a:r>
                    </a:p>
                  </a:txBody>
                  <a:tcPr/>
                </a:tc>
                <a:tc>
                  <a:txBody>
                    <a:bodyPr/>
                    <a:lstStyle/>
                    <a:p>
                      <a:pPr algn="ctr"/>
                      <a:r>
                        <a:rPr lang="en-US"/>
                        <a:t>3</a:t>
                      </a:r>
                    </a:p>
                  </a:txBody>
                  <a:tcPr/>
                </a:tc>
                <a:extLst>
                  <a:ext uri="{0D108BD9-81ED-4DB2-BD59-A6C34878D82A}">
                    <a16:rowId xmlns:a16="http://schemas.microsoft.com/office/drawing/2014/main" val="2769201794"/>
                  </a:ext>
                </a:extLst>
              </a:tr>
              <a:tr h="372002">
                <a:tc>
                  <a:txBody>
                    <a:bodyPr/>
                    <a:lstStyle/>
                    <a:p>
                      <a:pPr algn="ctr"/>
                      <a:r>
                        <a:rPr lang="en-US"/>
                        <a:t>3</a:t>
                      </a:r>
                    </a:p>
                  </a:txBody>
                  <a:tcPr/>
                </a:tc>
                <a:tc>
                  <a:txBody>
                    <a:bodyPr/>
                    <a:lstStyle/>
                    <a:p>
                      <a:pPr algn="ctr"/>
                      <a:r>
                        <a:rPr lang="en-US"/>
                        <a:t>2</a:t>
                      </a:r>
                    </a:p>
                  </a:txBody>
                  <a:tcPr/>
                </a:tc>
                <a:tc>
                  <a:txBody>
                    <a:bodyPr/>
                    <a:lstStyle/>
                    <a:p>
                      <a:pPr algn="ctr"/>
                      <a:r>
                        <a:rPr lang="en-US"/>
                        <a:t>2</a:t>
                      </a:r>
                    </a:p>
                  </a:txBody>
                  <a:tcPr/>
                </a:tc>
                <a:extLst>
                  <a:ext uri="{0D108BD9-81ED-4DB2-BD59-A6C34878D82A}">
                    <a16:rowId xmlns:a16="http://schemas.microsoft.com/office/drawing/2014/main" val="42755225"/>
                  </a:ext>
                </a:extLst>
              </a:tr>
              <a:tr h="372002">
                <a:tc>
                  <a:txBody>
                    <a:bodyPr/>
                    <a:lstStyle/>
                    <a:p>
                      <a:pPr algn="ctr"/>
                      <a:r>
                        <a:rPr lang="en-US"/>
                        <a:t>9</a:t>
                      </a:r>
                    </a:p>
                  </a:txBody>
                  <a:tcPr/>
                </a:tc>
                <a:tc>
                  <a:txBody>
                    <a:bodyPr/>
                    <a:lstStyle/>
                    <a:p>
                      <a:pPr algn="ctr"/>
                      <a:r>
                        <a:rPr lang="en-US"/>
                        <a:t>0</a:t>
                      </a:r>
                    </a:p>
                  </a:txBody>
                  <a:tcPr/>
                </a:tc>
                <a:tc>
                  <a:txBody>
                    <a:bodyPr/>
                    <a:lstStyle/>
                    <a:p>
                      <a:pPr algn="ctr"/>
                      <a:r>
                        <a:rPr lang="en-US"/>
                        <a:t>2</a:t>
                      </a:r>
                    </a:p>
                  </a:txBody>
                  <a:tcPr/>
                </a:tc>
                <a:extLst>
                  <a:ext uri="{0D108BD9-81ED-4DB2-BD59-A6C34878D82A}">
                    <a16:rowId xmlns:a16="http://schemas.microsoft.com/office/drawing/2014/main" val="1292399251"/>
                  </a:ext>
                </a:extLst>
              </a:tr>
              <a:tr h="372002">
                <a:tc>
                  <a:txBody>
                    <a:bodyPr/>
                    <a:lstStyle/>
                    <a:p>
                      <a:pPr algn="ctr"/>
                      <a:r>
                        <a:rPr lang="en-US"/>
                        <a:t>2</a:t>
                      </a:r>
                    </a:p>
                  </a:txBody>
                  <a:tcPr/>
                </a:tc>
                <a:tc>
                  <a:txBody>
                    <a:bodyPr/>
                    <a:lstStyle/>
                    <a:p>
                      <a:pPr algn="ctr"/>
                      <a:r>
                        <a:rPr lang="en-US"/>
                        <a:t>2</a:t>
                      </a:r>
                    </a:p>
                  </a:txBody>
                  <a:tcPr/>
                </a:tc>
                <a:tc>
                  <a:txBody>
                    <a:bodyPr/>
                    <a:lstStyle/>
                    <a:p>
                      <a:pPr algn="ctr"/>
                      <a:r>
                        <a:rPr lang="en-US"/>
                        <a:t>2</a:t>
                      </a:r>
                    </a:p>
                  </a:txBody>
                  <a:tcPr/>
                </a:tc>
                <a:extLst>
                  <a:ext uri="{0D108BD9-81ED-4DB2-BD59-A6C34878D82A}">
                    <a16:rowId xmlns:a16="http://schemas.microsoft.com/office/drawing/2014/main" val="3049413309"/>
                  </a:ext>
                </a:extLst>
              </a:tr>
              <a:tr h="372002">
                <a:tc>
                  <a:txBody>
                    <a:bodyPr/>
                    <a:lstStyle/>
                    <a:p>
                      <a:pPr algn="ctr"/>
                      <a:r>
                        <a:rPr lang="en-US"/>
                        <a:t>4</a:t>
                      </a:r>
                    </a:p>
                  </a:txBody>
                  <a:tcPr/>
                </a:tc>
                <a:tc>
                  <a:txBody>
                    <a:bodyPr/>
                    <a:lstStyle/>
                    <a:p>
                      <a:pPr algn="ctr"/>
                      <a:r>
                        <a:rPr lang="en-US"/>
                        <a:t>3</a:t>
                      </a:r>
                    </a:p>
                  </a:txBody>
                  <a:tcPr/>
                </a:tc>
                <a:tc>
                  <a:txBody>
                    <a:bodyPr/>
                    <a:lstStyle/>
                    <a:p>
                      <a:pPr algn="ctr"/>
                      <a:r>
                        <a:rPr lang="en-US"/>
                        <a:t>3</a:t>
                      </a:r>
                    </a:p>
                  </a:txBody>
                  <a:tcPr/>
                </a:tc>
                <a:extLst>
                  <a:ext uri="{0D108BD9-81ED-4DB2-BD59-A6C34878D82A}">
                    <a16:rowId xmlns:a16="http://schemas.microsoft.com/office/drawing/2014/main" val="31842749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992121722"/>
              </p:ext>
            </p:extLst>
          </p:nvPr>
        </p:nvGraphicFramePr>
        <p:xfrm>
          <a:off x="5649263" y="3550024"/>
          <a:ext cx="1383552" cy="2232012"/>
        </p:xfrm>
        <a:graphic>
          <a:graphicData uri="http://schemas.openxmlformats.org/drawingml/2006/table">
            <a:tbl>
              <a:tblPr firstRow="1" bandRow="1">
                <a:tableStyleId>{5C22544A-7EE6-4342-B048-85BDC9FD1C3A}</a:tableStyleId>
              </a:tblPr>
              <a:tblGrid>
                <a:gridCol w="461184">
                  <a:extLst>
                    <a:ext uri="{9D8B030D-6E8A-4147-A177-3AD203B41FA5}">
                      <a16:colId xmlns:a16="http://schemas.microsoft.com/office/drawing/2014/main" val="2482057651"/>
                    </a:ext>
                  </a:extLst>
                </a:gridCol>
                <a:gridCol w="461184">
                  <a:extLst>
                    <a:ext uri="{9D8B030D-6E8A-4147-A177-3AD203B41FA5}">
                      <a16:colId xmlns:a16="http://schemas.microsoft.com/office/drawing/2014/main" val="1321840539"/>
                    </a:ext>
                  </a:extLst>
                </a:gridCol>
                <a:gridCol w="461184">
                  <a:extLst>
                    <a:ext uri="{9D8B030D-6E8A-4147-A177-3AD203B41FA5}">
                      <a16:colId xmlns:a16="http://schemas.microsoft.com/office/drawing/2014/main" val="3870792300"/>
                    </a:ext>
                  </a:extLst>
                </a:gridCol>
              </a:tblGrid>
              <a:tr h="372002">
                <a:tc>
                  <a:txBody>
                    <a:bodyPr/>
                    <a:lstStyle/>
                    <a:p>
                      <a:pPr algn="ctr"/>
                      <a:r>
                        <a:rPr lang="en-US"/>
                        <a:t>A</a:t>
                      </a:r>
                    </a:p>
                  </a:txBody>
                  <a:tcPr/>
                </a:tc>
                <a:tc>
                  <a:txBody>
                    <a:bodyPr/>
                    <a:lstStyle/>
                    <a:p>
                      <a:pPr algn="ctr"/>
                      <a:r>
                        <a:rPr lang="en-US"/>
                        <a:t>B</a:t>
                      </a:r>
                    </a:p>
                  </a:txBody>
                  <a:tcPr/>
                </a:tc>
                <a:tc>
                  <a:txBody>
                    <a:bodyPr/>
                    <a:lstStyle/>
                    <a:p>
                      <a:pPr algn="ctr"/>
                      <a:r>
                        <a:rPr lang="en-US"/>
                        <a:t>C</a:t>
                      </a:r>
                    </a:p>
                  </a:txBody>
                  <a:tcPr/>
                </a:tc>
                <a:extLst>
                  <a:ext uri="{0D108BD9-81ED-4DB2-BD59-A6C34878D82A}">
                    <a16:rowId xmlns:a16="http://schemas.microsoft.com/office/drawing/2014/main" val="2994002768"/>
                  </a:ext>
                </a:extLst>
              </a:tr>
              <a:tr h="372002">
                <a:tc>
                  <a:txBody>
                    <a:bodyPr/>
                    <a:lstStyle/>
                    <a:p>
                      <a:pPr algn="ctr"/>
                      <a:r>
                        <a:rPr lang="en-US">
                          <a:solidFill>
                            <a:schemeClr val="tx1"/>
                          </a:solidFill>
                        </a:rPr>
                        <a:t>7</a:t>
                      </a:r>
                    </a:p>
                  </a:txBody>
                  <a:tcPr/>
                </a:tc>
                <a:tc>
                  <a:txBody>
                    <a:bodyPr/>
                    <a:lstStyle/>
                    <a:p>
                      <a:pPr algn="ctr"/>
                      <a:r>
                        <a:rPr lang="en-US">
                          <a:solidFill>
                            <a:schemeClr val="tx1"/>
                          </a:solidFill>
                        </a:rPr>
                        <a:t>4</a:t>
                      </a:r>
                    </a:p>
                  </a:txBody>
                  <a:tcPr/>
                </a:tc>
                <a:tc>
                  <a:txBody>
                    <a:bodyPr/>
                    <a:lstStyle/>
                    <a:p>
                      <a:pPr algn="ctr"/>
                      <a:r>
                        <a:rPr lang="en-US">
                          <a:solidFill>
                            <a:schemeClr val="tx1"/>
                          </a:solidFill>
                        </a:rPr>
                        <a:t>3</a:t>
                      </a:r>
                    </a:p>
                  </a:txBody>
                  <a:tcPr/>
                </a:tc>
                <a:extLst>
                  <a:ext uri="{0D108BD9-81ED-4DB2-BD59-A6C34878D82A}">
                    <a16:rowId xmlns:a16="http://schemas.microsoft.com/office/drawing/2014/main" val="2769201794"/>
                  </a:ext>
                </a:extLst>
              </a:tr>
              <a:tr h="372002">
                <a:tc>
                  <a:txBody>
                    <a:bodyPr/>
                    <a:lstStyle/>
                    <a:p>
                      <a:pPr algn="ctr"/>
                      <a:r>
                        <a:rPr lang="en-US" b="0">
                          <a:solidFill>
                            <a:schemeClr val="tx1"/>
                          </a:solidFill>
                        </a:rPr>
                        <a:t>1</a:t>
                      </a:r>
                    </a:p>
                  </a:txBody>
                  <a:tcPr/>
                </a:tc>
                <a:tc>
                  <a:txBody>
                    <a:bodyPr/>
                    <a:lstStyle/>
                    <a:p>
                      <a:pPr algn="ctr"/>
                      <a:r>
                        <a:rPr lang="en-US" b="0">
                          <a:solidFill>
                            <a:schemeClr val="tx1"/>
                          </a:solidFill>
                        </a:rPr>
                        <a:t>2</a:t>
                      </a:r>
                    </a:p>
                  </a:txBody>
                  <a:tcPr/>
                </a:tc>
                <a:tc>
                  <a:txBody>
                    <a:bodyPr/>
                    <a:lstStyle/>
                    <a:p>
                      <a:pPr algn="ctr"/>
                      <a:r>
                        <a:rPr lang="en-US" b="0">
                          <a:solidFill>
                            <a:schemeClr val="tx1"/>
                          </a:solidFill>
                        </a:rPr>
                        <a:t>2</a:t>
                      </a:r>
                    </a:p>
                  </a:txBody>
                  <a:tcPr/>
                </a:tc>
                <a:extLst>
                  <a:ext uri="{0D108BD9-81ED-4DB2-BD59-A6C34878D82A}">
                    <a16:rowId xmlns:a16="http://schemas.microsoft.com/office/drawing/2014/main" val="42755225"/>
                  </a:ext>
                </a:extLst>
              </a:tr>
              <a:tr h="372002">
                <a:tc>
                  <a:txBody>
                    <a:bodyPr/>
                    <a:lstStyle/>
                    <a:p>
                      <a:pPr algn="ctr"/>
                      <a:r>
                        <a:rPr lang="en-US"/>
                        <a:t>6</a:t>
                      </a:r>
                    </a:p>
                  </a:txBody>
                  <a:tcPr/>
                </a:tc>
                <a:tc>
                  <a:txBody>
                    <a:bodyPr/>
                    <a:lstStyle/>
                    <a:p>
                      <a:pPr algn="ctr"/>
                      <a:r>
                        <a:rPr lang="en-US"/>
                        <a:t>0</a:t>
                      </a:r>
                    </a:p>
                  </a:txBody>
                  <a:tcPr/>
                </a:tc>
                <a:tc>
                  <a:txBody>
                    <a:bodyPr/>
                    <a:lstStyle/>
                    <a:p>
                      <a:pPr algn="ctr"/>
                      <a:r>
                        <a:rPr lang="en-US"/>
                        <a:t>0</a:t>
                      </a:r>
                    </a:p>
                  </a:txBody>
                  <a:tcPr/>
                </a:tc>
                <a:extLst>
                  <a:ext uri="{0D108BD9-81ED-4DB2-BD59-A6C34878D82A}">
                    <a16:rowId xmlns:a16="http://schemas.microsoft.com/office/drawing/2014/main" val="1292399251"/>
                  </a:ext>
                </a:extLst>
              </a:tr>
              <a:tr h="372002">
                <a:tc>
                  <a:txBody>
                    <a:bodyPr/>
                    <a:lstStyle/>
                    <a:p>
                      <a:pPr algn="ctr"/>
                      <a:r>
                        <a:rPr lang="en-US"/>
                        <a:t>0</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3049413309"/>
                  </a:ext>
                </a:extLst>
              </a:tr>
              <a:tr h="372002">
                <a:tc>
                  <a:txBody>
                    <a:bodyPr/>
                    <a:lstStyle/>
                    <a:p>
                      <a:pPr algn="ctr"/>
                      <a:r>
                        <a:rPr lang="en-US" b="1">
                          <a:solidFill>
                            <a:srgbClr val="FF0000"/>
                          </a:solidFill>
                        </a:rPr>
                        <a:t>4</a:t>
                      </a:r>
                    </a:p>
                  </a:txBody>
                  <a:tcPr/>
                </a:tc>
                <a:tc>
                  <a:txBody>
                    <a:bodyPr/>
                    <a:lstStyle/>
                    <a:p>
                      <a:pPr algn="ctr"/>
                      <a:r>
                        <a:rPr lang="en-US" b="1">
                          <a:solidFill>
                            <a:srgbClr val="FF0000"/>
                          </a:solidFill>
                        </a:rPr>
                        <a:t>3</a:t>
                      </a:r>
                    </a:p>
                  </a:txBody>
                  <a:tcPr/>
                </a:tc>
                <a:tc>
                  <a:txBody>
                    <a:bodyPr/>
                    <a:lstStyle/>
                    <a:p>
                      <a:pPr algn="ctr"/>
                      <a:r>
                        <a:rPr lang="en-US" b="1">
                          <a:solidFill>
                            <a:srgbClr val="FF0000"/>
                          </a:solidFill>
                        </a:rPr>
                        <a:t>1</a:t>
                      </a:r>
                    </a:p>
                  </a:txBody>
                  <a:tcPr/>
                </a:tc>
                <a:extLst>
                  <a:ext uri="{0D108BD9-81ED-4DB2-BD59-A6C34878D82A}">
                    <a16:rowId xmlns:a16="http://schemas.microsoft.com/office/drawing/2014/main" val="31842749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166684792"/>
              </p:ext>
            </p:extLst>
          </p:nvPr>
        </p:nvGraphicFramePr>
        <p:xfrm>
          <a:off x="4089403" y="3550024"/>
          <a:ext cx="1383552" cy="762100"/>
        </p:xfrm>
        <a:graphic>
          <a:graphicData uri="http://schemas.openxmlformats.org/drawingml/2006/table">
            <a:tbl>
              <a:tblPr firstRow="1" bandRow="1">
                <a:tableStyleId>{5C22544A-7EE6-4342-B048-85BDC9FD1C3A}</a:tableStyleId>
              </a:tblPr>
              <a:tblGrid>
                <a:gridCol w="461184">
                  <a:extLst>
                    <a:ext uri="{9D8B030D-6E8A-4147-A177-3AD203B41FA5}">
                      <a16:colId xmlns:a16="http://schemas.microsoft.com/office/drawing/2014/main" val="3170803504"/>
                    </a:ext>
                  </a:extLst>
                </a:gridCol>
                <a:gridCol w="461184">
                  <a:extLst>
                    <a:ext uri="{9D8B030D-6E8A-4147-A177-3AD203B41FA5}">
                      <a16:colId xmlns:a16="http://schemas.microsoft.com/office/drawing/2014/main" val="3582204491"/>
                    </a:ext>
                  </a:extLst>
                </a:gridCol>
                <a:gridCol w="461184">
                  <a:extLst>
                    <a:ext uri="{9D8B030D-6E8A-4147-A177-3AD203B41FA5}">
                      <a16:colId xmlns:a16="http://schemas.microsoft.com/office/drawing/2014/main" val="4070678631"/>
                    </a:ext>
                  </a:extLst>
                </a:gridCol>
              </a:tblGrid>
              <a:tr h="381050">
                <a:tc>
                  <a:txBody>
                    <a:bodyPr/>
                    <a:lstStyle/>
                    <a:p>
                      <a:pPr algn="ctr"/>
                      <a:r>
                        <a:rPr lang="en-US"/>
                        <a:t>A</a:t>
                      </a:r>
                    </a:p>
                  </a:txBody>
                  <a:tcPr/>
                </a:tc>
                <a:tc>
                  <a:txBody>
                    <a:bodyPr/>
                    <a:lstStyle/>
                    <a:p>
                      <a:pPr algn="ctr"/>
                      <a:r>
                        <a:rPr lang="en-US"/>
                        <a:t>B</a:t>
                      </a:r>
                    </a:p>
                  </a:txBody>
                  <a:tcPr/>
                </a:tc>
                <a:tc>
                  <a:txBody>
                    <a:bodyPr/>
                    <a:lstStyle/>
                    <a:p>
                      <a:pPr algn="ctr"/>
                      <a:r>
                        <a:rPr lang="en-US"/>
                        <a:t>C</a:t>
                      </a:r>
                    </a:p>
                  </a:txBody>
                  <a:tcPr/>
                </a:tc>
                <a:extLst>
                  <a:ext uri="{0D108BD9-81ED-4DB2-BD59-A6C34878D82A}">
                    <a16:rowId xmlns:a16="http://schemas.microsoft.com/office/drawing/2014/main" val="735389384"/>
                  </a:ext>
                </a:extLst>
              </a:tr>
              <a:tr h="381050">
                <a:tc>
                  <a:txBody>
                    <a:bodyPr/>
                    <a:lstStyle/>
                    <a:p>
                      <a:pPr algn="ctr"/>
                      <a:r>
                        <a:rPr lang="en-US">
                          <a:solidFill>
                            <a:schemeClr val="tx1"/>
                          </a:solidFill>
                        </a:rPr>
                        <a:t>3</a:t>
                      </a:r>
                    </a:p>
                  </a:txBody>
                  <a:tcPr/>
                </a:tc>
                <a:tc>
                  <a:txBody>
                    <a:bodyPr/>
                    <a:lstStyle/>
                    <a:p>
                      <a:pPr algn="ctr"/>
                      <a:r>
                        <a:rPr lang="en-US">
                          <a:solidFill>
                            <a:schemeClr val="tx1"/>
                          </a:solidFill>
                        </a:rPr>
                        <a:t>3</a:t>
                      </a:r>
                    </a:p>
                  </a:txBody>
                  <a:tcPr/>
                </a:tc>
                <a:tc>
                  <a:txBody>
                    <a:bodyPr/>
                    <a:lstStyle/>
                    <a:p>
                      <a:pPr algn="ctr"/>
                      <a:r>
                        <a:rPr lang="en-US">
                          <a:solidFill>
                            <a:schemeClr val="tx1"/>
                          </a:solidFill>
                        </a:rPr>
                        <a:t>2</a:t>
                      </a:r>
                    </a:p>
                  </a:txBody>
                  <a:tcPr/>
                </a:tc>
                <a:extLst>
                  <a:ext uri="{0D108BD9-81ED-4DB2-BD59-A6C34878D82A}">
                    <a16:rowId xmlns:a16="http://schemas.microsoft.com/office/drawing/2014/main" val="4215338479"/>
                  </a:ext>
                </a:extLst>
              </a:tr>
            </a:tbl>
          </a:graphicData>
        </a:graphic>
      </p:graphicFrame>
      <p:sp>
        <p:nvSpPr>
          <p:cNvPr id="9" name="Rectangle 8"/>
          <p:cNvSpPr/>
          <p:nvPr/>
        </p:nvSpPr>
        <p:spPr>
          <a:xfrm>
            <a:off x="969683" y="3079376"/>
            <a:ext cx="1383552" cy="336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latin typeface="Times New Roman" panose="02020603050405020304" pitchFamily="18" charset="0"/>
                <a:cs typeface="Times New Roman" panose="02020603050405020304" pitchFamily="18" charset="0"/>
              </a:rPr>
              <a:t>Allocation</a:t>
            </a:r>
          </a:p>
        </p:txBody>
      </p:sp>
      <p:sp>
        <p:nvSpPr>
          <p:cNvPr id="10" name="Rectangle 9"/>
          <p:cNvSpPr/>
          <p:nvPr/>
        </p:nvSpPr>
        <p:spPr>
          <a:xfrm>
            <a:off x="2529543" y="3079376"/>
            <a:ext cx="1383552" cy="336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latin typeface="Times New Roman" panose="02020603050405020304" pitchFamily="18" charset="0"/>
                <a:cs typeface="Times New Roman" panose="02020603050405020304" pitchFamily="18" charset="0"/>
              </a:rPr>
              <a:t>Max</a:t>
            </a:r>
          </a:p>
        </p:txBody>
      </p:sp>
      <p:sp>
        <p:nvSpPr>
          <p:cNvPr id="11" name="Rectangle 10"/>
          <p:cNvSpPr/>
          <p:nvPr/>
        </p:nvSpPr>
        <p:spPr>
          <a:xfrm>
            <a:off x="4089403" y="3079376"/>
            <a:ext cx="1383552" cy="336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latin typeface="Times New Roman" panose="02020603050405020304" pitchFamily="18" charset="0"/>
                <a:cs typeface="Times New Roman" panose="02020603050405020304" pitchFamily="18" charset="0"/>
              </a:rPr>
              <a:t>Available</a:t>
            </a:r>
          </a:p>
        </p:txBody>
      </p:sp>
      <p:sp>
        <p:nvSpPr>
          <p:cNvPr id="12" name="Rectangle 11"/>
          <p:cNvSpPr/>
          <p:nvPr/>
        </p:nvSpPr>
        <p:spPr>
          <a:xfrm>
            <a:off x="5649263" y="3079376"/>
            <a:ext cx="1383552" cy="336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latin typeface="Times New Roman" panose="02020603050405020304" pitchFamily="18" charset="0"/>
                <a:cs typeface="Times New Roman" panose="02020603050405020304" pitchFamily="18" charset="0"/>
              </a:rPr>
              <a:t>Need</a:t>
            </a:r>
          </a:p>
        </p:txBody>
      </p:sp>
      <p:sp>
        <p:nvSpPr>
          <p:cNvPr id="14" name="Rounded Rectangle 13"/>
          <p:cNvSpPr/>
          <p:nvPr/>
        </p:nvSpPr>
        <p:spPr>
          <a:xfrm>
            <a:off x="7209124" y="3079376"/>
            <a:ext cx="4745312" cy="329453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sz="2300">
                <a:latin typeface="Times New Roman" panose="02020603050405020304" pitchFamily="18" charset="0"/>
                <a:cs typeface="Times New Roman" panose="02020603050405020304" pitchFamily="18" charset="0"/>
              </a:rPr>
              <a:t>Request(3,3,0) ≤ Need(4,3,1)</a:t>
            </a:r>
          </a:p>
          <a:p>
            <a:r>
              <a:rPr lang="en-US" sz="2300">
                <a:latin typeface="Times New Roman" panose="02020603050405020304" pitchFamily="18" charset="0"/>
                <a:cs typeface="Times New Roman" panose="02020603050405020304" pitchFamily="18" charset="0"/>
              </a:rPr>
              <a:t>Request(3,3,0) ≤ Available(3,3,2)</a:t>
            </a:r>
          </a:p>
          <a:p>
            <a:pPr marL="342900" indent="-342900">
              <a:buFont typeface="Symbol" panose="05050102010706020507" pitchFamily="18" charset="2"/>
              <a:buChar char="Þ"/>
            </a:pPr>
            <a:r>
              <a:rPr lang="en-US" sz="2300">
                <a:latin typeface="Times New Roman" panose="02020603050405020304" pitchFamily="18" charset="0"/>
                <a:cs typeface="Times New Roman" panose="02020603050405020304" pitchFamily="18" charset="0"/>
              </a:rPr>
              <a:t>Cập nhật lại hệ thống. Dùng giải thuật banker xem trạng thái mới có an toàn hay không.</a:t>
            </a:r>
          </a:p>
          <a:p>
            <a:endParaRPr lang="en-US" sz="23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1246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447"/>
            <a:ext cx="12192000" cy="2057400"/>
          </a:xfrm>
          <a:prstGeom prst="rect">
            <a:avLst/>
          </a:prstGeom>
          <a:gradFill flip="none" rotWithShape="1">
            <a:gsLst>
              <a:gs pos="0">
                <a:schemeClr val="accent6">
                  <a:lumMod val="40000"/>
                  <a:lumOff val="60000"/>
                  <a:shade val="30000"/>
                  <a:satMod val="115000"/>
                </a:schemeClr>
              </a:gs>
              <a:gs pos="50000">
                <a:schemeClr val="accent6">
                  <a:lumMod val="40000"/>
                  <a:lumOff val="60000"/>
                  <a:shade val="67500"/>
                  <a:satMod val="115000"/>
                </a:schemeClr>
              </a:gs>
              <a:gs pos="100000">
                <a:schemeClr val="accent6">
                  <a:lumMod val="40000"/>
                  <a:lumOff val="60000"/>
                  <a:shade val="100000"/>
                  <a:satMod val="115000"/>
                </a:schemeClr>
              </a:gs>
            </a:gsLst>
            <a:lin ang="16200000" scaled="1"/>
            <a:tileRect/>
          </a:gradFill>
          <a:ln>
            <a:solidFill>
              <a:schemeClr val="accent6">
                <a:lumMod val="40000"/>
                <a:lumOff val="6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6</a:t>
            </a:r>
          </a:p>
        </p:txBody>
      </p:sp>
      <p:sp>
        <p:nvSpPr>
          <p:cNvPr id="2" name="Rounded Rectangle 1"/>
          <p:cNvSpPr/>
          <p:nvPr/>
        </p:nvSpPr>
        <p:spPr>
          <a:xfrm>
            <a:off x="0" y="2232212"/>
            <a:ext cx="12192000" cy="447787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sz="2300">
                <a:solidFill>
                  <a:schemeClr val="tx1"/>
                </a:solidFill>
                <a:latin typeface="Times New Roman" panose="02020603050405020304" pitchFamily="18" charset="0"/>
                <a:cs typeface="Times New Roman" panose="02020603050405020304" pitchFamily="18" charset="0"/>
              </a:rPr>
              <a:t>VD2: Giả sử P4 yêu cầu thêm (3,3,0) thì hệ thống có thể cấp phát tài nguyên cho P4 hay không?</a:t>
            </a:r>
          </a:p>
        </p:txBody>
      </p:sp>
      <p:graphicFrame>
        <p:nvGraphicFramePr>
          <p:cNvPr id="3" name="Table 2"/>
          <p:cNvGraphicFramePr>
            <a:graphicFrameLocks noGrp="1"/>
          </p:cNvGraphicFramePr>
          <p:nvPr>
            <p:extLst>
              <p:ext uri="{D42A27DB-BD31-4B8C-83A1-F6EECF244321}">
                <p14:modId xmlns:p14="http://schemas.microsoft.com/office/powerpoint/2010/main" val="4266911986"/>
              </p:ext>
            </p:extLst>
          </p:nvPr>
        </p:nvGraphicFramePr>
        <p:xfrm>
          <a:off x="537882" y="3550024"/>
          <a:ext cx="1815352" cy="2232012"/>
        </p:xfrm>
        <a:graphic>
          <a:graphicData uri="http://schemas.openxmlformats.org/drawingml/2006/table">
            <a:tbl>
              <a:tblPr firstRow="1" bandRow="1">
                <a:tableStyleId>{5C22544A-7EE6-4342-B048-85BDC9FD1C3A}</a:tableStyleId>
              </a:tblPr>
              <a:tblGrid>
                <a:gridCol w="453838">
                  <a:extLst>
                    <a:ext uri="{9D8B030D-6E8A-4147-A177-3AD203B41FA5}">
                      <a16:colId xmlns:a16="http://schemas.microsoft.com/office/drawing/2014/main" val="3225390342"/>
                    </a:ext>
                  </a:extLst>
                </a:gridCol>
                <a:gridCol w="453838">
                  <a:extLst>
                    <a:ext uri="{9D8B030D-6E8A-4147-A177-3AD203B41FA5}">
                      <a16:colId xmlns:a16="http://schemas.microsoft.com/office/drawing/2014/main" val="2482057651"/>
                    </a:ext>
                  </a:extLst>
                </a:gridCol>
                <a:gridCol w="453838">
                  <a:extLst>
                    <a:ext uri="{9D8B030D-6E8A-4147-A177-3AD203B41FA5}">
                      <a16:colId xmlns:a16="http://schemas.microsoft.com/office/drawing/2014/main" val="1321840539"/>
                    </a:ext>
                  </a:extLst>
                </a:gridCol>
                <a:gridCol w="453838">
                  <a:extLst>
                    <a:ext uri="{9D8B030D-6E8A-4147-A177-3AD203B41FA5}">
                      <a16:colId xmlns:a16="http://schemas.microsoft.com/office/drawing/2014/main" val="3870792300"/>
                    </a:ext>
                  </a:extLst>
                </a:gridCol>
              </a:tblGrid>
              <a:tr h="372002">
                <a:tc>
                  <a:txBody>
                    <a:bodyPr/>
                    <a:lstStyle/>
                    <a:p>
                      <a:pPr algn="ctr"/>
                      <a:endParaRPr lang="en-US"/>
                    </a:p>
                  </a:txBody>
                  <a:tcPr/>
                </a:tc>
                <a:tc>
                  <a:txBody>
                    <a:bodyPr/>
                    <a:lstStyle/>
                    <a:p>
                      <a:pPr algn="ctr"/>
                      <a:r>
                        <a:rPr lang="en-US"/>
                        <a:t>A</a:t>
                      </a:r>
                    </a:p>
                  </a:txBody>
                  <a:tcPr/>
                </a:tc>
                <a:tc>
                  <a:txBody>
                    <a:bodyPr/>
                    <a:lstStyle/>
                    <a:p>
                      <a:pPr algn="ctr"/>
                      <a:r>
                        <a:rPr lang="en-US"/>
                        <a:t>B</a:t>
                      </a:r>
                    </a:p>
                  </a:txBody>
                  <a:tcPr/>
                </a:tc>
                <a:tc>
                  <a:txBody>
                    <a:bodyPr/>
                    <a:lstStyle/>
                    <a:p>
                      <a:pPr algn="ctr"/>
                      <a:r>
                        <a:rPr lang="en-US"/>
                        <a:t>C</a:t>
                      </a:r>
                    </a:p>
                  </a:txBody>
                  <a:tcPr/>
                </a:tc>
                <a:extLst>
                  <a:ext uri="{0D108BD9-81ED-4DB2-BD59-A6C34878D82A}">
                    <a16:rowId xmlns:a16="http://schemas.microsoft.com/office/drawing/2014/main" val="2994002768"/>
                  </a:ext>
                </a:extLst>
              </a:tr>
              <a:tr h="372002">
                <a:tc>
                  <a:txBody>
                    <a:bodyPr/>
                    <a:lstStyle/>
                    <a:p>
                      <a:pPr algn="ctr"/>
                      <a:r>
                        <a:rPr lang="en-US"/>
                        <a:t>P0</a:t>
                      </a:r>
                    </a:p>
                  </a:txBody>
                  <a:tcPr/>
                </a:tc>
                <a:tc>
                  <a:txBody>
                    <a:bodyPr/>
                    <a:lstStyle/>
                    <a:p>
                      <a:pPr algn="ctr"/>
                      <a:r>
                        <a:rPr lang="en-US"/>
                        <a:t>0</a:t>
                      </a:r>
                    </a:p>
                  </a:txBody>
                  <a:tcPr/>
                </a:tc>
                <a:tc>
                  <a:txBody>
                    <a:bodyPr/>
                    <a:lstStyle/>
                    <a:p>
                      <a:pPr algn="ctr"/>
                      <a:r>
                        <a:rPr lang="en-US"/>
                        <a:t>1</a:t>
                      </a:r>
                    </a:p>
                  </a:txBody>
                  <a:tcPr/>
                </a:tc>
                <a:tc>
                  <a:txBody>
                    <a:bodyPr/>
                    <a:lstStyle/>
                    <a:p>
                      <a:pPr algn="ctr"/>
                      <a:r>
                        <a:rPr lang="en-US"/>
                        <a:t>0</a:t>
                      </a:r>
                    </a:p>
                  </a:txBody>
                  <a:tcPr/>
                </a:tc>
                <a:extLst>
                  <a:ext uri="{0D108BD9-81ED-4DB2-BD59-A6C34878D82A}">
                    <a16:rowId xmlns:a16="http://schemas.microsoft.com/office/drawing/2014/main" val="2769201794"/>
                  </a:ext>
                </a:extLst>
              </a:tr>
              <a:tr h="372002">
                <a:tc>
                  <a:txBody>
                    <a:bodyPr/>
                    <a:lstStyle/>
                    <a:p>
                      <a:pPr algn="ctr"/>
                      <a:r>
                        <a:rPr lang="en-US"/>
                        <a:t>P1</a:t>
                      </a:r>
                    </a:p>
                  </a:txBody>
                  <a:tcPr/>
                </a:tc>
                <a:tc>
                  <a:txBody>
                    <a:bodyPr/>
                    <a:lstStyle/>
                    <a:p>
                      <a:pPr algn="ctr"/>
                      <a:r>
                        <a:rPr lang="en-US">
                          <a:solidFill>
                            <a:schemeClr val="tx1"/>
                          </a:solidFill>
                        </a:rPr>
                        <a:t>3</a:t>
                      </a:r>
                    </a:p>
                  </a:txBody>
                  <a:tcPr/>
                </a:tc>
                <a:tc>
                  <a:txBody>
                    <a:bodyPr/>
                    <a:lstStyle/>
                    <a:p>
                      <a:pPr algn="ctr"/>
                      <a:r>
                        <a:rPr lang="en-US">
                          <a:solidFill>
                            <a:schemeClr val="tx1"/>
                          </a:solidFill>
                        </a:rPr>
                        <a:t>0</a:t>
                      </a:r>
                    </a:p>
                  </a:txBody>
                  <a:tcPr/>
                </a:tc>
                <a:tc>
                  <a:txBody>
                    <a:bodyPr/>
                    <a:lstStyle/>
                    <a:p>
                      <a:pPr algn="ctr"/>
                      <a:r>
                        <a:rPr lang="en-US">
                          <a:solidFill>
                            <a:schemeClr val="tx1"/>
                          </a:solidFill>
                        </a:rPr>
                        <a:t>2</a:t>
                      </a:r>
                    </a:p>
                  </a:txBody>
                  <a:tcPr/>
                </a:tc>
                <a:extLst>
                  <a:ext uri="{0D108BD9-81ED-4DB2-BD59-A6C34878D82A}">
                    <a16:rowId xmlns:a16="http://schemas.microsoft.com/office/drawing/2014/main" val="42755225"/>
                  </a:ext>
                </a:extLst>
              </a:tr>
              <a:tr h="372002">
                <a:tc>
                  <a:txBody>
                    <a:bodyPr/>
                    <a:lstStyle/>
                    <a:p>
                      <a:pPr algn="ctr"/>
                      <a:r>
                        <a:rPr lang="en-US"/>
                        <a:t>P2</a:t>
                      </a:r>
                    </a:p>
                  </a:txBody>
                  <a:tcPr/>
                </a:tc>
                <a:tc>
                  <a:txBody>
                    <a:bodyPr/>
                    <a:lstStyle/>
                    <a:p>
                      <a:pPr algn="ctr"/>
                      <a:r>
                        <a:rPr lang="en-US"/>
                        <a:t>3</a:t>
                      </a:r>
                    </a:p>
                  </a:txBody>
                  <a:tcPr/>
                </a:tc>
                <a:tc>
                  <a:txBody>
                    <a:bodyPr/>
                    <a:lstStyle/>
                    <a:p>
                      <a:pPr algn="ctr"/>
                      <a:r>
                        <a:rPr lang="en-US"/>
                        <a:t>0</a:t>
                      </a:r>
                    </a:p>
                  </a:txBody>
                  <a:tcPr/>
                </a:tc>
                <a:tc>
                  <a:txBody>
                    <a:bodyPr/>
                    <a:lstStyle/>
                    <a:p>
                      <a:pPr algn="ctr"/>
                      <a:r>
                        <a:rPr lang="en-US"/>
                        <a:t>2</a:t>
                      </a:r>
                    </a:p>
                  </a:txBody>
                  <a:tcPr/>
                </a:tc>
                <a:extLst>
                  <a:ext uri="{0D108BD9-81ED-4DB2-BD59-A6C34878D82A}">
                    <a16:rowId xmlns:a16="http://schemas.microsoft.com/office/drawing/2014/main" val="1292399251"/>
                  </a:ext>
                </a:extLst>
              </a:tr>
              <a:tr h="372002">
                <a:tc>
                  <a:txBody>
                    <a:bodyPr/>
                    <a:lstStyle/>
                    <a:p>
                      <a:pPr algn="ctr"/>
                      <a:r>
                        <a:rPr lang="en-US"/>
                        <a:t>P3</a:t>
                      </a:r>
                    </a:p>
                  </a:txBody>
                  <a:tcPr/>
                </a:tc>
                <a:tc>
                  <a:txBody>
                    <a:bodyPr/>
                    <a:lstStyle/>
                    <a:p>
                      <a:pPr algn="ctr"/>
                      <a:r>
                        <a:rPr lang="en-US"/>
                        <a:t>2</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3049413309"/>
                  </a:ext>
                </a:extLst>
              </a:tr>
              <a:tr h="372002">
                <a:tc>
                  <a:txBody>
                    <a:bodyPr/>
                    <a:lstStyle/>
                    <a:p>
                      <a:pPr algn="ctr"/>
                      <a:r>
                        <a:rPr lang="en-US"/>
                        <a:t>P4</a:t>
                      </a:r>
                    </a:p>
                  </a:txBody>
                  <a:tcPr/>
                </a:tc>
                <a:tc>
                  <a:txBody>
                    <a:bodyPr/>
                    <a:lstStyle/>
                    <a:p>
                      <a:pPr algn="ctr"/>
                      <a:r>
                        <a:rPr lang="en-US">
                          <a:solidFill>
                            <a:srgbClr val="FF0000"/>
                          </a:solidFill>
                        </a:rPr>
                        <a:t>3</a:t>
                      </a:r>
                    </a:p>
                  </a:txBody>
                  <a:tcPr/>
                </a:tc>
                <a:tc>
                  <a:txBody>
                    <a:bodyPr/>
                    <a:lstStyle/>
                    <a:p>
                      <a:pPr algn="ctr"/>
                      <a:r>
                        <a:rPr lang="en-US">
                          <a:solidFill>
                            <a:srgbClr val="FF0000"/>
                          </a:solidFill>
                        </a:rPr>
                        <a:t>3</a:t>
                      </a:r>
                    </a:p>
                  </a:txBody>
                  <a:tcPr/>
                </a:tc>
                <a:tc>
                  <a:txBody>
                    <a:bodyPr/>
                    <a:lstStyle/>
                    <a:p>
                      <a:pPr algn="ctr"/>
                      <a:r>
                        <a:rPr lang="en-US">
                          <a:solidFill>
                            <a:srgbClr val="FF0000"/>
                          </a:solidFill>
                        </a:rPr>
                        <a:t>2</a:t>
                      </a:r>
                    </a:p>
                  </a:txBody>
                  <a:tcPr/>
                </a:tc>
                <a:extLst>
                  <a:ext uri="{0D108BD9-81ED-4DB2-BD59-A6C34878D82A}">
                    <a16:rowId xmlns:a16="http://schemas.microsoft.com/office/drawing/2014/main" val="31842749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266167409"/>
              </p:ext>
            </p:extLst>
          </p:nvPr>
        </p:nvGraphicFramePr>
        <p:xfrm>
          <a:off x="2529543" y="3550024"/>
          <a:ext cx="1383552" cy="2232012"/>
        </p:xfrm>
        <a:graphic>
          <a:graphicData uri="http://schemas.openxmlformats.org/drawingml/2006/table">
            <a:tbl>
              <a:tblPr firstRow="1" bandRow="1">
                <a:tableStyleId>{5C22544A-7EE6-4342-B048-85BDC9FD1C3A}</a:tableStyleId>
              </a:tblPr>
              <a:tblGrid>
                <a:gridCol w="461184">
                  <a:extLst>
                    <a:ext uri="{9D8B030D-6E8A-4147-A177-3AD203B41FA5}">
                      <a16:colId xmlns:a16="http://schemas.microsoft.com/office/drawing/2014/main" val="2482057651"/>
                    </a:ext>
                  </a:extLst>
                </a:gridCol>
                <a:gridCol w="461184">
                  <a:extLst>
                    <a:ext uri="{9D8B030D-6E8A-4147-A177-3AD203B41FA5}">
                      <a16:colId xmlns:a16="http://schemas.microsoft.com/office/drawing/2014/main" val="1321840539"/>
                    </a:ext>
                  </a:extLst>
                </a:gridCol>
                <a:gridCol w="461184">
                  <a:extLst>
                    <a:ext uri="{9D8B030D-6E8A-4147-A177-3AD203B41FA5}">
                      <a16:colId xmlns:a16="http://schemas.microsoft.com/office/drawing/2014/main" val="3870792300"/>
                    </a:ext>
                  </a:extLst>
                </a:gridCol>
              </a:tblGrid>
              <a:tr h="372002">
                <a:tc>
                  <a:txBody>
                    <a:bodyPr/>
                    <a:lstStyle/>
                    <a:p>
                      <a:pPr algn="ctr"/>
                      <a:r>
                        <a:rPr lang="en-US"/>
                        <a:t>A</a:t>
                      </a:r>
                    </a:p>
                  </a:txBody>
                  <a:tcPr/>
                </a:tc>
                <a:tc>
                  <a:txBody>
                    <a:bodyPr/>
                    <a:lstStyle/>
                    <a:p>
                      <a:pPr algn="ctr"/>
                      <a:r>
                        <a:rPr lang="en-US"/>
                        <a:t>B</a:t>
                      </a:r>
                    </a:p>
                  </a:txBody>
                  <a:tcPr/>
                </a:tc>
                <a:tc>
                  <a:txBody>
                    <a:bodyPr/>
                    <a:lstStyle/>
                    <a:p>
                      <a:pPr algn="ctr"/>
                      <a:r>
                        <a:rPr lang="en-US"/>
                        <a:t>C</a:t>
                      </a:r>
                    </a:p>
                  </a:txBody>
                  <a:tcPr/>
                </a:tc>
                <a:extLst>
                  <a:ext uri="{0D108BD9-81ED-4DB2-BD59-A6C34878D82A}">
                    <a16:rowId xmlns:a16="http://schemas.microsoft.com/office/drawing/2014/main" val="2994002768"/>
                  </a:ext>
                </a:extLst>
              </a:tr>
              <a:tr h="372002">
                <a:tc>
                  <a:txBody>
                    <a:bodyPr/>
                    <a:lstStyle/>
                    <a:p>
                      <a:pPr algn="ctr"/>
                      <a:r>
                        <a:rPr lang="en-US"/>
                        <a:t>7</a:t>
                      </a:r>
                    </a:p>
                  </a:txBody>
                  <a:tcPr/>
                </a:tc>
                <a:tc>
                  <a:txBody>
                    <a:bodyPr/>
                    <a:lstStyle/>
                    <a:p>
                      <a:pPr algn="ctr"/>
                      <a:r>
                        <a:rPr lang="en-US"/>
                        <a:t>5</a:t>
                      </a:r>
                    </a:p>
                  </a:txBody>
                  <a:tcPr/>
                </a:tc>
                <a:tc>
                  <a:txBody>
                    <a:bodyPr/>
                    <a:lstStyle/>
                    <a:p>
                      <a:pPr algn="ctr"/>
                      <a:r>
                        <a:rPr lang="en-US"/>
                        <a:t>3</a:t>
                      </a:r>
                    </a:p>
                  </a:txBody>
                  <a:tcPr/>
                </a:tc>
                <a:extLst>
                  <a:ext uri="{0D108BD9-81ED-4DB2-BD59-A6C34878D82A}">
                    <a16:rowId xmlns:a16="http://schemas.microsoft.com/office/drawing/2014/main" val="2769201794"/>
                  </a:ext>
                </a:extLst>
              </a:tr>
              <a:tr h="372002">
                <a:tc>
                  <a:txBody>
                    <a:bodyPr/>
                    <a:lstStyle/>
                    <a:p>
                      <a:pPr algn="ctr"/>
                      <a:r>
                        <a:rPr lang="en-US"/>
                        <a:t>3</a:t>
                      </a:r>
                    </a:p>
                  </a:txBody>
                  <a:tcPr/>
                </a:tc>
                <a:tc>
                  <a:txBody>
                    <a:bodyPr/>
                    <a:lstStyle/>
                    <a:p>
                      <a:pPr algn="ctr"/>
                      <a:r>
                        <a:rPr lang="en-US"/>
                        <a:t>2</a:t>
                      </a:r>
                    </a:p>
                  </a:txBody>
                  <a:tcPr/>
                </a:tc>
                <a:tc>
                  <a:txBody>
                    <a:bodyPr/>
                    <a:lstStyle/>
                    <a:p>
                      <a:pPr algn="ctr"/>
                      <a:r>
                        <a:rPr lang="en-US"/>
                        <a:t>2</a:t>
                      </a:r>
                    </a:p>
                  </a:txBody>
                  <a:tcPr/>
                </a:tc>
                <a:extLst>
                  <a:ext uri="{0D108BD9-81ED-4DB2-BD59-A6C34878D82A}">
                    <a16:rowId xmlns:a16="http://schemas.microsoft.com/office/drawing/2014/main" val="42755225"/>
                  </a:ext>
                </a:extLst>
              </a:tr>
              <a:tr h="372002">
                <a:tc>
                  <a:txBody>
                    <a:bodyPr/>
                    <a:lstStyle/>
                    <a:p>
                      <a:pPr algn="ctr"/>
                      <a:r>
                        <a:rPr lang="en-US"/>
                        <a:t>9</a:t>
                      </a:r>
                    </a:p>
                  </a:txBody>
                  <a:tcPr/>
                </a:tc>
                <a:tc>
                  <a:txBody>
                    <a:bodyPr/>
                    <a:lstStyle/>
                    <a:p>
                      <a:pPr algn="ctr"/>
                      <a:r>
                        <a:rPr lang="en-US"/>
                        <a:t>0</a:t>
                      </a:r>
                    </a:p>
                  </a:txBody>
                  <a:tcPr/>
                </a:tc>
                <a:tc>
                  <a:txBody>
                    <a:bodyPr/>
                    <a:lstStyle/>
                    <a:p>
                      <a:pPr algn="ctr"/>
                      <a:r>
                        <a:rPr lang="en-US"/>
                        <a:t>2</a:t>
                      </a:r>
                    </a:p>
                  </a:txBody>
                  <a:tcPr/>
                </a:tc>
                <a:extLst>
                  <a:ext uri="{0D108BD9-81ED-4DB2-BD59-A6C34878D82A}">
                    <a16:rowId xmlns:a16="http://schemas.microsoft.com/office/drawing/2014/main" val="1292399251"/>
                  </a:ext>
                </a:extLst>
              </a:tr>
              <a:tr h="372002">
                <a:tc>
                  <a:txBody>
                    <a:bodyPr/>
                    <a:lstStyle/>
                    <a:p>
                      <a:pPr algn="ctr"/>
                      <a:r>
                        <a:rPr lang="en-US"/>
                        <a:t>2</a:t>
                      </a:r>
                    </a:p>
                  </a:txBody>
                  <a:tcPr/>
                </a:tc>
                <a:tc>
                  <a:txBody>
                    <a:bodyPr/>
                    <a:lstStyle/>
                    <a:p>
                      <a:pPr algn="ctr"/>
                      <a:r>
                        <a:rPr lang="en-US"/>
                        <a:t>2</a:t>
                      </a:r>
                    </a:p>
                  </a:txBody>
                  <a:tcPr/>
                </a:tc>
                <a:tc>
                  <a:txBody>
                    <a:bodyPr/>
                    <a:lstStyle/>
                    <a:p>
                      <a:pPr algn="ctr"/>
                      <a:r>
                        <a:rPr lang="en-US"/>
                        <a:t>2</a:t>
                      </a:r>
                    </a:p>
                  </a:txBody>
                  <a:tcPr/>
                </a:tc>
                <a:extLst>
                  <a:ext uri="{0D108BD9-81ED-4DB2-BD59-A6C34878D82A}">
                    <a16:rowId xmlns:a16="http://schemas.microsoft.com/office/drawing/2014/main" val="3049413309"/>
                  </a:ext>
                </a:extLst>
              </a:tr>
              <a:tr h="372002">
                <a:tc>
                  <a:txBody>
                    <a:bodyPr/>
                    <a:lstStyle/>
                    <a:p>
                      <a:pPr algn="ctr"/>
                      <a:r>
                        <a:rPr lang="en-US"/>
                        <a:t>4</a:t>
                      </a:r>
                    </a:p>
                  </a:txBody>
                  <a:tcPr/>
                </a:tc>
                <a:tc>
                  <a:txBody>
                    <a:bodyPr/>
                    <a:lstStyle/>
                    <a:p>
                      <a:pPr algn="ctr"/>
                      <a:r>
                        <a:rPr lang="en-US"/>
                        <a:t>3</a:t>
                      </a:r>
                    </a:p>
                  </a:txBody>
                  <a:tcPr/>
                </a:tc>
                <a:tc>
                  <a:txBody>
                    <a:bodyPr/>
                    <a:lstStyle/>
                    <a:p>
                      <a:pPr algn="ctr"/>
                      <a:r>
                        <a:rPr lang="en-US"/>
                        <a:t>3</a:t>
                      </a:r>
                    </a:p>
                  </a:txBody>
                  <a:tcPr/>
                </a:tc>
                <a:extLst>
                  <a:ext uri="{0D108BD9-81ED-4DB2-BD59-A6C34878D82A}">
                    <a16:rowId xmlns:a16="http://schemas.microsoft.com/office/drawing/2014/main" val="31842749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93963542"/>
              </p:ext>
            </p:extLst>
          </p:nvPr>
        </p:nvGraphicFramePr>
        <p:xfrm>
          <a:off x="5649263" y="3550024"/>
          <a:ext cx="1383552" cy="2232012"/>
        </p:xfrm>
        <a:graphic>
          <a:graphicData uri="http://schemas.openxmlformats.org/drawingml/2006/table">
            <a:tbl>
              <a:tblPr firstRow="1" bandRow="1">
                <a:tableStyleId>{5C22544A-7EE6-4342-B048-85BDC9FD1C3A}</a:tableStyleId>
              </a:tblPr>
              <a:tblGrid>
                <a:gridCol w="461184">
                  <a:extLst>
                    <a:ext uri="{9D8B030D-6E8A-4147-A177-3AD203B41FA5}">
                      <a16:colId xmlns:a16="http://schemas.microsoft.com/office/drawing/2014/main" val="2482057651"/>
                    </a:ext>
                  </a:extLst>
                </a:gridCol>
                <a:gridCol w="461184">
                  <a:extLst>
                    <a:ext uri="{9D8B030D-6E8A-4147-A177-3AD203B41FA5}">
                      <a16:colId xmlns:a16="http://schemas.microsoft.com/office/drawing/2014/main" val="1321840539"/>
                    </a:ext>
                  </a:extLst>
                </a:gridCol>
                <a:gridCol w="461184">
                  <a:extLst>
                    <a:ext uri="{9D8B030D-6E8A-4147-A177-3AD203B41FA5}">
                      <a16:colId xmlns:a16="http://schemas.microsoft.com/office/drawing/2014/main" val="3870792300"/>
                    </a:ext>
                  </a:extLst>
                </a:gridCol>
              </a:tblGrid>
              <a:tr h="372002">
                <a:tc>
                  <a:txBody>
                    <a:bodyPr/>
                    <a:lstStyle/>
                    <a:p>
                      <a:pPr algn="ctr"/>
                      <a:r>
                        <a:rPr lang="en-US"/>
                        <a:t>A</a:t>
                      </a:r>
                    </a:p>
                  </a:txBody>
                  <a:tcPr/>
                </a:tc>
                <a:tc>
                  <a:txBody>
                    <a:bodyPr/>
                    <a:lstStyle/>
                    <a:p>
                      <a:pPr algn="ctr"/>
                      <a:r>
                        <a:rPr lang="en-US"/>
                        <a:t>B</a:t>
                      </a:r>
                    </a:p>
                  </a:txBody>
                  <a:tcPr/>
                </a:tc>
                <a:tc>
                  <a:txBody>
                    <a:bodyPr/>
                    <a:lstStyle/>
                    <a:p>
                      <a:pPr algn="ctr"/>
                      <a:r>
                        <a:rPr lang="en-US"/>
                        <a:t>C</a:t>
                      </a:r>
                    </a:p>
                  </a:txBody>
                  <a:tcPr/>
                </a:tc>
                <a:extLst>
                  <a:ext uri="{0D108BD9-81ED-4DB2-BD59-A6C34878D82A}">
                    <a16:rowId xmlns:a16="http://schemas.microsoft.com/office/drawing/2014/main" val="2994002768"/>
                  </a:ext>
                </a:extLst>
              </a:tr>
              <a:tr h="372002">
                <a:tc>
                  <a:txBody>
                    <a:bodyPr/>
                    <a:lstStyle/>
                    <a:p>
                      <a:pPr algn="ctr"/>
                      <a:r>
                        <a:rPr lang="en-US">
                          <a:solidFill>
                            <a:schemeClr val="tx1"/>
                          </a:solidFill>
                        </a:rPr>
                        <a:t>7</a:t>
                      </a:r>
                    </a:p>
                  </a:txBody>
                  <a:tcPr/>
                </a:tc>
                <a:tc>
                  <a:txBody>
                    <a:bodyPr/>
                    <a:lstStyle/>
                    <a:p>
                      <a:pPr algn="ctr"/>
                      <a:r>
                        <a:rPr lang="en-US">
                          <a:solidFill>
                            <a:schemeClr val="tx1"/>
                          </a:solidFill>
                        </a:rPr>
                        <a:t>4</a:t>
                      </a:r>
                    </a:p>
                  </a:txBody>
                  <a:tcPr/>
                </a:tc>
                <a:tc>
                  <a:txBody>
                    <a:bodyPr/>
                    <a:lstStyle/>
                    <a:p>
                      <a:pPr algn="ctr"/>
                      <a:r>
                        <a:rPr lang="en-US">
                          <a:solidFill>
                            <a:schemeClr val="tx1"/>
                          </a:solidFill>
                        </a:rPr>
                        <a:t>3</a:t>
                      </a:r>
                    </a:p>
                  </a:txBody>
                  <a:tcPr/>
                </a:tc>
                <a:extLst>
                  <a:ext uri="{0D108BD9-81ED-4DB2-BD59-A6C34878D82A}">
                    <a16:rowId xmlns:a16="http://schemas.microsoft.com/office/drawing/2014/main" val="2769201794"/>
                  </a:ext>
                </a:extLst>
              </a:tr>
              <a:tr h="372002">
                <a:tc>
                  <a:txBody>
                    <a:bodyPr/>
                    <a:lstStyle/>
                    <a:p>
                      <a:pPr algn="ctr"/>
                      <a:r>
                        <a:rPr lang="en-US" b="0">
                          <a:solidFill>
                            <a:schemeClr val="tx1"/>
                          </a:solidFill>
                        </a:rPr>
                        <a:t>0</a:t>
                      </a:r>
                    </a:p>
                  </a:txBody>
                  <a:tcPr/>
                </a:tc>
                <a:tc>
                  <a:txBody>
                    <a:bodyPr/>
                    <a:lstStyle/>
                    <a:p>
                      <a:pPr algn="ctr"/>
                      <a:r>
                        <a:rPr lang="en-US" b="0">
                          <a:solidFill>
                            <a:schemeClr val="tx1"/>
                          </a:solidFill>
                        </a:rPr>
                        <a:t>2</a:t>
                      </a:r>
                    </a:p>
                  </a:txBody>
                  <a:tcPr/>
                </a:tc>
                <a:tc>
                  <a:txBody>
                    <a:bodyPr/>
                    <a:lstStyle/>
                    <a:p>
                      <a:pPr algn="ctr"/>
                      <a:r>
                        <a:rPr lang="en-US" b="0">
                          <a:solidFill>
                            <a:schemeClr val="tx1"/>
                          </a:solidFill>
                        </a:rPr>
                        <a:t>0</a:t>
                      </a:r>
                    </a:p>
                  </a:txBody>
                  <a:tcPr/>
                </a:tc>
                <a:extLst>
                  <a:ext uri="{0D108BD9-81ED-4DB2-BD59-A6C34878D82A}">
                    <a16:rowId xmlns:a16="http://schemas.microsoft.com/office/drawing/2014/main" val="42755225"/>
                  </a:ext>
                </a:extLst>
              </a:tr>
              <a:tr h="372002">
                <a:tc>
                  <a:txBody>
                    <a:bodyPr/>
                    <a:lstStyle/>
                    <a:p>
                      <a:pPr algn="ctr"/>
                      <a:r>
                        <a:rPr lang="en-US"/>
                        <a:t>6</a:t>
                      </a:r>
                    </a:p>
                  </a:txBody>
                  <a:tcPr/>
                </a:tc>
                <a:tc>
                  <a:txBody>
                    <a:bodyPr/>
                    <a:lstStyle/>
                    <a:p>
                      <a:pPr algn="ctr"/>
                      <a:r>
                        <a:rPr lang="en-US"/>
                        <a:t>0</a:t>
                      </a:r>
                    </a:p>
                  </a:txBody>
                  <a:tcPr/>
                </a:tc>
                <a:tc>
                  <a:txBody>
                    <a:bodyPr/>
                    <a:lstStyle/>
                    <a:p>
                      <a:pPr algn="ctr"/>
                      <a:r>
                        <a:rPr lang="en-US"/>
                        <a:t>0</a:t>
                      </a:r>
                    </a:p>
                  </a:txBody>
                  <a:tcPr/>
                </a:tc>
                <a:extLst>
                  <a:ext uri="{0D108BD9-81ED-4DB2-BD59-A6C34878D82A}">
                    <a16:rowId xmlns:a16="http://schemas.microsoft.com/office/drawing/2014/main" val="1292399251"/>
                  </a:ext>
                </a:extLst>
              </a:tr>
              <a:tr h="372002">
                <a:tc>
                  <a:txBody>
                    <a:bodyPr/>
                    <a:lstStyle/>
                    <a:p>
                      <a:pPr algn="ctr"/>
                      <a:r>
                        <a:rPr lang="en-US"/>
                        <a:t>0</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3049413309"/>
                  </a:ext>
                </a:extLst>
              </a:tr>
              <a:tr h="372002">
                <a:tc>
                  <a:txBody>
                    <a:bodyPr/>
                    <a:lstStyle/>
                    <a:p>
                      <a:pPr algn="ctr"/>
                      <a:r>
                        <a:rPr lang="en-US">
                          <a:solidFill>
                            <a:srgbClr val="FF0000"/>
                          </a:solidFill>
                        </a:rPr>
                        <a:t>1</a:t>
                      </a:r>
                    </a:p>
                  </a:txBody>
                  <a:tcPr/>
                </a:tc>
                <a:tc>
                  <a:txBody>
                    <a:bodyPr/>
                    <a:lstStyle/>
                    <a:p>
                      <a:pPr algn="ctr"/>
                      <a:r>
                        <a:rPr lang="en-US">
                          <a:solidFill>
                            <a:srgbClr val="FF0000"/>
                          </a:solidFill>
                        </a:rPr>
                        <a:t>0</a:t>
                      </a:r>
                    </a:p>
                  </a:txBody>
                  <a:tcPr/>
                </a:tc>
                <a:tc>
                  <a:txBody>
                    <a:bodyPr/>
                    <a:lstStyle/>
                    <a:p>
                      <a:pPr algn="ctr"/>
                      <a:r>
                        <a:rPr lang="en-US">
                          <a:solidFill>
                            <a:srgbClr val="FF0000"/>
                          </a:solidFill>
                        </a:rPr>
                        <a:t>1</a:t>
                      </a:r>
                    </a:p>
                  </a:txBody>
                  <a:tcPr/>
                </a:tc>
                <a:extLst>
                  <a:ext uri="{0D108BD9-81ED-4DB2-BD59-A6C34878D82A}">
                    <a16:rowId xmlns:a16="http://schemas.microsoft.com/office/drawing/2014/main" val="31842749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867092901"/>
              </p:ext>
            </p:extLst>
          </p:nvPr>
        </p:nvGraphicFramePr>
        <p:xfrm>
          <a:off x="4089403" y="3550024"/>
          <a:ext cx="1383552" cy="762100"/>
        </p:xfrm>
        <a:graphic>
          <a:graphicData uri="http://schemas.openxmlformats.org/drawingml/2006/table">
            <a:tbl>
              <a:tblPr firstRow="1" bandRow="1">
                <a:tableStyleId>{5C22544A-7EE6-4342-B048-85BDC9FD1C3A}</a:tableStyleId>
              </a:tblPr>
              <a:tblGrid>
                <a:gridCol w="461184">
                  <a:extLst>
                    <a:ext uri="{9D8B030D-6E8A-4147-A177-3AD203B41FA5}">
                      <a16:colId xmlns:a16="http://schemas.microsoft.com/office/drawing/2014/main" val="3170803504"/>
                    </a:ext>
                  </a:extLst>
                </a:gridCol>
                <a:gridCol w="461184">
                  <a:extLst>
                    <a:ext uri="{9D8B030D-6E8A-4147-A177-3AD203B41FA5}">
                      <a16:colId xmlns:a16="http://schemas.microsoft.com/office/drawing/2014/main" val="3582204491"/>
                    </a:ext>
                  </a:extLst>
                </a:gridCol>
                <a:gridCol w="461184">
                  <a:extLst>
                    <a:ext uri="{9D8B030D-6E8A-4147-A177-3AD203B41FA5}">
                      <a16:colId xmlns:a16="http://schemas.microsoft.com/office/drawing/2014/main" val="4070678631"/>
                    </a:ext>
                  </a:extLst>
                </a:gridCol>
              </a:tblGrid>
              <a:tr h="381050">
                <a:tc>
                  <a:txBody>
                    <a:bodyPr/>
                    <a:lstStyle/>
                    <a:p>
                      <a:pPr algn="ctr"/>
                      <a:r>
                        <a:rPr lang="en-US"/>
                        <a:t>A</a:t>
                      </a:r>
                    </a:p>
                  </a:txBody>
                  <a:tcPr/>
                </a:tc>
                <a:tc>
                  <a:txBody>
                    <a:bodyPr/>
                    <a:lstStyle/>
                    <a:p>
                      <a:pPr algn="ctr"/>
                      <a:r>
                        <a:rPr lang="en-US"/>
                        <a:t>B</a:t>
                      </a:r>
                    </a:p>
                  </a:txBody>
                  <a:tcPr/>
                </a:tc>
                <a:tc>
                  <a:txBody>
                    <a:bodyPr/>
                    <a:lstStyle/>
                    <a:p>
                      <a:pPr algn="ctr"/>
                      <a:r>
                        <a:rPr lang="en-US"/>
                        <a:t>C</a:t>
                      </a:r>
                    </a:p>
                  </a:txBody>
                  <a:tcPr/>
                </a:tc>
                <a:extLst>
                  <a:ext uri="{0D108BD9-81ED-4DB2-BD59-A6C34878D82A}">
                    <a16:rowId xmlns:a16="http://schemas.microsoft.com/office/drawing/2014/main" val="735389384"/>
                  </a:ext>
                </a:extLst>
              </a:tr>
              <a:tr h="381050">
                <a:tc>
                  <a:txBody>
                    <a:bodyPr/>
                    <a:lstStyle/>
                    <a:p>
                      <a:pPr algn="ctr"/>
                      <a:r>
                        <a:rPr lang="en-US">
                          <a:solidFill>
                            <a:srgbClr val="FF0000"/>
                          </a:solidFill>
                        </a:rPr>
                        <a:t>0</a:t>
                      </a:r>
                    </a:p>
                  </a:txBody>
                  <a:tcPr/>
                </a:tc>
                <a:tc>
                  <a:txBody>
                    <a:bodyPr/>
                    <a:lstStyle/>
                    <a:p>
                      <a:pPr algn="ctr"/>
                      <a:r>
                        <a:rPr lang="en-US">
                          <a:solidFill>
                            <a:srgbClr val="FF0000"/>
                          </a:solidFill>
                        </a:rPr>
                        <a:t>0</a:t>
                      </a:r>
                    </a:p>
                  </a:txBody>
                  <a:tcPr/>
                </a:tc>
                <a:tc>
                  <a:txBody>
                    <a:bodyPr/>
                    <a:lstStyle/>
                    <a:p>
                      <a:pPr algn="ctr"/>
                      <a:r>
                        <a:rPr lang="en-US">
                          <a:solidFill>
                            <a:srgbClr val="FF0000"/>
                          </a:solidFill>
                        </a:rPr>
                        <a:t>2</a:t>
                      </a:r>
                    </a:p>
                  </a:txBody>
                  <a:tcPr/>
                </a:tc>
                <a:extLst>
                  <a:ext uri="{0D108BD9-81ED-4DB2-BD59-A6C34878D82A}">
                    <a16:rowId xmlns:a16="http://schemas.microsoft.com/office/drawing/2014/main" val="4215338479"/>
                  </a:ext>
                </a:extLst>
              </a:tr>
            </a:tbl>
          </a:graphicData>
        </a:graphic>
      </p:graphicFrame>
      <p:sp>
        <p:nvSpPr>
          <p:cNvPr id="9" name="Rectangle 8"/>
          <p:cNvSpPr/>
          <p:nvPr/>
        </p:nvSpPr>
        <p:spPr>
          <a:xfrm>
            <a:off x="969683" y="3079376"/>
            <a:ext cx="1383552" cy="336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latin typeface="Times New Roman" panose="02020603050405020304" pitchFamily="18" charset="0"/>
                <a:cs typeface="Times New Roman" panose="02020603050405020304" pitchFamily="18" charset="0"/>
              </a:rPr>
              <a:t>Allocation</a:t>
            </a:r>
          </a:p>
        </p:txBody>
      </p:sp>
      <p:sp>
        <p:nvSpPr>
          <p:cNvPr id="10" name="Rectangle 9"/>
          <p:cNvSpPr/>
          <p:nvPr/>
        </p:nvSpPr>
        <p:spPr>
          <a:xfrm>
            <a:off x="2529543" y="3079376"/>
            <a:ext cx="1383552" cy="336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latin typeface="Times New Roman" panose="02020603050405020304" pitchFamily="18" charset="0"/>
                <a:cs typeface="Times New Roman" panose="02020603050405020304" pitchFamily="18" charset="0"/>
              </a:rPr>
              <a:t>Max</a:t>
            </a:r>
          </a:p>
        </p:txBody>
      </p:sp>
      <p:sp>
        <p:nvSpPr>
          <p:cNvPr id="11" name="Rectangle 10"/>
          <p:cNvSpPr/>
          <p:nvPr/>
        </p:nvSpPr>
        <p:spPr>
          <a:xfrm>
            <a:off x="4089403" y="3079376"/>
            <a:ext cx="1383552" cy="336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latin typeface="Times New Roman" panose="02020603050405020304" pitchFamily="18" charset="0"/>
                <a:cs typeface="Times New Roman" panose="02020603050405020304" pitchFamily="18" charset="0"/>
              </a:rPr>
              <a:t>Available</a:t>
            </a:r>
          </a:p>
        </p:txBody>
      </p:sp>
      <p:sp>
        <p:nvSpPr>
          <p:cNvPr id="12" name="Rectangle 11"/>
          <p:cNvSpPr/>
          <p:nvPr/>
        </p:nvSpPr>
        <p:spPr>
          <a:xfrm>
            <a:off x="5649263" y="3079376"/>
            <a:ext cx="1383552" cy="336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latin typeface="Times New Roman" panose="02020603050405020304" pitchFamily="18" charset="0"/>
                <a:cs typeface="Times New Roman" panose="02020603050405020304" pitchFamily="18" charset="0"/>
              </a:rPr>
              <a:t>Need</a:t>
            </a:r>
          </a:p>
        </p:txBody>
      </p:sp>
      <p:sp>
        <p:nvSpPr>
          <p:cNvPr id="13" name="Rounded Rectangle 12"/>
          <p:cNvSpPr/>
          <p:nvPr/>
        </p:nvSpPr>
        <p:spPr>
          <a:xfrm>
            <a:off x="7209124" y="3079376"/>
            <a:ext cx="4745312" cy="329453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sz="2300">
                <a:latin typeface="Times New Roman" panose="02020603050405020304" pitchFamily="18" charset="0"/>
                <a:cs typeface="Times New Roman" panose="02020603050405020304" pitchFamily="18" charset="0"/>
              </a:rPr>
              <a:t>Request(3,3,0) ≤ Need(4,3,1)</a:t>
            </a:r>
          </a:p>
          <a:p>
            <a:r>
              <a:rPr lang="en-US" sz="2300">
                <a:latin typeface="Times New Roman" panose="02020603050405020304" pitchFamily="18" charset="0"/>
                <a:cs typeface="Times New Roman" panose="02020603050405020304" pitchFamily="18" charset="0"/>
              </a:rPr>
              <a:t>Request(3,3,0) ≤ Available(3,3,2)</a:t>
            </a:r>
          </a:p>
          <a:p>
            <a:pPr marL="342900" indent="-342900">
              <a:buFont typeface="Symbol" panose="05050102010706020507" pitchFamily="18" charset="2"/>
              <a:buChar char="Þ"/>
            </a:pPr>
            <a:r>
              <a:rPr lang="en-US" sz="2300">
                <a:latin typeface="Times New Roman" panose="02020603050405020304" pitchFamily="18" charset="0"/>
                <a:cs typeface="Times New Roman" panose="02020603050405020304" pitchFamily="18" charset="0"/>
              </a:rPr>
              <a:t>Cập nhật lại hệ thống. Dùng giải thuật banker xem trạng thái mới có an toàn hay không.</a:t>
            </a:r>
          </a:p>
          <a:p>
            <a:pPr lvl="0"/>
            <a:r>
              <a:rPr lang="en-US" sz="2200" b="1" i="1">
                <a:solidFill>
                  <a:srgbClr val="00B050"/>
                </a:solidFill>
                <a:latin typeface="Times New Roman" panose="02020603050405020304" pitchFamily="18" charset="0"/>
                <a:cs typeface="Times New Roman" panose="02020603050405020304" pitchFamily="18" charset="0"/>
              </a:rPr>
              <a:t>available  = available – request(Pi)</a:t>
            </a:r>
          </a:p>
          <a:p>
            <a:pPr lvl="0"/>
            <a:r>
              <a:rPr lang="en-US" sz="2200" b="1" i="1">
                <a:solidFill>
                  <a:prstClr val="black"/>
                </a:solidFill>
                <a:latin typeface="Times New Roman" panose="02020603050405020304" pitchFamily="18" charset="0"/>
                <a:cs typeface="Times New Roman" panose="02020603050405020304" pitchFamily="18" charset="0"/>
              </a:rPr>
              <a:t>allocation = allocation + request(Pi)</a:t>
            </a:r>
          </a:p>
          <a:p>
            <a:pPr lvl="0"/>
            <a:r>
              <a:rPr lang="en-US" sz="2200" b="1" i="1">
                <a:solidFill>
                  <a:srgbClr val="4472C4">
                    <a:lumMod val="75000"/>
                  </a:srgbClr>
                </a:solidFill>
                <a:latin typeface="Times New Roman" panose="02020603050405020304" pitchFamily="18" charset="0"/>
                <a:cs typeface="Times New Roman" panose="02020603050405020304" pitchFamily="18" charset="0"/>
              </a:rPr>
              <a:t>need(Pi)   = need(Pi) – request(Pi)</a:t>
            </a:r>
          </a:p>
          <a:p>
            <a:endParaRPr lang="en-US" sz="23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906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447"/>
            <a:ext cx="12192000" cy="2057400"/>
          </a:xfrm>
          <a:prstGeom prst="rect">
            <a:avLst/>
          </a:prstGeom>
          <a:gradFill flip="none" rotWithShape="1">
            <a:gsLst>
              <a:gs pos="0">
                <a:schemeClr val="accent6">
                  <a:lumMod val="40000"/>
                  <a:lumOff val="60000"/>
                  <a:shade val="30000"/>
                  <a:satMod val="115000"/>
                </a:schemeClr>
              </a:gs>
              <a:gs pos="50000">
                <a:schemeClr val="accent6">
                  <a:lumMod val="40000"/>
                  <a:lumOff val="60000"/>
                  <a:shade val="67500"/>
                  <a:satMod val="115000"/>
                </a:schemeClr>
              </a:gs>
              <a:gs pos="100000">
                <a:schemeClr val="accent6">
                  <a:lumMod val="40000"/>
                  <a:lumOff val="60000"/>
                  <a:shade val="100000"/>
                  <a:satMod val="115000"/>
                </a:schemeClr>
              </a:gs>
            </a:gsLst>
            <a:lin ang="16200000" scaled="1"/>
            <a:tileRect/>
          </a:gradFill>
          <a:ln>
            <a:solidFill>
              <a:schemeClr val="accent6">
                <a:lumMod val="40000"/>
                <a:lumOff val="6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6</a:t>
            </a:r>
          </a:p>
        </p:txBody>
      </p:sp>
      <p:sp>
        <p:nvSpPr>
          <p:cNvPr id="2" name="Rounded Rectangle 1"/>
          <p:cNvSpPr/>
          <p:nvPr/>
        </p:nvSpPr>
        <p:spPr>
          <a:xfrm>
            <a:off x="0" y="2232212"/>
            <a:ext cx="12192000" cy="447787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sz="2300">
                <a:solidFill>
                  <a:schemeClr val="tx1"/>
                </a:solidFill>
                <a:latin typeface="Times New Roman" panose="02020603050405020304" pitchFamily="18" charset="0"/>
                <a:cs typeface="Times New Roman" panose="02020603050405020304" pitchFamily="18" charset="0"/>
              </a:rPr>
              <a:t>VD2: Giả sử P4 yêu cầu thêm (3,3,0) thì hệ thống có thể cấp phát tài nguyên cho P4 hay không?</a:t>
            </a:r>
          </a:p>
        </p:txBody>
      </p:sp>
      <p:graphicFrame>
        <p:nvGraphicFramePr>
          <p:cNvPr id="3" name="Table 2"/>
          <p:cNvGraphicFramePr>
            <a:graphicFrameLocks noGrp="1"/>
          </p:cNvGraphicFramePr>
          <p:nvPr>
            <p:extLst>
              <p:ext uri="{D42A27DB-BD31-4B8C-83A1-F6EECF244321}">
                <p14:modId xmlns:p14="http://schemas.microsoft.com/office/powerpoint/2010/main" val="4266911986"/>
              </p:ext>
            </p:extLst>
          </p:nvPr>
        </p:nvGraphicFramePr>
        <p:xfrm>
          <a:off x="537882" y="3550024"/>
          <a:ext cx="1815352" cy="2232012"/>
        </p:xfrm>
        <a:graphic>
          <a:graphicData uri="http://schemas.openxmlformats.org/drawingml/2006/table">
            <a:tbl>
              <a:tblPr firstRow="1" bandRow="1">
                <a:tableStyleId>{5C22544A-7EE6-4342-B048-85BDC9FD1C3A}</a:tableStyleId>
              </a:tblPr>
              <a:tblGrid>
                <a:gridCol w="453838">
                  <a:extLst>
                    <a:ext uri="{9D8B030D-6E8A-4147-A177-3AD203B41FA5}">
                      <a16:colId xmlns:a16="http://schemas.microsoft.com/office/drawing/2014/main" val="3225390342"/>
                    </a:ext>
                  </a:extLst>
                </a:gridCol>
                <a:gridCol w="453838">
                  <a:extLst>
                    <a:ext uri="{9D8B030D-6E8A-4147-A177-3AD203B41FA5}">
                      <a16:colId xmlns:a16="http://schemas.microsoft.com/office/drawing/2014/main" val="2482057651"/>
                    </a:ext>
                  </a:extLst>
                </a:gridCol>
                <a:gridCol w="453838">
                  <a:extLst>
                    <a:ext uri="{9D8B030D-6E8A-4147-A177-3AD203B41FA5}">
                      <a16:colId xmlns:a16="http://schemas.microsoft.com/office/drawing/2014/main" val="1321840539"/>
                    </a:ext>
                  </a:extLst>
                </a:gridCol>
                <a:gridCol w="453838">
                  <a:extLst>
                    <a:ext uri="{9D8B030D-6E8A-4147-A177-3AD203B41FA5}">
                      <a16:colId xmlns:a16="http://schemas.microsoft.com/office/drawing/2014/main" val="3870792300"/>
                    </a:ext>
                  </a:extLst>
                </a:gridCol>
              </a:tblGrid>
              <a:tr h="372002">
                <a:tc>
                  <a:txBody>
                    <a:bodyPr/>
                    <a:lstStyle/>
                    <a:p>
                      <a:pPr algn="ctr"/>
                      <a:endParaRPr lang="en-US"/>
                    </a:p>
                  </a:txBody>
                  <a:tcPr/>
                </a:tc>
                <a:tc>
                  <a:txBody>
                    <a:bodyPr/>
                    <a:lstStyle/>
                    <a:p>
                      <a:pPr algn="ctr"/>
                      <a:r>
                        <a:rPr lang="en-US"/>
                        <a:t>A</a:t>
                      </a:r>
                    </a:p>
                  </a:txBody>
                  <a:tcPr/>
                </a:tc>
                <a:tc>
                  <a:txBody>
                    <a:bodyPr/>
                    <a:lstStyle/>
                    <a:p>
                      <a:pPr algn="ctr"/>
                      <a:r>
                        <a:rPr lang="en-US"/>
                        <a:t>B</a:t>
                      </a:r>
                    </a:p>
                  </a:txBody>
                  <a:tcPr/>
                </a:tc>
                <a:tc>
                  <a:txBody>
                    <a:bodyPr/>
                    <a:lstStyle/>
                    <a:p>
                      <a:pPr algn="ctr"/>
                      <a:r>
                        <a:rPr lang="en-US"/>
                        <a:t>C</a:t>
                      </a:r>
                    </a:p>
                  </a:txBody>
                  <a:tcPr/>
                </a:tc>
                <a:extLst>
                  <a:ext uri="{0D108BD9-81ED-4DB2-BD59-A6C34878D82A}">
                    <a16:rowId xmlns:a16="http://schemas.microsoft.com/office/drawing/2014/main" val="2994002768"/>
                  </a:ext>
                </a:extLst>
              </a:tr>
              <a:tr h="372002">
                <a:tc>
                  <a:txBody>
                    <a:bodyPr/>
                    <a:lstStyle/>
                    <a:p>
                      <a:pPr algn="ctr"/>
                      <a:r>
                        <a:rPr lang="en-US"/>
                        <a:t>P0</a:t>
                      </a:r>
                    </a:p>
                  </a:txBody>
                  <a:tcPr/>
                </a:tc>
                <a:tc>
                  <a:txBody>
                    <a:bodyPr/>
                    <a:lstStyle/>
                    <a:p>
                      <a:pPr algn="ctr"/>
                      <a:r>
                        <a:rPr lang="en-US"/>
                        <a:t>0</a:t>
                      </a:r>
                    </a:p>
                  </a:txBody>
                  <a:tcPr/>
                </a:tc>
                <a:tc>
                  <a:txBody>
                    <a:bodyPr/>
                    <a:lstStyle/>
                    <a:p>
                      <a:pPr algn="ctr"/>
                      <a:r>
                        <a:rPr lang="en-US"/>
                        <a:t>1</a:t>
                      </a:r>
                    </a:p>
                  </a:txBody>
                  <a:tcPr/>
                </a:tc>
                <a:tc>
                  <a:txBody>
                    <a:bodyPr/>
                    <a:lstStyle/>
                    <a:p>
                      <a:pPr algn="ctr"/>
                      <a:r>
                        <a:rPr lang="en-US"/>
                        <a:t>0</a:t>
                      </a:r>
                    </a:p>
                  </a:txBody>
                  <a:tcPr/>
                </a:tc>
                <a:extLst>
                  <a:ext uri="{0D108BD9-81ED-4DB2-BD59-A6C34878D82A}">
                    <a16:rowId xmlns:a16="http://schemas.microsoft.com/office/drawing/2014/main" val="2769201794"/>
                  </a:ext>
                </a:extLst>
              </a:tr>
              <a:tr h="372002">
                <a:tc>
                  <a:txBody>
                    <a:bodyPr/>
                    <a:lstStyle/>
                    <a:p>
                      <a:pPr algn="ctr"/>
                      <a:r>
                        <a:rPr lang="en-US"/>
                        <a:t>P1</a:t>
                      </a:r>
                    </a:p>
                  </a:txBody>
                  <a:tcPr/>
                </a:tc>
                <a:tc>
                  <a:txBody>
                    <a:bodyPr/>
                    <a:lstStyle/>
                    <a:p>
                      <a:pPr algn="ctr"/>
                      <a:r>
                        <a:rPr lang="en-US">
                          <a:solidFill>
                            <a:schemeClr val="tx1"/>
                          </a:solidFill>
                        </a:rPr>
                        <a:t>3</a:t>
                      </a:r>
                    </a:p>
                  </a:txBody>
                  <a:tcPr/>
                </a:tc>
                <a:tc>
                  <a:txBody>
                    <a:bodyPr/>
                    <a:lstStyle/>
                    <a:p>
                      <a:pPr algn="ctr"/>
                      <a:r>
                        <a:rPr lang="en-US">
                          <a:solidFill>
                            <a:schemeClr val="tx1"/>
                          </a:solidFill>
                        </a:rPr>
                        <a:t>0</a:t>
                      </a:r>
                    </a:p>
                  </a:txBody>
                  <a:tcPr/>
                </a:tc>
                <a:tc>
                  <a:txBody>
                    <a:bodyPr/>
                    <a:lstStyle/>
                    <a:p>
                      <a:pPr algn="ctr"/>
                      <a:r>
                        <a:rPr lang="en-US">
                          <a:solidFill>
                            <a:schemeClr val="tx1"/>
                          </a:solidFill>
                        </a:rPr>
                        <a:t>2</a:t>
                      </a:r>
                    </a:p>
                  </a:txBody>
                  <a:tcPr/>
                </a:tc>
                <a:extLst>
                  <a:ext uri="{0D108BD9-81ED-4DB2-BD59-A6C34878D82A}">
                    <a16:rowId xmlns:a16="http://schemas.microsoft.com/office/drawing/2014/main" val="42755225"/>
                  </a:ext>
                </a:extLst>
              </a:tr>
              <a:tr h="372002">
                <a:tc>
                  <a:txBody>
                    <a:bodyPr/>
                    <a:lstStyle/>
                    <a:p>
                      <a:pPr algn="ctr"/>
                      <a:r>
                        <a:rPr lang="en-US"/>
                        <a:t>P2</a:t>
                      </a:r>
                    </a:p>
                  </a:txBody>
                  <a:tcPr/>
                </a:tc>
                <a:tc>
                  <a:txBody>
                    <a:bodyPr/>
                    <a:lstStyle/>
                    <a:p>
                      <a:pPr algn="ctr"/>
                      <a:r>
                        <a:rPr lang="en-US"/>
                        <a:t>3</a:t>
                      </a:r>
                    </a:p>
                  </a:txBody>
                  <a:tcPr/>
                </a:tc>
                <a:tc>
                  <a:txBody>
                    <a:bodyPr/>
                    <a:lstStyle/>
                    <a:p>
                      <a:pPr algn="ctr"/>
                      <a:r>
                        <a:rPr lang="en-US"/>
                        <a:t>0</a:t>
                      </a:r>
                    </a:p>
                  </a:txBody>
                  <a:tcPr/>
                </a:tc>
                <a:tc>
                  <a:txBody>
                    <a:bodyPr/>
                    <a:lstStyle/>
                    <a:p>
                      <a:pPr algn="ctr"/>
                      <a:r>
                        <a:rPr lang="en-US"/>
                        <a:t>2</a:t>
                      </a:r>
                    </a:p>
                  </a:txBody>
                  <a:tcPr/>
                </a:tc>
                <a:extLst>
                  <a:ext uri="{0D108BD9-81ED-4DB2-BD59-A6C34878D82A}">
                    <a16:rowId xmlns:a16="http://schemas.microsoft.com/office/drawing/2014/main" val="1292399251"/>
                  </a:ext>
                </a:extLst>
              </a:tr>
              <a:tr h="372002">
                <a:tc>
                  <a:txBody>
                    <a:bodyPr/>
                    <a:lstStyle/>
                    <a:p>
                      <a:pPr algn="ctr"/>
                      <a:r>
                        <a:rPr lang="en-US"/>
                        <a:t>P3</a:t>
                      </a:r>
                    </a:p>
                  </a:txBody>
                  <a:tcPr/>
                </a:tc>
                <a:tc>
                  <a:txBody>
                    <a:bodyPr/>
                    <a:lstStyle/>
                    <a:p>
                      <a:pPr algn="ctr"/>
                      <a:r>
                        <a:rPr lang="en-US"/>
                        <a:t>2</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3049413309"/>
                  </a:ext>
                </a:extLst>
              </a:tr>
              <a:tr h="372002">
                <a:tc>
                  <a:txBody>
                    <a:bodyPr/>
                    <a:lstStyle/>
                    <a:p>
                      <a:pPr algn="ctr"/>
                      <a:r>
                        <a:rPr lang="en-US"/>
                        <a:t>P4</a:t>
                      </a:r>
                    </a:p>
                  </a:txBody>
                  <a:tcPr/>
                </a:tc>
                <a:tc>
                  <a:txBody>
                    <a:bodyPr/>
                    <a:lstStyle/>
                    <a:p>
                      <a:pPr algn="ctr"/>
                      <a:r>
                        <a:rPr lang="en-US">
                          <a:solidFill>
                            <a:srgbClr val="FF0000"/>
                          </a:solidFill>
                        </a:rPr>
                        <a:t>3</a:t>
                      </a:r>
                    </a:p>
                  </a:txBody>
                  <a:tcPr/>
                </a:tc>
                <a:tc>
                  <a:txBody>
                    <a:bodyPr/>
                    <a:lstStyle/>
                    <a:p>
                      <a:pPr algn="ctr"/>
                      <a:r>
                        <a:rPr lang="en-US">
                          <a:solidFill>
                            <a:srgbClr val="FF0000"/>
                          </a:solidFill>
                        </a:rPr>
                        <a:t>3</a:t>
                      </a:r>
                    </a:p>
                  </a:txBody>
                  <a:tcPr/>
                </a:tc>
                <a:tc>
                  <a:txBody>
                    <a:bodyPr/>
                    <a:lstStyle/>
                    <a:p>
                      <a:pPr algn="ctr"/>
                      <a:r>
                        <a:rPr lang="en-US">
                          <a:solidFill>
                            <a:srgbClr val="FF0000"/>
                          </a:solidFill>
                        </a:rPr>
                        <a:t>2</a:t>
                      </a:r>
                    </a:p>
                  </a:txBody>
                  <a:tcPr/>
                </a:tc>
                <a:extLst>
                  <a:ext uri="{0D108BD9-81ED-4DB2-BD59-A6C34878D82A}">
                    <a16:rowId xmlns:a16="http://schemas.microsoft.com/office/drawing/2014/main" val="31842749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266167409"/>
              </p:ext>
            </p:extLst>
          </p:nvPr>
        </p:nvGraphicFramePr>
        <p:xfrm>
          <a:off x="2529543" y="3550024"/>
          <a:ext cx="1383552" cy="2232012"/>
        </p:xfrm>
        <a:graphic>
          <a:graphicData uri="http://schemas.openxmlformats.org/drawingml/2006/table">
            <a:tbl>
              <a:tblPr firstRow="1" bandRow="1">
                <a:tableStyleId>{5C22544A-7EE6-4342-B048-85BDC9FD1C3A}</a:tableStyleId>
              </a:tblPr>
              <a:tblGrid>
                <a:gridCol w="461184">
                  <a:extLst>
                    <a:ext uri="{9D8B030D-6E8A-4147-A177-3AD203B41FA5}">
                      <a16:colId xmlns:a16="http://schemas.microsoft.com/office/drawing/2014/main" val="2482057651"/>
                    </a:ext>
                  </a:extLst>
                </a:gridCol>
                <a:gridCol w="461184">
                  <a:extLst>
                    <a:ext uri="{9D8B030D-6E8A-4147-A177-3AD203B41FA5}">
                      <a16:colId xmlns:a16="http://schemas.microsoft.com/office/drawing/2014/main" val="1321840539"/>
                    </a:ext>
                  </a:extLst>
                </a:gridCol>
                <a:gridCol w="461184">
                  <a:extLst>
                    <a:ext uri="{9D8B030D-6E8A-4147-A177-3AD203B41FA5}">
                      <a16:colId xmlns:a16="http://schemas.microsoft.com/office/drawing/2014/main" val="3870792300"/>
                    </a:ext>
                  </a:extLst>
                </a:gridCol>
              </a:tblGrid>
              <a:tr h="372002">
                <a:tc>
                  <a:txBody>
                    <a:bodyPr/>
                    <a:lstStyle/>
                    <a:p>
                      <a:pPr algn="ctr"/>
                      <a:r>
                        <a:rPr lang="en-US"/>
                        <a:t>A</a:t>
                      </a:r>
                    </a:p>
                  </a:txBody>
                  <a:tcPr/>
                </a:tc>
                <a:tc>
                  <a:txBody>
                    <a:bodyPr/>
                    <a:lstStyle/>
                    <a:p>
                      <a:pPr algn="ctr"/>
                      <a:r>
                        <a:rPr lang="en-US"/>
                        <a:t>B</a:t>
                      </a:r>
                    </a:p>
                  </a:txBody>
                  <a:tcPr/>
                </a:tc>
                <a:tc>
                  <a:txBody>
                    <a:bodyPr/>
                    <a:lstStyle/>
                    <a:p>
                      <a:pPr algn="ctr"/>
                      <a:r>
                        <a:rPr lang="en-US"/>
                        <a:t>C</a:t>
                      </a:r>
                    </a:p>
                  </a:txBody>
                  <a:tcPr/>
                </a:tc>
                <a:extLst>
                  <a:ext uri="{0D108BD9-81ED-4DB2-BD59-A6C34878D82A}">
                    <a16:rowId xmlns:a16="http://schemas.microsoft.com/office/drawing/2014/main" val="2994002768"/>
                  </a:ext>
                </a:extLst>
              </a:tr>
              <a:tr h="372002">
                <a:tc>
                  <a:txBody>
                    <a:bodyPr/>
                    <a:lstStyle/>
                    <a:p>
                      <a:pPr algn="ctr"/>
                      <a:r>
                        <a:rPr lang="en-US"/>
                        <a:t>7</a:t>
                      </a:r>
                    </a:p>
                  </a:txBody>
                  <a:tcPr/>
                </a:tc>
                <a:tc>
                  <a:txBody>
                    <a:bodyPr/>
                    <a:lstStyle/>
                    <a:p>
                      <a:pPr algn="ctr"/>
                      <a:r>
                        <a:rPr lang="en-US"/>
                        <a:t>5</a:t>
                      </a:r>
                    </a:p>
                  </a:txBody>
                  <a:tcPr/>
                </a:tc>
                <a:tc>
                  <a:txBody>
                    <a:bodyPr/>
                    <a:lstStyle/>
                    <a:p>
                      <a:pPr algn="ctr"/>
                      <a:r>
                        <a:rPr lang="en-US"/>
                        <a:t>3</a:t>
                      </a:r>
                    </a:p>
                  </a:txBody>
                  <a:tcPr/>
                </a:tc>
                <a:extLst>
                  <a:ext uri="{0D108BD9-81ED-4DB2-BD59-A6C34878D82A}">
                    <a16:rowId xmlns:a16="http://schemas.microsoft.com/office/drawing/2014/main" val="2769201794"/>
                  </a:ext>
                </a:extLst>
              </a:tr>
              <a:tr h="372002">
                <a:tc>
                  <a:txBody>
                    <a:bodyPr/>
                    <a:lstStyle/>
                    <a:p>
                      <a:pPr algn="ctr"/>
                      <a:r>
                        <a:rPr lang="en-US"/>
                        <a:t>3</a:t>
                      </a:r>
                    </a:p>
                  </a:txBody>
                  <a:tcPr/>
                </a:tc>
                <a:tc>
                  <a:txBody>
                    <a:bodyPr/>
                    <a:lstStyle/>
                    <a:p>
                      <a:pPr algn="ctr"/>
                      <a:r>
                        <a:rPr lang="en-US"/>
                        <a:t>2</a:t>
                      </a:r>
                    </a:p>
                  </a:txBody>
                  <a:tcPr/>
                </a:tc>
                <a:tc>
                  <a:txBody>
                    <a:bodyPr/>
                    <a:lstStyle/>
                    <a:p>
                      <a:pPr algn="ctr"/>
                      <a:r>
                        <a:rPr lang="en-US"/>
                        <a:t>2</a:t>
                      </a:r>
                    </a:p>
                  </a:txBody>
                  <a:tcPr/>
                </a:tc>
                <a:extLst>
                  <a:ext uri="{0D108BD9-81ED-4DB2-BD59-A6C34878D82A}">
                    <a16:rowId xmlns:a16="http://schemas.microsoft.com/office/drawing/2014/main" val="42755225"/>
                  </a:ext>
                </a:extLst>
              </a:tr>
              <a:tr h="372002">
                <a:tc>
                  <a:txBody>
                    <a:bodyPr/>
                    <a:lstStyle/>
                    <a:p>
                      <a:pPr algn="ctr"/>
                      <a:r>
                        <a:rPr lang="en-US"/>
                        <a:t>9</a:t>
                      </a:r>
                    </a:p>
                  </a:txBody>
                  <a:tcPr/>
                </a:tc>
                <a:tc>
                  <a:txBody>
                    <a:bodyPr/>
                    <a:lstStyle/>
                    <a:p>
                      <a:pPr algn="ctr"/>
                      <a:r>
                        <a:rPr lang="en-US"/>
                        <a:t>0</a:t>
                      </a:r>
                    </a:p>
                  </a:txBody>
                  <a:tcPr/>
                </a:tc>
                <a:tc>
                  <a:txBody>
                    <a:bodyPr/>
                    <a:lstStyle/>
                    <a:p>
                      <a:pPr algn="ctr"/>
                      <a:r>
                        <a:rPr lang="en-US"/>
                        <a:t>2</a:t>
                      </a:r>
                    </a:p>
                  </a:txBody>
                  <a:tcPr/>
                </a:tc>
                <a:extLst>
                  <a:ext uri="{0D108BD9-81ED-4DB2-BD59-A6C34878D82A}">
                    <a16:rowId xmlns:a16="http://schemas.microsoft.com/office/drawing/2014/main" val="1292399251"/>
                  </a:ext>
                </a:extLst>
              </a:tr>
              <a:tr h="372002">
                <a:tc>
                  <a:txBody>
                    <a:bodyPr/>
                    <a:lstStyle/>
                    <a:p>
                      <a:pPr algn="ctr"/>
                      <a:r>
                        <a:rPr lang="en-US"/>
                        <a:t>2</a:t>
                      </a:r>
                    </a:p>
                  </a:txBody>
                  <a:tcPr/>
                </a:tc>
                <a:tc>
                  <a:txBody>
                    <a:bodyPr/>
                    <a:lstStyle/>
                    <a:p>
                      <a:pPr algn="ctr"/>
                      <a:r>
                        <a:rPr lang="en-US"/>
                        <a:t>2</a:t>
                      </a:r>
                    </a:p>
                  </a:txBody>
                  <a:tcPr/>
                </a:tc>
                <a:tc>
                  <a:txBody>
                    <a:bodyPr/>
                    <a:lstStyle/>
                    <a:p>
                      <a:pPr algn="ctr"/>
                      <a:r>
                        <a:rPr lang="en-US"/>
                        <a:t>2</a:t>
                      </a:r>
                    </a:p>
                  </a:txBody>
                  <a:tcPr/>
                </a:tc>
                <a:extLst>
                  <a:ext uri="{0D108BD9-81ED-4DB2-BD59-A6C34878D82A}">
                    <a16:rowId xmlns:a16="http://schemas.microsoft.com/office/drawing/2014/main" val="3049413309"/>
                  </a:ext>
                </a:extLst>
              </a:tr>
              <a:tr h="372002">
                <a:tc>
                  <a:txBody>
                    <a:bodyPr/>
                    <a:lstStyle/>
                    <a:p>
                      <a:pPr algn="ctr"/>
                      <a:r>
                        <a:rPr lang="en-US"/>
                        <a:t>4</a:t>
                      </a:r>
                    </a:p>
                  </a:txBody>
                  <a:tcPr/>
                </a:tc>
                <a:tc>
                  <a:txBody>
                    <a:bodyPr/>
                    <a:lstStyle/>
                    <a:p>
                      <a:pPr algn="ctr"/>
                      <a:r>
                        <a:rPr lang="en-US"/>
                        <a:t>3</a:t>
                      </a:r>
                    </a:p>
                  </a:txBody>
                  <a:tcPr/>
                </a:tc>
                <a:tc>
                  <a:txBody>
                    <a:bodyPr/>
                    <a:lstStyle/>
                    <a:p>
                      <a:pPr algn="ctr"/>
                      <a:r>
                        <a:rPr lang="en-US"/>
                        <a:t>3</a:t>
                      </a:r>
                    </a:p>
                  </a:txBody>
                  <a:tcPr/>
                </a:tc>
                <a:extLst>
                  <a:ext uri="{0D108BD9-81ED-4DB2-BD59-A6C34878D82A}">
                    <a16:rowId xmlns:a16="http://schemas.microsoft.com/office/drawing/2014/main" val="31842749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93963542"/>
              </p:ext>
            </p:extLst>
          </p:nvPr>
        </p:nvGraphicFramePr>
        <p:xfrm>
          <a:off x="5649263" y="3550024"/>
          <a:ext cx="1383552" cy="2232012"/>
        </p:xfrm>
        <a:graphic>
          <a:graphicData uri="http://schemas.openxmlformats.org/drawingml/2006/table">
            <a:tbl>
              <a:tblPr firstRow="1" bandRow="1">
                <a:tableStyleId>{5C22544A-7EE6-4342-B048-85BDC9FD1C3A}</a:tableStyleId>
              </a:tblPr>
              <a:tblGrid>
                <a:gridCol w="461184">
                  <a:extLst>
                    <a:ext uri="{9D8B030D-6E8A-4147-A177-3AD203B41FA5}">
                      <a16:colId xmlns:a16="http://schemas.microsoft.com/office/drawing/2014/main" val="2482057651"/>
                    </a:ext>
                  </a:extLst>
                </a:gridCol>
                <a:gridCol w="461184">
                  <a:extLst>
                    <a:ext uri="{9D8B030D-6E8A-4147-A177-3AD203B41FA5}">
                      <a16:colId xmlns:a16="http://schemas.microsoft.com/office/drawing/2014/main" val="1321840539"/>
                    </a:ext>
                  </a:extLst>
                </a:gridCol>
                <a:gridCol w="461184">
                  <a:extLst>
                    <a:ext uri="{9D8B030D-6E8A-4147-A177-3AD203B41FA5}">
                      <a16:colId xmlns:a16="http://schemas.microsoft.com/office/drawing/2014/main" val="3870792300"/>
                    </a:ext>
                  </a:extLst>
                </a:gridCol>
              </a:tblGrid>
              <a:tr h="372002">
                <a:tc>
                  <a:txBody>
                    <a:bodyPr/>
                    <a:lstStyle/>
                    <a:p>
                      <a:pPr algn="ctr"/>
                      <a:r>
                        <a:rPr lang="en-US"/>
                        <a:t>A</a:t>
                      </a:r>
                    </a:p>
                  </a:txBody>
                  <a:tcPr/>
                </a:tc>
                <a:tc>
                  <a:txBody>
                    <a:bodyPr/>
                    <a:lstStyle/>
                    <a:p>
                      <a:pPr algn="ctr"/>
                      <a:r>
                        <a:rPr lang="en-US"/>
                        <a:t>B</a:t>
                      </a:r>
                    </a:p>
                  </a:txBody>
                  <a:tcPr/>
                </a:tc>
                <a:tc>
                  <a:txBody>
                    <a:bodyPr/>
                    <a:lstStyle/>
                    <a:p>
                      <a:pPr algn="ctr"/>
                      <a:r>
                        <a:rPr lang="en-US"/>
                        <a:t>C</a:t>
                      </a:r>
                    </a:p>
                  </a:txBody>
                  <a:tcPr/>
                </a:tc>
                <a:extLst>
                  <a:ext uri="{0D108BD9-81ED-4DB2-BD59-A6C34878D82A}">
                    <a16:rowId xmlns:a16="http://schemas.microsoft.com/office/drawing/2014/main" val="2994002768"/>
                  </a:ext>
                </a:extLst>
              </a:tr>
              <a:tr h="372002">
                <a:tc>
                  <a:txBody>
                    <a:bodyPr/>
                    <a:lstStyle/>
                    <a:p>
                      <a:pPr algn="ctr"/>
                      <a:r>
                        <a:rPr lang="en-US">
                          <a:solidFill>
                            <a:schemeClr val="tx1"/>
                          </a:solidFill>
                        </a:rPr>
                        <a:t>7</a:t>
                      </a:r>
                    </a:p>
                  </a:txBody>
                  <a:tcPr/>
                </a:tc>
                <a:tc>
                  <a:txBody>
                    <a:bodyPr/>
                    <a:lstStyle/>
                    <a:p>
                      <a:pPr algn="ctr"/>
                      <a:r>
                        <a:rPr lang="en-US">
                          <a:solidFill>
                            <a:schemeClr val="tx1"/>
                          </a:solidFill>
                        </a:rPr>
                        <a:t>4</a:t>
                      </a:r>
                    </a:p>
                  </a:txBody>
                  <a:tcPr/>
                </a:tc>
                <a:tc>
                  <a:txBody>
                    <a:bodyPr/>
                    <a:lstStyle/>
                    <a:p>
                      <a:pPr algn="ctr"/>
                      <a:r>
                        <a:rPr lang="en-US">
                          <a:solidFill>
                            <a:schemeClr val="tx1"/>
                          </a:solidFill>
                        </a:rPr>
                        <a:t>3</a:t>
                      </a:r>
                    </a:p>
                  </a:txBody>
                  <a:tcPr/>
                </a:tc>
                <a:extLst>
                  <a:ext uri="{0D108BD9-81ED-4DB2-BD59-A6C34878D82A}">
                    <a16:rowId xmlns:a16="http://schemas.microsoft.com/office/drawing/2014/main" val="2769201794"/>
                  </a:ext>
                </a:extLst>
              </a:tr>
              <a:tr h="372002">
                <a:tc>
                  <a:txBody>
                    <a:bodyPr/>
                    <a:lstStyle/>
                    <a:p>
                      <a:pPr algn="ctr"/>
                      <a:r>
                        <a:rPr lang="en-US" b="0">
                          <a:solidFill>
                            <a:schemeClr val="tx1"/>
                          </a:solidFill>
                        </a:rPr>
                        <a:t>0</a:t>
                      </a:r>
                    </a:p>
                  </a:txBody>
                  <a:tcPr/>
                </a:tc>
                <a:tc>
                  <a:txBody>
                    <a:bodyPr/>
                    <a:lstStyle/>
                    <a:p>
                      <a:pPr algn="ctr"/>
                      <a:r>
                        <a:rPr lang="en-US" b="0">
                          <a:solidFill>
                            <a:schemeClr val="tx1"/>
                          </a:solidFill>
                        </a:rPr>
                        <a:t>2</a:t>
                      </a:r>
                    </a:p>
                  </a:txBody>
                  <a:tcPr/>
                </a:tc>
                <a:tc>
                  <a:txBody>
                    <a:bodyPr/>
                    <a:lstStyle/>
                    <a:p>
                      <a:pPr algn="ctr"/>
                      <a:r>
                        <a:rPr lang="en-US" b="0">
                          <a:solidFill>
                            <a:schemeClr val="tx1"/>
                          </a:solidFill>
                        </a:rPr>
                        <a:t>0</a:t>
                      </a:r>
                    </a:p>
                  </a:txBody>
                  <a:tcPr/>
                </a:tc>
                <a:extLst>
                  <a:ext uri="{0D108BD9-81ED-4DB2-BD59-A6C34878D82A}">
                    <a16:rowId xmlns:a16="http://schemas.microsoft.com/office/drawing/2014/main" val="42755225"/>
                  </a:ext>
                </a:extLst>
              </a:tr>
              <a:tr h="372002">
                <a:tc>
                  <a:txBody>
                    <a:bodyPr/>
                    <a:lstStyle/>
                    <a:p>
                      <a:pPr algn="ctr"/>
                      <a:r>
                        <a:rPr lang="en-US"/>
                        <a:t>6</a:t>
                      </a:r>
                    </a:p>
                  </a:txBody>
                  <a:tcPr/>
                </a:tc>
                <a:tc>
                  <a:txBody>
                    <a:bodyPr/>
                    <a:lstStyle/>
                    <a:p>
                      <a:pPr algn="ctr"/>
                      <a:r>
                        <a:rPr lang="en-US"/>
                        <a:t>0</a:t>
                      </a:r>
                    </a:p>
                  </a:txBody>
                  <a:tcPr/>
                </a:tc>
                <a:tc>
                  <a:txBody>
                    <a:bodyPr/>
                    <a:lstStyle/>
                    <a:p>
                      <a:pPr algn="ctr"/>
                      <a:r>
                        <a:rPr lang="en-US"/>
                        <a:t>0</a:t>
                      </a:r>
                    </a:p>
                  </a:txBody>
                  <a:tcPr/>
                </a:tc>
                <a:extLst>
                  <a:ext uri="{0D108BD9-81ED-4DB2-BD59-A6C34878D82A}">
                    <a16:rowId xmlns:a16="http://schemas.microsoft.com/office/drawing/2014/main" val="1292399251"/>
                  </a:ext>
                </a:extLst>
              </a:tr>
              <a:tr h="372002">
                <a:tc>
                  <a:txBody>
                    <a:bodyPr/>
                    <a:lstStyle/>
                    <a:p>
                      <a:pPr algn="ctr"/>
                      <a:r>
                        <a:rPr lang="en-US"/>
                        <a:t>0</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3049413309"/>
                  </a:ext>
                </a:extLst>
              </a:tr>
              <a:tr h="372002">
                <a:tc>
                  <a:txBody>
                    <a:bodyPr/>
                    <a:lstStyle/>
                    <a:p>
                      <a:pPr algn="ctr"/>
                      <a:r>
                        <a:rPr lang="en-US">
                          <a:solidFill>
                            <a:srgbClr val="FF0000"/>
                          </a:solidFill>
                        </a:rPr>
                        <a:t>1</a:t>
                      </a:r>
                    </a:p>
                  </a:txBody>
                  <a:tcPr/>
                </a:tc>
                <a:tc>
                  <a:txBody>
                    <a:bodyPr/>
                    <a:lstStyle/>
                    <a:p>
                      <a:pPr algn="ctr"/>
                      <a:r>
                        <a:rPr lang="en-US">
                          <a:solidFill>
                            <a:srgbClr val="FF0000"/>
                          </a:solidFill>
                        </a:rPr>
                        <a:t>0</a:t>
                      </a:r>
                    </a:p>
                  </a:txBody>
                  <a:tcPr/>
                </a:tc>
                <a:tc>
                  <a:txBody>
                    <a:bodyPr/>
                    <a:lstStyle/>
                    <a:p>
                      <a:pPr algn="ctr"/>
                      <a:r>
                        <a:rPr lang="en-US">
                          <a:solidFill>
                            <a:srgbClr val="FF0000"/>
                          </a:solidFill>
                        </a:rPr>
                        <a:t>1</a:t>
                      </a:r>
                    </a:p>
                  </a:txBody>
                  <a:tcPr/>
                </a:tc>
                <a:extLst>
                  <a:ext uri="{0D108BD9-81ED-4DB2-BD59-A6C34878D82A}">
                    <a16:rowId xmlns:a16="http://schemas.microsoft.com/office/drawing/2014/main" val="31842749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867092901"/>
              </p:ext>
            </p:extLst>
          </p:nvPr>
        </p:nvGraphicFramePr>
        <p:xfrm>
          <a:off x="4089403" y="3550024"/>
          <a:ext cx="1383552" cy="762100"/>
        </p:xfrm>
        <a:graphic>
          <a:graphicData uri="http://schemas.openxmlformats.org/drawingml/2006/table">
            <a:tbl>
              <a:tblPr firstRow="1" bandRow="1">
                <a:tableStyleId>{5C22544A-7EE6-4342-B048-85BDC9FD1C3A}</a:tableStyleId>
              </a:tblPr>
              <a:tblGrid>
                <a:gridCol w="461184">
                  <a:extLst>
                    <a:ext uri="{9D8B030D-6E8A-4147-A177-3AD203B41FA5}">
                      <a16:colId xmlns:a16="http://schemas.microsoft.com/office/drawing/2014/main" val="3170803504"/>
                    </a:ext>
                  </a:extLst>
                </a:gridCol>
                <a:gridCol w="461184">
                  <a:extLst>
                    <a:ext uri="{9D8B030D-6E8A-4147-A177-3AD203B41FA5}">
                      <a16:colId xmlns:a16="http://schemas.microsoft.com/office/drawing/2014/main" val="3582204491"/>
                    </a:ext>
                  </a:extLst>
                </a:gridCol>
                <a:gridCol w="461184">
                  <a:extLst>
                    <a:ext uri="{9D8B030D-6E8A-4147-A177-3AD203B41FA5}">
                      <a16:colId xmlns:a16="http://schemas.microsoft.com/office/drawing/2014/main" val="4070678631"/>
                    </a:ext>
                  </a:extLst>
                </a:gridCol>
              </a:tblGrid>
              <a:tr h="381050">
                <a:tc>
                  <a:txBody>
                    <a:bodyPr/>
                    <a:lstStyle/>
                    <a:p>
                      <a:pPr algn="ctr"/>
                      <a:r>
                        <a:rPr lang="en-US"/>
                        <a:t>A</a:t>
                      </a:r>
                    </a:p>
                  </a:txBody>
                  <a:tcPr/>
                </a:tc>
                <a:tc>
                  <a:txBody>
                    <a:bodyPr/>
                    <a:lstStyle/>
                    <a:p>
                      <a:pPr algn="ctr"/>
                      <a:r>
                        <a:rPr lang="en-US"/>
                        <a:t>B</a:t>
                      </a:r>
                    </a:p>
                  </a:txBody>
                  <a:tcPr/>
                </a:tc>
                <a:tc>
                  <a:txBody>
                    <a:bodyPr/>
                    <a:lstStyle/>
                    <a:p>
                      <a:pPr algn="ctr"/>
                      <a:r>
                        <a:rPr lang="en-US"/>
                        <a:t>C</a:t>
                      </a:r>
                    </a:p>
                  </a:txBody>
                  <a:tcPr/>
                </a:tc>
                <a:extLst>
                  <a:ext uri="{0D108BD9-81ED-4DB2-BD59-A6C34878D82A}">
                    <a16:rowId xmlns:a16="http://schemas.microsoft.com/office/drawing/2014/main" val="735389384"/>
                  </a:ext>
                </a:extLst>
              </a:tr>
              <a:tr h="381050">
                <a:tc>
                  <a:txBody>
                    <a:bodyPr/>
                    <a:lstStyle/>
                    <a:p>
                      <a:pPr algn="ctr"/>
                      <a:r>
                        <a:rPr lang="en-US">
                          <a:solidFill>
                            <a:srgbClr val="FF0000"/>
                          </a:solidFill>
                        </a:rPr>
                        <a:t>0</a:t>
                      </a:r>
                    </a:p>
                  </a:txBody>
                  <a:tcPr/>
                </a:tc>
                <a:tc>
                  <a:txBody>
                    <a:bodyPr/>
                    <a:lstStyle/>
                    <a:p>
                      <a:pPr algn="ctr"/>
                      <a:r>
                        <a:rPr lang="en-US">
                          <a:solidFill>
                            <a:srgbClr val="FF0000"/>
                          </a:solidFill>
                        </a:rPr>
                        <a:t>0</a:t>
                      </a:r>
                    </a:p>
                  </a:txBody>
                  <a:tcPr/>
                </a:tc>
                <a:tc>
                  <a:txBody>
                    <a:bodyPr/>
                    <a:lstStyle/>
                    <a:p>
                      <a:pPr algn="ctr"/>
                      <a:r>
                        <a:rPr lang="en-US">
                          <a:solidFill>
                            <a:srgbClr val="FF0000"/>
                          </a:solidFill>
                        </a:rPr>
                        <a:t>2</a:t>
                      </a:r>
                    </a:p>
                  </a:txBody>
                  <a:tcPr/>
                </a:tc>
                <a:extLst>
                  <a:ext uri="{0D108BD9-81ED-4DB2-BD59-A6C34878D82A}">
                    <a16:rowId xmlns:a16="http://schemas.microsoft.com/office/drawing/2014/main" val="4215338479"/>
                  </a:ext>
                </a:extLst>
              </a:tr>
            </a:tbl>
          </a:graphicData>
        </a:graphic>
      </p:graphicFrame>
      <p:sp>
        <p:nvSpPr>
          <p:cNvPr id="9" name="Rectangle 8"/>
          <p:cNvSpPr/>
          <p:nvPr/>
        </p:nvSpPr>
        <p:spPr>
          <a:xfrm>
            <a:off x="969683" y="3079376"/>
            <a:ext cx="1383552" cy="336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latin typeface="Times New Roman" panose="02020603050405020304" pitchFamily="18" charset="0"/>
                <a:cs typeface="Times New Roman" panose="02020603050405020304" pitchFamily="18" charset="0"/>
              </a:rPr>
              <a:t>Allocation</a:t>
            </a:r>
          </a:p>
        </p:txBody>
      </p:sp>
      <p:sp>
        <p:nvSpPr>
          <p:cNvPr id="10" name="Rectangle 9"/>
          <p:cNvSpPr/>
          <p:nvPr/>
        </p:nvSpPr>
        <p:spPr>
          <a:xfrm>
            <a:off x="2529543" y="3079376"/>
            <a:ext cx="1383552" cy="336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latin typeface="Times New Roman" panose="02020603050405020304" pitchFamily="18" charset="0"/>
                <a:cs typeface="Times New Roman" panose="02020603050405020304" pitchFamily="18" charset="0"/>
              </a:rPr>
              <a:t>Max</a:t>
            </a:r>
          </a:p>
        </p:txBody>
      </p:sp>
      <p:sp>
        <p:nvSpPr>
          <p:cNvPr id="11" name="Rectangle 10"/>
          <p:cNvSpPr/>
          <p:nvPr/>
        </p:nvSpPr>
        <p:spPr>
          <a:xfrm>
            <a:off x="4089403" y="3079376"/>
            <a:ext cx="1383552" cy="336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latin typeface="Times New Roman" panose="02020603050405020304" pitchFamily="18" charset="0"/>
                <a:cs typeface="Times New Roman" panose="02020603050405020304" pitchFamily="18" charset="0"/>
              </a:rPr>
              <a:t>Available</a:t>
            </a:r>
          </a:p>
        </p:txBody>
      </p:sp>
      <p:sp>
        <p:nvSpPr>
          <p:cNvPr id="12" name="Rectangle 11"/>
          <p:cNvSpPr/>
          <p:nvPr/>
        </p:nvSpPr>
        <p:spPr>
          <a:xfrm>
            <a:off x="5649263" y="3079376"/>
            <a:ext cx="1383552" cy="336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latin typeface="Times New Roman" panose="02020603050405020304" pitchFamily="18" charset="0"/>
                <a:cs typeface="Times New Roman" panose="02020603050405020304" pitchFamily="18" charset="0"/>
              </a:rPr>
              <a:t>Need</a:t>
            </a:r>
          </a:p>
        </p:txBody>
      </p:sp>
      <p:graphicFrame>
        <p:nvGraphicFramePr>
          <p:cNvPr id="14" name="Table 13"/>
          <p:cNvGraphicFramePr>
            <a:graphicFrameLocks noGrp="1"/>
          </p:cNvGraphicFramePr>
          <p:nvPr>
            <p:extLst>
              <p:ext uri="{D42A27DB-BD31-4B8C-83A1-F6EECF244321}">
                <p14:modId xmlns:p14="http://schemas.microsoft.com/office/powerpoint/2010/main" val="1788728881"/>
              </p:ext>
            </p:extLst>
          </p:nvPr>
        </p:nvGraphicFramePr>
        <p:xfrm>
          <a:off x="8768973" y="3550024"/>
          <a:ext cx="1815352" cy="2604014"/>
        </p:xfrm>
        <a:graphic>
          <a:graphicData uri="http://schemas.openxmlformats.org/drawingml/2006/table">
            <a:tbl>
              <a:tblPr firstRow="1" bandRow="1">
                <a:tableStyleId>{5C22544A-7EE6-4342-B048-85BDC9FD1C3A}</a:tableStyleId>
              </a:tblPr>
              <a:tblGrid>
                <a:gridCol w="453838">
                  <a:extLst>
                    <a:ext uri="{9D8B030D-6E8A-4147-A177-3AD203B41FA5}">
                      <a16:colId xmlns:a16="http://schemas.microsoft.com/office/drawing/2014/main" val="2482057651"/>
                    </a:ext>
                  </a:extLst>
                </a:gridCol>
                <a:gridCol w="453838">
                  <a:extLst>
                    <a:ext uri="{9D8B030D-6E8A-4147-A177-3AD203B41FA5}">
                      <a16:colId xmlns:a16="http://schemas.microsoft.com/office/drawing/2014/main" val="1321840539"/>
                    </a:ext>
                  </a:extLst>
                </a:gridCol>
                <a:gridCol w="453838">
                  <a:extLst>
                    <a:ext uri="{9D8B030D-6E8A-4147-A177-3AD203B41FA5}">
                      <a16:colId xmlns:a16="http://schemas.microsoft.com/office/drawing/2014/main" val="3870792300"/>
                    </a:ext>
                  </a:extLst>
                </a:gridCol>
                <a:gridCol w="453838">
                  <a:extLst>
                    <a:ext uri="{9D8B030D-6E8A-4147-A177-3AD203B41FA5}">
                      <a16:colId xmlns:a16="http://schemas.microsoft.com/office/drawing/2014/main" val="1237917532"/>
                    </a:ext>
                  </a:extLst>
                </a:gridCol>
              </a:tblGrid>
              <a:tr h="372002">
                <a:tc>
                  <a:txBody>
                    <a:bodyPr/>
                    <a:lstStyle/>
                    <a:p>
                      <a:pPr algn="ctr"/>
                      <a:r>
                        <a:rPr lang="en-US"/>
                        <a:t>A</a:t>
                      </a:r>
                    </a:p>
                  </a:txBody>
                  <a:tcPr/>
                </a:tc>
                <a:tc>
                  <a:txBody>
                    <a:bodyPr/>
                    <a:lstStyle/>
                    <a:p>
                      <a:pPr algn="ctr"/>
                      <a:r>
                        <a:rPr lang="en-US"/>
                        <a:t>B</a:t>
                      </a:r>
                    </a:p>
                  </a:txBody>
                  <a:tcPr/>
                </a:tc>
                <a:tc>
                  <a:txBody>
                    <a:bodyPr/>
                    <a:lstStyle/>
                    <a:p>
                      <a:pPr algn="ctr"/>
                      <a:r>
                        <a:rPr lang="en-US"/>
                        <a:t>C</a:t>
                      </a:r>
                    </a:p>
                  </a:txBody>
                  <a:tcPr/>
                </a:tc>
                <a:tc>
                  <a:txBody>
                    <a:bodyPr/>
                    <a:lstStyle/>
                    <a:p>
                      <a:pPr algn="ctr"/>
                      <a:endParaRPr lang="en-US"/>
                    </a:p>
                  </a:txBody>
                  <a:tcPr/>
                </a:tc>
                <a:extLst>
                  <a:ext uri="{0D108BD9-81ED-4DB2-BD59-A6C34878D82A}">
                    <a16:rowId xmlns:a16="http://schemas.microsoft.com/office/drawing/2014/main" val="2994002768"/>
                  </a:ext>
                </a:extLst>
              </a:tr>
              <a:tr h="372002">
                <a:tc>
                  <a:txBody>
                    <a:bodyPr/>
                    <a:lstStyle/>
                    <a:p>
                      <a:pPr algn="ctr"/>
                      <a:r>
                        <a:rPr lang="en-US"/>
                        <a:t>0</a:t>
                      </a:r>
                    </a:p>
                  </a:txBody>
                  <a:tcPr/>
                </a:tc>
                <a:tc>
                  <a:txBody>
                    <a:bodyPr/>
                    <a:lstStyle/>
                    <a:p>
                      <a:pPr algn="ctr"/>
                      <a:r>
                        <a:rPr lang="en-US"/>
                        <a:t>0</a:t>
                      </a:r>
                    </a:p>
                  </a:txBody>
                  <a:tcPr/>
                </a:tc>
                <a:tc>
                  <a:txBody>
                    <a:bodyPr/>
                    <a:lstStyle/>
                    <a:p>
                      <a:pPr algn="ctr"/>
                      <a:r>
                        <a:rPr lang="en-US"/>
                        <a:t>2</a:t>
                      </a:r>
                    </a:p>
                  </a:txBody>
                  <a:tcPr/>
                </a:tc>
                <a:tc>
                  <a:txBody>
                    <a:bodyPr/>
                    <a:lstStyle/>
                    <a:p>
                      <a:pPr algn="ctr"/>
                      <a:r>
                        <a:rPr lang="en-US" b="1">
                          <a:solidFill>
                            <a:srgbClr val="FF0000"/>
                          </a:solidFill>
                        </a:rPr>
                        <a:t>X</a:t>
                      </a:r>
                    </a:p>
                  </a:txBody>
                  <a:tcPr/>
                </a:tc>
                <a:extLst>
                  <a:ext uri="{0D108BD9-81ED-4DB2-BD59-A6C34878D82A}">
                    <a16:rowId xmlns:a16="http://schemas.microsoft.com/office/drawing/2014/main" val="2769201794"/>
                  </a:ext>
                </a:extLst>
              </a:tr>
              <a:tr h="372002">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42755225"/>
                  </a:ext>
                </a:extLst>
              </a:tr>
              <a:tr h="372002">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292399251"/>
                  </a:ext>
                </a:extLst>
              </a:tr>
              <a:tr h="372002">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4059523090"/>
                  </a:ext>
                </a:extLst>
              </a:tr>
              <a:tr h="372002">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3049413309"/>
                  </a:ext>
                </a:extLst>
              </a:tr>
              <a:tr h="372002">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318427494"/>
                  </a:ext>
                </a:extLst>
              </a:tr>
            </a:tbl>
          </a:graphicData>
        </a:graphic>
      </p:graphicFrame>
      <p:sp>
        <p:nvSpPr>
          <p:cNvPr id="15" name="Rectangle 14"/>
          <p:cNvSpPr/>
          <p:nvPr/>
        </p:nvSpPr>
        <p:spPr>
          <a:xfrm>
            <a:off x="8768973" y="3079376"/>
            <a:ext cx="1383552" cy="336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latin typeface="Times New Roman" panose="02020603050405020304" pitchFamily="18" charset="0"/>
                <a:cs typeface="Times New Roman" panose="02020603050405020304" pitchFamily="18" charset="0"/>
              </a:rPr>
              <a:t>Work</a:t>
            </a:r>
          </a:p>
        </p:txBody>
      </p:sp>
      <p:sp>
        <p:nvSpPr>
          <p:cNvPr id="16" name="Rounded Rectangle 15"/>
          <p:cNvSpPr/>
          <p:nvPr/>
        </p:nvSpPr>
        <p:spPr>
          <a:xfrm>
            <a:off x="537882" y="5782036"/>
            <a:ext cx="7503459" cy="75323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300" i="1">
                <a:latin typeface="Times New Roman" panose="02020603050405020304" pitchFamily="18" charset="0"/>
                <a:cs typeface="Times New Roman" panose="02020603050405020304" pitchFamily="18" charset="0"/>
              </a:rPr>
              <a:t>Chuỗi an toàn </a:t>
            </a:r>
            <a:r>
              <a:rPr lang="en-US" sz="2300" b="1" i="1">
                <a:latin typeface="Times New Roman" panose="02020603050405020304" pitchFamily="18" charset="0"/>
                <a:cs typeface="Times New Roman" panose="02020603050405020304" pitchFamily="18" charset="0"/>
              </a:rPr>
              <a:t>không có</a:t>
            </a:r>
            <a:r>
              <a:rPr lang="en-US" sz="2300" i="1">
                <a:latin typeface="Times New Roman" panose="02020603050405020304" pitchFamily="18" charset="0"/>
                <a:cs typeface="Times New Roman" panose="02020603050405020304" pitchFamily="18" charset="0"/>
              </a:rPr>
              <a:t> =&gt; Hệ thống </a:t>
            </a:r>
            <a:r>
              <a:rPr lang="en-US" sz="2300" b="1" i="1">
                <a:latin typeface="Times New Roman" panose="02020603050405020304" pitchFamily="18" charset="0"/>
                <a:cs typeface="Times New Roman" panose="02020603050405020304" pitchFamily="18" charset="0"/>
              </a:rPr>
              <a:t>không an toàn </a:t>
            </a:r>
            <a:br>
              <a:rPr lang="en-US" sz="2300">
                <a:latin typeface="Times New Roman" panose="02020603050405020304" pitchFamily="18" charset="0"/>
                <a:cs typeface="Times New Roman" panose="02020603050405020304" pitchFamily="18" charset="0"/>
              </a:rPr>
            </a:br>
            <a:r>
              <a:rPr lang="en-US" sz="2300">
                <a:latin typeface="Times New Roman" panose="02020603050405020304" pitchFamily="18" charset="0"/>
                <a:cs typeface="Times New Roman" panose="02020603050405020304" pitchFamily="18" charset="0"/>
              </a:rPr>
              <a:t>=&gt; </a:t>
            </a:r>
            <a:r>
              <a:rPr lang="en-US" sz="2300" b="1">
                <a:latin typeface="Times New Roman" panose="02020603050405020304" pitchFamily="18" charset="0"/>
                <a:cs typeface="Times New Roman" panose="02020603050405020304" pitchFamily="18" charset="0"/>
              </a:rPr>
              <a:t>Không thể</a:t>
            </a:r>
            <a:r>
              <a:rPr lang="en-US" sz="2300">
                <a:latin typeface="Times New Roman" panose="02020603050405020304" pitchFamily="18" charset="0"/>
                <a:cs typeface="Times New Roman" panose="02020603050405020304" pitchFamily="18" charset="0"/>
              </a:rPr>
              <a:t> cấp phát tài nguyên cho P4 theo yêu cầu.</a:t>
            </a:r>
          </a:p>
        </p:txBody>
      </p:sp>
    </p:spTree>
    <p:extLst>
      <p:ext uri="{BB962C8B-B14F-4D97-AF65-F5344CB8AC3E}">
        <p14:creationId xmlns:p14="http://schemas.microsoft.com/office/powerpoint/2010/main" val="4136466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3447"/>
            <a:ext cx="12192000" cy="2057400"/>
          </a:xfrm>
          <a:prstGeom prst="rect">
            <a:avLst/>
          </a:prstGeom>
          <a:gradFill flip="none" rotWithShape="1">
            <a:gsLst>
              <a:gs pos="0">
                <a:schemeClr val="accent6">
                  <a:lumMod val="40000"/>
                  <a:lumOff val="60000"/>
                  <a:shade val="30000"/>
                  <a:satMod val="115000"/>
                </a:schemeClr>
              </a:gs>
              <a:gs pos="50000">
                <a:schemeClr val="accent6">
                  <a:lumMod val="40000"/>
                  <a:lumOff val="60000"/>
                  <a:shade val="67500"/>
                  <a:satMod val="115000"/>
                </a:schemeClr>
              </a:gs>
              <a:gs pos="100000">
                <a:schemeClr val="accent6">
                  <a:lumMod val="40000"/>
                  <a:lumOff val="60000"/>
                  <a:shade val="100000"/>
                  <a:satMod val="115000"/>
                </a:schemeClr>
              </a:gs>
            </a:gsLst>
            <a:lin ang="16200000" scaled="1"/>
            <a:tileRect/>
          </a:gradFill>
          <a:ln>
            <a:solidFill>
              <a:schemeClr val="accent6">
                <a:lumMod val="40000"/>
                <a:lumOff val="6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6</a:t>
            </a:r>
          </a:p>
        </p:txBody>
      </p:sp>
      <p:sp>
        <p:nvSpPr>
          <p:cNvPr id="6" name="Rounded Rectangle 5"/>
          <p:cNvSpPr/>
          <p:nvPr/>
        </p:nvSpPr>
        <p:spPr>
          <a:xfrm>
            <a:off x="1721224" y="2662518"/>
            <a:ext cx="8579223" cy="33214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5000">
                <a:latin typeface="Times New Roman" panose="02020603050405020304" pitchFamily="18" charset="0"/>
                <a:cs typeface="Times New Roman" panose="02020603050405020304" pitchFamily="18" charset="0"/>
              </a:rPr>
              <a:t>RAG</a:t>
            </a:r>
          </a:p>
        </p:txBody>
      </p:sp>
    </p:spTree>
    <p:extLst>
      <p:ext uri="{BB962C8B-B14F-4D97-AF65-F5344CB8AC3E}">
        <p14:creationId xmlns:p14="http://schemas.microsoft.com/office/powerpoint/2010/main" val="2912104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3447"/>
            <a:ext cx="12192000" cy="2057400"/>
          </a:xfrm>
          <a:prstGeom prst="rect">
            <a:avLst/>
          </a:prstGeom>
          <a:gradFill flip="none" rotWithShape="1">
            <a:gsLst>
              <a:gs pos="0">
                <a:schemeClr val="accent6">
                  <a:lumMod val="40000"/>
                  <a:lumOff val="60000"/>
                  <a:shade val="30000"/>
                  <a:satMod val="115000"/>
                </a:schemeClr>
              </a:gs>
              <a:gs pos="50000">
                <a:schemeClr val="accent6">
                  <a:lumMod val="40000"/>
                  <a:lumOff val="60000"/>
                  <a:shade val="67500"/>
                  <a:satMod val="115000"/>
                </a:schemeClr>
              </a:gs>
              <a:gs pos="100000">
                <a:schemeClr val="accent6">
                  <a:lumMod val="40000"/>
                  <a:lumOff val="60000"/>
                  <a:shade val="100000"/>
                  <a:satMod val="115000"/>
                </a:schemeClr>
              </a:gs>
            </a:gsLst>
            <a:lin ang="16200000" scaled="1"/>
            <a:tileRect/>
          </a:gradFill>
          <a:ln>
            <a:solidFill>
              <a:schemeClr val="accent6">
                <a:lumMod val="40000"/>
                <a:lumOff val="6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6</a:t>
            </a:r>
          </a:p>
        </p:txBody>
      </p:sp>
      <p:pic>
        <p:nvPicPr>
          <p:cNvPr id="2" name="Picture 1"/>
          <p:cNvPicPr>
            <a:picLocks noChangeAspect="1"/>
          </p:cNvPicPr>
          <p:nvPr/>
        </p:nvPicPr>
        <p:blipFill>
          <a:blip r:embed="rId2"/>
          <a:stretch>
            <a:fillRect/>
          </a:stretch>
        </p:blipFill>
        <p:spPr>
          <a:xfrm>
            <a:off x="2295245" y="2201115"/>
            <a:ext cx="8220075" cy="4257675"/>
          </a:xfrm>
          <a:prstGeom prst="rect">
            <a:avLst/>
          </a:prstGeom>
        </p:spPr>
      </p:pic>
      <p:sp>
        <p:nvSpPr>
          <p:cNvPr id="3" name="TextBox 2"/>
          <p:cNvSpPr txBox="1"/>
          <p:nvPr/>
        </p:nvSpPr>
        <p:spPr>
          <a:xfrm>
            <a:off x="954741" y="2133880"/>
            <a:ext cx="1264024" cy="553998"/>
          </a:xfrm>
          <a:prstGeom prst="rect">
            <a:avLst/>
          </a:prstGeom>
          <a:noFill/>
        </p:spPr>
        <p:txBody>
          <a:bodyPr wrap="square" rtlCol="0">
            <a:spAutoFit/>
          </a:bodyPr>
          <a:lstStyle/>
          <a:p>
            <a:r>
              <a:rPr lang="en-US" sz="3000">
                <a:latin typeface="Times New Roman" panose="02020603050405020304" pitchFamily="18" charset="0"/>
                <a:cs typeface="Times New Roman" panose="02020603050405020304" pitchFamily="18" charset="0"/>
              </a:rPr>
              <a:t>Ví dụ:</a:t>
            </a:r>
          </a:p>
        </p:txBody>
      </p:sp>
    </p:spTree>
    <p:extLst>
      <p:ext uri="{BB962C8B-B14F-4D97-AF65-F5344CB8AC3E}">
        <p14:creationId xmlns:p14="http://schemas.microsoft.com/office/powerpoint/2010/main" val="3368529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0" y="2232212"/>
            <a:ext cx="12192000" cy="447787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sz="3000" b="1">
                <a:solidFill>
                  <a:schemeClr val="tx1"/>
                </a:solidFill>
                <a:latin typeface="Times New Roman" panose="02020603050405020304" pitchFamily="18" charset="0"/>
                <a:cs typeface="Times New Roman" panose="02020603050405020304" pitchFamily="18" charset="0"/>
              </a:rPr>
              <a:t>Đồ thị cấp phát tài nguyên</a:t>
            </a:r>
          </a:p>
          <a:p>
            <a:r>
              <a:rPr lang="en-US" sz="3000" b="1">
                <a:solidFill>
                  <a:schemeClr val="tx1"/>
                </a:solidFill>
                <a:latin typeface="Times New Roman" panose="02020603050405020304" pitchFamily="18" charset="0"/>
                <a:cs typeface="Times New Roman" panose="02020603050405020304" pitchFamily="18" charset="0"/>
              </a:rPr>
              <a:t>RAG</a:t>
            </a:r>
          </a:p>
          <a:p>
            <a:endParaRPr lang="en-US" sz="300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7204077" y="2763314"/>
            <a:ext cx="484094" cy="1196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sym typeface="Wingdings" panose="05000000000000000000" pitchFamily="2" charset="2"/>
              </a:rPr>
              <a:t></a:t>
            </a:r>
          </a:p>
          <a:p>
            <a:pPr algn="ctr"/>
            <a:r>
              <a:rPr lang="en-US">
                <a:solidFill>
                  <a:schemeClr val="tx1"/>
                </a:solidFill>
                <a:sym typeface="Wingdings" panose="05000000000000000000" pitchFamily="2" charset="2"/>
              </a:rPr>
              <a:t></a:t>
            </a:r>
          </a:p>
          <a:p>
            <a:pPr algn="ctr"/>
            <a:r>
              <a:rPr lang="en-US">
                <a:solidFill>
                  <a:schemeClr val="tx1"/>
                </a:solidFill>
                <a:sym typeface="Wingdings" panose="05000000000000000000" pitchFamily="2" charset="2"/>
              </a:rPr>
              <a:t></a:t>
            </a:r>
            <a:endParaRPr lang="en-US">
              <a:solidFill>
                <a:schemeClr val="tx1"/>
              </a:solidFill>
            </a:endParaRPr>
          </a:p>
        </p:txBody>
      </p:sp>
      <p:sp>
        <p:nvSpPr>
          <p:cNvPr id="5" name="Rectangle 4"/>
          <p:cNvSpPr/>
          <p:nvPr/>
        </p:nvSpPr>
        <p:spPr>
          <a:xfrm>
            <a:off x="8269939" y="3913095"/>
            <a:ext cx="484094" cy="1196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sym typeface="Wingdings" panose="05000000000000000000" pitchFamily="2" charset="2"/>
              </a:rPr>
              <a:t></a:t>
            </a:r>
          </a:p>
          <a:p>
            <a:pPr algn="ctr"/>
            <a:r>
              <a:rPr lang="en-US">
                <a:solidFill>
                  <a:schemeClr val="tx1"/>
                </a:solidFill>
                <a:sym typeface="Wingdings" panose="05000000000000000000" pitchFamily="2" charset="2"/>
              </a:rPr>
              <a:t></a:t>
            </a:r>
            <a:endParaRPr lang="en-US">
              <a:solidFill>
                <a:schemeClr val="tx1"/>
              </a:solidFill>
            </a:endParaRPr>
          </a:p>
          <a:p>
            <a:pPr algn="ctr"/>
            <a:endParaRPr lang="en-US">
              <a:solidFill>
                <a:schemeClr val="tx1"/>
              </a:solidFill>
            </a:endParaRPr>
          </a:p>
        </p:txBody>
      </p:sp>
      <p:sp>
        <p:nvSpPr>
          <p:cNvPr id="6" name="Rectangle 5"/>
          <p:cNvSpPr/>
          <p:nvPr/>
        </p:nvSpPr>
        <p:spPr>
          <a:xfrm>
            <a:off x="9776011" y="3913095"/>
            <a:ext cx="484094" cy="1196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sym typeface="Wingdings" panose="05000000000000000000" pitchFamily="2" charset="2"/>
              </a:rPr>
              <a:t></a:t>
            </a:r>
          </a:p>
          <a:p>
            <a:pPr algn="ctr"/>
            <a:r>
              <a:rPr lang="en-US">
                <a:solidFill>
                  <a:schemeClr val="tx1"/>
                </a:solidFill>
                <a:sym typeface="Wingdings" panose="05000000000000000000" pitchFamily="2" charset="2"/>
              </a:rPr>
              <a:t></a:t>
            </a:r>
            <a:endParaRPr lang="en-US">
              <a:solidFill>
                <a:schemeClr val="tx1"/>
              </a:solidFill>
            </a:endParaRPr>
          </a:p>
          <a:p>
            <a:pPr algn="ctr"/>
            <a:endParaRPr lang="en-US">
              <a:solidFill>
                <a:schemeClr val="tx1"/>
              </a:solidFill>
            </a:endParaRPr>
          </a:p>
        </p:txBody>
      </p:sp>
      <p:sp>
        <p:nvSpPr>
          <p:cNvPr id="7" name="Oval 6"/>
          <p:cNvSpPr/>
          <p:nvPr/>
        </p:nvSpPr>
        <p:spPr>
          <a:xfrm>
            <a:off x="5787183" y="4116526"/>
            <a:ext cx="618565" cy="551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P1</a:t>
            </a:r>
          </a:p>
        </p:txBody>
      </p:sp>
      <p:sp>
        <p:nvSpPr>
          <p:cNvPr id="8" name="Oval 7"/>
          <p:cNvSpPr/>
          <p:nvPr/>
        </p:nvSpPr>
        <p:spPr>
          <a:xfrm>
            <a:off x="8996079" y="2891118"/>
            <a:ext cx="618565" cy="551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P2</a:t>
            </a:r>
          </a:p>
        </p:txBody>
      </p:sp>
      <p:sp>
        <p:nvSpPr>
          <p:cNvPr id="9" name="Oval 8"/>
          <p:cNvSpPr/>
          <p:nvPr/>
        </p:nvSpPr>
        <p:spPr>
          <a:xfrm>
            <a:off x="8140292" y="5887341"/>
            <a:ext cx="618565" cy="551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P4</a:t>
            </a:r>
          </a:p>
        </p:txBody>
      </p:sp>
      <p:sp>
        <p:nvSpPr>
          <p:cNvPr id="10" name="Oval 9"/>
          <p:cNvSpPr/>
          <p:nvPr/>
        </p:nvSpPr>
        <p:spPr>
          <a:xfrm>
            <a:off x="6237297" y="5219242"/>
            <a:ext cx="618565" cy="551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Times New Roman" panose="02020603050405020304" pitchFamily="18" charset="0"/>
                <a:cs typeface="Times New Roman" panose="02020603050405020304" pitchFamily="18" charset="0"/>
              </a:rPr>
              <a:t>P3</a:t>
            </a:r>
          </a:p>
        </p:txBody>
      </p:sp>
      <p:cxnSp>
        <p:nvCxnSpPr>
          <p:cNvPr id="14" name="Straight Arrow Connector 13"/>
          <p:cNvCxnSpPr>
            <a:stCxn id="7" idx="5"/>
            <a:endCxn id="5" idx="1"/>
          </p:cNvCxnSpPr>
          <p:nvPr/>
        </p:nvCxnSpPr>
        <p:spPr>
          <a:xfrm flipV="1">
            <a:off x="6315161" y="4511489"/>
            <a:ext cx="1954778" cy="756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8" idx="3"/>
          </p:cNvCxnSpPr>
          <p:nvPr/>
        </p:nvCxnSpPr>
        <p:spPr>
          <a:xfrm flipV="1">
            <a:off x="8511986" y="3361708"/>
            <a:ext cx="574680" cy="9211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8520481" y="3442448"/>
            <a:ext cx="673762" cy="10790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5"/>
            <a:endCxn id="6" idx="0"/>
          </p:cNvCxnSpPr>
          <p:nvPr/>
        </p:nvCxnSpPr>
        <p:spPr>
          <a:xfrm>
            <a:off x="9524057" y="3361708"/>
            <a:ext cx="494001" cy="551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2"/>
            <a:endCxn id="3" idx="3"/>
          </p:cNvCxnSpPr>
          <p:nvPr/>
        </p:nvCxnSpPr>
        <p:spPr>
          <a:xfrm flipH="1">
            <a:off x="7688171" y="3166783"/>
            <a:ext cx="1307908" cy="194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7" idx="7"/>
          </p:cNvCxnSpPr>
          <p:nvPr/>
        </p:nvCxnSpPr>
        <p:spPr>
          <a:xfrm flipH="1">
            <a:off x="6315161" y="3065930"/>
            <a:ext cx="1130963" cy="11313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10" idx="0"/>
          </p:cNvCxnSpPr>
          <p:nvPr/>
        </p:nvCxnSpPr>
        <p:spPr>
          <a:xfrm flipH="1">
            <a:off x="6546580" y="3361708"/>
            <a:ext cx="899545" cy="1857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0" idx="6"/>
          </p:cNvCxnSpPr>
          <p:nvPr/>
        </p:nvCxnSpPr>
        <p:spPr>
          <a:xfrm flipV="1">
            <a:off x="6855862" y="4814048"/>
            <a:ext cx="1414077" cy="6808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9" idx="0"/>
          </p:cNvCxnSpPr>
          <p:nvPr/>
        </p:nvCxnSpPr>
        <p:spPr>
          <a:xfrm flipH="1">
            <a:off x="8449575" y="4235824"/>
            <a:ext cx="1568483" cy="1651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9" idx="7"/>
          </p:cNvCxnSpPr>
          <p:nvPr/>
        </p:nvCxnSpPr>
        <p:spPr>
          <a:xfrm flipH="1">
            <a:off x="8668270" y="4521545"/>
            <a:ext cx="1349788" cy="14465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9" idx="1"/>
            <a:endCxn id="3" idx="2"/>
          </p:cNvCxnSpPr>
          <p:nvPr/>
        </p:nvCxnSpPr>
        <p:spPr>
          <a:xfrm flipH="1" flipV="1">
            <a:off x="7446124" y="3960102"/>
            <a:ext cx="784755" cy="20079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13447"/>
            <a:ext cx="12192000" cy="2057400"/>
          </a:xfrm>
          <a:prstGeom prst="rect">
            <a:avLst/>
          </a:prstGeom>
          <a:gradFill flip="none" rotWithShape="1">
            <a:gsLst>
              <a:gs pos="0">
                <a:schemeClr val="accent6">
                  <a:lumMod val="40000"/>
                  <a:lumOff val="60000"/>
                  <a:shade val="30000"/>
                  <a:satMod val="115000"/>
                </a:schemeClr>
              </a:gs>
              <a:gs pos="50000">
                <a:schemeClr val="accent6">
                  <a:lumMod val="40000"/>
                  <a:lumOff val="60000"/>
                  <a:shade val="67500"/>
                  <a:satMod val="115000"/>
                </a:schemeClr>
              </a:gs>
              <a:gs pos="100000">
                <a:schemeClr val="accent6">
                  <a:lumMod val="40000"/>
                  <a:lumOff val="60000"/>
                  <a:shade val="100000"/>
                  <a:satMod val="115000"/>
                </a:schemeClr>
              </a:gs>
            </a:gsLst>
            <a:lin ang="16200000" scaled="1"/>
            <a:tileRect/>
          </a:gradFill>
          <a:ln>
            <a:solidFill>
              <a:schemeClr val="accent6">
                <a:lumMod val="40000"/>
                <a:lumOff val="6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6</a:t>
            </a:r>
          </a:p>
        </p:txBody>
      </p:sp>
      <p:pic>
        <p:nvPicPr>
          <p:cNvPr id="11" name="Picture 10"/>
          <p:cNvPicPr>
            <a:picLocks noChangeAspect="1"/>
          </p:cNvPicPr>
          <p:nvPr/>
        </p:nvPicPr>
        <p:blipFill>
          <a:blip r:embed="rId2"/>
          <a:stretch>
            <a:fillRect/>
          </a:stretch>
        </p:blipFill>
        <p:spPr>
          <a:xfrm>
            <a:off x="31047" y="3631598"/>
            <a:ext cx="5741406" cy="2250756"/>
          </a:xfrm>
          <a:prstGeom prst="rect">
            <a:avLst/>
          </a:prstGeom>
        </p:spPr>
      </p:pic>
    </p:spTree>
    <p:extLst>
      <p:ext uri="{BB962C8B-B14F-4D97-AF65-F5344CB8AC3E}">
        <p14:creationId xmlns:p14="http://schemas.microsoft.com/office/powerpoint/2010/main" val="3921313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2057400"/>
          </a:xfrm>
          <a:prstGeom prst="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8900000" scaled="1"/>
            <a:tileRect/>
          </a:gradFill>
          <a:ln>
            <a:solidFill>
              <a:schemeClr val="accent1">
                <a:lumMod val="20000"/>
                <a:lumOff val="8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5</a:t>
            </a:r>
          </a:p>
        </p:txBody>
      </p:sp>
      <p:sp>
        <p:nvSpPr>
          <p:cNvPr id="2" name="Rounded Rectangle 1"/>
          <p:cNvSpPr/>
          <p:nvPr/>
        </p:nvSpPr>
        <p:spPr>
          <a:xfrm>
            <a:off x="0" y="2232212"/>
            <a:ext cx="12192000" cy="44778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500" b="1">
                <a:latin typeface="Times New Roman" panose="02020603050405020304" pitchFamily="18" charset="0"/>
                <a:cs typeface="Times New Roman" panose="02020603050405020304" pitchFamily="18" charset="0"/>
              </a:rPr>
              <a:t>Race condition là gì?</a:t>
            </a:r>
          </a:p>
          <a:p>
            <a:endParaRPr lang="en-US" sz="2500" b="1">
              <a:latin typeface="Times New Roman" panose="02020603050405020304" pitchFamily="18" charset="0"/>
              <a:cs typeface="Times New Roman" panose="02020603050405020304" pitchFamily="18" charset="0"/>
            </a:endParaRPr>
          </a:p>
          <a:p>
            <a:r>
              <a:rPr lang="vi-VN" sz="2500">
                <a:latin typeface="Times New Roman" panose="02020603050405020304" pitchFamily="18" charset="0"/>
                <a:cs typeface="Times New Roman" panose="02020603050405020304" pitchFamily="18" charset="0"/>
              </a:rPr>
              <a:t>Nhiều process truy xuất và thao tác đồng thời lên dữ liệu chia sẻ (</a:t>
            </a:r>
            <a:r>
              <a:rPr lang="en-US" sz="2500">
                <a:latin typeface="Times New Roman" panose="02020603050405020304" pitchFamily="18" charset="0"/>
                <a:cs typeface="Times New Roman" panose="02020603050405020304" pitchFamily="18" charset="0"/>
              </a:rPr>
              <a:t>dữ liệu </a:t>
            </a:r>
            <a:r>
              <a:rPr lang="vi-VN" sz="2500">
                <a:latin typeface="Times New Roman" panose="02020603050405020304" pitchFamily="18" charset="0"/>
                <a:cs typeface="Times New Roman" panose="02020603050405020304" pitchFamily="18" charset="0"/>
              </a:rPr>
              <a:t>dùng chung)</a:t>
            </a:r>
            <a:r>
              <a:rPr lang="en-US" sz="2500">
                <a:latin typeface="Times New Roman" panose="02020603050405020304" pitchFamily="18" charset="0"/>
                <a:cs typeface="Times New Roman" panose="02020603050405020304" pitchFamily="18" charset="0"/>
              </a:rPr>
              <a:t>.</a:t>
            </a:r>
          </a:p>
          <a:p>
            <a:endParaRPr lang="vi-VN" sz="2500">
              <a:latin typeface="Times New Roman" panose="02020603050405020304" pitchFamily="18" charset="0"/>
              <a:cs typeface="Times New Roman" panose="02020603050405020304" pitchFamily="18" charset="0"/>
            </a:endParaRPr>
          </a:p>
          <a:p>
            <a:r>
              <a:rPr lang="vi-VN" sz="2500">
                <a:latin typeface="Times New Roman" panose="02020603050405020304" pitchFamily="18" charset="0"/>
                <a:cs typeface="Times New Roman" panose="02020603050405020304" pitchFamily="18" charset="0"/>
              </a:rPr>
              <a:t>	=&gt; Có thể dẫn đến việc </a:t>
            </a:r>
            <a:r>
              <a:rPr lang="vi-VN" sz="2500" b="1" i="1">
                <a:solidFill>
                  <a:srgbClr val="FF0000"/>
                </a:solidFill>
                <a:latin typeface="Times New Roman" panose="02020603050405020304" pitchFamily="18" charset="0"/>
                <a:cs typeface="Times New Roman" panose="02020603050405020304" pitchFamily="18" charset="0"/>
              </a:rPr>
              <a:t>dữ liệu chia sẻ </a:t>
            </a:r>
            <a:r>
              <a:rPr lang="vi-VN" sz="2500">
                <a:latin typeface="Times New Roman" panose="02020603050405020304" pitchFamily="18" charset="0"/>
                <a:cs typeface="Times New Roman" panose="02020603050405020304" pitchFamily="18" charset="0"/>
              </a:rPr>
              <a:t>đó</a:t>
            </a:r>
            <a:r>
              <a:rPr lang="vi-VN" sz="2500" b="1" i="1">
                <a:latin typeface="Times New Roman" panose="02020603050405020304" pitchFamily="18" charset="0"/>
                <a:cs typeface="Times New Roman" panose="02020603050405020304" pitchFamily="18" charset="0"/>
              </a:rPr>
              <a:t> </a:t>
            </a:r>
            <a:r>
              <a:rPr lang="vi-VN" sz="2500" b="1" i="1">
                <a:solidFill>
                  <a:srgbClr val="FF0000"/>
                </a:solidFill>
                <a:latin typeface="Times New Roman" panose="02020603050405020304" pitchFamily="18" charset="0"/>
                <a:cs typeface="Times New Roman" panose="02020603050405020304" pitchFamily="18" charset="0"/>
              </a:rPr>
              <a:t>không được nhất quán</a:t>
            </a:r>
            <a:r>
              <a:rPr lang="vi-VN" sz="2500">
                <a:latin typeface="Times New Roman" panose="02020603050405020304" pitchFamily="18" charset="0"/>
                <a:cs typeface="Times New Roman" panose="02020603050405020304" pitchFamily="18" charset="0"/>
              </a:rPr>
              <a:t>.</a:t>
            </a:r>
          </a:p>
          <a:p>
            <a:r>
              <a:rPr lang="vi-VN" sz="2500">
                <a:latin typeface="Times New Roman" panose="02020603050405020304" pitchFamily="18" charset="0"/>
                <a:cs typeface="Times New Roman" panose="02020603050405020304" pitchFamily="18" charset="0"/>
              </a:rPr>
              <a:t>	=&gt; </a:t>
            </a:r>
            <a:r>
              <a:rPr lang="vi-VN" sz="2500" i="1">
                <a:latin typeface="Times New Roman" panose="02020603050405020304" pitchFamily="18" charset="0"/>
                <a:cs typeface="Times New Roman" panose="02020603050405020304" pitchFamily="18" charset="0"/>
              </a:rPr>
              <a:t>Để dữ liệu chia sẻ được </a:t>
            </a:r>
            <a:r>
              <a:rPr lang="vi-VN" sz="2500" b="1" i="1">
                <a:latin typeface="Times New Roman" panose="02020603050405020304" pitchFamily="18" charset="0"/>
                <a:cs typeface="Times New Roman" panose="02020603050405020304" pitchFamily="18" charset="0"/>
              </a:rPr>
              <a:t>nhất quán</a:t>
            </a:r>
            <a:r>
              <a:rPr lang="vi-VN" sz="2500" i="1">
                <a:latin typeface="Times New Roman" panose="02020603050405020304" pitchFamily="18" charset="0"/>
                <a:cs typeface="Times New Roman" panose="02020603050405020304" pitchFamily="18" charset="0"/>
              </a:rPr>
              <a:t>, cần bảo đảm sao cho tại </a:t>
            </a:r>
            <a:r>
              <a:rPr lang="vi-VN" sz="2500" b="1" i="1">
                <a:latin typeface="Times New Roman" panose="02020603050405020304" pitchFamily="18" charset="0"/>
                <a:cs typeface="Times New Roman" panose="02020603050405020304" pitchFamily="18" charset="0"/>
              </a:rPr>
              <a:t>mỗi thời điểm</a:t>
            </a:r>
          </a:p>
          <a:p>
            <a:r>
              <a:rPr lang="vi-VN" sz="2500" i="1">
                <a:latin typeface="Times New Roman" panose="02020603050405020304" pitchFamily="18" charset="0"/>
                <a:cs typeface="Times New Roman" panose="02020603050405020304" pitchFamily="18" charset="0"/>
              </a:rPr>
              <a:t>	</a:t>
            </a:r>
            <a:r>
              <a:rPr lang="vi-VN" sz="2500" b="1" i="1">
                <a:latin typeface="Times New Roman" panose="02020603050405020304" pitchFamily="18" charset="0"/>
                <a:cs typeface="Times New Roman" panose="02020603050405020304" pitchFamily="18" charset="0"/>
              </a:rPr>
              <a:t>chỉ có một process</a:t>
            </a:r>
            <a:r>
              <a:rPr lang="vi-VN" sz="2500" i="1">
                <a:latin typeface="Times New Roman" panose="02020603050405020304" pitchFamily="18" charset="0"/>
                <a:cs typeface="Times New Roman" panose="02020603050405020304" pitchFamily="18" charset="0"/>
              </a:rPr>
              <a:t> </a:t>
            </a:r>
            <a:r>
              <a:rPr lang="vi-VN" sz="2500" b="1" i="1">
                <a:latin typeface="Times New Roman" panose="02020603050405020304" pitchFamily="18" charset="0"/>
                <a:cs typeface="Times New Roman" panose="02020603050405020304" pitchFamily="18" charset="0"/>
              </a:rPr>
              <a:t>được thao tác </a:t>
            </a:r>
            <a:r>
              <a:rPr lang="vi-VN" sz="2500" i="1">
                <a:latin typeface="Times New Roman" panose="02020603050405020304" pitchFamily="18" charset="0"/>
                <a:cs typeface="Times New Roman" panose="02020603050405020304" pitchFamily="18" charset="0"/>
              </a:rPr>
              <a:t>lên dữ </a:t>
            </a:r>
            <a:r>
              <a:rPr lang="vi-VN" sz="2500" i="1">
                <a:solidFill>
                  <a:schemeClr val="tx1"/>
                </a:solidFill>
                <a:latin typeface="Times New Roman" panose="02020603050405020304" pitchFamily="18" charset="0"/>
                <a:cs typeface="Times New Roman" panose="02020603050405020304" pitchFamily="18" charset="0"/>
              </a:rPr>
              <a:t>liệu</a:t>
            </a:r>
            <a:r>
              <a:rPr lang="vi-VN" sz="2500" i="1">
                <a:latin typeface="Times New Roman" panose="02020603050405020304" pitchFamily="18" charset="0"/>
                <a:cs typeface="Times New Roman" panose="02020603050405020304" pitchFamily="18" charset="0"/>
              </a:rPr>
              <a:t> chia sẻ. </a:t>
            </a:r>
            <a:r>
              <a:rPr lang="vi-VN" sz="2500">
                <a:latin typeface="Times New Roman" panose="02020603050405020304" pitchFamily="18" charset="0"/>
                <a:cs typeface="Times New Roman" panose="02020603050405020304" pitchFamily="18" charset="0"/>
              </a:rPr>
              <a:t>Do đó, cần có cơ chế đồng</a:t>
            </a:r>
          </a:p>
          <a:p>
            <a:r>
              <a:rPr lang="vi-VN" sz="2500">
                <a:latin typeface="Times New Roman" panose="02020603050405020304" pitchFamily="18" charset="0"/>
                <a:cs typeface="Times New Roman" panose="02020603050405020304" pitchFamily="18" charset="0"/>
              </a:rPr>
              <a:t>	bộ hoạt động của các process này.</a:t>
            </a:r>
            <a:endParaRPr lang="en-US" sz="2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65381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3447"/>
            <a:ext cx="12192000" cy="2057400"/>
          </a:xfrm>
          <a:prstGeom prst="rect">
            <a:avLst/>
          </a:prstGeom>
          <a:gradFill flip="none" rotWithShape="1">
            <a:gsLst>
              <a:gs pos="0">
                <a:schemeClr val="accent6">
                  <a:lumMod val="40000"/>
                  <a:lumOff val="60000"/>
                  <a:shade val="30000"/>
                  <a:satMod val="115000"/>
                </a:schemeClr>
              </a:gs>
              <a:gs pos="50000">
                <a:schemeClr val="accent6">
                  <a:lumMod val="40000"/>
                  <a:lumOff val="60000"/>
                  <a:shade val="67500"/>
                  <a:satMod val="115000"/>
                </a:schemeClr>
              </a:gs>
              <a:gs pos="100000">
                <a:schemeClr val="accent6">
                  <a:lumMod val="40000"/>
                  <a:lumOff val="60000"/>
                  <a:shade val="100000"/>
                  <a:satMod val="115000"/>
                </a:schemeClr>
              </a:gs>
            </a:gsLst>
            <a:lin ang="16200000" scaled="1"/>
            <a:tileRect/>
          </a:gradFill>
          <a:ln>
            <a:solidFill>
              <a:schemeClr val="accent6">
                <a:lumMod val="40000"/>
                <a:lumOff val="6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6</a:t>
            </a:r>
          </a:p>
        </p:txBody>
      </p:sp>
      <p:graphicFrame>
        <p:nvGraphicFramePr>
          <p:cNvPr id="6" name="Table 5"/>
          <p:cNvGraphicFramePr>
            <a:graphicFrameLocks noGrp="1"/>
          </p:cNvGraphicFramePr>
          <p:nvPr>
            <p:extLst>
              <p:ext uri="{D42A27DB-BD31-4B8C-83A1-F6EECF244321}">
                <p14:modId xmlns:p14="http://schemas.microsoft.com/office/powerpoint/2010/main" val="2417738183"/>
              </p:ext>
            </p:extLst>
          </p:nvPr>
        </p:nvGraphicFramePr>
        <p:xfrm>
          <a:off x="537882" y="3052485"/>
          <a:ext cx="1815352" cy="1860010"/>
        </p:xfrm>
        <a:graphic>
          <a:graphicData uri="http://schemas.openxmlformats.org/drawingml/2006/table">
            <a:tbl>
              <a:tblPr firstRow="1" bandRow="1">
                <a:tableStyleId>{5C22544A-7EE6-4342-B048-85BDC9FD1C3A}</a:tableStyleId>
              </a:tblPr>
              <a:tblGrid>
                <a:gridCol w="453838">
                  <a:extLst>
                    <a:ext uri="{9D8B030D-6E8A-4147-A177-3AD203B41FA5}">
                      <a16:colId xmlns:a16="http://schemas.microsoft.com/office/drawing/2014/main" val="3225390342"/>
                    </a:ext>
                  </a:extLst>
                </a:gridCol>
                <a:gridCol w="453838">
                  <a:extLst>
                    <a:ext uri="{9D8B030D-6E8A-4147-A177-3AD203B41FA5}">
                      <a16:colId xmlns:a16="http://schemas.microsoft.com/office/drawing/2014/main" val="2482057651"/>
                    </a:ext>
                  </a:extLst>
                </a:gridCol>
                <a:gridCol w="453838">
                  <a:extLst>
                    <a:ext uri="{9D8B030D-6E8A-4147-A177-3AD203B41FA5}">
                      <a16:colId xmlns:a16="http://schemas.microsoft.com/office/drawing/2014/main" val="1321840539"/>
                    </a:ext>
                  </a:extLst>
                </a:gridCol>
                <a:gridCol w="453838">
                  <a:extLst>
                    <a:ext uri="{9D8B030D-6E8A-4147-A177-3AD203B41FA5}">
                      <a16:colId xmlns:a16="http://schemas.microsoft.com/office/drawing/2014/main" val="3870792300"/>
                    </a:ext>
                  </a:extLst>
                </a:gridCol>
              </a:tblGrid>
              <a:tr h="372002">
                <a:tc>
                  <a:txBody>
                    <a:bodyPr/>
                    <a:lstStyle/>
                    <a:p>
                      <a:pPr algn="ctr"/>
                      <a:endParaRPr lang="en-US"/>
                    </a:p>
                  </a:txBody>
                  <a:tcPr/>
                </a:tc>
                <a:tc>
                  <a:txBody>
                    <a:bodyPr/>
                    <a:lstStyle/>
                    <a:p>
                      <a:pPr algn="ctr"/>
                      <a:r>
                        <a:rPr lang="en-US"/>
                        <a:t>R1</a:t>
                      </a:r>
                    </a:p>
                  </a:txBody>
                  <a:tcPr/>
                </a:tc>
                <a:tc>
                  <a:txBody>
                    <a:bodyPr/>
                    <a:lstStyle/>
                    <a:p>
                      <a:pPr algn="ctr"/>
                      <a:r>
                        <a:rPr lang="en-US"/>
                        <a:t>R2</a:t>
                      </a:r>
                    </a:p>
                  </a:txBody>
                  <a:tcPr/>
                </a:tc>
                <a:tc>
                  <a:txBody>
                    <a:bodyPr/>
                    <a:lstStyle/>
                    <a:p>
                      <a:pPr algn="ctr"/>
                      <a:r>
                        <a:rPr lang="en-US"/>
                        <a:t>R3</a:t>
                      </a:r>
                    </a:p>
                  </a:txBody>
                  <a:tcPr/>
                </a:tc>
                <a:extLst>
                  <a:ext uri="{0D108BD9-81ED-4DB2-BD59-A6C34878D82A}">
                    <a16:rowId xmlns:a16="http://schemas.microsoft.com/office/drawing/2014/main" val="2994002768"/>
                  </a:ext>
                </a:extLst>
              </a:tr>
              <a:tr h="372002">
                <a:tc>
                  <a:txBody>
                    <a:bodyPr/>
                    <a:lstStyle/>
                    <a:p>
                      <a:pPr algn="ctr"/>
                      <a:r>
                        <a:rPr lang="en-US"/>
                        <a:t>P1</a:t>
                      </a:r>
                    </a:p>
                  </a:txBody>
                  <a:tcPr/>
                </a:tc>
                <a:tc>
                  <a:txBody>
                    <a:bodyPr/>
                    <a:lstStyle/>
                    <a:p>
                      <a:pPr algn="ctr"/>
                      <a:r>
                        <a:rPr lang="en-US"/>
                        <a:t>1</a:t>
                      </a:r>
                    </a:p>
                  </a:txBody>
                  <a:tcPr/>
                </a:tc>
                <a:tc>
                  <a:txBody>
                    <a:bodyPr/>
                    <a:lstStyle/>
                    <a:p>
                      <a:pPr algn="ctr"/>
                      <a:r>
                        <a:rPr lang="en-US"/>
                        <a:t>0</a:t>
                      </a:r>
                    </a:p>
                  </a:txBody>
                  <a:tcPr/>
                </a:tc>
                <a:tc>
                  <a:txBody>
                    <a:bodyPr/>
                    <a:lstStyle/>
                    <a:p>
                      <a:pPr algn="ctr"/>
                      <a:r>
                        <a:rPr lang="en-US"/>
                        <a:t>0</a:t>
                      </a:r>
                    </a:p>
                  </a:txBody>
                  <a:tcPr/>
                </a:tc>
                <a:extLst>
                  <a:ext uri="{0D108BD9-81ED-4DB2-BD59-A6C34878D82A}">
                    <a16:rowId xmlns:a16="http://schemas.microsoft.com/office/drawing/2014/main" val="2769201794"/>
                  </a:ext>
                </a:extLst>
              </a:tr>
              <a:tr h="372002">
                <a:tc>
                  <a:txBody>
                    <a:bodyPr/>
                    <a:lstStyle/>
                    <a:p>
                      <a:pPr algn="ctr"/>
                      <a:r>
                        <a:rPr lang="en-US"/>
                        <a:t>P2</a:t>
                      </a:r>
                    </a:p>
                  </a:txBody>
                  <a:tcPr/>
                </a:tc>
                <a:tc>
                  <a:txBody>
                    <a:bodyPr/>
                    <a:lstStyle/>
                    <a:p>
                      <a:pPr algn="ctr"/>
                      <a:r>
                        <a:rPr lang="en-US">
                          <a:solidFill>
                            <a:schemeClr val="tx1"/>
                          </a:solidFill>
                        </a:rPr>
                        <a:t>0</a:t>
                      </a:r>
                    </a:p>
                  </a:txBody>
                  <a:tcPr/>
                </a:tc>
                <a:tc>
                  <a:txBody>
                    <a:bodyPr/>
                    <a:lstStyle/>
                    <a:p>
                      <a:pPr algn="ctr"/>
                      <a:r>
                        <a:rPr lang="en-US">
                          <a:solidFill>
                            <a:schemeClr val="tx1"/>
                          </a:solidFill>
                        </a:rPr>
                        <a:t>2</a:t>
                      </a:r>
                    </a:p>
                  </a:txBody>
                  <a:tcPr/>
                </a:tc>
                <a:tc>
                  <a:txBody>
                    <a:bodyPr/>
                    <a:lstStyle/>
                    <a:p>
                      <a:pPr algn="ctr"/>
                      <a:r>
                        <a:rPr lang="en-US">
                          <a:solidFill>
                            <a:schemeClr val="tx1"/>
                          </a:solidFill>
                        </a:rPr>
                        <a:t>0</a:t>
                      </a:r>
                    </a:p>
                  </a:txBody>
                  <a:tcPr/>
                </a:tc>
                <a:extLst>
                  <a:ext uri="{0D108BD9-81ED-4DB2-BD59-A6C34878D82A}">
                    <a16:rowId xmlns:a16="http://schemas.microsoft.com/office/drawing/2014/main" val="42755225"/>
                  </a:ext>
                </a:extLst>
              </a:tr>
              <a:tr h="372002">
                <a:tc>
                  <a:txBody>
                    <a:bodyPr/>
                    <a:lstStyle/>
                    <a:p>
                      <a:pPr algn="ctr"/>
                      <a:r>
                        <a:rPr lang="en-US"/>
                        <a:t>P3</a:t>
                      </a:r>
                    </a:p>
                  </a:txBody>
                  <a:tcPr/>
                </a:tc>
                <a:tc>
                  <a:txBody>
                    <a:bodyPr/>
                    <a:lstStyle/>
                    <a:p>
                      <a:pPr algn="ctr"/>
                      <a:r>
                        <a:rPr lang="en-US"/>
                        <a:t>1</a:t>
                      </a:r>
                    </a:p>
                  </a:txBody>
                  <a:tcPr/>
                </a:tc>
                <a:tc>
                  <a:txBody>
                    <a:bodyPr/>
                    <a:lstStyle/>
                    <a:p>
                      <a:pPr algn="ctr"/>
                      <a:r>
                        <a:rPr lang="en-US"/>
                        <a:t>0</a:t>
                      </a:r>
                    </a:p>
                  </a:txBody>
                  <a:tcPr/>
                </a:tc>
                <a:tc>
                  <a:txBody>
                    <a:bodyPr/>
                    <a:lstStyle/>
                    <a:p>
                      <a:pPr algn="ctr"/>
                      <a:r>
                        <a:rPr lang="en-US"/>
                        <a:t>0</a:t>
                      </a:r>
                    </a:p>
                  </a:txBody>
                  <a:tcPr/>
                </a:tc>
                <a:extLst>
                  <a:ext uri="{0D108BD9-81ED-4DB2-BD59-A6C34878D82A}">
                    <a16:rowId xmlns:a16="http://schemas.microsoft.com/office/drawing/2014/main" val="1292399251"/>
                  </a:ext>
                </a:extLst>
              </a:tr>
              <a:tr h="372002">
                <a:tc>
                  <a:txBody>
                    <a:bodyPr/>
                    <a:lstStyle/>
                    <a:p>
                      <a:pPr algn="ctr"/>
                      <a:r>
                        <a:rPr lang="en-US"/>
                        <a:t>P4</a:t>
                      </a:r>
                    </a:p>
                  </a:txBody>
                  <a:tcPr/>
                </a:tc>
                <a:tc>
                  <a:txBody>
                    <a:bodyPr/>
                    <a:lstStyle/>
                    <a:p>
                      <a:pPr algn="ctr"/>
                      <a:r>
                        <a:rPr lang="en-US"/>
                        <a:t>0</a:t>
                      </a:r>
                    </a:p>
                  </a:txBody>
                  <a:tcPr/>
                </a:tc>
                <a:tc>
                  <a:txBody>
                    <a:bodyPr/>
                    <a:lstStyle/>
                    <a:p>
                      <a:pPr algn="ctr"/>
                      <a:r>
                        <a:rPr lang="en-US"/>
                        <a:t>0</a:t>
                      </a:r>
                    </a:p>
                  </a:txBody>
                  <a:tcPr/>
                </a:tc>
                <a:tc>
                  <a:txBody>
                    <a:bodyPr/>
                    <a:lstStyle/>
                    <a:p>
                      <a:pPr algn="ctr"/>
                      <a:r>
                        <a:rPr lang="en-US"/>
                        <a:t>2</a:t>
                      </a:r>
                    </a:p>
                  </a:txBody>
                  <a:tcPr/>
                </a:tc>
                <a:extLst>
                  <a:ext uri="{0D108BD9-81ED-4DB2-BD59-A6C34878D82A}">
                    <a16:rowId xmlns:a16="http://schemas.microsoft.com/office/drawing/2014/main" val="304941330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31572023"/>
              </p:ext>
            </p:extLst>
          </p:nvPr>
        </p:nvGraphicFramePr>
        <p:xfrm>
          <a:off x="2617696" y="3052485"/>
          <a:ext cx="1383552" cy="1860010"/>
        </p:xfrm>
        <a:graphic>
          <a:graphicData uri="http://schemas.openxmlformats.org/drawingml/2006/table">
            <a:tbl>
              <a:tblPr firstRow="1" bandRow="1">
                <a:tableStyleId>{5C22544A-7EE6-4342-B048-85BDC9FD1C3A}</a:tableStyleId>
              </a:tblPr>
              <a:tblGrid>
                <a:gridCol w="461184">
                  <a:extLst>
                    <a:ext uri="{9D8B030D-6E8A-4147-A177-3AD203B41FA5}">
                      <a16:colId xmlns:a16="http://schemas.microsoft.com/office/drawing/2014/main" val="2482057651"/>
                    </a:ext>
                  </a:extLst>
                </a:gridCol>
                <a:gridCol w="461184">
                  <a:extLst>
                    <a:ext uri="{9D8B030D-6E8A-4147-A177-3AD203B41FA5}">
                      <a16:colId xmlns:a16="http://schemas.microsoft.com/office/drawing/2014/main" val="1321840539"/>
                    </a:ext>
                  </a:extLst>
                </a:gridCol>
                <a:gridCol w="461184">
                  <a:extLst>
                    <a:ext uri="{9D8B030D-6E8A-4147-A177-3AD203B41FA5}">
                      <a16:colId xmlns:a16="http://schemas.microsoft.com/office/drawing/2014/main" val="3870792300"/>
                    </a:ext>
                  </a:extLst>
                </a:gridCol>
              </a:tblGrid>
              <a:tr h="372002">
                <a:tc>
                  <a:txBody>
                    <a:bodyPr/>
                    <a:lstStyle/>
                    <a:p>
                      <a:pPr algn="ctr"/>
                      <a:r>
                        <a:rPr lang="en-US"/>
                        <a:t>R1</a:t>
                      </a:r>
                    </a:p>
                  </a:txBody>
                  <a:tcPr/>
                </a:tc>
                <a:tc>
                  <a:txBody>
                    <a:bodyPr/>
                    <a:lstStyle/>
                    <a:p>
                      <a:pPr algn="ctr"/>
                      <a:r>
                        <a:rPr lang="en-US"/>
                        <a:t>R2</a:t>
                      </a:r>
                    </a:p>
                  </a:txBody>
                  <a:tcPr/>
                </a:tc>
                <a:tc>
                  <a:txBody>
                    <a:bodyPr/>
                    <a:lstStyle/>
                    <a:p>
                      <a:pPr algn="ctr"/>
                      <a:r>
                        <a:rPr lang="en-US"/>
                        <a:t>R3</a:t>
                      </a:r>
                    </a:p>
                  </a:txBody>
                  <a:tcPr/>
                </a:tc>
                <a:extLst>
                  <a:ext uri="{0D108BD9-81ED-4DB2-BD59-A6C34878D82A}">
                    <a16:rowId xmlns:a16="http://schemas.microsoft.com/office/drawing/2014/main" val="2994002768"/>
                  </a:ext>
                </a:extLst>
              </a:tr>
              <a:tr h="372002">
                <a:tc>
                  <a:txBody>
                    <a:bodyPr/>
                    <a:lstStyle/>
                    <a:p>
                      <a:pPr algn="ctr"/>
                      <a:r>
                        <a:rPr lang="en-US">
                          <a:solidFill>
                            <a:schemeClr val="tx1"/>
                          </a:solidFill>
                        </a:rPr>
                        <a:t>0</a:t>
                      </a:r>
                    </a:p>
                  </a:txBody>
                  <a:tcPr/>
                </a:tc>
                <a:tc>
                  <a:txBody>
                    <a:bodyPr/>
                    <a:lstStyle/>
                    <a:p>
                      <a:pPr algn="ctr"/>
                      <a:r>
                        <a:rPr lang="en-US">
                          <a:solidFill>
                            <a:schemeClr val="tx1"/>
                          </a:solidFill>
                        </a:rPr>
                        <a:t>1</a:t>
                      </a:r>
                    </a:p>
                  </a:txBody>
                  <a:tcPr/>
                </a:tc>
                <a:tc>
                  <a:txBody>
                    <a:bodyPr/>
                    <a:lstStyle/>
                    <a:p>
                      <a:pPr algn="ctr"/>
                      <a:r>
                        <a:rPr lang="en-US">
                          <a:solidFill>
                            <a:schemeClr val="tx1"/>
                          </a:solidFill>
                        </a:rPr>
                        <a:t>0</a:t>
                      </a:r>
                    </a:p>
                  </a:txBody>
                  <a:tcPr/>
                </a:tc>
                <a:extLst>
                  <a:ext uri="{0D108BD9-81ED-4DB2-BD59-A6C34878D82A}">
                    <a16:rowId xmlns:a16="http://schemas.microsoft.com/office/drawing/2014/main" val="2769201794"/>
                  </a:ext>
                </a:extLst>
              </a:tr>
              <a:tr h="372002">
                <a:tc>
                  <a:txBody>
                    <a:bodyPr/>
                    <a:lstStyle/>
                    <a:p>
                      <a:pPr algn="ctr"/>
                      <a:r>
                        <a:rPr lang="en-US" b="0">
                          <a:solidFill>
                            <a:schemeClr val="tx1"/>
                          </a:solidFill>
                        </a:rPr>
                        <a:t>1</a:t>
                      </a:r>
                    </a:p>
                  </a:txBody>
                  <a:tcPr/>
                </a:tc>
                <a:tc>
                  <a:txBody>
                    <a:bodyPr/>
                    <a:lstStyle/>
                    <a:p>
                      <a:pPr algn="ctr"/>
                      <a:r>
                        <a:rPr lang="en-US" b="0">
                          <a:solidFill>
                            <a:schemeClr val="tx1"/>
                          </a:solidFill>
                        </a:rPr>
                        <a:t>0</a:t>
                      </a:r>
                    </a:p>
                  </a:txBody>
                  <a:tcPr/>
                </a:tc>
                <a:tc>
                  <a:txBody>
                    <a:bodyPr/>
                    <a:lstStyle/>
                    <a:p>
                      <a:pPr algn="ctr"/>
                      <a:r>
                        <a:rPr lang="en-US" b="0">
                          <a:solidFill>
                            <a:schemeClr val="tx1"/>
                          </a:solidFill>
                        </a:rPr>
                        <a:t>1</a:t>
                      </a:r>
                    </a:p>
                  </a:txBody>
                  <a:tcPr/>
                </a:tc>
                <a:extLst>
                  <a:ext uri="{0D108BD9-81ED-4DB2-BD59-A6C34878D82A}">
                    <a16:rowId xmlns:a16="http://schemas.microsoft.com/office/drawing/2014/main" val="42755225"/>
                  </a:ext>
                </a:extLst>
              </a:tr>
              <a:tr h="372002">
                <a:tc>
                  <a:txBody>
                    <a:bodyPr/>
                    <a:lstStyle/>
                    <a:p>
                      <a:pPr algn="ctr"/>
                      <a:r>
                        <a:rPr lang="en-US"/>
                        <a:t>0</a:t>
                      </a:r>
                    </a:p>
                  </a:txBody>
                  <a:tcPr/>
                </a:tc>
                <a:tc>
                  <a:txBody>
                    <a:bodyPr/>
                    <a:lstStyle/>
                    <a:p>
                      <a:pPr algn="ctr"/>
                      <a:r>
                        <a:rPr lang="en-US"/>
                        <a:t>1</a:t>
                      </a:r>
                    </a:p>
                  </a:txBody>
                  <a:tcPr/>
                </a:tc>
                <a:tc>
                  <a:txBody>
                    <a:bodyPr/>
                    <a:lstStyle/>
                    <a:p>
                      <a:pPr algn="ctr"/>
                      <a:r>
                        <a:rPr lang="en-US"/>
                        <a:t>0</a:t>
                      </a:r>
                    </a:p>
                  </a:txBody>
                  <a:tcPr/>
                </a:tc>
                <a:extLst>
                  <a:ext uri="{0D108BD9-81ED-4DB2-BD59-A6C34878D82A}">
                    <a16:rowId xmlns:a16="http://schemas.microsoft.com/office/drawing/2014/main" val="1292399251"/>
                  </a:ext>
                </a:extLst>
              </a:tr>
              <a:tr h="372002">
                <a:tc>
                  <a:txBody>
                    <a:bodyPr/>
                    <a:lstStyle/>
                    <a:p>
                      <a:pPr algn="ctr"/>
                      <a:r>
                        <a:rPr lang="en-US"/>
                        <a:t>1</a:t>
                      </a:r>
                    </a:p>
                  </a:txBody>
                  <a:tcPr/>
                </a:tc>
                <a:tc>
                  <a:txBody>
                    <a:bodyPr/>
                    <a:lstStyle/>
                    <a:p>
                      <a:pPr algn="ctr"/>
                      <a:r>
                        <a:rPr lang="en-US"/>
                        <a:t>0</a:t>
                      </a:r>
                    </a:p>
                  </a:txBody>
                  <a:tcPr/>
                </a:tc>
                <a:tc>
                  <a:txBody>
                    <a:bodyPr/>
                    <a:lstStyle/>
                    <a:p>
                      <a:pPr algn="ctr"/>
                      <a:r>
                        <a:rPr lang="en-US"/>
                        <a:t>0</a:t>
                      </a:r>
                    </a:p>
                  </a:txBody>
                  <a:tcPr/>
                </a:tc>
                <a:extLst>
                  <a:ext uri="{0D108BD9-81ED-4DB2-BD59-A6C34878D82A}">
                    <a16:rowId xmlns:a16="http://schemas.microsoft.com/office/drawing/2014/main" val="3049413309"/>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814763717"/>
              </p:ext>
            </p:extLst>
          </p:nvPr>
        </p:nvGraphicFramePr>
        <p:xfrm>
          <a:off x="4265709" y="3052485"/>
          <a:ext cx="1383552" cy="762100"/>
        </p:xfrm>
        <a:graphic>
          <a:graphicData uri="http://schemas.openxmlformats.org/drawingml/2006/table">
            <a:tbl>
              <a:tblPr firstRow="1" bandRow="1">
                <a:tableStyleId>{5C22544A-7EE6-4342-B048-85BDC9FD1C3A}</a:tableStyleId>
              </a:tblPr>
              <a:tblGrid>
                <a:gridCol w="461184">
                  <a:extLst>
                    <a:ext uri="{9D8B030D-6E8A-4147-A177-3AD203B41FA5}">
                      <a16:colId xmlns:a16="http://schemas.microsoft.com/office/drawing/2014/main" val="3170803504"/>
                    </a:ext>
                  </a:extLst>
                </a:gridCol>
                <a:gridCol w="461184">
                  <a:extLst>
                    <a:ext uri="{9D8B030D-6E8A-4147-A177-3AD203B41FA5}">
                      <a16:colId xmlns:a16="http://schemas.microsoft.com/office/drawing/2014/main" val="3582204491"/>
                    </a:ext>
                  </a:extLst>
                </a:gridCol>
                <a:gridCol w="461184">
                  <a:extLst>
                    <a:ext uri="{9D8B030D-6E8A-4147-A177-3AD203B41FA5}">
                      <a16:colId xmlns:a16="http://schemas.microsoft.com/office/drawing/2014/main" val="4070678631"/>
                    </a:ext>
                  </a:extLst>
                </a:gridCol>
              </a:tblGrid>
              <a:tr h="381050">
                <a:tc>
                  <a:txBody>
                    <a:bodyPr/>
                    <a:lstStyle/>
                    <a:p>
                      <a:pPr algn="ctr"/>
                      <a:r>
                        <a:rPr lang="en-US"/>
                        <a:t>R1</a:t>
                      </a:r>
                    </a:p>
                  </a:txBody>
                  <a:tcPr/>
                </a:tc>
                <a:tc>
                  <a:txBody>
                    <a:bodyPr/>
                    <a:lstStyle/>
                    <a:p>
                      <a:pPr algn="ctr"/>
                      <a:r>
                        <a:rPr lang="en-US"/>
                        <a:t>R2</a:t>
                      </a:r>
                    </a:p>
                  </a:txBody>
                  <a:tcPr/>
                </a:tc>
                <a:tc>
                  <a:txBody>
                    <a:bodyPr/>
                    <a:lstStyle/>
                    <a:p>
                      <a:pPr algn="ctr"/>
                      <a:r>
                        <a:rPr lang="en-US"/>
                        <a:t>R3</a:t>
                      </a:r>
                    </a:p>
                  </a:txBody>
                  <a:tcPr/>
                </a:tc>
                <a:extLst>
                  <a:ext uri="{0D108BD9-81ED-4DB2-BD59-A6C34878D82A}">
                    <a16:rowId xmlns:a16="http://schemas.microsoft.com/office/drawing/2014/main" val="735389384"/>
                  </a:ext>
                </a:extLst>
              </a:tr>
              <a:tr h="381050">
                <a:tc>
                  <a:txBody>
                    <a:bodyPr/>
                    <a:lstStyle/>
                    <a:p>
                      <a:pPr algn="ctr"/>
                      <a:r>
                        <a:rPr lang="en-US">
                          <a:solidFill>
                            <a:schemeClr val="tx1"/>
                          </a:solidFill>
                        </a:rPr>
                        <a:t>1</a:t>
                      </a:r>
                    </a:p>
                  </a:txBody>
                  <a:tcPr/>
                </a:tc>
                <a:tc>
                  <a:txBody>
                    <a:bodyPr/>
                    <a:lstStyle/>
                    <a:p>
                      <a:pPr algn="ctr"/>
                      <a:r>
                        <a:rPr lang="en-US">
                          <a:solidFill>
                            <a:schemeClr val="tx1"/>
                          </a:solidFill>
                        </a:rPr>
                        <a:t>0</a:t>
                      </a:r>
                    </a:p>
                  </a:txBody>
                  <a:tcPr/>
                </a:tc>
                <a:tc>
                  <a:txBody>
                    <a:bodyPr/>
                    <a:lstStyle/>
                    <a:p>
                      <a:pPr algn="ctr"/>
                      <a:r>
                        <a:rPr lang="en-US">
                          <a:solidFill>
                            <a:schemeClr val="tx1"/>
                          </a:solidFill>
                        </a:rPr>
                        <a:t>0</a:t>
                      </a:r>
                    </a:p>
                  </a:txBody>
                  <a:tcPr/>
                </a:tc>
                <a:extLst>
                  <a:ext uri="{0D108BD9-81ED-4DB2-BD59-A6C34878D82A}">
                    <a16:rowId xmlns:a16="http://schemas.microsoft.com/office/drawing/2014/main" val="4215338479"/>
                  </a:ext>
                </a:extLst>
              </a:tr>
            </a:tbl>
          </a:graphicData>
        </a:graphic>
      </p:graphicFrame>
      <p:sp>
        <p:nvSpPr>
          <p:cNvPr id="10" name="Rectangle 9"/>
          <p:cNvSpPr/>
          <p:nvPr/>
        </p:nvSpPr>
        <p:spPr>
          <a:xfrm>
            <a:off x="969683" y="2581837"/>
            <a:ext cx="1383552" cy="336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latin typeface="Times New Roman" panose="02020603050405020304" pitchFamily="18" charset="0"/>
                <a:cs typeface="Times New Roman" panose="02020603050405020304" pitchFamily="18" charset="0"/>
              </a:rPr>
              <a:t>Allocation</a:t>
            </a:r>
          </a:p>
        </p:txBody>
      </p:sp>
      <p:sp>
        <p:nvSpPr>
          <p:cNvPr id="12" name="Rectangle 11"/>
          <p:cNvSpPr/>
          <p:nvPr/>
        </p:nvSpPr>
        <p:spPr>
          <a:xfrm>
            <a:off x="4265709" y="2581837"/>
            <a:ext cx="1383552" cy="336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latin typeface="Times New Roman" panose="02020603050405020304" pitchFamily="18" charset="0"/>
                <a:cs typeface="Times New Roman" panose="02020603050405020304" pitchFamily="18" charset="0"/>
              </a:rPr>
              <a:t>Available</a:t>
            </a:r>
          </a:p>
        </p:txBody>
      </p:sp>
      <p:sp>
        <p:nvSpPr>
          <p:cNvPr id="13" name="Rectangle 12"/>
          <p:cNvSpPr/>
          <p:nvPr/>
        </p:nvSpPr>
        <p:spPr>
          <a:xfrm>
            <a:off x="2617696" y="2581837"/>
            <a:ext cx="1383552" cy="336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latin typeface="Times New Roman" panose="02020603050405020304" pitchFamily="18" charset="0"/>
                <a:cs typeface="Times New Roman" panose="02020603050405020304" pitchFamily="18" charset="0"/>
              </a:rPr>
              <a:t>Need</a:t>
            </a:r>
          </a:p>
        </p:txBody>
      </p:sp>
      <p:graphicFrame>
        <p:nvGraphicFramePr>
          <p:cNvPr id="14" name="Table 13"/>
          <p:cNvGraphicFramePr>
            <a:graphicFrameLocks noGrp="1"/>
          </p:cNvGraphicFramePr>
          <p:nvPr>
            <p:extLst>
              <p:ext uri="{D42A27DB-BD31-4B8C-83A1-F6EECF244321}">
                <p14:modId xmlns:p14="http://schemas.microsoft.com/office/powerpoint/2010/main" val="33103991"/>
              </p:ext>
            </p:extLst>
          </p:nvPr>
        </p:nvGraphicFramePr>
        <p:xfrm>
          <a:off x="6243914" y="3052485"/>
          <a:ext cx="1815352" cy="2232012"/>
        </p:xfrm>
        <a:graphic>
          <a:graphicData uri="http://schemas.openxmlformats.org/drawingml/2006/table">
            <a:tbl>
              <a:tblPr firstRow="1" bandRow="1">
                <a:tableStyleId>{5C22544A-7EE6-4342-B048-85BDC9FD1C3A}</a:tableStyleId>
              </a:tblPr>
              <a:tblGrid>
                <a:gridCol w="453838">
                  <a:extLst>
                    <a:ext uri="{9D8B030D-6E8A-4147-A177-3AD203B41FA5}">
                      <a16:colId xmlns:a16="http://schemas.microsoft.com/office/drawing/2014/main" val="2482057651"/>
                    </a:ext>
                  </a:extLst>
                </a:gridCol>
                <a:gridCol w="453838">
                  <a:extLst>
                    <a:ext uri="{9D8B030D-6E8A-4147-A177-3AD203B41FA5}">
                      <a16:colId xmlns:a16="http://schemas.microsoft.com/office/drawing/2014/main" val="1321840539"/>
                    </a:ext>
                  </a:extLst>
                </a:gridCol>
                <a:gridCol w="453838">
                  <a:extLst>
                    <a:ext uri="{9D8B030D-6E8A-4147-A177-3AD203B41FA5}">
                      <a16:colId xmlns:a16="http://schemas.microsoft.com/office/drawing/2014/main" val="3870792300"/>
                    </a:ext>
                  </a:extLst>
                </a:gridCol>
                <a:gridCol w="453838">
                  <a:extLst>
                    <a:ext uri="{9D8B030D-6E8A-4147-A177-3AD203B41FA5}">
                      <a16:colId xmlns:a16="http://schemas.microsoft.com/office/drawing/2014/main" val="1237917532"/>
                    </a:ext>
                  </a:extLst>
                </a:gridCol>
              </a:tblGrid>
              <a:tr h="372002">
                <a:tc>
                  <a:txBody>
                    <a:bodyPr/>
                    <a:lstStyle/>
                    <a:p>
                      <a:pPr algn="ctr"/>
                      <a:r>
                        <a:rPr lang="en-US"/>
                        <a:t>R1</a:t>
                      </a:r>
                    </a:p>
                  </a:txBody>
                  <a:tcPr/>
                </a:tc>
                <a:tc>
                  <a:txBody>
                    <a:bodyPr/>
                    <a:lstStyle/>
                    <a:p>
                      <a:pPr algn="ctr"/>
                      <a:r>
                        <a:rPr lang="en-US"/>
                        <a:t>R2</a:t>
                      </a:r>
                    </a:p>
                  </a:txBody>
                  <a:tcPr/>
                </a:tc>
                <a:tc>
                  <a:txBody>
                    <a:bodyPr/>
                    <a:lstStyle/>
                    <a:p>
                      <a:pPr algn="ctr"/>
                      <a:r>
                        <a:rPr lang="en-US"/>
                        <a:t>R3</a:t>
                      </a:r>
                    </a:p>
                  </a:txBody>
                  <a:tcPr/>
                </a:tc>
                <a:tc>
                  <a:txBody>
                    <a:bodyPr/>
                    <a:lstStyle/>
                    <a:p>
                      <a:pPr algn="ctr"/>
                      <a:endParaRPr lang="en-US"/>
                    </a:p>
                  </a:txBody>
                  <a:tcPr/>
                </a:tc>
                <a:extLst>
                  <a:ext uri="{0D108BD9-81ED-4DB2-BD59-A6C34878D82A}">
                    <a16:rowId xmlns:a16="http://schemas.microsoft.com/office/drawing/2014/main" val="2994002768"/>
                  </a:ext>
                </a:extLst>
              </a:tr>
              <a:tr h="372002">
                <a:tc>
                  <a:txBody>
                    <a:bodyPr/>
                    <a:lstStyle/>
                    <a:p>
                      <a:pPr algn="ctr"/>
                      <a:r>
                        <a:rPr lang="en-US" b="0">
                          <a:solidFill>
                            <a:schemeClr val="tx1"/>
                          </a:solidFill>
                        </a:rPr>
                        <a:t>1</a:t>
                      </a:r>
                    </a:p>
                  </a:txBody>
                  <a:tcPr/>
                </a:tc>
                <a:tc>
                  <a:txBody>
                    <a:bodyPr/>
                    <a:lstStyle/>
                    <a:p>
                      <a:pPr algn="ctr"/>
                      <a:r>
                        <a:rPr lang="en-US" b="0">
                          <a:solidFill>
                            <a:schemeClr val="tx1"/>
                          </a:solidFill>
                        </a:rPr>
                        <a:t>0</a:t>
                      </a:r>
                    </a:p>
                  </a:txBody>
                  <a:tcPr/>
                </a:tc>
                <a:tc>
                  <a:txBody>
                    <a:bodyPr/>
                    <a:lstStyle/>
                    <a:p>
                      <a:pPr algn="ctr"/>
                      <a:r>
                        <a:rPr lang="en-US" b="0">
                          <a:solidFill>
                            <a:schemeClr val="tx1"/>
                          </a:solidFill>
                        </a:rPr>
                        <a:t>0</a:t>
                      </a:r>
                    </a:p>
                  </a:txBody>
                  <a:tcPr/>
                </a:tc>
                <a:tc>
                  <a:txBody>
                    <a:bodyPr/>
                    <a:lstStyle/>
                    <a:p>
                      <a:pPr algn="ctr"/>
                      <a:r>
                        <a:rPr lang="en-US" b="0">
                          <a:solidFill>
                            <a:schemeClr val="tx1"/>
                          </a:solidFill>
                        </a:rPr>
                        <a:t>P4</a:t>
                      </a:r>
                    </a:p>
                  </a:txBody>
                  <a:tcPr/>
                </a:tc>
                <a:extLst>
                  <a:ext uri="{0D108BD9-81ED-4DB2-BD59-A6C34878D82A}">
                    <a16:rowId xmlns:a16="http://schemas.microsoft.com/office/drawing/2014/main" val="2769201794"/>
                  </a:ext>
                </a:extLst>
              </a:tr>
              <a:tr h="372002">
                <a:tc>
                  <a:txBody>
                    <a:bodyPr/>
                    <a:lstStyle/>
                    <a:p>
                      <a:pPr algn="ctr"/>
                      <a:r>
                        <a:rPr lang="en-US" b="0">
                          <a:solidFill>
                            <a:schemeClr val="tx1"/>
                          </a:solidFill>
                        </a:rPr>
                        <a:t>1</a:t>
                      </a:r>
                    </a:p>
                  </a:txBody>
                  <a:tcPr/>
                </a:tc>
                <a:tc>
                  <a:txBody>
                    <a:bodyPr/>
                    <a:lstStyle/>
                    <a:p>
                      <a:pPr algn="ctr"/>
                      <a:r>
                        <a:rPr lang="en-US" b="0">
                          <a:solidFill>
                            <a:schemeClr val="tx1"/>
                          </a:solidFill>
                        </a:rPr>
                        <a:t>0</a:t>
                      </a:r>
                    </a:p>
                  </a:txBody>
                  <a:tcPr/>
                </a:tc>
                <a:tc>
                  <a:txBody>
                    <a:bodyPr/>
                    <a:lstStyle/>
                    <a:p>
                      <a:pPr algn="ctr"/>
                      <a:r>
                        <a:rPr lang="en-US" b="0">
                          <a:solidFill>
                            <a:schemeClr val="tx1"/>
                          </a:solidFill>
                        </a:rPr>
                        <a:t>2</a:t>
                      </a:r>
                    </a:p>
                  </a:txBody>
                  <a:tcPr/>
                </a:tc>
                <a:tc>
                  <a:txBody>
                    <a:bodyPr/>
                    <a:lstStyle/>
                    <a:p>
                      <a:pPr algn="ctr"/>
                      <a:r>
                        <a:rPr lang="en-US" b="0">
                          <a:solidFill>
                            <a:schemeClr val="tx1"/>
                          </a:solidFill>
                        </a:rPr>
                        <a:t>P2</a:t>
                      </a:r>
                    </a:p>
                  </a:txBody>
                  <a:tcPr/>
                </a:tc>
                <a:extLst>
                  <a:ext uri="{0D108BD9-81ED-4DB2-BD59-A6C34878D82A}">
                    <a16:rowId xmlns:a16="http://schemas.microsoft.com/office/drawing/2014/main" val="42755225"/>
                  </a:ext>
                </a:extLst>
              </a:tr>
              <a:tr h="372002">
                <a:tc>
                  <a:txBody>
                    <a:bodyPr/>
                    <a:lstStyle/>
                    <a:p>
                      <a:pPr algn="ctr"/>
                      <a:r>
                        <a:rPr lang="en-US" b="0">
                          <a:solidFill>
                            <a:schemeClr val="tx1"/>
                          </a:solidFill>
                        </a:rPr>
                        <a:t>1</a:t>
                      </a:r>
                    </a:p>
                  </a:txBody>
                  <a:tcPr/>
                </a:tc>
                <a:tc>
                  <a:txBody>
                    <a:bodyPr/>
                    <a:lstStyle/>
                    <a:p>
                      <a:pPr algn="ctr"/>
                      <a:r>
                        <a:rPr lang="en-US" b="0">
                          <a:solidFill>
                            <a:schemeClr val="tx1"/>
                          </a:solidFill>
                        </a:rPr>
                        <a:t>2</a:t>
                      </a:r>
                    </a:p>
                  </a:txBody>
                  <a:tcPr/>
                </a:tc>
                <a:tc>
                  <a:txBody>
                    <a:bodyPr/>
                    <a:lstStyle/>
                    <a:p>
                      <a:pPr algn="ctr"/>
                      <a:r>
                        <a:rPr lang="en-US" b="0">
                          <a:solidFill>
                            <a:schemeClr val="tx1"/>
                          </a:solidFill>
                        </a:rPr>
                        <a:t>2</a:t>
                      </a:r>
                    </a:p>
                  </a:txBody>
                  <a:tcPr/>
                </a:tc>
                <a:tc>
                  <a:txBody>
                    <a:bodyPr/>
                    <a:lstStyle/>
                    <a:p>
                      <a:pPr algn="ctr"/>
                      <a:r>
                        <a:rPr lang="en-US" b="0">
                          <a:solidFill>
                            <a:schemeClr val="tx1"/>
                          </a:solidFill>
                        </a:rPr>
                        <a:t>P1</a:t>
                      </a:r>
                    </a:p>
                  </a:txBody>
                  <a:tcPr/>
                </a:tc>
                <a:extLst>
                  <a:ext uri="{0D108BD9-81ED-4DB2-BD59-A6C34878D82A}">
                    <a16:rowId xmlns:a16="http://schemas.microsoft.com/office/drawing/2014/main" val="1292399251"/>
                  </a:ext>
                </a:extLst>
              </a:tr>
              <a:tr h="372002">
                <a:tc>
                  <a:txBody>
                    <a:bodyPr/>
                    <a:lstStyle/>
                    <a:p>
                      <a:pPr algn="ctr"/>
                      <a:r>
                        <a:rPr lang="en-US" b="0">
                          <a:solidFill>
                            <a:schemeClr val="tx1"/>
                          </a:solidFill>
                        </a:rPr>
                        <a:t>2</a:t>
                      </a:r>
                    </a:p>
                  </a:txBody>
                  <a:tcPr/>
                </a:tc>
                <a:tc>
                  <a:txBody>
                    <a:bodyPr/>
                    <a:lstStyle/>
                    <a:p>
                      <a:pPr algn="ctr"/>
                      <a:r>
                        <a:rPr lang="en-US" b="0">
                          <a:solidFill>
                            <a:schemeClr val="tx1"/>
                          </a:solidFill>
                        </a:rPr>
                        <a:t>2</a:t>
                      </a:r>
                    </a:p>
                  </a:txBody>
                  <a:tcPr/>
                </a:tc>
                <a:tc>
                  <a:txBody>
                    <a:bodyPr/>
                    <a:lstStyle/>
                    <a:p>
                      <a:pPr algn="ctr"/>
                      <a:r>
                        <a:rPr lang="en-US" b="0">
                          <a:solidFill>
                            <a:schemeClr val="tx1"/>
                          </a:solidFill>
                        </a:rPr>
                        <a:t>2</a:t>
                      </a:r>
                    </a:p>
                  </a:txBody>
                  <a:tcPr/>
                </a:tc>
                <a:tc>
                  <a:txBody>
                    <a:bodyPr/>
                    <a:lstStyle/>
                    <a:p>
                      <a:pPr algn="ctr"/>
                      <a:r>
                        <a:rPr lang="en-US" b="0">
                          <a:solidFill>
                            <a:schemeClr val="tx1"/>
                          </a:solidFill>
                        </a:rPr>
                        <a:t>P3</a:t>
                      </a:r>
                    </a:p>
                  </a:txBody>
                  <a:tcPr/>
                </a:tc>
                <a:extLst>
                  <a:ext uri="{0D108BD9-81ED-4DB2-BD59-A6C34878D82A}">
                    <a16:rowId xmlns:a16="http://schemas.microsoft.com/office/drawing/2014/main" val="4059523090"/>
                  </a:ext>
                </a:extLst>
              </a:tr>
              <a:tr h="372002">
                <a:tc>
                  <a:txBody>
                    <a:bodyPr/>
                    <a:lstStyle/>
                    <a:p>
                      <a:pPr algn="ctr"/>
                      <a:r>
                        <a:rPr lang="en-US" b="0">
                          <a:solidFill>
                            <a:schemeClr val="tx1"/>
                          </a:solidFill>
                        </a:rPr>
                        <a:t>3</a:t>
                      </a:r>
                    </a:p>
                  </a:txBody>
                  <a:tcPr/>
                </a:tc>
                <a:tc>
                  <a:txBody>
                    <a:bodyPr/>
                    <a:lstStyle/>
                    <a:p>
                      <a:pPr algn="ctr"/>
                      <a:r>
                        <a:rPr lang="en-US" b="0">
                          <a:solidFill>
                            <a:schemeClr val="tx1"/>
                          </a:solidFill>
                        </a:rPr>
                        <a:t>2</a:t>
                      </a:r>
                    </a:p>
                  </a:txBody>
                  <a:tcPr/>
                </a:tc>
                <a:tc>
                  <a:txBody>
                    <a:bodyPr/>
                    <a:lstStyle/>
                    <a:p>
                      <a:pPr algn="ctr"/>
                      <a:r>
                        <a:rPr lang="en-US" b="0">
                          <a:solidFill>
                            <a:schemeClr val="tx1"/>
                          </a:solidFill>
                        </a:rPr>
                        <a:t>2</a:t>
                      </a:r>
                    </a:p>
                  </a:txBody>
                  <a:tcPr/>
                </a:tc>
                <a:tc>
                  <a:txBody>
                    <a:bodyPr/>
                    <a:lstStyle/>
                    <a:p>
                      <a:pPr algn="ctr"/>
                      <a:endParaRPr lang="en-US" b="0">
                        <a:solidFill>
                          <a:schemeClr val="tx1"/>
                        </a:solidFill>
                      </a:endParaRPr>
                    </a:p>
                  </a:txBody>
                  <a:tcPr/>
                </a:tc>
                <a:extLst>
                  <a:ext uri="{0D108BD9-81ED-4DB2-BD59-A6C34878D82A}">
                    <a16:rowId xmlns:a16="http://schemas.microsoft.com/office/drawing/2014/main" val="3049413309"/>
                  </a:ext>
                </a:extLst>
              </a:tr>
            </a:tbl>
          </a:graphicData>
        </a:graphic>
      </p:graphicFrame>
      <p:sp>
        <p:nvSpPr>
          <p:cNvPr id="15" name="Rectangle 14"/>
          <p:cNvSpPr/>
          <p:nvPr/>
        </p:nvSpPr>
        <p:spPr>
          <a:xfrm>
            <a:off x="6243914" y="2581837"/>
            <a:ext cx="1383552" cy="336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solidFill>
                <a:latin typeface="Times New Roman" panose="02020603050405020304" pitchFamily="18" charset="0"/>
                <a:cs typeface="Times New Roman" panose="02020603050405020304" pitchFamily="18" charset="0"/>
              </a:rPr>
              <a:t>Work</a:t>
            </a:r>
          </a:p>
        </p:txBody>
      </p:sp>
      <p:pic>
        <p:nvPicPr>
          <p:cNvPr id="4" name="Picture 3"/>
          <p:cNvPicPr>
            <a:picLocks noChangeAspect="1"/>
          </p:cNvPicPr>
          <p:nvPr/>
        </p:nvPicPr>
        <p:blipFill>
          <a:blip r:embed="rId2"/>
          <a:stretch>
            <a:fillRect/>
          </a:stretch>
        </p:blipFill>
        <p:spPr>
          <a:xfrm>
            <a:off x="368956" y="-13447"/>
            <a:ext cx="8181975" cy="2162175"/>
          </a:xfrm>
          <a:prstGeom prst="rect">
            <a:avLst/>
          </a:prstGeom>
        </p:spPr>
      </p:pic>
      <p:sp>
        <p:nvSpPr>
          <p:cNvPr id="19" name="Rounded Rectangle 18"/>
          <p:cNvSpPr/>
          <p:nvPr/>
        </p:nvSpPr>
        <p:spPr>
          <a:xfrm>
            <a:off x="537882" y="5782036"/>
            <a:ext cx="11430000" cy="75323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300" i="1">
                <a:latin typeface="Times New Roman" panose="02020603050405020304" pitchFamily="18" charset="0"/>
                <a:cs typeface="Times New Roman" panose="02020603050405020304" pitchFamily="18" charset="0"/>
              </a:rPr>
              <a:t>Chuỗi an toàn: &lt;P4,P2,P1,P3&gt; =&gt; Hệ thống </a:t>
            </a:r>
            <a:r>
              <a:rPr lang="en-US" sz="2300" b="1" i="1">
                <a:latin typeface="Times New Roman" panose="02020603050405020304" pitchFamily="18" charset="0"/>
                <a:cs typeface="Times New Roman" panose="02020603050405020304" pitchFamily="18" charset="0"/>
              </a:rPr>
              <a:t>an toàn </a:t>
            </a:r>
            <a:r>
              <a:rPr lang="en-US" sz="2300">
                <a:latin typeface="Times New Roman" panose="02020603050405020304" pitchFamily="18" charset="0"/>
                <a:cs typeface="Times New Roman" panose="02020603050405020304" pitchFamily="18" charset="0"/>
              </a:rPr>
              <a:t>=&gt; </a:t>
            </a:r>
            <a:r>
              <a:rPr lang="en-US" sz="2300" b="1">
                <a:latin typeface="Times New Roman" panose="02020603050405020304" pitchFamily="18" charset="0"/>
                <a:cs typeface="Times New Roman" panose="02020603050405020304" pitchFamily="18" charset="0"/>
              </a:rPr>
              <a:t>Không có deadlock</a:t>
            </a:r>
            <a:endParaRPr lang="en-US" sz="2300">
              <a:latin typeface="Times New Roman" panose="02020603050405020304" pitchFamily="18" charset="0"/>
              <a:cs typeface="Times New Roman" panose="02020603050405020304" pitchFamily="18" charset="0"/>
            </a:endParaRPr>
          </a:p>
        </p:txBody>
      </p:sp>
      <p:pic>
        <p:nvPicPr>
          <p:cNvPr id="20" name="Picture 19"/>
          <p:cNvPicPr>
            <a:picLocks noChangeAspect="1"/>
          </p:cNvPicPr>
          <p:nvPr/>
        </p:nvPicPr>
        <p:blipFill>
          <a:blip r:embed="rId3"/>
          <a:stretch>
            <a:fillRect/>
          </a:stretch>
        </p:blipFill>
        <p:spPr>
          <a:xfrm>
            <a:off x="8658225" y="2279457"/>
            <a:ext cx="3533775" cy="1123950"/>
          </a:xfrm>
          <a:prstGeom prst="rect">
            <a:avLst/>
          </a:prstGeom>
        </p:spPr>
      </p:pic>
    </p:spTree>
    <p:extLst>
      <p:ext uri="{BB962C8B-B14F-4D97-AF65-F5344CB8AC3E}">
        <p14:creationId xmlns:p14="http://schemas.microsoft.com/office/powerpoint/2010/main" val="2173667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5" grpId="0" animBg="1"/>
      <p:bldP spid="1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447"/>
            <a:ext cx="12192000" cy="2057400"/>
          </a:xfrm>
          <a:prstGeom prst="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path path="circle">
              <a:fillToRect l="100000" b="100000"/>
            </a:path>
            <a:tileRect t="-100000" r="-100000"/>
          </a:gradFill>
          <a:ln>
            <a:solidFill>
              <a:schemeClr val="accent3">
                <a:lumMod val="40000"/>
                <a:lumOff val="6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7</a:t>
            </a:r>
          </a:p>
        </p:txBody>
      </p:sp>
      <p:sp>
        <p:nvSpPr>
          <p:cNvPr id="2" name="Rounded Rectangle 1"/>
          <p:cNvSpPr/>
          <p:nvPr/>
        </p:nvSpPr>
        <p:spPr>
          <a:xfrm>
            <a:off x="0" y="2232212"/>
            <a:ext cx="12192000" cy="447787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sz="2500">
                <a:solidFill>
                  <a:schemeClr val="tx1"/>
                </a:solidFill>
                <a:latin typeface="Times New Roman" panose="02020603050405020304" pitchFamily="18" charset="0"/>
                <a:cs typeface="Times New Roman" panose="02020603050405020304" pitchFamily="18" charset="0"/>
              </a:rPr>
              <a:t>-   </a:t>
            </a:r>
            <a:r>
              <a:rPr lang="en-US" sz="2500" b="1">
                <a:solidFill>
                  <a:schemeClr val="tx1"/>
                </a:solidFill>
                <a:latin typeface="Times New Roman" panose="02020603050405020304" pitchFamily="18" charset="0"/>
                <a:cs typeface="Times New Roman" panose="02020603050405020304" pitchFamily="18" charset="0"/>
              </a:rPr>
              <a:t>Địa chỉ vật lý </a:t>
            </a:r>
            <a:r>
              <a:rPr lang="en-US" sz="2500">
                <a:solidFill>
                  <a:schemeClr val="tx1"/>
                </a:solidFill>
                <a:latin typeface="Times New Roman" panose="02020603050405020304" pitchFamily="18" charset="0"/>
                <a:cs typeface="Times New Roman" panose="02020603050405020304" pitchFamily="18" charset="0"/>
              </a:rPr>
              <a:t>(physical address) (địa chỉ thực) là một vị trí thực trong bộ nhớ chính.</a:t>
            </a:r>
          </a:p>
          <a:p>
            <a:pPr marL="342900" indent="-342900">
              <a:buFontTx/>
              <a:buChar char="-"/>
            </a:pPr>
            <a:r>
              <a:rPr lang="vi-VN" sz="2500" b="1">
                <a:solidFill>
                  <a:schemeClr val="tx1"/>
                </a:solidFill>
                <a:latin typeface="Times New Roman" panose="02020603050405020304" pitchFamily="18" charset="0"/>
                <a:cs typeface="Times New Roman" panose="02020603050405020304" pitchFamily="18" charset="0"/>
              </a:rPr>
              <a:t>Địa chỉ luận lý</a:t>
            </a:r>
            <a:r>
              <a:rPr lang="vi-VN" sz="2500">
                <a:solidFill>
                  <a:schemeClr val="tx1"/>
                </a:solidFill>
                <a:latin typeface="Times New Roman" panose="02020603050405020304" pitchFamily="18" charset="0"/>
                <a:cs typeface="Times New Roman" panose="02020603050405020304" pitchFamily="18" charset="0"/>
              </a:rPr>
              <a:t> (logical address) là một vị trí nhớ được diễn tả trong một chương trình (còn gọi là địa chỉ ảo virtual address). </a:t>
            </a:r>
            <a:endParaRPr lang="en-US" sz="2500">
              <a:solidFill>
                <a:schemeClr val="tx1"/>
              </a:solidFill>
              <a:latin typeface="Times New Roman" panose="02020603050405020304" pitchFamily="18" charset="0"/>
              <a:cs typeface="Times New Roman" panose="02020603050405020304" pitchFamily="18" charset="0"/>
            </a:endParaRPr>
          </a:p>
          <a:p>
            <a:r>
              <a:rPr lang="en-US" sz="2500">
                <a:solidFill>
                  <a:schemeClr val="tx1"/>
                </a:solidFill>
                <a:latin typeface="Times New Roman" panose="02020603050405020304" pitchFamily="18" charset="0"/>
                <a:cs typeface="Times New Roman" panose="02020603050405020304" pitchFamily="18" charset="0"/>
              </a:rPr>
              <a:t>	+ </a:t>
            </a:r>
            <a:r>
              <a:rPr lang="vi-VN" sz="2500">
                <a:solidFill>
                  <a:schemeClr val="tx1"/>
                </a:solidFill>
                <a:latin typeface="Times New Roman" panose="02020603050405020304" pitchFamily="18" charset="0"/>
                <a:cs typeface="Times New Roman" panose="02020603050405020304" pitchFamily="18" charset="0"/>
              </a:rPr>
              <a:t>Các trình biên dịch (compiler) tạo ra mã lệnh chương trình</a:t>
            </a:r>
            <a:r>
              <a:rPr lang="en-US" sz="2500">
                <a:solidFill>
                  <a:schemeClr val="tx1"/>
                </a:solidFill>
                <a:latin typeface="Times New Roman" panose="02020603050405020304" pitchFamily="18" charset="0"/>
                <a:cs typeface="Times New Roman" panose="02020603050405020304" pitchFamily="18" charset="0"/>
              </a:rPr>
              <a:t>,</a:t>
            </a:r>
            <a:r>
              <a:rPr lang="vi-VN" sz="2500">
                <a:solidFill>
                  <a:schemeClr val="tx1"/>
                </a:solidFill>
                <a:latin typeface="Times New Roman" panose="02020603050405020304" pitchFamily="18" charset="0"/>
                <a:cs typeface="Times New Roman" panose="02020603050405020304" pitchFamily="18" charset="0"/>
              </a:rPr>
              <a:t> trong đó </a:t>
            </a:r>
            <a:r>
              <a:rPr lang="vi-VN" sz="2500">
                <a:solidFill>
                  <a:srgbClr val="00B050"/>
                </a:solidFill>
                <a:latin typeface="Times New Roman" panose="02020603050405020304" pitchFamily="18" charset="0"/>
                <a:cs typeface="Times New Roman" panose="02020603050405020304" pitchFamily="18" charset="0"/>
              </a:rPr>
              <a:t>mọi tham </a:t>
            </a:r>
            <a:r>
              <a:rPr lang="en-US" sz="2500">
                <a:solidFill>
                  <a:srgbClr val="00B050"/>
                </a:solidFill>
                <a:latin typeface="Times New Roman" panose="02020603050405020304" pitchFamily="18" charset="0"/>
                <a:cs typeface="Times New Roman" panose="02020603050405020304" pitchFamily="18" charset="0"/>
              </a:rPr>
              <a:t>	    </a:t>
            </a:r>
            <a:r>
              <a:rPr lang="vi-VN" sz="2500">
                <a:solidFill>
                  <a:srgbClr val="00B050"/>
                </a:solidFill>
                <a:latin typeface="Times New Roman" panose="02020603050405020304" pitchFamily="18" charset="0"/>
                <a:cs typeface="Times New Roman" panose="02020603050405020304" pitchFamily="18" charset="0"/>
              </a:rPr>
              <a:t>chiếu</a:t>
            </a:r>
            <a:r>
              <a:rPr lang="vi-VN" sz="2500">
                <a:solidFill>
                  <a:schemeClr val="tx1"/>
                </a:solidFill>
                <a:latin typeface="Times New Roman" panose="02020603050405020304" pitchFamily="18" charset="0"/>
                <a:cs typeface="Times New Roman" panose="02020603050405020304" pitchFamily="18" charset="0"/>
              </a:rPr>
              <a:t> bộ nhớ đều là </a:t>
            </a:r>
            <a:r>
              <a:rPr lang="vi-VN" sz="2500" b="1">
                <a:solidFill>
                  <a:schemeClr val="tx1"/>
                </a:solidFill>
                <a:latin typeface="Times New Roman" panose="02020603050405020304" pitchFamily="18" charset="0"/>
                <a:cs typeface="Times New Roman" panose="02020603050405020304" pitchFamily="18" charset="0"/>
              </a:rPr>
              <a:t>địa chỉ luận lý</a:t>
            </a:r>
            <a:r>
              <a:rPr lang="en-US" sz="2500">
                <a:solidFill>
                  <a:schemeClr val="tx1"/>
                </a:solidFill>
                <a:latin typeface="Times New Roman" panose="02020603050405020304" pitchFamily="18" charset="0"/>
                <a:cs typeface="Times New Roman" panose="02020603050405020304" pitchFamily="18" charset="0"/>
              </a:rPr>
              <a:t>.</a:t>
            </a:r>
          </a:p>
          <a:p>
            <a:r>
              <a:rPr lang="en-US" sz="2500">
                <a:solidFill>
                  <a:schemeClr val="tx1"/>
                </a:solidFill>
                <a:latin typeface="Times New Roman" panose="02020603050405020304" pitchFamily="18" charset="0"/>
                <a:cs typeface="Times New Roman" panose="02020603050405020304" pitchFamily="18" charset="0"/>
              </a:rPr>
              <a:t>	+ </a:t>
            </a:r>
            <a:r>
              <a:rPr lang="vi-VN" sz="2500">
                <a:solidFill>
                  <a:schemeClr val="tx1"/>
                </a:solidFill>
                <a:latin typeface="Times New Roman" panose="02020603050405020304" pitchFamily="18" charset="0"/>
                <a:cs typeface="Times New Roman" panose="02020603050405020304" pitchFamily="18" charset="0"/>
              </a:rPr>
              <a:t>Địa chỉ tương đối (relative address) (địa chỉ khả tái định vị, relocatable address) </a:t>
            </a:r>
            <a:r>
              <a:rPr lang="en-US" sz="2500">
                <a:solidFill>
                  <a:schemeClr val="tx1"/>
                </a:solidFill>
                <a:latin typeface="Times New Roman" panose="02020603050405020304" pitchFamily="18" charset="0"/>
                <a:cs typeface="Times New Roman" panose="02020603050405020304" pitchFamily="18" charset="0"/>
              </a:rPr>
              <a:t>	    </a:t>
            </a:r>
            <a:r>
              <a:rPr lang="vi-VN" sz="2500" i="1">
                <a:solidFill>
                  <a:schemeClr val="tx1"/>
                </a:solidFill>
                <a:latin typeface="Times New Roman" panose="02020603050405020304" pitchFamily="18" charset="0"/>
                <a:cs typeface="Times New Roman" panose="02020603050405020304" pitchFamily="18" charset="0"/>
              </a:rPr>
              <a:t>là một kiểu </a:t>
            </a:r>
            <a:r>
              <a:rPr lang="vi-VN" sz="2500" b="1" i="1">
                <a:solidFill>
                  <a:schemeClr val="tx1"/>
                </a:solidFill>
                <a:latin typeface="Times New Roman" panose="02020603050405020304" pitchFamily="18" charset="0"/>
                <a:cs typeface="Times New Roman" panose="02020603050405020304" pitchFamily="18" charset="0"/>
              </a:rPr>
              <a:t>địa chỉ luận lý </a:t>
            </a:r>
            <a:r>
              <a:rPr lang="vi-VN" sz="2500" i="1">
                <a:solidFill>
                  <a:schemeClr val="tx1"/>
                </a:solidFill>
                <a:latin typeface="Times New Roman" panose="02020603050405020304" pitchFamily="18" charset="0"/>
                <a:cs typeface="Times New Roman" panose="02020603050405020304" pitchFamily="18" charset="0"/>
              </a:rPr>
              <a:t>trong đó các địa chỉ được biểu diễn tương đối so với </a:t>
            </a:r>
            <a:r>
              <a:rPr lang="en-US" sz="2500" i="1">
                <a:solidFill>
                  <a:schemeClr val="tx1"/>
                </a:solidFill>
                <a:latin typeface="Times New Roman" panose="02020603050405020304" pitchFamily="18" charset="0"/>
                <a:cs typeface="Times New Roman" panose="02020603050405020304" pitchFamily="18" charset="0"/>
              </a:rPr>
              <a:t>	    </a:t>
            </a:r>
            <a:r>
              <a:rPr lang="vi-VN" sz="2500" i="1">
                <a:solidFill>
                  <a:schemeClr val="tx1"/>
                </a:solidFill>
                <a:latin typeface="Times New Roman" panose="02020603050405020304" pitchFamily="18" charset="0"/>
                <a:cs typeface="Times New Roman" panose="02020603050405020304" pitchFamily="18" charset="0"/>
              </a:rPr>
              <a:t>một vị trí xác định nào đó trong chương trình.</a:t>
            </a:r>
            <a:r>
              <a:rPr lang="en-US" sz="2500" i="1">
                <a:solidFill>
                  <a:schemeClr val="tx1"/>
                </a:solidFill>
                <a:latin typeface="Times New Roman" panose="02020603050405020304" pitchFamily="18" charset="0"/>
                <a:cs typeface="Times New Roman" panose="02020603050405020304" pitchFamily="18" charset="0"/>
              </a:rPr>
              <a:t> </a:t>
            </a:r>
            <a:br>
              <a:rPr lang="en-US" sz="2500">
                <a:solidFill>
                  <a:schemeClr val="tx1"/>
                </a:solidFill>
                <a:latin typeface="Times New Roman" panose="02020603050405020304" pitchFamily="18" charset="0"/>
                <a:cs typeface="Times New Roman" panose="02020603050405020304" pitchFamily="18" charset="0"/>
              </a:rPr>
            </a:br>
            <a:r>
              <a:rPr lang="en-US" sz="2500">
                <a:solidFill>
                  <a:schemeClr val="tx1"/>
                </a:solidFill>
                <a:latin typeface="Times New Roman" panose="02020603050405020304" pitchFamily="18" charset="0"/>
                <a:cs typeface="Times New Roman" panose="02020603050405020304" pitchFamily="18" charset="0"/>
              </a:rPr>
              <a:t>	    </a:t>
            </a:r>
            <a:r>
              <a:rPr lang="vi-VN" sz="2500">
                <a:solidFill>
                  <a:schemeClr val="tx1"/>
                </a:solidFill>
                <a:latin typeface="Times New Roman" panose="02020603050405020304" pitchFamily="18" charset="0"/>
                <a:cs typeface="Times New Roman" panose="02020603050405020304" pitchFamily="18" charset="0"/>
              </a:rPr>
              <a:t>Ví dụ: 12 byte so với vị trí bắt đầu chương trình,…</a:t>
            </a:r>
            <a:endParaRPr lang="en-US" sz="2500">
              <a:solidFill>
                <a:schemeClr val="tx1"/>
              </a:solidFill>
              <a:latin typeface="Times New Roman" panose="02020603050405020304" pitchFamily="18" charset="0"/>
              <a:cs typeface="Times New Roman" panose="02020603050405020304" pitchFamily="18" charset="0"/>
            </a:endParaRPr>
          </a:p>
          <a:p>
            <a:r>
              <a:rPr lang="en-US" sz="2500">
                <a:solidFill>
                  <a:schemeClr val="tx1"/>
                </a:solidFill>
                <a:latin typeface="Times New Roman" panose="02020603050405020304" pitchFamily="18" charset="0"/>
                <a:cs typeface="Times New Roman" panose="02020603050405020304" pitchFamily="18" charset="0"/>
              </a:rPr>
              <a:t>	+ </a:t>
            </a:r>
            <a:r>
              <a:rPr lang="vi-VN" sz="2500">
                <a:solidFill>
                  <a:schemeClr val="tx1"/>
                </a:solidFill>
                <a:latin typeface="Times New Roman" panose="02020603050405020304" pitchFamily="18" charset="0"/>
                <a:cs typeface="Times New Roman" panose="02020603050405020304" pitchFamily="18" charset="0"/>
              </a:rPr>
              <a:t>Địa chỉ tuyệt đối (absolute address): </a:t>
            </a:r>
            <a:r>
              <a:rPr lang="vi-VN" sz="2500" i="1">
                <a:solidFill>
                  <a:schemeClr val="tx1"/>
                </a:solidFill>
                <a:latin typeface="Times New Roman" panose="02020603050405020304" pitchFamily="18" charset="0"/>
                <a:cs typeface="Times New Roman" panose="02020603050405020304" pitchFamily="18" charset="0"/>
              </a:rPr>
              <a:t>địa chỉ tương đương với địa chỉ thực</a:t>
            </a:r>
            <a:r>
              <a:rPr lang="vi-VN" sz="2500">
                <a:solidFill>
                  <a:schemeClr val="tx1"/>
                </a:solidFill>
                <a:latin typeface="Times New Roman" panose="02020603050405020304" pitchFamily="18" charset="0"/>
                <a:cs typeface="Times New Roman" panose="02020603050405020304" pitchFamily="18" charset="0"/>
              </a:rPr>
              <a:t>.</a:t>
            </a:r>
            <a:endParaRPr lang="en-US" sz="25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5216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447"/>
            <a:ext cx="12192000" cy="2057400"/>
          </a:xfrm>
          <a:prstGeom prst="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path path="circle">
              <a:fillToRect l="100000" b="100000"/>
            </a:path>
            <a:tileRect t="-100000" r="-100000"/>
          </a:gradFill>
          <a:ln>
            <a:solidFill>
              <a:schemeClr val="accent3">
                <a:lumMod val="40000"/>
                <a:lumOff val="6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7</a:t>
            </a:r>
          </a:p>
        </p:txBody>
      </p:sp>
      <p:pic>
        <p:nvPicPr>
          <p:cNvPr id="3" name="Picture 2"/>
          <p:cNvPicPr>
            <a:picLocks noChangeAspect="1"/>
          </p:cNvPicPr>
          <p:nvPr/>
        </p:nvPicPr>
        <p:blipFill>
          <a:blip r:embed="rId2"/>
          <a:stretch>
            <a:fillRect/>
          </a:stretch>
        </p:blipFill>
        <p:spPr>
          <a:xfrm>
            <a:off x="960851" y="13447"/>
            <a:ext cx="10270298" cy="6645486"/>
          </a:xfrm>
          <a:prstGeom prst="rect">
            <a:avLst/>
          </a:prstGeom>
        </p:spPr>
      </p:pic>
    </p:spTree>
    <p:extLst>
      <p:ext uri="{BB962C8B-B14F-4D97-AF65-F5344CB8AC3E}">
        <p14:creationId xmlns:p14="http://schemas.microsoft.com/office/powerpoint/2010/main" val="1962595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447"/>
            <a:ext cx="12192000" cy="2057400"/>
          </a:xfrm>
          <a:prstGeom prst="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path path="circle">
              <a:fillToRect l="100000" b="100000"/>
            </a:path>
            <a:tileRect t="-100000" r="-100000"/>
          </a:gradFill>
          <a:ln>
            <a:solidFill>
              <a:schemeClr val="accent3">
                <a:lumMod val="40000"/>
                <a:lumOff val="6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7</a:t>
            </a:r>
          </a:p>
        </p:txBody>
      </p:sp>
      <p:sp>
        <p:nvSpPr>
          <p:cNvPr id="2" name="Rounded Rectangle 1"/>
          <p:cNvSpPr/>
          <p:nvPr/>
        </p:nvSpPr>
        <p:spPr>
          <a:xfrm>
            <a:off x="0" y="2232212"/>
            <a:ext cx="12192000" cy="447787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sz="2500" b="1" i="1">
                <a:solidFill>
                  <a:schemeClr val="tx1"/>
                </a:solidFill>
                <a:latin typeface="Times New Roman" panose="02020603050405020304" pitchFamily="18" charset="0"/>
                <a:cs typeface="Times New Roman" panose="02020603050405020304" pitchFamily="18" charset="0"/>
              </a:rPr>
              <a:t>Chuyển đổi địa chỉ:</a:t>
            </a:r>
            <a:br>
              <a:rPr lang="en-US" sz="2500">
                <a:solidFill>
                  <a:schemeClr val="tx1"/>
                </a:solidFill>
                <a:latin typeface="Times New Roman" panose="02020603050405020304" pitchFamily="18" charset="0"/>
                <a:cs typeface="Times New Roman" panose="02020603050405020304" pitchFamily="18" charset="0"/>
              </a:rPr>
            </a:br>
            <a:r>
              <a:rPr lang="en-US" sz="2500">
                <a:solidFill>
                  <a:schemeClr val="tx1"/>
                </a:solidFill>
                <a:latin typeface="Times New Roman" panose="02020603050405020304" pitchFamily="18" charset="0"/>
                <a:cs typeface="Times New Roman" panose="02020603050405020304" pitchFamily="18" charset="0"/>
              </a:rPr>
              <a:t>Là quá trình ánh xạ một địa chỉ từ không gian địa chỉ này sang không gian địa chỉ khác.</a:t>
            </a:r>
          </a:p>
          <a:p>
            <a:endParaRPr lang="en-US" sz="2500">
              <a:solidFill>
                <a:schemeClr val="tx1"/>
              </a:solidFill>
              <a:latin typeface="Times New Roman" panose="02020603050405020304" pitchFamily="18" charset="0"/>
              <a:cs typeface="Times New Roman" panose="02020603050405020304" pitchFamily="18" charset="0"/>
            </a:endParaRPr>
          </a:p>
          <a:p>
            <a:pPr marL="342900" indent="-342900">
              <a:buFontTx/>
              <a:buChar char="-"/>
            </a:pPr>
            <a:r>
              <a:rPr lang="vi-VN" sz="2500">
                <a:solidFill>
                  <a:schemeClr val="tx1"/>
                </a:solidFill>
                <a:latin typeface="Times New Roman" panose="02020603050405020304" pitchFamily="18" charset="0"/>
                <a:cs typeface="Times New Roman" panose="02020603050405020304" pitchFamily="18" charset="0"/>
              </a:rPr>
              <a:t>Địa chỉ lệnh và dữ liệu được chuyển đổi thành địa chỉ thực </a:t>
            </a:r>
            <a:r>
              <a:rPr lang="vi-VN" sz="2500" b="1">
                <a:solidFill>
                  <a:srgbClr val="FF0000"/>
                </a:solidFill>
                <a:latin typeface="Times New Roman" panose="02020603050405020304" pitchFamily="18" charset="0"/>
                <a:cs typeface="Times New Roman" panose="02020603050405020304" pitchFamily="18" charset="0"/>
              </a:rPr>
              <a:t>có thể xảy ra</a:t>
            </a:r>
            <a:r>
              <a:rPr lang="vi-VN" sz="2500">
                <a:solidFill>
                  <a:schemeClr val="tx1"/>
                </a:solidFill>
                <a:latin typeface="Times New Roman" panose="02020603050405020304" pitchFamily="18" charset="0"/>
                <a:cs typeface="Times New Roman" panose="02020603050405020304" pitchFamily="18" charset="0"/>
              </a:rPr>
              <a:t> </a:t>
            </a:r>
            <a:r>
              <a:rPr lang="vi-VN" sz="2500" b="1">
                <a:solidFill>
                  <a:srgbClr val="FF0000"/>
                </a:solidFill>
                <a:latin typeface="Times New Roman" panose="02020603050405020304" pitchFamily="18" charset="0"/>
                <a:cs typeface="Times New Roman" panose="02020603050405020304" pitchFamily="18" charset="0"/>
              </a:rPr>
              <a:t>tại ba thời điểm khác nhau</a:t>
            </a:r>
            <a:r>
              <a:rPr lang="en-US" sz="2500" b="1">
                <a:solidFill>
                  <a:srgbClr val="FF0000"/>
                </a:solidFill>
                <a:latin typeface="Times New Roman" panose="02020603050405020304" pitchFamily="18" charset="0"/>
                <a:cs typeface="Times New Roman" panose="02020603050405020304" pitchFamily="18" charset="0"/>
              </a:rPr>
              <a:t>.</a:t>
            </a:r>
          </a:p>
          <a:p>
            <a:r>
              <a:rPr lang="en-US" sz="2500">
                <a:solidFill>
                  <a:schemeClr val="tx1"/>
                </a:solidFill>
                <a:latin typeface="Times New Roman" panose="02020603050405020304" pitchFamily="18" charset="0"/>
                <a:cs typeface="Times New Roman" panose="02020603050405020304" pitchFamily="18" charset="0"/>
              </a:rPr>
              <a:t>	+ Compile time.</a:t>
            </a:r>
          </a:p>
          <a:p>
            <a:r>
              <a:rPr lang="en-US" sz="2500">
                <a:solidFill>
                  <a:schemeClr val="tx1"/>
                </a:solidFill>
                <a:latin typeface="Times New Roman" panose="02020603050405020304" pitchFamily="18" charset="0"/>
                <a:cs typeface="Times New Roman" panose="02020603050405020304" pitchFamily="18" charset="0"/>
              </a:rPr>
              <a:t>	+ Load time.</a:t>
            </a:r>
          </a:p>
          <a:p>
            <a:r>
              <a:rPr lang="en-US" sz="2500">
                <a:solidFill>
                  <a:schemeClr val="tx1"/>
                </a:solidFill>
                <a:latin typeface="Times New Roman" panose="02020603050405020304" pitchFamily="18" charset="0"/>
                <a:cs typeface="Times New Roman" panose="02020603050405020304" pitchFamily="18" charset="0"/>
              </a:rPr>
              <a:t>	+ Excution time.</a:t>
            </a:r>
          </a:p>
        </p:txBody>
      </p:sp>
    </p:spTree>
    <p:extLst>
      <p:ext uri="{BB962C8B-B14F-4D97-AF65-F5344CB8AC3E}">
        <p14:creationId xmlns:p14="http://schemas.microsoft.com/office/powerpoint/2010/main" val="39960568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0" y="2552323"/>
            <a:ext cx="12201960" cy="3151848"/>
          </a:xfrm>
          <a:prstGeom prst="rect">
            <a:avLst/>
          </a:prstGeom>
        </p:spPr>
      </p:pic>
      <p:sp>
        <p:nvSpPr>
          <p:cNvPr id="4" name="Rectangle 3"/>
          <p:cNvSpPr/>
          <p:nvPr/>
        </p:nvSpPr>
        <p:spPr>
          <a:xfrm>
            <a:off x="0" y="-13447"/>
            <a:ext cx="12192000" cy="2057400"/>
          </a:xfrm>
          <a:prstGeom prst="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path path="circle">
              <a:fillToRect l="100000" b="100000"/>
            </a:path>
            <a:tileRect t="-100000" r="-100000"/>
          </a:gradFill>
          <a:ln>
            <a:solidFill>
              <a:schemeClr val="accent3">
                <a:lumMod val="40000"/>
                <a:lumOff val="6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7</a:t>
            </a:r>
          </a:p>
        </p:txBody>
      </p:sp>
      <p:sp>
        <p:nvSpPr>
          <p:cNvPr id="5" name="Oval 4"/>
          <p:cNvSpPr/>
          <p:nvPr/>
        </p:nvSpPr>
        <p:spPr>
          <a:xfrm>
            <a:off x="6405283" y="3576918"/>
            <a:ext cx="466165" cy="42495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28918" y="5295405"/>
            <a:ext cx="466165" cy="42495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405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447"/>
            <a:ext cx="12192000" cy="2057400"/>
          </a:xfrm>
          <a:prstGeom prst="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path path="circle">
              <a:fillToRect l="100000" b="100000"/>
            </a:path>
            <a:tileRect t="-100000" r="-100000"/>
          </a:gradFill>
          <a:ln>
            <a:solidFill>
              <a:schemeClr val="accent3">
                <a:lumMod val="40000"/>
                <a:lumOff val="6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7</a:t>
            </a:r>
          </a:p>
        </p:txBody>
      </p:sp>
      <p:sp>
        <p:nvSpPr>
          <p:cNvPr id="2" name="Rounded Rectangle 1"/>
          <p:cNvSpPr/>
          <p:nvPr/>
        </p:nvSpPr>
        <p:spPr>
          <a:xfrm>
            <a:off x="0" y="2232212"/>
            <a:ext cx="12192000" cy="447787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marL="342900" indent="-342900">
              <a:buFontTx/>
              <a:buChar char="-"/>
            </a:pPr>
            <a:r>
              <a:rPr lang="en-US" sz="2500" b="1" i="1">
                <a:solidFill>
                  <a:srgbClr val="FF0000"/>
                </a:solidFill>
                <a:latin typeface="Times New Roman" panose="02020603050405020304" pitchFamily="18" charset="0"/>
                <a:cs typeface="Times New Roman" panose="02020603050405020304" pitchFamily="18" charset="0"/>
              </a:rPr>
              <a:t>Phân mảnh ngoại</a:t>
            </a:r>
            <a:r>
              <a:rPr lang="en-US" sz="2500">
                <a:solidFill>
                  <a:schemeClr val="tx1"/>
                </a:solidFill>
                <a:latin typeface="Times New Roman" panose="02020603050405020304" pitchFamily="18" charset="0"/>
                <a:cs typeface="Times New Roman" panose="02020603050405020304" pitchFamily="18" charset="0"/>
              </a:rPr>
              <a:t> (external fragmentation) </a:t>
            </a:r>
            <a:r>
              <a:rPr lang="en-US" sz="2500">
                <a:solidFill>
                  <a:srgbClr val="FF0000"/>
                </a:solidFill>
                <a:latin typeface="Times New Roman" panose="02020603050405020304" pitchFamily="18" charset="0"/>
                <a:cs typeface="Times New Roman" panose="02020603050405020304" pitchFamily="18" charset="0"/>
              </a:rPr>
              <a:t>(nhớ tới phân vùng động)</a:t>
            </a:r>
          </a:p>
          <a:p>
            <a:r>
              <a:rPr lang="en-US" sz="2500">
                <a:solidFill>
                  <a:schemeClr val="tx1"/>
                </a:solidFill>
                <a:latin typeface="Times New Roman" panose="02020603050405020304" pitchFamily="18" charset="0"/>
                <a:cs typeface="Times New Roman" panose="02020603050405020304" pitchFamily="18" charset="0"/>
              </a:rPr>
              <a:t>Kích thước </a:t>
            </a:r>
            <a:r>
              <a:rPr lang="vi-VN" sz="2500">
                <a:solidFill>
                  <a:schemeClr val="tx1"/>
                </a:solidFill>
                <a:latin typeface="Times New Roman" panose="02020603050405020304" pitchFamily="18" charset="0"/>
                <a:cs typeface="Times New Roman" panose="02020603050405020304" pitchFamily="18" charset="0"/>
              </a:rPr>
              <a:t>không gian nhớ còn trống đủ để thỏa mãn một yêu cầu cấp phát, tuy nhiên không gian nhớ này không liên tục</a:t>
            </a:r>
            <a:r>
              <a:rPr lang="en-US" sz="2500">
                <a:solidFill>
                  <a:schemeClr val="tx1"/>
                </a:solidFill>
                <a:latin typeface="Times New Roman" panose="02020603050405020304" pitchFamily="18" charset="0"/>
                <a:cs typeface="Times New Roman" panose="02020603050405020304" pitchFamily="18" charset="0"/>
              </a:rPr>
              <a:t>.</a:t>
            </a:r>
          </a:p>
          <a:p>
            <a:r>
              <a:rPr lang="vi-VN" sz="2500">
                <a:solidFill>
                  <a:schemeClr val="tx1"/>
                </a:solidFill>
                <a:latin typeface="Times New Roman" panose="02020603050405020304" pitchFamily="18" charset="0"/>
                <a:cs typeface="Times New Roman" panose="02020603050405020304" pitchFamily="18" charset="0"/>
              </a:rPr>
              <a:t>⇒ có thể dùng cơ chế kết khối (compaction) để gom lại thành vùng nhớ liên tục. </a:t>
            </a:r>
            <a:endParaRPr lang="en-US" sz="2500">
              <a:solidFill>
                <a:schemeClr val="tx1"/>
              </a:solidFill>
              <a:latin typeface="Times New Roman" panose="02020603050405020304" pitchFamily="18" charset="0"/>
              <a:cs typeface="Times New Roman" panose="02020603050405020304" pitchFamily="18" charset="0"/>
            </a:endParaRPr>
          </a:p>
          <a:p>
            <a:endParaRPr lang="en-US" sz="2500">
              <a:solidFill>
                <a:schemeClr val="tx1"/>
              </a:solidFill>
              <a:latin typeface="Times New Roman" panose="02020603050405020304" pitchFamily="18" charset="0"/>
              <a:cs typeface="Times New Roman" panose="02020603050405020304" pitchFamily="18" charset="0"/>
            </a:endParaRPr>
          </a:p>
          <a:p>
            <a:pPr marL="342900" indent="-342900">
              <a:buFontTx/>
              <a:buChar char="-"/>
            </a:pPr>
            <a:r>
              <a:rPr lang="en-US" sz="2500" b="1" i="1">
                <a:solidFill>
                  <a:srgbClr val="FF0000"/>
                </a:solidFill>
                <a:latin typeface="Times New Roman" panose="02020603050405020304" pitchFamily="18" charset="0"/>
                <a:cs typeface="Times New Roman" panose="02020603050405020304" pitchFamily="18" charset="0"/>
              </a:rPr>
              <a:t>Phân mảnh nội</a:t>
            </a:r>
            <a:r>
              <a:rPr lang="en-US" sz="2500" b="1" i="1">
                <a:solidFill>
                  <a:schemeClr val="tx1"/>
                </a:solidFill>
                <a:latin typeface="Times New Roman" panose="02020603050405020304" pitchFamily="18" charset="0"/>
                <a:cs typeface="Times New Roman" panose="02020603050405020304" pitchFamily="18" charset="0"/>
              </a:rPr>
              <a:t> </a:t>
            </a:r>
            <a:r>
              <a:rPr lang="en-US" sz="2500">
                <a:solidFill>
                  <a:schemeClr val="tx1"/>
                </a:solidFill>
                <a:latin typeface="Times New Roman" panose="02020603050405020304" pitchFamily="18" charset="0"/>
                <a:cs typeface="Times New Roman" panose="02020603050405020304" pitchFamily="18" charset="0"/>
              </a:rPr>
              <a:t>(internal fragmentation)</a:t>
            </a:r>
            <a:r>
              <a:rPr lang="en-US" sz="2500" b="1" i="1">
                <a:solidFill>
                  <a:schemeClr val="tx1"/>
                </a:solidFill>
                <a:latin typeface="Times New Roman" panose="02020603050405020304" pitchFamily="18" charset="0"/>
                <a:cs typeface="Times New Roman" panose="02020603050405020304" pitchFamily="18" charset="0"/>
              </a:rPr>
              <a:t> </a:t>
            </a:r>
            <a:r>
              <a:rPr lang="en-US" sz="2500">
                <a:solidFill>
                  <a:srgbClr val="FF0000"/>
                </a:solidFill>
                <a:latin typeface="Times New Roman" panose="02020603050405020304" pitchFamily="18" charset="0"/>
                <a:cs typeface="Times New Roman" panose="02020603050405020304" pitchFamily="18" charset="0"/>
              </a:rPr>
              <a:t>(nhớ tới phân vùng cố định)</a:t>
            </a:r>
          </a:p>
          <a:p>
            <a:r>
              <a:rPr lang="vi-VN" sz="2500">
                <a:solidFill>
                  <a:schemeClr val="tx1"/>
                </a:solidFill>
                <a:latin typeface="Times New Roman" panose="02020603050405020304" pitchFamily="18" charset="0"/>
                <a:cs typeface="Times New Roman" panose="02020603050405020304" pitchFamily="18" charset="0"/>
              </a:rPr>
              <a:t>Kích thước vùng nhớ được cấp phát có thể hơi lớn hơn vùng nhớ yêu cầu.</a:t>
            </a:r>
            <a:endParaRPr lang="en-US" sz="2500">
              <a:solidFill>
                <a:schemeClr val="tx1"/>
              </a:solidFill>
              <a:latin typeface="Times New Roman" panose="02020603050405020304" pitchFamily="18" charset="0"/>
              <a:cs typeface="Times New Roman" panose="02020603050405020304" pitchFamily="18" charset="0"/>
            </a:endParaRPr>
          </a:p>
          <a:p>
            <a:r>
              <a:rPr lang="vi-VN" sz="2500" i="1">
                <a:solidFill>
                  <a:schemeClr val="tx1"/>
                </a:solidFill>
                <a:latin typeface="Times New Roman" panose="02020603050405020304" pitchFamily="18" charset="0"/>
                <a:cs typeface="Times New Roman" panose="02020603050405020304" pitchFamily="18" charset="0"/>
              </a:rPr>
              <a:t>Ví dụ: cấp một khoảng trống 18,464 bytes cho một process yêu cầu 18,462 bytes. </a:t>
            </a:r>
            <a:endParaRPr lang="en-US" sz="2500" i="1">
              <a:solidFill>
                <a:schemeClr val="tx1"/>
              </a:solidFill>
              <a:latin typeface="Times New Roman" panose="02020603050405020304" pitchFamily="18" charset="0"/>
              <a:cs typeface="Times New Roman" panose="02020603050405020304" pitchFamily="18" charset="0"/>
            </a:endParaRPr>
          </a:p>
          <a:p>
            <a:r>
              <a:rPr lang="vi-VN" sz="2500">
                <a:solidFill>
                  <a:schemeClr val="tx1"/>
                </a:solidFill>
                <a:latin typeface="Times New Roman" panose="02020603050405020304" pitchFamily="18" charset="0"/>
                <a:cs typeface="Times New Roman" panose="02020603050405020304" pitchFamily="18" charset="0"/>
              </a:rPr>
              <a:t>Hiện tượng phân mảnh nội thường xảy ra khi bộ nhớ thực được chia thành </a:t>
            </a:r>
            <a:r>
              <a:rPr lang="vi-VN" sz="2500" b="1">
                <a:solidFill>
                  <a:schemeClr val="tx1"/>
                </a:solidFill>
                <a:latin typeface="Times New Roman" panose="02020603050405020304" pitchFamily="18" charset="0"/>
                <a:cs typeface="Times New Roman" panose="02020603050405020304" pitchFamily="18" charset="0"/>
              </a:rPr>
              <a:t>các khối kích thước cố định</a:t>
            </a:r>
            <a:r>
              <a:rPr lang="vi-VN" sz="2500">
                <a:solidFill>
                  <a:schemeClr val="tx1"/>
                </a:solidFill>
                <a:latin typeface="Times New Roman" panose="02020603050405020304" pitchFamily="18" charset="0"/>
                <a:cs typeface="Times New Roman" panose="02020603050405020304" pitchFamily="18" charset="0"/>
              </a:rPr>
              <a:t> (fixed-sized block) và các process được cấp phát theo đơn vị khối. </a:t>
            </a:r>
            <a:endParaRPr lang="en-US" sz="2500">
              <a:solidFill>
                <a:schemeClr val="tx1"/>
              </a:solidFill>
              <a:latin typeface="Times New Roman" panose="02020603050405020304" pitchFamily="18" charset="0"/>
              <a:cs typeface="Times New Roman" panose="02020603050405020304" pitchFamily="18" charset="0"/>
            </a:endParaRPr>
          </a:p>
          <a:p>
            <a:endParaRPr lang="en-US" sz="2500" b="1" i="1">
              <a:solidFill>
                <a:schemeClr val="tx1"/>
              </a:solidFill>
              <a:latin typeface="Times New Roman" panose="02020603050405020304" pitchFamily="18" charset="0"/>
              <a:cs typeface="Times New Roman" panose="02020603050405020304" pitchFamily="18" charset="0"/>
            </a:endParaRPr>
          </a:p>
          <a:p>
            <a:endParaRPr lang="en-US" sz="25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81309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447"/>
            <a:ext cx="12192000" cy="2057400"/>
          </a:xfrm>
          <a:prstGeom prst="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path path="circle">
              <a:fillToRect l="100000" b="100000"/>
            </a:path>
            <a:tileRect t="-100000" r="-100000"/>
          </a:gradFill>
          <a:ln>
            <a:solidFill>
              <a:schemeClr val="accent3">
                <a:lumMod val="40000"/>
                <a:lumOff val="6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7</a:t>
            </a:r>
          </a:p>
        </p:txBody>
      </p:sp>
      <p:sp>
        <p:nvSpPr>
          <p:cNvPr id="2" name="Rounded Rectangle 1"/>
          <p:cNvSpPr/>
          <p:nvPr/>
        </p:nvSpPr>
        <p:spPr>
          <a:xfrm>
            <a:off x="0" y="2232212"/>
            <a:ext cx="12192000" cy="447787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sz="2500" b="1" i="1">
                <a:solidFill>
                  <a:schemeClr val="tx1"/>
                </a:solidFill>
                <a:latin typeface="Times New Roman" panose="02020603050405020304" pitchFamily="18" charset="0"/>
                <a:cs typeface="Times New Roman" panose="02020603050405020304" pitchFamily="18" charset="0"/>
              </a:rPr>
              <a:t>Các chiến lược placement:</a:t>
            </a:r>
            <a:endParaRPr lang="en-US" sz="2500">
              <a:solidFill>
                <a:schemeClr val="tx1"/>
              </a:solidFill>
              <a:latin typeface="Times New Roman" panose="02020603050405020304" pitchFamily="18" charset="0"/>
              <a:cs typeface="Times New Roman" panose="02020603050405020304" pitchFamily="18" charset="0"/>
            </a:endParaRPr>
          </a:p>
          <a:p>
            <a:r>
              <a:rPr lang="en-US" sz="2500">
                <a:solidFill>
                  <a:schemeClr val="tx1"/>
                </a:solidFill>
                <a:latin typeface="Times New Roman" panose="02020603050405020304" pitchFamily="18" charset="0"/>
                <a:cs typeface="Times New Roman" panose="02020603050405020304" pitchFamily="18" charset="0"/>
              </a:rPr>
              <a:t>-   Best-fit: chọn khối nhớ </a:t>
            </a:r>
            <a:r>
              <a:rPr lang="en-US" sz="2500" i="1">
                <a:solidFill>
                  <a:schemeClr val="tx1"/>
                </a:solidFill>
                <a:latin typeface="Times New Roman" panose="02020603050405020304" pitchFamily="18" charset="0"/>
                <a:cs typeface="Times New Roman" panose="02020603050405020304" pitchFamily="18" charset="0"/>
              </a:rPr>
              <a:t>trống</a:t>
            </a:r>
            <a:r>
              <a:rPr lang="en-US" sz="2500" b="1" i="1">
                <a:solidFill>
                  <a:schemeClr val="tx1"/>
                </a:solidFill>
                <a:latin typeface="Times New Roman" panose="02020603050405020304" pitchFamily="18" charset="0"/>
                <a:cs typeface="Times New Roman" panose="02020603050405020304" pitchFamily="18" charset="0"/>
              </a:rPr>
              <a:t> </a:t>
            </a:r>
            <a:r>
              <a:rPr lang="en-US" sz="2500" b="1" i="1">
                <a:solidFill>
                  <a:srgbClr val="FF0000"/>
                </a:solidFill>
                <a:latin typeface="Times New Roman" panose="02020603050405020304" pitchFamily="18" charset="0"/>
                <a:cs typeface="Times New Roman" panose="02020603050405020304" pitchFamily="18" charset="0"/>
              </a:rPr>
              <a:t>nhỏ</a:t>
            </a:r>
            <a:r>
              <a:rPr lang="en-US" sz="2500" b="1" i="1">
                <a:solidFill>
                  <a:schemeClr val="tx1"/>
                </a:solidFill>
                <a:latin typeface="Times New Roman" panose="02020603050405020304" pitchFamily="18" charset="0"/>
                <a:cs typeface="Times New Roman" panose="02020603050405020304" pitchFamily="18" charset="0"/>
              </a:rPr>
              <a:t> </a:t>
            </a:r>
            <a:r>
              <a:rPr lang="en-US" sz="2500" b="1" i="1">
                <a:solidFill>
                  <a:srgbClr val="FF0000"/>
                </a:solidFill>
                <a:latin typeface="Times New Roman" panose="02020603050405020304" pitchFamily="18" charset="0"/>
                <a:cs typeface="Times New Roman" panose="02020603050405020304" pitchFamily="18" charset="0"/>
              </a:rPr>
              <a:t>nhất</a:t>
            </a:r>
            <a:r>
              <a:rPr lang="en-US" sz="2500">
                <a:solidFill>
                  <a:srgbClr val="FF0000"/>
                </a:solidFill>
                <a:latin typeface="Times New Roman" panose="02020603050405020304" pitchFamily="18" charset="0"/>
                <a:cs typeface="Times New Roman" panose="02020603050405020304" pitchFamily="18" charset="0"/>
              </a:rPr>
              <a:t>.</a:t>
            </a:r>
          </a:p>
          <a:p>
            <a:pPr marL="342900" indent="-342900">
              <a:buFontTx/>
              <a:buChar char="-"/>
            </a:pPr>
            <a:r>
              <a:rPr lang="en-US" sz="2500">
                <a:solidFill>
                  <a:schemeClr val="tx1"/>
                </a:solidFill>
                <a:latin typeface="Times New Roman" panose="02020603050405020304" pitchFamily="18" charset="0"/>
                <a:cs typeface="Times New Roman" panose="02020603050405020304" pitchFamily="18" charset="0"/>
              </a:rPr>
              <a:t>First-fit: chọn khối nhớ trống </a:t>
            </a:r>
            <a:r>
              <a:rPr lang="en-US" sz="2500" b="1" i="1">
                <a:solidFill>
                  <a:schemeClr val="tx1"/>
                </a:solidFill>
                <a:latin typeface="Times New Roman" panose="02020603050405020304" pitchFamily="18" charset="0"/>
                <a:cs typeface="Times New Roman" panose="02020603050405020304" pitchFamily="18" charset="0"/>
              </a:rPr>
              <a:t>phù hợp đầu tiên </a:t>
            </a:r>
            <a:r>
              <a:rPr lang="en-US" sz="2500" b="1" i="1">
                <a:solidFill>
                  <a:srgbClr val="00B050"/>
                </a:solidFill>
                <a:latin typeface="Times New Roman" panose="02020603050405020304" pitchFamily="18" charset="0"/>
                <a:cs typeface="Times New Roman" panose="02020603050405020304" pitchFamily="18" charset="0"/>
              </a:rPr>
              <a:t>kể từ đầu bộ nhớ</a:t>
            </a:r>
            <a:r>
              <a:rPr lang="en-US" sz="2500">
                <a:solidFill>
                  <a:schemeClr val="tx1"/>
                </a:solidFill>
                <a:latin typeface="Times New Roman" panose="02020603050405020304" pitchFamily="18" charset="0"/>
                <a:cs typeface="Times New Roman" panose="02020603050405020304" pitchFamily="18" charset="0"/>
              </a:rPr>
              <a:t>.</a:t>
            </a:r>
          </a:p>
          <a:p>
            <a:pPr marL="342900" indent="-342900">
              <a:buFontTx/>
              <a:buChar char="-"/>
            </a:pPr>
            <a:r>
              <a:rPr lang="en-US" sz="2500">
                <a:solidFill>
                  <a:schemeClr val="tx1"/>
                </a:solidFill>
                <a:latin typeface="Times New Roman" panose="02020603050405020304" pitchFamily="18" charset="0"/>
                <a:cs typeface="Times New Roman" panose="02020603050405020304" pitchFamily="18" charset="0"/>
              </a:rPr>
              <a:t>Next-fit: chọn khối nhớ trống </a:t>
            </a:r>
            <a:r>
              <a:rPr lang="en-US" sz="2500" b="1" i="1">
                <a:solidFill>
                  <a:schemeClr val="tx1"/>
                </a:solidFill>
                <a:latin typeface="Times New Roman" panose="02020603050405020304" pitchFamily="18" charset="0"/>
                <a:cs typeface="Times New Roman" panose="02020603050405020304" pitchFamily="18" charset="0"/>
              </a:rPr>
              <a:t>phù hợp đầu tiên </a:t>
            </a:r>
            <a:r>
              <a:rPr lang="en-US" sz="2500" b="1" i="1">
                <a:solidFill>
                  <a:srgbClr val="00B050"/>
                </a:solidFill>
                <a:latin typeface="Times New Roman" panose="02020603050405020304" pitchFamily="18" charset="0"/>
                <a:cs typeface="Times New Roman" panose="02020603050405020304" pitchFamily="18" charset="0"/>
              </a:rPr>
              <a:t>kể từ vị trí cấp phát cuối cùng</a:t>
            </a:r>
            <a:r>
              <a:rPr lang="en-US" sz="2500">
                <a:solidFill>
                  <a:schemeClr val="tx1"/>
                </a:solidFill>
                <a:latin typeface="Times New Roman" panose="02020603050405020304" pitchFamily="18" charset="0"/>
                <a:cs typeface="Times New Roman" panose="02020603050405020304" pitchFamily="18" charset="0"/>
              </a:rPr>
              <a:t>.</a:t>
            </a:r>
          </a:p>
          <a:p>
            <a:pPr marL="342900" indent="-342900">
              <a:buFontTx/>
              <a:buChar char="-"/>
            </a:pPr>
            <a:r>
              <a:rPr lang="en-US" sz="2500">
                <a:solidFill>
                  <a:schemeClr val="tx1"/>
                </a:solidFill>
                <a:latin typeface="Times New Roman" panose="02020603050405020304" pitchFamily="18" charset="0"/>
                <a:cs typeface="Times New Roman" panose="02020603050405020304" pitchFamily="18" charset="0"/>
              </a:rPr>
              <a:t>Worst-fit: chọn khối nhớ </a:t>
            </a:r>
            <a:r>
              <a:rPr lang="en-US" sz="2500" i="1">
                <a:solidFill>
                  <a:schemeClr val="tx1"/>
                </a:solidFill>
                <a:latin typeface="Times New Roman" panose="02020603050405020304" pitchFamily="18" charset="0"/>
                <a:cs typeface="Times New Roman" panose="02020603050405020304" pitchFamily="18" charset="0"/>
              </a:rPr>
              <a:t>trống</a:t>
            </a:r>
            <a:r>
              <a:rPr lang="en-US" sz="2500" b="1" i="1">
                <a:solidFill>
                  <a:schemeClr val="tx1"/>
                </a:solidFill>
                <a:latin typeface="Times New Roman" panose="02020603050405020304" pitchFamily="18" charset="0"/>
                <a:cs typeface="Times New Roman" panose="02020603050405020304" pitchFamily="18" charset="0"/>
              </a:rPr>
              <a:t> </a:t>
            </a:r>
            <a:r>
              <a:rPr lang="en-US" sz="2500" b="1" i="1">
                <a:solidFill>
                  <a:srgbClr val="FF0000"/>
                </a:solidFill>
                <a:latin typeface="Times New Roman" panose="02020603050405020304" pitchFamily="18" charset="0"/>
                <a:cs typeface="Times New Roman" panose="02020603050405020304" pitchFamily="18" charset="0"/>
              </a:rPr>
              <a:t>lớn nhất</a:t>
            </a:r>
            <a:r>
              <a:rPr lang="en-US" sz="250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590164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447"/>
            <a:ext cx="12192000" cy="2057400"/>
          </a:xfrm>
          <a:prstGeom prst="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path path="circle">
              <a:fillToRect l="100000" b="100000"/>
            </a:path>
            <a:tileRect t="-100000" r="-100000"/>
          </a:gradFill>
          <a:ln>
            <a:solidFill>
              <a:schemeClr val="accent3">
                <a:lumMod val="40000"/>
                <a:lumOff val="6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7</a:t>
            </a:r>
          </a:p>
        </p:txBody>
      </p:sp>
      <p:sp>
        <p:nvSpPr>
          <p:cNvPr id="2" name="Rounded Rectangle 1"/>
          <p:cNvSpPr/>
          <p:nvPr/>
        </p:nvSpPr>
        <p:spPr>
          <a:xfrm>
            <a:off x="0" y="2232212"/>
            <a:ext cx="12192000" cy="447787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sz="2500" b="1">
                <a:solidFill>
                  <a:schemeClr val="tx1"/>
                </a:solidFill>
                <a:latin typeface="Times New Roman" panose="02020603050405020304" pitchFamily="18" charset="0"/>
                <a:cs typeface="Times New Roman" panose="02020603050405020304" pitchFamily="18" charset="0"/>
              </a:rPr>
              <a:t>Ví dụ:</a:t>
            </a:r>
          </a:p>
          <a:p>
            <a:endParaRPr lang="en-US" sz="2500" b="1">
              <a:solidFill>
                <a:schemeClr val="tx1"/>
              </a:solidFill>
              <a:latin typeface="Times New Roman" panose="02020603050405020304" pitchFamily="18" charset="0"/>
              <a:cs typeface="Times New Roman" panose="02020603050405020304" pitchFamily="18" charset="0"/>
            </a:endParaRPr>
          </a:p>
          <a:p>
            <a:r>
              <a:rPr lang="vi-VN" sz="2500">
                <a:solidFill>
                  <a:schemeClr val="tx1"/>
                </a:solidFill>
                <a:latin typeface="Times New Roman" panose="02020603050405020304" pitchFamily="18" charset="0"/>
                <a:cs typeface="Times New Roman" panose="02020603050405020304" pitchFamily="18" charset="0"/>
              </a:rPr>
              <a:t>Giả sử bộ nhớ chính được cấp phát các phân vùng có kích thước là 600K, 500K, 200K, 300K (theo thứ tự), sau khi thực thi xong, các tiến trình có kích thước 212K, 417K, 112K, 426K (theo thứ tự) sẽ được cấp phát bộ nhớ như thế nào, nếu sử dụng: Thuật toán First fit, Best fit, Next fit, Worst fit? </a:t>
            </a:r>
            <a:endParaRPr lang="en-US" sz="2500">
              <a:solidFill>
                <a:schemeClr val="tx1"/>
              </a:solidFill>
              <a:latin typeface="Times New Roman" panose="02020603050405020304" pitchFamily="18" charset="0"/>
              <a:cs typeface="Times New Roman" panose="02020603050405020304" pitchFamily="18" charset="0"/>
            </a:endParaRPr>
          </a:p>
          <a:p>
            <a:r>
              <a:rPr lang="vi-VN" sz="2500">
                <a:solidFill>
                  <a:schemeClr val="tx1"/>
                </a:solidFill>
                <a:latin typeface="Times New Roman" panose="02020603050405020304" pitchFamily="18" charset="0"/>
                <a:cs typeface="Times New Roman" panose="02020603050405020304" pitchFamily="18" charset="0"/>
              </a:rPr>
              <a:t>Thuật toán nào cho phép sử dụng bộ nhớ hiệu quả nhất trong trường hợp trên</a:t>
            </a:r>
            <a:r>
              <a:rPr lang="en-US" sz="250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552584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447"/>
            <a:ext cx="12192000" cy="2057400"/>
          </a:xfrm>
          <a:prstGeom prst="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path path="circle">
              <a:fillToRect l="100000" b="100000"/>
            </a:path>
            <a:tileRect t="-100000" r="-100000"/>
          </a:gradFill>
          <a:ln>
            <a:solidFill>
              <a:schemeClr val="accent3">
                <a:lumMod val="40000"/>
                <a:lumOff val="6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7</a:t>
            </a:r>
          </a:p>
        </p:txBody>
      </p:sp>
      <p:sp>
        <p:nvSpPr>
          <p:cNvPr id="2" name="Rounded Rectangle 1"/>
          <p:cNvSpPr/>
          <p:nvPr/>
        </p:nvSpPr>
        <p:spPr>
          <a:xfrm>
            <a:off x="0" y="0"/>
            <a:ext cx="12192000" cy="2581835"/>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sz="2500" b="1">
                <a:solidFill>
                  <a:schemeClr val="tx1"/>
                </a:solidFill>
                <a:latin typeface="Times New Roman" panose="02020603050405020304" pitchFamily="18" charset="0"/>
                <a:cs typeface="Times New Roman" panose="02020603050405020304" pitchFamily="18" charset="0"/>
              </a:rPr>
              <a:t>Ví dụ:</a:t>
            </a:r>
          </a:p>
          <a:p>
            <a:r>
              <a:rPr lang="vi-VN" sz="2500">
                <a:solidFill>
                  <a:schemeClr val="tx1"/>
                </a:solidFill>
                <a:latin typeface="Times New Roman" panose="02020603050405020304" pitchFamily="18" charset="0"/>
                <a:cs typeface="Times New Roman" panose="02020603050405020304" pitchFamily="18" charset="0"/>
              </a:rPr>
              <a:t>Giả sử bộ nhớ chính được cấp phát các phân vùng có kích thước là 600K, 500K, 200K, 300K (theo thứ tự), sau khi thực thi xong, các tiến trình có kích thước 212K, 417K, 112K, 426K (theo thứ tự) sẽ được cấp phát bộ nhớ như thế nào, nếu sử dụng: Thuật toán First fit, Best fit, Next fit, Worst fit? </a:t>
            </a:r>
            <a:endParaRPr lang="en-US" sz="2500">
              <a:solidFill>
                <a:schemeClr val="tx1"/>
              </a:solidFill>
              <a:latin typeface="Times New Roman" panose="02020603050405020304" pitchFamily="18" charset="0"/>
              <a:cs typeface="Times New Roman" panose="02020603050405020304" pitchFamily="18" charset="0"/>
            </a:endParaRPr>
          </a:p>
          <a:p>
            <a:r>
              <a:rPr lang="vi-VN" sz="2500">
                <a:solidFill>
                  <a:schemeClr val="tx1"/>
                </a:solidFill>
                <a:latin typeface="Times New Roman" panose="02020603050405020304" pitchFamily="18" charset="0"/>
                <a:cs typeface="Times New Roman" panose="02020603050405020304" pitchFamily="18" charset="0"/>
              </a:rPr>
              <a:t>Thuật toán nào cho phép sử dụng bộ nhớ hiệu quả nhất trong trường hợp trên</a:t>
            </a:r>
            <a:r>
              <a:rPr lang="en-US" sz="2500">
                <a:solidFill>
                  <a:schemeClr val="tx1"/>
                </a:solidFill>
                <a:latin typeface="Times New Roman" panose="02020603050405020304" pitchFamily="18" charset="0"/>
                <a:cs typeface="Times New Roman" panose="02020603050405020304" pitchFamily="18"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2791229745"/>
              </p:ext>
            </p:extLst>
          </p:nvPr>
        </p:nvGraphicFramePr>
        <p:xfrm>
          <a:off x="472887" y="2931459"/>
          <a:ext cx="11246225" cy="2755650"/>
        </p:xfrm>
        <a:graphic>
          <a:graphicData uri="http://schemas.openxmlformats.org/drawingml/2006/table">
            <a:tbl>
              <a:tblPr firstRow="1" bandRow="1">
                <a:tableStyleId>{5C22544A-7EE6-4342-B048-85BDC9FD1C3A}</a:tableStyleId>
              </a:tblPr>
              <a:tblGrid>
                <a:gridCol w="2249245">
                  <a:extLst>
                    <a:ext uri="{9D8B030D-6E8A-4147-A177-3AD203B41FA5}">
                      <a16:colId xmlns:a16="http://schemas.microsoft.com/office/drawing/2014/main" val="1303681564"/>
                    </a:ext>
                  </a:extLst>
                </a:gridCol>
                <a:gridCol w="2249245">
                  <a:extLst>
                    <a:ext uri="{9D8B030D-6E8A-4147-A177-3AD203B41FA5}">
                      <a16:colId xmlns:a16="http://schemas.microsoft.com/office/drawing/2014/main" val="3129270199"/>
                    </a:ext>
                  </a:extLst>
                </a:gridCol>
                <a:gridCol w="2249245">
                  <a:extLst>
                    <a:ext uri="{9D8B030D-6E8A-4147-A177-3AD203B41FA5}">
                      <a16:colId xmlns:a16="http://schemas.microsoft.com/office/drawing/2014/main" val="1749534536"/>
                    </a:ext>
                  </a:extLst>
                </a:gridCol>
                <a:gridCol w="2249245">
                  <a:extLst>
                    <a:ext uri="{9D8B030D-6E8A-4147-A177-3AD203B41FA5}">
                      <a16:colId xmlns:a16="http://schemas.microsoft.com/office/drawing/2014/main" val="1058243575"/>
                    </a:ext>
                  </a:extLst>
                </a:gridCol>
                <a:gridCol w="2249245">
                  <a:extLst>
                    <a:ext uri="{9D8B030D-6E8A-4147-A177-3AD203B41FA5}">
                      <a16:colId xmlns:a16="http://schemas.microsoft.com/office/drawing/2014/main" val="723012326"/>
                    </a:ext>
                  </a:extLst>
                </a:gridCol>
              </a:tblGrid>
              <a:tr h="551130">
                <a:tc>
                  <a:txBody>
                    <a:bodyPr/>
                    <a:lstStyle/>
                    <a:p>
                      <a:pPr algn="ctr"/>
                      <a:endParaRPr lang="en-US" sz="250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2500">
                          <a:solidFill>
                            <a:schemeClr val="tx1"/>
                          </a:solidFill>
                          <a:latin typeface="Times New Roman" panose="02020603050405020304" pitchFamily="18" charset="0"/>
                          <a:cs typeface="Times New Roman" panose="02020603050405020304" pitchFamily="18" charset="0"/>
                        </a:rPr>
                        <a:t>Fisrt fit</a:t>
                      </a:r>
                    </a:p>
                  </a:txBody>
                  <a:tcPr anchor="ctr"/>
                </a:tc>
                <a:tc>
                  <a:txBody>
                    <a:bodyPr/>
                    <a:lstStyle/>
                    <a:p>
                      <a:pPr algn="ctr"/>
                      <a:r>
                        <a:rPr lang="en-US" sz="2500">
                          <a:solidFill>
                            <a:schemeClr val="tx1"/>
                          </a:solidFill>
                          <a:latin typeface="Times New Roman" panose="02020603050405020304" pitchFamily="18" charset="0"/>
                          <a:cs typeface="Times New Roman" panose="02020603050405020304" pitchFamily="18" charset="0"/>
                        </a:rPr>
                        <a:t>Best</a:t>
                      </a:r>
                      <a:r>
                        <a:rPr lang="en-US" sz="2500" baseline="0">
                          <a:solidFill>
                            <a:schemeClr val="tx1"/>
                          </a:solidFill>
                          <a:latin typeface="Times New Roman" panose="02020603050405020304" pitchFamily="18" charset="0"/>
                          <a:cs typeface="Times New Roman" panose="02020603050405020304" pitchFamily="18" charset="0"/>
                        </a:rPr>
                        <a:t> fit</a:t>
                      </a:r>
                      <a:endParaRPr lang="en-US" sz="250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2500">
                          <a:solidFill>
                            <a:schemeClr val="tx1"/>
                          </a:solidFill>
                          <a:latin typeface="Times New Roman" panose="02020603050405020304" pitchFamily="18" charset="0"/>
                          <a:cs typeface="Times New Roman" panose="02020603050405020304" pitchFamily="18" charset="0"/>
                        </a:rPr>
                        <a:t>Next</a:t>
                      </a:r>
                      <a:r>
                        <a:rPr lang="en-US" sz="2500" baseline="0">
                          <a:solidFill>
                            <a:schemeClr val="tx1"/>
                          </a:solidFill>
                          <a:latin typeface="Times New Roman" panose="02020603050405020304" pitchFamily="18" charset="0"/>
                          <a:cs typeface="Times New Roman" panose="02020603050405020304" pitchFamily="18" charset="0"/>
                        </a:rPr>
                        <a:t> fit</a:t>
                      </a:r>
                      <a:endParaRPr lang="en-US" sz="250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2500">
                          <a:solidFill>
                            <a:schemeClr val="tx1"/>
                          </a:solidFill>
                          <a:latin typeface="Times New Roman" panose="02020603050405020304" pitchFamily="18" charset="0"/>
                          <a:cs typeface="Times New Roman" panose="02020603050405020304" pitchFamily="18" charset="0"/>
                        </a:rPr>
                        <a:t>Worst</a:t>
                      </a:r>
                      <a:r>
                        <a:rPr lang="en-US" sz="2500" baseline="0">
                          <a:solidFill>
                            <a:schemeClr val="tx1"/>
                          </a:solidFill>
                          <a:latin typeface="Times New Roman" panose="02020603050405020304" pitchFamily="18" charset="0"/>
                          <a:cs typeface="Times New Roman" panose="02020603050405020304" pitchFamily="18" charset="0"/>
                        </a:rPr>
                        <a:t> fit</a:t>
                      </a:r>
                      <a:endParaRPr lang="en-US" sz="250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19291527"/>
                  </a:ext>
                </a:extLst>
              </a:tr>
              <a:tr h="551130">
                <a:tc>
                  <a:txBody>
                    <a:bodyPr/>
                    <a:lstStyle/>
                    <a:p>
                      <a:pPr algn="ctr"/>
                      <a:r>
                        <a:rPr lang="en-US" sz="2500">
                          <a:solidFill>
                            <a:schemeClr val="tx1"/>
                          </a:solidFill>
                          <a:latin typeface="Times New Roman" panose="02020603050405020304" pitchFamily="18" charset="0"/>
                          <a:cs typeface="Times New Roman" panose="02020603050405020304" pitchFamily="18" charset="0"/>
                        </a:rPr>
                        <a:t>Vùng</a:t>
                      </a:r>
                      <a:r>
                        <a:rPr lang="en-US" sz="2500" baseline="0">
                          <a:solidFill>
                            <a:schemeClr val="tx1"/>
                          </a:solidFill>
                          <a:latin typeface="Times New Roman" panose="02020603050405020304" pitchFamily="18" charset="0"/>
                          <a:cs typeface="Times New Roman" panose="02020603050405020304" pitchFamily="18" charset="0"/>
                        </a:rPr>
                        <a:t> nhớ 600K</a:t>
                      </a:r>
                      <a:endParaRPr lang="en-US" sz="250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2500">
                          <a:solidFill>
                            <a:schemeClr val="tx1"/>
                          </a:solidFill>
                          <a:latin typeface="Times New Roman" panose="02020603050405020304" pitchFamily="18" charset="0"/>
                          <a:cs typeface="Times New Roman" panose="02020603050405020304" pitchFamily="18" charset="0"/>
                        </a:rPr>
                        <a:t>212K</a:t>
                      </a:r>
                    </a:p>
                  </a:txBody>
                  <a:tcPr anchor="ctr"/>
                </a:tc>
                <a:tc>
                  <a:txBody>
                    <a:bodyPr/>
                    <a:lstStyle/>
                    <a:p>
                      <a:pPr algn="ctr"/>
                      <a:r>
                        <a:rPr lang="en-US" sz="2500">
                          <a:solidFill>
                            <a:schemeClr val="tx1"/>
                          </a:solidFill>
                          <a:latin typeface="Times New Roman" panose="02020603050405020304" pitchFamily="18" charset="0"/>
                          <a:cs typeface="Times New Roman" panose="02020603050405020304" pitchFamily="18" charset="0"/>
                        </a:rPr>
                        <a:t>426K</a:t>
                      </a:r>
                    </a:p>
                  </a:txBody>
                  <a:tcPr anchor="ctr"/>
                </a:tc>
                <a:tc>
                  <a:txBody>
                    <a:bodyPr/>
                    <a:lstStyle/>
                    <a:p>
                      <a:pPr algn="ctr"/>
                      <a:r>
                        <a:rPr lang="en-US" sz="2500">
                          <a:solidFill>
                            <a:schemeClr val="tx1"/>
                          </a:solidFill>
                          <a:latin typeface="Times New Roman" panose="02020603050405020304" pitchFamily="18" charset="0"/>
                          <a:cs typeface="Times New Roman" panose="02020603050405020304" pitchFamily="18" charset="0"/>
                        </a:rPr>
                        <a:t>212K</a:t>
                      </a:r>
                    </a:p>
                  </a:txBody>
                  <a:tcPr anchor="ctr"/>
                </a:tc>
                <a:tc>
                  <a:txBody>
                    <a:bodyPr/>
                    <a:lstStyle/>
                    <a:p>
                      <a:pPr algn="ctr"/>
                      <a:r>
                        <a:rPr lang="en-US" sz="2500">
                          <a:solidFill>
                            <a:schemeClr val="tx1"/>
                          </a:solidFill>
                          <a:latin typeface="Times New Roman" panose="02020603050405020304" pitchFamily="18" charset="0"/>
                          <a:cs typeface="Times New Roman" panose="02020603050405020304" pitchFamily="18" charset="0"/>
                        </a:rPr>
                        <a:t>212K</a:t>
                      </a:r>
                    </a:p>
                  </a:txBody>
                  <a:tcPr anchor="ctr"/>
                </a:tc>
                <a:extLst>
                  <a:ext uri="{0D108BD9-81ED-4DB2-BD59-A6C34878D82A}">
                    <a16:rowId xmlns:a16="http://schemas.microsoft.com/office/drawing/2014/main" val="3982545143"/>
                  </a:ext>
                </a:extLst>
              </a:tr>
              <a:tr h="5511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500">
                          <a:solidFill>
                            <a:schemeClr val="tx1"/>
                          </a:solidFill>
                          <a:latin typeface="Times New Roman" panose="02020603050405020304" pitchFamily="18" charset="0"/>
                          <a:cs typeface="Times New Roman" panose="02020603050405020304" pitchFamily="18" charset="0"/>
                        </a:rPr>
                        <a:t>Vùng</a:t>
                      </a:r>
                      <a:r>
                        <a:rPr lang="en-US" sz="2500" baseline="0">
                          <a:solidFill>
                            <a:schemeClr val="tx1"/>
                          </a:solidFill>
                          <a:latin typeface="Times New Roman" panose="02020603050405020304" pitchFamily="18" charset="0"/>
                          <a:cs typeface="Times New Roman" panose="02020603050405020304" pitchFamily="18" charset="0"/>
                        </a:rPr>
                        <a:t> nhớ 500K</a:t>
                      </a:r>
                      <a:endParaRPr lang="en-US" sz="250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2500">
                          <a:solidFill>
                            <a:schemeClr val="tx1"/>
                          </a:solidFill>
                          <a:latin typeface="Times New Roman" panose="02020603050405020304" pitchFamily="18" charset="0"/>
                          <a:cs typeface="Times New Roman" panose="02020603050405020304" pitchFamily="18" charset="0"/>
                        </a:rPr>
                        <a:t>417K</a:t>
                      </a:r>
                    </a:p>
                  </a:txBody>
                  <a:tcPr anchor="ctr"/>
                </a:tc>
                <a:tc>
                  <a:txBody>
                    <a:bodyPr/>
                    <a:lstStyle/>
                    <a:p>
                      <a:pPr algn="ctr"/>
                      <a:r>
                        <a:rPr lang="en-US" sz="2500">
                          <a:solidFill>
                            <a:schemeClr val="tx1"/>
                          </a:solidFill>
                          <a:latin typeface="Times New Roman" panose="02020603050405020304" pitchFamily="18" charset="0"/>
                          <a:cs typeface="Times New Roman" panose="02020603050405020304" pitchFamily="18" charset="0"/>
                        </a:rPr>
                        <a:t>417K</a:t>
                      </a:r>
                    </a:p>
                  </a:txBody>
                  <a:tcPr anchor="ctr"/>
                </a:tc>
                <a:tc>
                  <a:txBody>
                    <a:bodyPr/>
                    <a:lstStyle/>
                    <a:p>
                      <a:pPr algn="ctr"/>
                      <a:r>
                        <a:rPr lang="en-US" sz="2500">
                          <a:solidFill>
                            <a:schemeClr val="tx1"/>
                          </a:solidFill>
                          <a:latin typeface="Times New Roman" panose="02020603050405020304" pitchFamily="18" charset="0"/>
                          <a:cs typeface="Times New Roman" panose="02020603050405020304" pitchFamily="18" charset="0"/>
                        </a:rPr>
                        <a:t>417K</a:t>
                      </a:r>
                    </a:p>
                  </a:txBody>
                  <a:tcPr anchor="ctr"/>
                </a:tc>
                <a:tc>
                  <a:txBody>
                    <a:bodyPr/>
                    <a:lstStyle/>
                    <a:p>
                      <a:pPr algn="ctr"/>
                      <a:r>
                        <a:rPr lang="en-US" sz="2500">
                          <a:solidFill>
                            <a:schemeClr val="tx1"/>
                          </a:solidFill>
                          <a:latin typeface="Times New Roman" panose="02020603050405020304" pitchFamily="18" charset="0"/>
                          <a:cs typeface="Times New Roman" panose="02020603050405020304" pitchFamily="18" charset="0"/>
                        </a:rPr>
                        <a:t>417K</a:t>
                      </a:r>
                    </a:p>
                  </a:txBody>
                  <a:tcPr anchor="ctr"/>
                </a:tc>
                <a:extLst>
                  <a:ext uri="{0D108BD9-81ED-4DB2-BD59-A6C34878D82A}">
                    <a16:rowId xmlns:a16="http://schemas.microsoft.com/office/drawing/2014/main" val="1805557604"/>
                  </a:ext>
                </a:extLst>
              </a:tr>
              <a:tr h="5511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500">
                          <a:solidFill>
                            <a:schemeClr val="tx1"/>
                          </a:solidFill>
                          <a:latin typeface="Times New Roman" panose="02020603050405020304" pitchFamily="18" charset="0"/>
                          <a:cs typeface="Times New Roman" panose="02020603050405020304" pitchFamily="18" charset="0"/>
                        </a:rPr>
                        <a:t>Vùng</a:t>
                      </a:r>
                      <a:r>
                        <a:rPr lang="en-US" sz="2500" baseline="0">
                          <a:solidFill>
                            <a:schemeClr val="tx1"/>
                          </a:solidFill>
                          <a:latin typeface="Times New Roman" panose="02020603050405020304" pitchFamily="18" charset="0"/>
                          <a:cs typeface="Times New Roman" panose="02020603050405020304" pitchFamily="18" charset="0"/>
                        </a:rPr>
                        <a:t> nhớ 200K</a:t>
                      </a:r>
                      <a:endParaRPr lang="en-US" sz="250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2500">
                          <a:solidFill>
                            <a:schemeClr val="tx1"/>
                          </a:solidFill>
                          <a:latin typeface="Times New Roman" panose="02020603050405020304" pitchFamily="18" charset="0"/>
                          <a:cs typeface="Times New Roman" panose="02020603050405020304" pitchFamily="18" charset="0"/>
                        </a:rPr>
                        <a:t>112K</a:t>
                      </a:r>
                    </a:p>
                  </a:txBody>
                  <a:tcPr anchor="ctr"/>
                </a:tc>
                <a:tc>
                  <a:txBody>
                    <a:bodyPr/>
                    <a:lstStyle/>
                    <a:p>
                      <a:pPr algn="ctr"/>
                      <a:r>
                        <a:rPr lang="en-US" sz="2500">
                          <a:solidFill>
                            <a:schemeClr val="tx1"/>
                          </a:solidFill>
                          <a:latin typeface="Times New Roman" panose="02020603050405020304" pitchFamily="18" charset="0"/>
                          <a:cs typeface="Times New Roman" panose="02020603050405020304" pitchFamily="18" charset="0"/>
                        </a:rPr>
                        <a:t>112K</a:t>
                      </a:r>
                    </a:p>
                  </a:txBody>
                  <a:tcPr anchor="ctr"/>
                </a:tc>
                <a:tc>
                  <a:txBody>
                    <a:bodyPr/>
                    <a:lstStyle/>
                    <a:p>
                      <a:pPr algn="ctr"/>
                      <a:r>
                        <a:rPr lang="en-US" sz="2500">
                          <a:solidFill>
                            <a:schemeClr val="tx1"/>
                          </a:solidFill>
                          <a:latin typeface="Times New Roman" panose="02020603050405020304" pitchFamily="18" charset="0"/>
                          <a:cs typeface="Times New Roman" panose="02020603050405020304" pitchFamily="18" charset="0"/>
                        </a:rPr>
                        <a:t>112K</a:t>
                      </a:r>
                    </a:p>
                  </a:txBody>
                  <a:tcPr anchor="ctr"/>
                </a:tc>
                <a:tc>
                  <a:txBody>
                    <a:bodyPr/>
                    <a:lstStyle/>
                    <a:p>
                      <a:pPr algn="ctr"/>
                      <a:endParaRPr lang="en-US" sz="250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27007724"/>
                  </a:ext>
                </a:extLst>
              </a:tr>
              <a:tr h="5511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500">
                          <a:solidFill>
                            <a:schemeClr val="tx1"/>
                          </a:solidFill>
                          <a:latin typeface="Times New Roman" panose="02020603050405020304" pitchFamily="18" charset="0"/>
                          <a:cs typeface="Times New Roman" panose="02020603050405020304" pitchFamily="18" charset="0"/>
                        </a:rPr>
                        <a:t>Vùng</a:t>
                      </a:r>
                      <a:r>
                        <a:rPr lang="en-US" sz="2500" baseline="0">
                          <a:solidFill>
                            <a:schemeClr val="tx1"/>
                          </a:solidFill>
                          <a:latin typeface="Times New Roman" panose="02020603050405020304" pitchFamily="18" charset="0"/>
                          <a:cs typeface="Times New Roman" panose="02020603050405020304" pitchFamily="18" charset="0"/>
                        </a:rPr>
                        <a:t> nhớ 300K</a:t>
                      </a:r>
                      <a:endParaRPr lang="en-US" sz="250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endParaRPr lang="en-US" sz="250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2500">
                          <a:solidFill>
                            <a:schemeClr val="tx1"/>
                          </a:solidFill>
                          <a:latin typeface="Times New Roman" panose="02020603050405020304" pitchFamily="18" charset="0"/>
                          <a:cs typeface="Times New Roman" panose="02020603050405020304" pitchFamily="18" charset="0"/>
                        </a:rPr>
                        <a:t>212K</a:t>
                      </a:r>
                    </a:p>
                  </a:txBody>
                  <a:tcPr anchor="ctr"/>
                </a:tc>
                <a:tc>
                  <a:txBody>
                    <a:bodyPr/>
                    <a:lstStyle/>
                    <a:p>
                      <a:pPr algn="ctr"/>
                      <a:endParaRPr lang="en-US" sz="250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2500">
                          <a:solidFill>
                            <a:schemeClr val="tx1"/>
                          </a:solidFill>
                          <a:latin typeface="Times New Roman" panose="02020603050405020304" pitchFamily="18" charset="0"/>
                          <a:cs typeface="Times New Roman" panose="02020603050405020304" pitchFamily="18" charset="0"/>
                        </a:rPr>
                        <a:t>112K</a:t>
                      </a:r>
                    </a:p>
                  </a:txBody>
                  <a:tcPr anchor="ctr"/>
                </a:tc>
                <a:extLst>
                  <a:ext uri="{0D108BD9-81ED-4DB2-BD59-A6C34878D82A}">
                    <a16:rowId xmlns:a16="http://schemas.microsoft.com/office/drawing/2014/main" val="2907130401"/>
                  </a:ext>
                </a:extLst>
              </a:tr>
            </a:tbl>
          </a:graphicData>
        </a:graphic>
      </p:graphicFrame>
      <p:sp>
        <p:nvSpPr>
          <p:cNvPr id="5" name="Rounded Rectangle 4"/>
          <p:cNvSpPr/>
          <p:nvPr/>
        </p:nvSpPr>
        <p:spPr>
          <a:xfrm>
            <a:off x="537882" y="5782036"/>
            <a:ext cx="11430000" cy="75323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300">
                <a:latin typeface="Times New Roman" panose="02020603050405020304" pitchFamily="18" charset="0"/>
                <a:cs typeface="Times New Roman" panose="02020603050405020304" pitchFamily="18" charset="0"/>
              </a:rPr>
              <a:t>=&gt; </a:t>
            </a:r>
            <a:r>
              <a:rPr lang="en-US" sz="2300" b="1">
                <a:latin typeface="Times New Roman" panose="02020603050405020304" pitchFamily="18" charset="0"/>
                <a:cs typeface="Times New Roman" panose="02020603050405020304" pitchFamily="18" charset="0"/>
              </a:rPr>
              <a:t>Trong trường hợp này thì Best fit sử dụng bộ nhớ hiệu quả nhất.</a:t>
            </a:r>
          </a:p>
        </p:txBody>
      </p:sp>
    </p:spTree>
    <p:extLst>
      <p:ext uri="{BB962C8B-B14F-4D97-AF65-F5344CB8AC3E}">
        <p14:creationId xmlns:p14="http://schemas.microsoft.com/office/powerpoint/2010/main" val="150769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447"/>
            <a:ext cx="12192000" cy="2057400"/>
          </a:xfrm>
          <a:prstGeom prst="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path path="circle">
              <a:fillToRect l="100000" b="100000"/>
            </a:path>
            <a:tileRect t="-100000" r="-100000"/>
          </a:gradFill>
          <a:ln>
            <a:solidFill>
              <a:schemeClr val="accent3">
                <a:lumMod val="40000"/>
                <a:lumOff val="6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7</a:t>
            </a:r>
          </a:p>
        </p:txBody>
      </p:sp>
      <p:pic>
        <p:nvPicPr>
          <p:cNvPr id="3" name="Picture 2"/>
          <p:cNvPicPr>
            <a:picLocks noChangeAspect="1"/>
          </p:cNvPicPr>
          <p:nvPr/>
        </p:nvPicPr>
        <p:blipFill>
          <a:blip r:embed="rId2"/>
          <a:stretch>
            <a:fillRect/>
          </a:stretch>
        </p:blipFill>
        <p:spPr>
          <a:xfrm>
            <a:off x="0" y="2407435"/>
            <a:ext cx="12192000" cy="2043130"/>
          </a:xfrm>
          <a:prstGeom prst="rect">
            <a:avLst/>
          </a:prstGeom>
        </p:spPr>
      </p:pic>
      <p:sp>
        <p:nvSpPr>
          <p:cNvPr id="5" name="Oval 4"/>
          <p:cNvSpPr/>
          <p:nvPr/>
        </p:nvSpPr>
        <p:spPr>
          <a:xfrm>
            <a:off x="6526306" y="3079379"/>
            <a:ext cx="466165" cy="42495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580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2057400"/>
          </a:xfrm>
          <a:prstGeom prst="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8900000" scaled="1"/>
            <a:tileRect/>
          </a:gradFill>
          <a:ln>
            <a:solidFill>
              <a:schemeClr val="accent1">
                <a:lumMod val="20000"/>
                <a:lumOff val="8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5</a:t>
            </a:r>
          </a:p>
        </p:txBody>
      </p:sp>
      <p:sp>
        <p:nvSpPr>
          <p:cNvPr id="2" name="Rounded Rectangle 1"/>
          <p:cNvSpPr/>
          <p:nvPr/>
        </p:nvSpPr>
        <p:spPr>
          <a:xfrm>
            <a:off x="0" y="2232212"/>
            <a:ext cx="12192000" cy="44778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500" b="1">
                <a:latin typeface="Times New Roman" panose="02020603050405020304" pitchFamily="18" charset="0"/>
                <a:cs typeface="Times New Roman" panose="02020603050405020304" pitchFamily="18" charset="0"/>
              </a:rPr>
              <a:t>Critical Section là gì?</a:t>
            </a:r>
          </a:p>
          <a:p>
            <a:endParaRPr lang="en-US" sz="2500" b="1">
              <a:latin typeface="Times New Roman" panose="02020603050405020304" pitchFamily="18" charset="0"/>
              <a:cs typeface="Times New Roman" panose="02020603050405020304" pitchFamily="18" charset="0"/>
            </a:endParaRPr>
          </a:p>
          <a:p>
            <a:r>
              <a:rPr lang="vi-VN" sz="2500">
                <a:latin typeface="Times New Roman" panose="02020603050405020304" pitchFamily="18" charset="0"/>
                <a:cs typeface="Times New Roman" panose="02020603050405020304" pitchFamily="18" charset="0"/>
              </a:rPr>
              <a:t>Trong mỗi process có </a:t>
            </a:r>
            <a:r>
              <a:rPr lang="vi-VN" sz="2500" b="1" i="1">
                <a:latin typeface="Times New Roman" panose="02020603050405020304" pitchFamily="18" charset="0"/>
                <a:cs typeface="Times New Roman" panose="02020603050405020304" pitchFamily="18" charset="0"/>
              </a:rPr>
              <a:t>những đoạn code có chứa các thao tác lên dữ liệu chia sẻ.</a:t>
            </a:r>
            <a:r>
              <a:rPr lang="vi-VN" sz="2500">
                <a:latin typeface="Times New Roman" panose="02020603050405020304" pitchFamily="18" charset="0"/>
                <a:cs typeface="Times New Roman" panose="02020603050405020304" pitchFamily="18" charset="0"/>
              </a:rPr>
              <a:t> </a:t>
            </a:r>
            <a:br>
              <a:rPr lang="en-US" sz="2500">
                <a:latin typeface="Times New Roman" panose="02020603050405020304" pitchFamily="18" charset="0"/>
                <a:cs typeface="Times New Roman" panose="02020603050405020304" pitchFamily="18" charset="0"/>
              </a:rPr>
            </a:br>
            <a:r>
              <a:rPr lang="vi-VN" sz="2500">
                <a:latin typeface="Times New Roman" panose="02020603050405020304" pitchFamily="18" charset="0"/>
                <a:cs typeface="Times New Roman" panose="02020603050405020304" pitchFamily="18" charset="0"/>
              </a:rPr>
              <a:t>Đoạn code này được gọi là vùng tranh chấp (critical section).</a:t>
            </a:r>
            <a:endParaRPr lang="en-US" sz="2500">
              <a:latin typeface="Times New Roman" panose="02020603050405020304" pitchFamily="18" charset="0"/>
              <a:cs typeface="Times New Roman" panose="02020603050405020304" pitchFamily="18" charset="0"/>
            </a:endParaRPr>
          </a:p>
          <a:p>
            <a:endParaRPr lang="vi-VN" sz="2500">
              <a:latin typeface="Times New Roman" panose="02020603050405020304" pitchFamily="18" charset="0"/>
              <a:cs typeface="Times New Roman" panose="02020603050405020304" pitchFamily="18" charset="0"/>
            </a:endParaRPr>
          </a:p>
          <a:p>
            <a:r>
              <a:rPr lang="vi-VN" sz="2500">
                <a:latin typeface="Times New Roman" panose="02020603050405020304" pitchFamily="18" charset="0"/>
                <a:cs typeface="Times New Roman" panose="02020603050405020304" pitchFamily="18" charset="0"/>
              </a:rPr>
              <a:t>	=&gt; Vấn đề Critical Section: phải đảm bảo sự </a:t>
            </a:r>
            <a:r>
              <a:rPr lang="vi-VN" sz="2500">
                <a:solidFill>
                  <a:srgbClr val="FF0000"/>
                </a:solidFill>
                <a:latin typeface="Times New Roman" panose="02020603050405020304" pitchFamily="18" charset="0"/>
                <a:cs typeface="Times New Roman" panose="02020603050405020304" pitchFamily="18" charset="0"/>
              </a:rPr>
              <a:t>loại trừ tương hỗ (mutual exclusion)</a:t>
            </a:r>
            <a:r>
              <a:rPr lang="vi-VN" sz="2500">
                <a:latin typeface="Times New Roman" panose="02020603050405020304" pitchFamily="18" charset="0"/>
                <a:cs typeface="Times New Roman" panose="02020603050405020304" pitchFamily="18" charset="0"/>
              </a:rPr>
              <a:t>,</a:t>
            </a:r>
          </a:p>
          <a:p>
            <a:r>
              <a:rPr lang="vi-VN" sz="2500">
                <a:latin typeface="Times New Roman" panose="02020603050405020304" pitchFamily="18" charset="0"/>
                <a:cs typeface="Times New Roman" panose="02020603050405020304" pitchFamily="18" charset="0"/>
              </a:rPr>
              <a:t>	tức là khi một process đang thực thi trong vùng tranh chấp, không có process nào</a:t>
            </a:r>
          </a:p>
          <a:p>
            <a:r>
              <a:rPr lang="vi-VN" sz="2500">
                <a:latin typeface="Times New Roman" panose="02020603050405020304" pitchFamily="18" charset="0"/>
                <a:cs typeface="Times New Roman" panose="02020603050405020304" pitchFamily="18" charset="0"/>
              </a:rPr>
              <a:t>	khác đ</a:t>
            </a:r>
            <a:r>
              <a:rPr lang="en-US" sz="2500">
                <a:latin typeface="Times New Roman" panose="02020603050405020304" pitchFamily="18" charset="0"/>
                <a:cs typeface="Times New Roman" panose="02020603050405020304" pitchFamily="18" charset="0"/>
              </a:rPr>
              <a:t>ồ</a:t>
            </a:r>
            <a:r>
              <a:rPr lang="vi-VN" sz="2500">
                <a:latin typeface="Times New Roman" panose="02020603050405020304" pitchFamily="18" charset="0"/>
                <a:cs typeface="Times New Roman" panose="02020603050405020304" pitchFamily="18" charset="0"/>
              </a:rPr>
              <a:t>ng thời thực thi các lệnh trong vùng tranh chấp.</a:t>
            </a:r>
            <a:endParaRPr lang="en-US" sz="2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83503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447"/>
            <a:ext cx="12192000" cy="2057400"/>
          </a:xfrm>
          <a:prstGeom prst="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path path="circle">
              <a:fillToRect l="100000" b="100000"/>
            </a:path>
            <a:tileRect t="-100000" r="-100000"/>
          </a:gradFill>
          <a:ln>
            <a:solidFill>
              <a:schemeClr val="accent3">
                <a:lumMod val="40000"/>
                <a:lumOff val="6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7</a:t>
            </a:r>
          </a:p>
        </p:txBody>
      </p:sp>
      <p:pic>
        <p:nvPicPr>
          <p:cNvPr id="3" name="Picture 2"/>
          <p:cNvPicPr>
            <a:picLocks noChangeAspect="1"/>
          </p:cNvPicPr>
          <p:nvPr/>
        </p:nvPicPr>
        <p:blipFill>
          <a:blip r:embed="rId2"/>
          <a:stretch>
            <a:fillRect/>
          </a:stretch>
        </p:blipFill>
        <p:spPr>
          <a:xfrm>
            <a:off x="1564151" y="1492624"/>
            <a:ext cx="9063698" cy="5365376"/>
          </a:xfrm>
          <a:prstGeom prst="rect">
            <a:avLst/>
          </a:prstGeom>
        </p:spPr>
      </p:pic>
    </p:spTree>
    <p:extLst>
      <p:ext uri="{BB962C8B-B14F-4D97-AF65-F5344CB8AC3E}">
        <p14:creationId xmlns:p14="http://schemas.microsoft.com/office/powerpoint/2010/main" val="6232464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447"/>
            <a:ext cx="12192000" cy="2057400"/>
          </a:xfrm>
          <a:prstGeom prst="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path path="circle">
              <a:fillToRect l="100000" b="100000"/>
            </a:path>
            <a:tileRect t="-100000" r="-100000"/>
          </a:gradFill>
          <a:ln>
            <a:solidFill>
              <a:schemeClr val="accent3">
                <a:lumMod val="40000"/>
                <a:lumOff val="6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7</a:t>
            </a:r>
          </a:p>
        </p:txBody>
      </p:sp>
      <p:sp>
        <p:nvSpPr>
          <p:cNvPr id="5" name="Rounded Rectangle 4"/>
          <p:cNvSpPr/>
          <p:nvPr/>
        </p:nvSpPr>
        <p:spPr>
          <a:xfrm>
            <a:off x="0" y="2218765"/>
            <a:ext cx="12191999" cy="4450975"/>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sz="3000">
                <a:latin typeface="Times New Roman" panose="02020603050405020304" pitchFamily="18" charset="0"/>
                <a:cs typeface="Times New Roman" panose="02020603050405020304" pitchFamily="18" charset="0"/>
              </a:rPr>
              <a:t>VD1: </a:t>
            </a:r>
            <a:r>
              <a:rPr lang="vi-VN" sz="3000">
                <a:latin typeface="Times New Roman" panose="02020603050405020304" pitchFamily="18" charset="0"/>
                <a:cs typeface="Times New Roman" panose="02020603050405020304" pitchFamily="18" charset="0"/>
              </a:rPr>
              <a:t>Xét 1 máy tính có không gian địa chỉ luận lý 32 bit, và kích thước 1 trang là 2 KByte. Hỏi bảng trang (page table) có bao nhiêu mục (entry)? </a:t>
            </a:r>
            <a:endParaRPr lang="en-US" sz="3000">
              <a:latin typeface="Times New Roman" panose="02020603050405020304" pitchFamily="18" charset="0"/>
              <a:cs typeface="Times New Roman" panose="02020603050405020304" pitchFamily="18" charset="0"/>
            </a:endParaRPr>
          </a:p>
          <a:p>
            <a:endParaRPr lang="en-US" sz="3000">
              <a:latin typeface="Times New Roman" panose="02020603050405020304" pitchFamily="18" charset="0"/>
              <a:cs typeface="Times New Roman" panose="02020603050405020304" pitchFamily="18" charset="0"/>
            </a:endParaRPr>
          </a:p>
          <a:p>
            <a:pPr marL="457200" indent="-457200">
              <a:buAutoNum type="alphaLcPeriod"/>
            </a:pPr>
            <a:r>
              <a:rPr lang="en-US" sz="3000">
                <a:latin typeface="Times New Roman" panose="02020603050405020304" pitchFamily="18" charset="0"/>
                <a:cs typeface="Times New Roman" panose="02020603050405020304" pitchFamily="18" charset="0"/>
              </a:rPr>
              <a:t>2</a:t>
            </a:r>
            <a:r>
              <a:rPr lang="en-US" sz="3000" baseline="30000">
                <a:latin typeface="Times New Roman" panose="02020603050405020304" pitchFamily="18" charset="0"/>
                <a:cs typeface="Times New Roman" panose="02020603050405020304" pitchFamily="18" charset="0"/>
              </a:rPr>
              <a:t>20</a:t>
            </a:r>
            <a:endParaRPr lang="en-US" sz="3000">
              <a:latin typeface="Times New Roman" panose="02020603050405020304" pitchFamily="18" charset="0"/>
              <a:cs typeface="Times New Roman" panose="02020603050405020304" pitchFamily="18" charset="0"/>
            </a:endParaRPr>
          </a:p>
          <a:p>
            <a:pPr marL="457200" indent="-457200">
              <a:buAutoNum type="alphaLcPeriod"/>
            </a:pPr>
            <a:r>
              <a:rPr lang="en-US" sz="3000">
                <a:latin typeface="Times New Roman" panose="02020603050405020304" pitchFamily="18" charset="0"/>
                <a:cs typeface="Times New Roman" panose="02020603050405020304" pitchFamily="18" charset="0"/>
              </a:rPr>
              <a:t>2</a:t>
            </a:r>
            <a:r>
              <a:rPr lang="en-US" sz="3000" baseline="30000">
                <a:latin typeface="Times New Roman" panose="02020603050405020304" pitchFamily="18" charset="0"/>
                <a:cs typeface="Times New Roman" panose="02020603050405020304" pitchFamily="18" charset="0"/>
              </a:rPr>
              <a:t>21</a:t>
            </a:r>
            <a:endParaRPr lang="en-US" sz="3000">
              <a:latin typeface="Times New Roman" panose="02020603050405020304" pitchFamily="18" charset="0"/>
              <a:cs typeface="Times New Roman" panose="02020603050405020304" pitchFamily="18" charset="0"/>
            </a:endParaRPr>
          </a:p>
          <a:p>
            <a:pPr marL="457200" indent="-457200">
              <a:buAutoNum type="alphaLcPeriod"/>
            </a:pPr>
            <a:r>
              <a:rPr lang="en-US" sz="3000">
                <a:latin typeface="Times New Roman" panose="02020603050405020304" pitchFamily="18" charset="0"/>
                <a:cs typeface="Times New Roman" panose="02020603050405020304" pitchFamily="18" charset="0"/>
              </a:rPr>
              <a:t>2</a:t>
            </a:r>
            <a:r>
              <a:rPr lang="en-US" sz="3000" baseline="30000">
                <a:latin typeface="Times New Roman" panose="02020603050405020304" pitchFamily="18" charset="0"/>
                <a:cs typeface="Times New Roman" panose="02020603050405020304" pitchFamily="18" charset="0"/>
              </a:rPr>
              <a:t>22</a:t>
            </a:r>
          </a:p>
          <a:p>
            <a:pPr marL="457200" indent="-457200">
              <a:buAutoNum type="alphaLcPeriod"/>
            </a:pPr>
            <a:r>
              <a:rPr lang="en-US" sz="3000">
                <a:latin typeface="Times New Roman" panose="02020603050405020304" pitchFamily="18" charset="0"/>
                <a:cs typeface="Times New Roman" panose="02020603050405020304" pitchFamily="18" charset="0"/>
              </a:rPr>
              <a:t>2</a:t>
            </a:r>
            <a:r>
              <a:rPr lang="en-US" sz="3000" baseline="30000">
                <a:latin typeface="Times New Roman" panose="02020603050405020304" pitchFamily="18" charset="0"/>
                <a:cs typeface="Times New Roman" panose="02020603050405020304" pitchFamily="18" charset="0"/>
              </a:rPr>
              <a:t>23</a:t>
            </a:r>
            <a:endParaRPr lang="en-US" sz="3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815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5">
                                            <p:txEl>
                                              <p:pRg st="3" end="3"/>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447"/>
            <a:ext cx="12192000" cy="2057400"/>
          </a:xfrm>
          <a:prstGeom prst="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path path="circle">
              <a:fillToRect l="100000" b="100000"/>
            </a:path>
            <a:tileRect t="-100000" r="-100000"/>
          </a:gradFill>
          <a:ln>
            <a:solidFill>
              <a:schemeClr val="accent3">
                <a:lumMod val="40000"/>
                <a:lumOff val="6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7</a:t>
            </a:r>
          </a:p>
        </p:txBody>
      </p:sp>
      <p:pic>
        <p:nvPicPr>
          <p:cNvPr id="2" name="Picture 1"/>
          <p:cNvPicPr>
            <a:picLocks noChangeAspect="1"/>
          </p:cNvPicPr>
          <p:nvPr/>
        </p:nvPicPr>
        <p:blipFill>
          <a:blip r:embed="rId2"/>
          <a:stretch>
            <a:fillRect/>
          </a:stretch>
        </p:blipFill>
        <p:spPr>
          <a:xfrm>
            <a:off x="507068" y="3334870"/>
            <a:ext cx="11177864" cy="2823882"/>
          </a:xfrm>
          <a:prstGeom prst="rect">
            <a:avLst/>
          </a:prstGeom>
        </p:spPr>
      </p:pic>
      <p:sp>
        <p:nvSpPr>
          <p:cNvPr id="5" name="TextBox 4"/>
          <p:cNvSpPr txBox="1"/>
          <p:nvPr/>
        </p:nvSpPr>
        <p:spPr>
          <a:xfrm>
            <a:off x="645459" y="2487705"/>
            <a:ext cx="3348317" cy="553998"/>
          </a:xfrm>
          <a:prstGeom prst="rect">
            <a:avLst/>
          </a:prstGeom>
          <a:noFill/>
        </p:spPr>
        <p:txBody>
          <a:bodyPr wrap="square" rtlCol="0">
            <a:spAutoFit/>
          </a:bodyPr>
          <a:lstStyle/>
          <a:p>
            <a:r>
              <a:rPr lang="en-US" sz="3000" b="1">
                <a:latin typeface="Times New Roman" panose="02020603050405020304" pitchFamily="18" charset="0"/>
                <a:cs typeface="Times New Roman" panose="02020603050405020304" pitchFamily="18" charset="0"/>
              </a:rPr>
              <a:t>VD2:</a:t>
            </a:r>
          </a:p>
        </p:txBody>
      </p:sp>
      <p:sp>
        <p:nvSpPr>
          <p:cNvPr id="6" name="TextBox 5"/>
          <p:cNvSpPr txBox="1"/>
          <p:nvPr/>
        </p:nvSpPr>
        <p:spPr>
          <a:xfrm>
            <a:off x="7960659" y="5257799"/>
            <a:ext cx="3348317" cy="553998"/>
          </a:xfrm>
          <a:prstGeom prst="rect">
            <a:avLst/>
          </a:prstGeom>
          <a:noFill/>
        </p:spPr>
        <p:txBody>
          <a:bodyPr wrap="square" rtlCol="0">
            <a:spAutoFit/>
          </a:bodyPr>
          <a:lstStyle/>
          <a:p>
            <a:r>
              <a:rPr lang="en-US" sz="3000" b="1">
                <a:solidFill>
                  <a:srgbClr val="FF0000"/>
                </a:solidFill>
                <a:latin typeface="Times New Roman" panose="02020603050405020304" pitchFamily="18" charset="0"/>
                <a:cs typeface="Times New Roman" panose="02020603050405020304" pitchFamily="18" charset="0"/>
              </a:rPr>
              <a:t>16 bit</a:t>
            </a:r>
          </a:p>
        </p:txBody>
      </p:sp>
      <p:sp>
        <p:nvSpPr>
          <p:cNvPr id="7" name="TextBox 6"/>
          <p:cNvSpPr txBox="1"/>
          <p:nvPr/>
        </p:nvSpPr>
        <p:spPr>
          <a:xfrm>
            <a:off x="7960659" y="4620398"/>
            <a:ext cx="3348317" cy="553998"/>
          </a:xfrm>
          <a:prstGeom prst="rect">
            <a:avLst/>
          </a:prstGeom>
          <a:noFill/>
        </p:spPr>
        <p:txBody>
          <a:bodyPr wrap="square" rtlCol="0">
            <a:spAutoFit/>
          </a:bodyPr>
          <a:lstStyle/>
          <a:p>
            <a:r>
              <a:rPr lang="en-US" sz="3000" b="1">
                <a:solidFill>
                  <a:srgbClr val="FF0000"/>
                </a:solidFill>
                <a:latin typeface="Times New Roman" panose="02020603050405020304" pitchFamily="18" charset="0"/>
                <a:cs typeface="Times New Roman" panose="02020603050405020304" pitchFamily="18" charset="0"/>
              </a:rPr>
              <a:t>15 bit</a:t>
            </a:r>
          </a:p>
        </p:txBody>
      </p:sp>
    </p:spTree>
    <p:extLst>
      <p:ext uri="{BB962C8B-B14F-4D97-AF65-F5344CB8AC3E}">
        <p14:creationId xmlns:p14="http://schemas.microsoft.com/office/powerpoint/2010/main" val="198199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447"/>
            <a:ext cx="12192000" cy="2057400"/>
          </a:xfrm>
          <a:prstGeom prst="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path path="circle">
              <a:fillToRect l="100000" b="100000"/>
            </a:path>
            <a:tileRect t="-100000" r="-100000"/>
          </a:gradFill>
          <a:ln>
            <a:solidFill>
              <a:schemeClr val="accent3">
                <a:lumMod val="40000"/>
                <a:lumOff val="6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7</a:t>
            </a:r>
          </a:p>
        </p:txBody>
      </p:sp>
      <p:pic>
        <p:nvPicPr>
          <p:cNvPr id="2" name="Picture 1"/>
          <p:cNvPicPr>
            <a:picLocks noChangeAspect="1"/>
          </p:cNvPicPr>
          <p:nvPr/>
        </p:nvPicPr>
        <p:blipFill>
          <a:blip r:embed="rId2"/>
          <a:stretch>
            <a:fillRect/>
          </a:stretch>
        </p:blipFill>
        <p:spPr>
          <a:xfrm>
            <a:off x="1092063" y="-55458"/>
            <a:ext cx="10007874" cy="6913458"/>
          </a:xfrm>
          <a:prstGeom prst="rect">
            <a:avLst/>
          </a:prstGeom>
        </p:spPr>
      </p:pic>
      <p:sp>
        <p:nvSpPr>
          <p:cNvPr id="5" name="TextBox 4"/>
          <p:cNvSpPr txBox="1"/>
          <p:nvPr/>
        </p:nvSpPr>
        <p:spPr>
          <a:xfrm>
            <a:off x="2366682" y="6118412"/>
            <a:ext cx="1532965" cy="477054"/>
          </a:xfrm>
          <a:prstGeom prst="rect">
            <a:avLst/>
          </a:prstGeom>
          <a:noFill/>
        </p:spPr>
        <p:txBody>
          <a:bodyPr wrap="square" rtlCol="0">
            <a:spAutoFit/>
          </a:bodyPr>
          <a:lstStyle/>
          <a:p>
            <a:r>
              <a:rPr lang="en-US" sz="2500"/>
              <a:t>Dùng TLB</a:t>
            </a:r>
          </a:p>
        </p:txBody>
      </p:sp>
    </p:spTree>
    <p:extLst>
      <p:ext uri="{BB962C8B-B14F-4D97-AF65-F5344CB8AC3E}">
        <p14:creationId xmlns:p14="http://schemas.microsoft.com/office/powerpoint/2010/main" val="293825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447"/>
            <a:ext cx="12192000" cy="2057400"/>
          </a:xfrm>
          <a:prstGeom prst="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path path="circle">
              <a:fillToRect l="100000" b="100000"/>
            </a:path>
            <a:tileRect t="-100000" r="-100000"/>
          </a:gradFill>
          <a:ln>
            <a:solidFill>
              <a:schemeClr val="accent3">
                <a:lumMod val="40000"/>
                <a:lumOff val="6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7</a:t>
            </a:r>
          </a:p>
        </p:txBody>
      </p:sp>
      <p:pic>
        <p:nvPicPr>
          <p:cNvPr id="3" name="Picture 2"/>
          <p:cNvPicPr>
            <a:picLocks noChangeAspect="1"/>
          </p:cNvPicPr>
          <p:nvPr/>
        </p:nvPicPr>
        <p:blipFill>
          <a:blip r:embed="rId2"/>
          <a:stretch>
            <a:fillRect/>
          </a:stretch>
        </p:blipFill>
        <p:spPr>
          <a:xfrm>
            <a:off x="1286435" y="1773226"/>
            <a:ext cx="9807388" cy="5084774"/>
          </a:xfrm>
          <a:prstGeom prst="rect">
            <a:avLst/>
          </a:prstGeom>
        </p:spPr>
      </p:pic>
    </p:spTree>
    <p:extLst>
      <p:ext uri="{BB962C8B-B14F-4D97-AF65-F5344CB8AC3E}">
        <p14:creationId xmlns:p14="http://schemas.microsoft.com/office/powerpoint/2010/main" val="7788148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447"/>
            <a:ext cx="12192000" cy="2057400"/>
          </a:xfrm>
          <a:prstGeom prst="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path path="circle">
              <a:fillToRect l="100000" b="100000"/>
            </a:path>
            <a:tileRect t="-100000" r="-100000"/>
          </a:gradFill>
          <a:ln>
            <a:solidFill>
              <a:schemeClr val="accent3">
                <a:lumMod val="40000"/>
                <a:lumOff val="6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7</a:t>
            </a:r>
          </a:p>
        </p:txBody>
      </p:sp>
      <p:sp>
        <p:nvSpPr>
          <p:cNvPr id="5" name="TextBox 4"/>
          <p:cNvSpPr txBox="1"/>
          <p:nvPr/>
        </p:nvSpPr>
        <p:spPr>
          <a:xfrm>
            <a:off x="645459" y="2487705"/>
            <a:ext cx="3348317" cy="553998"/>
          </a:xfrm>
          <a:prstGeom prst="rect">
            <a:avLst/>
          </a:prstGeom>
          <a:noFill/>
        </p:spPr>
        <p:txBody>
          <a:bodyPr wrap="square" rtlCol="0">
            <a:spAutoFit/>
          </a:bodyPr>
          <a:lstStyle/>
          <a:p>
            <a:r>
              <a:rPr lang="en-US" sz="3000" b="1">
                <a:latin typeface="Times New Roman" panose="02020603050405020304" pitchFamily="18" charset="0"/>
                <a:cs typeface="Times New Roman" panose="02020603050405020304" pitchFamily="18" charset="0"/>
              </a:rPr>
              <a:t>VD2:</a:t>
            </a:r>
          </a:p>
        </p:txBody>
      </p:sp>
      <p:pic>
        <p:nvPicPr>
          <p:cNvPr id="6" name="Picture 5"/>
          <p:cNvPicPr>
            <a:picLocks noChangeAspect="1"/>
          </p:cNvPicPr>
          <p:nvPr/>
        </p:nvPicPr>
        <p:blipFill>
          <a:blip r:embed="rId2"/>
          <a:stretch>
            <a:fillRect/>
          </a:stretch>
        </p:blipFill>
        <p:spPr>
          <a:xfrm>
            <a:off x="1385045" y="3041703"/>
            <a:ext cx="8982638" cy="3760174"/>
          </a:xfrm>
          <a:prstGeom prst="rect">
            <a:avLst/>
          </a:prstGeom>
        </p:spPr>
      </p:pic>
      <p:sp>
        <p:nvSpPr>
          <p:cNvPr id="7" name="TextBox 6"/>
          <p:cNvSpPr txBox="1"/>
          <p:nvPr/>
        </p:nvSpPr>
        <p:spPr>
          <a:xfrm>
            <a:off x="8843683" y="4822104"/>
            <a:ext cx="3348317" cy="553998"/>
          </a:xfrm>
          <a:prstGeom prst="rect">
            <a:avLst/>
          </a:prstGeom>
          <a:noFill/>
        </p:spPr>
        <p:txBody>
          <a:bodyPr wrap="square" rtlCol="0">
            <a:spAutoFit/>
          </a:bodyPr>
          <a:lstStyle/>
          <a:p>
            <a:r>
              <a:rPr lang="en-US" sz="3000" b="1">
                <a:solidFill>
                  <a:srgbClr val="FF0000"/>
                </a:solidFill>
                <a:latin typeface="Times New Roman" panose="02020603050405020304" pitchFamily="18" charset="0"/>
                <a:cs typeface="Times New Roman" panose="02020603050405020304" pitchFamily="18" charset="0"/>
              </a:rPr>
              <a:t>400ns</a:t>
            </a:r>
          </a:p>
        </p:txBody>
      </p:sp>
      <p:sp>
        <p:nvSpPr>
          <p:cNvPr id="8" name="TextBox 7"/>
          <p:cNvSpPr txBox="1"/>
          <p:nvPr/>
        </p:nvSpPr>
        <p:spPr>
          <a:xfrm>
            <a:off x="5495366" y="6247879"/>
            <a:ext cx="3348317" cy="553998"/>
          </a:xfrm>
          <a:prstGeom prst="rect">
            <a:avLst/>
          </a:prstGeom>
          <a:noFill/>
        </p:spPr>
        <p:txBody>
          <a:bodyPr wrap="square" rtlCol="0">
            <a:spAutoFit/>
          </a:bodyPr>
          <a:lstStyle/>
          <a:p>
            <a:r>
              <a:rPr lang="en-US" sz="3000" b="1">
                <a:solidFill>
                  <a:srgbClr val="FF0000"/>
                </a:solidFill>
                <a:latin typeface="Times New Roman" panose="02020603050405020304" pitchFamily="18" charset="0"/>
                <a:cs typeface="Times New Roman" panose="02020603050405020304" pitchFamily="18" charset="0"/>
              </a:rPr>
              <a:t>250ns</a:t>
            </a:r>
          </a:p>
        </p:txBody>
      </p:sp>
    </p:spTree>
    <p:extLst>
      <p:ext uri="{BB962C8B-B14F-4D97-AF65-F5344CB8AC3E}">
        <p14:creationId xmlns:p14="http://schemas.microsoft.com/office/powerpoint/2010/main" val="3552389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2388" y="2265829"/>
            <a:ext cx="3348317" cy="553998"/>
          </a:xfrm>
          <a:prstGeom prst="rect">
            <a:avLst/>
          </a:prstGeom>
          <a:noFill/>
        </p:spPr>
        <p:txBody>
          <a:bodyPr wrap="square" rtlCol="0">
            <a:spAutoFit/>
          </a:bodyPr>
          <a:lstStyle/>
          <a:p>
            <a:r>
              <a:rPr lang="en-US" sz="3000" b="1">
                <a:latin typeface="Times New Roman" panose="02020603050405020304" pitchFamily="18" charset="0"/>
                <a:cs typeface="Times New Roman" panose="02020603050405020304" pitchFamily="18" charset="0"/>
              </a:rPr>
              <a:t>VD3:</a:t>
            </a:r>
          </a:p>
        </p:txBody>
      </p:sp>
      <p:pic>
        <p:nvPicPr>
          <p:cNvPr id="6" name="Picture 5"/>
          <p:cNvPicPr>
            <a:picLocks noChangeAspect="1"/>
          </p:cNvPicPr>
          <p:nvPr/>
        </p:nvPicPr>
        <p:blipFill>
          <a:blip r:embed="rId2"/>
          <a:stretch>
            <a:fillRect/>
          </a:stretch>
        </p:blipFill>
        <p:spPr>
          <a:xfrm>
            <a:off x="1716744" y="2265829"/>
            <a:ext cx="8220632" cy="4342976"/>
          </a:xfrm>
          <a:prstGeom prst="rect">
            <a:avLst/>
          </a:prstGeom>
        </p:spPr>
      </p:pic>
      <p:sp>
        <p:nvSpPr>
          <p:cNvPr id="2" name="TextBox 1"/>
          <p:cNvSpPr txBox="1"/>
          <p:nvPr/>
        </p:nvSpPr>
        <p:spPr>
          <a:xfrm>
            <a:off x="3334870" y="3135832"/>
            <a:ext cx="954741" cy="477054"/>
          </a:xfrm>
          <a:prstGeom prst="rect">
            <a:avLst/>
          </a:prstGeom>
          <a:noFill/>
        </p:spPr>
        <p:txBody>
          <a:bodyPr wrap="square" rtlCol="0">
            <a:spAutoFit/>
          </a:bodyPr>
          <a:lstStyle/>
          <a:p>
            <a:r>
              <a:rPr lang="en-US" sz="2500" b="1">
                <a:solidFill>
                  <a:srgbClr val="FF0000"/>
                </a:solidFill>
                <a:latin typeface="Times New Roman" panose="02020603050405020304" pitchFamily="18" charset="0"/>
                <a:cs typeface="Times New Roman" panose="02020603050405020304" pitchFamily="18" charset="0"/>
              </a:rPr>
              <a:t>649</a:t>
            </a:r>
          </a:p>
        </p:txBody>
      </p:sp>
      <p:sp>
        <p:nvSpPr>
          <p:cNvPr id="7" name="TextBox 6"/>
          <p:cNvSpPr txBox="1"/>
          <p:nvPr/>
        </p:nvSpPr>
        <p:spPr>
          <a:xfrm>
            <a:off x="3334869" y="3612886"/>
            <a:ext cx="954741" cy="477054"/>
          </a:xfrm>
          <a:prstGeom prst="rect">
            <a:avLst/>
          </a:prstGeom>
          <a:noFill/>
        </p:spPr>
        <p:txBody>
          <a:bodyPr wrap="square" rtlCol="0">
            <a:spAutoFit/>
          </a:bodyPr>
          <a:lstStyle/>
          <a:p>
            <a:r>
              <a:rPr lang="en-US" sz="2500" b="1">
                <a:solidFill>
                  <a:srgbClr val="FF0000"/>
                </a:solidFill>
                <a:latin typeface="Times New Roman" panose="02020603050405020304" pitchFamily="18" charset="0"/>
                <a:cs typeface="Times New Roman" panose="02020603050405020304" pitchFamily="18" charset="0"/>
              </a:rPr>
              <a:t>2310</a:t>
            </a:r>
          </a:p>
        </p:txBody>
      </p:sp>
      <p:sp>
        <p:nvSpPr>
          <p:cNvPr id="8" name="TextBox 7"/>
          <p:cNvSpPr txBox="1"/>
          <p:nvPr/>
        </p:nvSpPr>
        <p:spPr>
          <a:xfrm>
            <a:off x="3065929" y="4112023"/>
            <a:ext cx="2259107" cy="477054"/>
          </a:xfrm>
          <a:prstGeom prst="rect">
            <a:avLst/>
          </a:prstGeom>
          <a:noFill/>
        </p:spPr>
        <p:txBody>
          <a:bodyPr wrap="square" rtlCol="0">
            <a:spAutoFit/>
          </a:bodyPr>
          <a:lstStyle/>
          <a:p>
            <a:r>
              <a:rPr lang="en-US" sz="2500" b="1">
                <a:solidFill>
                  <a:srgbClr val="FF0000"/>
                </a:solidFill>
                <a:latin typeface="Times New Roman" panose="02020603050405020304" pitchFamily="18" charset="0"/>
                <a:cs typeface="Times New Roman" panose="02020603050405020304" pitchFamily="18" charset="0"/>
              </a:rPr>
              <a:t>Không hợp lệ</a:t>
            </a:r>
          </a:p>
        </p:txBody>
      </p:sp>
      <p:sp>
        <p:nvSpPr>
          <p:cNvPr id="9" name="TextBox 8"/>
          <p:cNvSpPr txBox="1"/>
          <p:nvPr/>
        </p:nvSpPr>
        <p:spPr>
          <a:xfrm>
            <a:off x="3334868" y="4586300"/>
            <a:ext cx="954741" cy="477054"/>
          </a:xfrm>
          <a:prstGeom prst="rect">
            <a:avLst/>
          </a:prstGeom>
          <a:noFill/>
        </p:spPr>
        <p:txBody>
          <a:bodyPr wrap="square" rtlCol="0">
            <a:spAutoFit/>
          </a:bodyPr>
          <a:lstStyle/>
          <a:p>
            <a:r>
              <a:rPr lang="en-US" sz="2500" b="1">
                <a:solidFill>
                  <a:srgbClr val="FF0000"/>
                </a:solidFill>
                <a:latin typeface="Times New Roman" panose="02020603050405020304" pitchFamily="18" charset="0"/>
                <a:cs typeface="Times New Roman" panose="02020603050405020304" pitchFamily="18" charset="0"/>
              </a:rPr>
              <a:t>1727</a:t>
            </a:r>
          </a:p>
        </p:txBody>
      </p:sp>
      <p:sp>
        <p:nvSpPr>
          <p:cNvPr id="11" name="TextBox 10"/>
          <p:cNvSpPr txBox="1"/>
          <p:nvPr/>
        </p:nvSpPr>
        <p:spPr>
          <a:xfrm>
            <a:off x="3065928" y="5088214"/>
            <a:ext cx="2259107" cy="477054"/>
          </a:xfrm>
          <a:prstGeom prst="rect">
            <a:avLst/>
          </a:prstGeom>
          <a:noFill/>
        </p:spPr>
        <p:txBody>
          <a:bodyPr wrap="square" rtlCol="0">
            <a:spAutoFit/>
          </a:bodyPr>
          <a:lstStyle/>
          <a:p>
            <a:r>
              <a:rPr lang="en-US" sz="2500" b="1">
                <a:solidFill>
                  <a:srgbClr val="FF0000"/>
                </a:solidFill>
                <a:latin typeface="Times New Roman" panose="02020603050405020304" pitchFamily="18" charset="0"/>
                <a:cs typeface="Times New Roman" panose="02020603050405020304" pitchFamily="18" charset="0"/>
              </a:rPr>
              <a:t>Không hợp lệ</a:t>
            </a:r>
          </a:p>
        </p:txBody>
      </p:sp>
      <p:sp>
        <p:nvSpPr>
          <p:cNvPr id="12" name="Rectangle 11"/>
          <p:cNvSpPr/>
          <p:nvPr/>
        </p:nvSpPr>
        <p:spPr>
          <a:xfrm>
            <a:off x="0" y="-13447"/>
            <a:ext cx="12192000" cy="2057400"/>
          </a:xfrm>
          <a:prstGeom prst="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path path="circle">
              <a:fillToRect l="100000" b="100000"/>
            </a:path>
            <a:tileRect t="-100000" r="-100000"/>
          </a:gradFill>
          <a:ln>
            <a:solidFill>
              <a:schemeClr val="accent3">
                <a:lumMod val="40000"/>
                <a:lumOff val="6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7</a:t>
            </a:r>
          </a:p>
        </p:txBody>
      </p:sp>
    </p:spTree>
    <p:extLst>
      <p:ext uri="{BB962C8B-B14F-4D97-AF65-F5344CB8AC3E}">
        <p14:creationId xmlns:p14="http://schemas.microsoft.com/office/powerpoint/2010/main" val="121377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447"/>
            <a:ext cx="12192000" cy="2057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ln>
            <a:solidFill>
              <a:schemeClr val="accent3">
                <a:lumMod val="40000"/>
                <a:lumOff val="6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8</a:t>
            </a:r>
          </a:p>
        </p:txBody>
      </p:sp>
      <p:pic>
        <p:nvPicPr>
          <p:cNvPr id="9" name="Picture 8"/>
          <p:cNvPicPr>
            <a:picLocks noChangeAspect="1"/>
          </p:cNvPicPr>
          <p:nvPr/>
        </p:nvPicPr>
        <p:blipFill>
          <a:blip r:embed="rId2"/>
          <a:stretch>
            <a:fillRect/>
          </a:stretch>
        </p:blipFill>
        <p:spPr>
          <a:xfrm>
            <a:off x="1294143" y="3307976"/>
            <a:ext cx="9307878" cy="1963272"/>
          </a:xfrm>
          <a:prstGeom prst="rect">
            <a:avLst/>
          </a:prstGeom>
        </p:spPr>
      </p:pic>
      <p:sp>
        <p:nvSpPr>
          <p:cNvPr id="10" name="TextBox 9"/>
          <p:cNvSpPr txBox="1"/>
          <p:nvPr/>
        </p:nvSpPr>
        <p:spPr>
          <a:xfrm>
            <a:off x="1183341" y="2753978"/>
            <a:ext cx="3590365" cy="630942"/>
          </a:xfrm>
          <a:prstGeom prst="rect">
            <a:avLst/>
          </a:prstGeom>
          <a:noFill/>
        </p:spPr>
        <p:txBody>
          <a:bodyPr wrap="square" rtlCol="0">
            <a:spAutoFit/>
          </a:bodyPr>
          <a:lstStyle/>
          <a:p>
            <a:r>
              <a:rPr lang="en-US" sz="3500">
                <a:latin typeface="Times New Roman" panose="02020603050405020304" pitchFamily="18" charset="0"/>
                <a:cs typeface="Times New Roman" panose="02020603050405020304" pitchFamily="18" charset="0"/>
              </a:rPr>
              <a:t>Cài đặt bộ nhớ ảo</a:t>
            </a:r>
          </a:p>
        </p:txBody>
      </p:sp>
      <p:sp>
        <p:nvSpPr>
          <p:cNvPr id="11" name="Right Arrow 10"/>
          <p:cNvSpPr/>
          <p:nvPr/>
        </p:nvSpPr>
        <p:spPr>
          <a:xfrm rot="9550231">
            <a:off x="9816353" y="3877016"/>
            <a:ext cx="564776" cy="3227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1909482" y="4518212"/>
            <a:ext cx="7651377" cy="134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306185" y="3384920"/>
            <a:ext cx="1589979" cy="477054"/>
          </a:xfrm>
          <a:prstGeom prst="rect">
            <a:avLst/>
          </a:prstGeom>
          <a:noFill/>
        </p:spPr>
        <p:txBody>
          <a:bodyPr wrap="square" rtlCol="0">
            <a:spAutoFit/>
          </a:bodyPr>
          <a:lstStyle/>
          <a:p>
            <a:r>
              <a:rPr lang="en-US" sz="2500" b="1">
                <a:solidFill>
                  <a:srgbClr val="FF0000"/>
                </a:solidFill>
                <a:latin typeface="Times New Roman" panose="02020603050405020304" pitchFamily="18" charset="0"/>
                <a:cs typeface="Times New Roman" panose="02020603050405020304" pitchFamily="18" charset="0"/>
              </a:rPr>
              <a:t>Quan tâm</a:t>
            </a:r>
          </a:p>
        </p:txBody>
      </p:sp>
    </p:spTree>
    <p:extLst>
      <p:ext uri="{BB962C8B-B14F-4D97-AF65-F5344CB8AC3E}">
        <p14:creationId xmlns:p14="http://schemas.microsoft.com/office/powerpoint/2010/main" val="1176631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447"/>
            <a:ext cx="12192000" cy="2057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ln>
            <a:solidFill>
              <a:schemeClr val="accent3">
                <a:lumMod val="40000"/>
                <a:lumOff val="6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8</a:t>
            </a:r>
          </a:p>
        </p:txBody>
      </p:sp>
      <p:sp>
        <p:nvSpPr>
          <p:cNvPr id="10" name="TextBox 9"/>
          <p:cNvSpPr txBox="1"/>
          <p:nvPr/>
        </p:nvSpPr>
        <p:spPr>
          <a:xfrm>
            <a:off x="228600" y="2525378"/>
            <a:ext cx="11403106" cy="3323987"/>
          </a:xfrm>
          <a:prstGeom prst="rect">
            <a:avLst/>
          </a:prstGeom>
          <a:noFill/>
        </p:spPr>
        <p:txBody>
          <a:bodyPr wrap="square" rtlCol="0">
            <a:spAutoFit/>
          </a:bodyPr>
          <a:lstStyle/>
          <a:p>
            <a:pPr algn="just"/>
            <a:r>
              <a:rPr lang="vi-VN" sz="3000">
                <a:latin typeface="Times New Roman" panose="02020603050405020304" pitchFamily="18" charset="0"/>
                <a:cs typeface="Times New Roman" panose="02020603050405020304" pitchFamily="18" charset="0"/>
              </a:rPr>
              <a:t>Xét chuỗi truy xuất bộ nhớ sau: </a:t>
            </a:r>
            <a:endParaRPr lang="en-US" sz="3000">
              <a:latin typeface="Times New Roman" panose="02020603050405020304" pitchFamily="18" charset="0"/>
              <a:cs typeface="Times New Roman" panose="02020603050405020304" pitchFamily="18" charset="0"/>
            </a:endParaRPr>
          </a:p>
          <a:p>
            <a:pPr algn="just"/>
            <a:r>
              <a:rPr lang="vi-VN" sz="3000" b="1">
                <a:latin typeface="Times New Roman" panose="02020603050405020304" pitchFamily="18" charset="0"/>
                <a:cs typeface="Times New Roman" panose="02020603050405020304" pitchFamily="18" charset="0"/>
              </a:rPr>
              <a:t>1, 2, 3, 4, 2, 1, 5, 6, 2, 1, 2, 3, 7, 6, 3, 2, 1, 2, 3, 6 </a:t>
            </a:r>
            <a:endParaRPr lang="en-US" sz="3000" b="1">
              <a:latin typeface="Times New Roman" panose="02020603050405020304" pitchFamily="18" charset="0"/>
              <a:cs typeface="Times New Roman" panose="02020603050405020304" pitchFamily="18" charset="0"/>
            </a:endParaRPr>
          </a:p>
          <a:p>
            <a:pPr algn="just"/>
            <a:r>
              <a:rPr lang="vi-VN" sz="3000">
                <a:latin typeface="Times New Roman" panose="02020603050405020304" pitchFamily="18" charset="0"/>
                <a:cs typeface="Times New Roman" panose="02020603050405020304" pitchFamily="18" charset="0"/>
              </a:rPr>
              <a:t>Có bao nhiêu lỗi trang xảy ra khi sử dụng các thuật toán thay thế sau đây</a:t>
            </a:r>
            <a:r>
              <a:rPr lang="en-US" sz="3000">
                <a:latin typeface="Times New Roman" panose="02020603050405020304" pitchFamily="18" charset="0"/>
                <a:cs typeface="Times New Roman" panose="02020603050405020304" pitchFamily="18" charset="0"/>
              </a:rPr>
              <a:t>.</a:t>
            </a:r>
          </a:p>
          <a:p>
            <a:pPr algn="just"/>
            <a:r>
              <a:rPr lang="en-US" sz="3000">
                <a:latin typeface="Times New Roman" panose="02020603050405020304" pitchFamily="18" charset="0"/>
                <a:cs typeface="Times New Roman" panose="02020603050405020304" pitchFamily="18" charset="0"/>
              </a:rPr>
              <a:t>G</a:t>
            </a:r>
            <a:r>
              <a:rPr lang="vi-VN" sz="3000">
                <a:latin typeface="Times New Roman" panose="02020603050405020304" pitchFamily="18" charset="0"/>
                <a:cs typeface="Times New Roman" panose="02020603050405020304" pitchFamily="18" charset="0"/>
              </a:rPr>
              <a:t>iả sử có 4 khung trang</a:t>
            </a:r>
            <a:r>
              <a:rPr lang="en-US" sz="3000">
                <a:latin typeface="Times New Roman" panose="02020603050405020304" pitchFamily="18" charset="0"/>
                <a:cs typeface="Times New Roman" panose="02020603050405020304" pitchFamily="18" charset="0"/>
              </a:rPr>
              <a:t> (Tất cả khởi đầu trống).</a:t>
            </a:r>
          </a:p>
          <a:p>
            <a:pPr marL="457200" indent="-457200" algn="just">
              <a:buAutoNum type="alphaLcPeriod"/>
            </a:pPr>
            <a:r>
              <a:rPr lang="en-US" sz="3000">
                <a:latin typeface="Times New Roman" panose="02020603050405020304" pitchFamily="18" charset="0"/>
                <a:cs typeface="Times New Roman" panose="02020603050405020304" pitchFamily="18" charset="0"/>
              </a:rPr>
              <a:t>FIFO</a:t>
            </a:r>
          </a:p>
          <a:p>
            <a:pPr marL="457200" indent="-457200" algn="just">
              <a:buAutoNum type="alphaLcPeriod"/>
            </a:pPr>
            <a:r>
              <a:rPr lang="en-US" sz="3000">
                <a:latin typeface="Times New Roman" panose="02020603050405020304" pitchFamily="18" charset="0"/>
                <a:cs typeface="Times New Roman" panose="02020603050405020304" pitchFamily="18" charset="0"/>
              </a:rPr>
              <a:t>LRU</a:t>
            </a:r>
            <a:r>
              <a:rPr lang="vi-VN" sz="3000">
                <a:latin typeface="Times New Roman" panose="02020603050405020304" pitchFamily="18" charset="0"/>
                <a:cs typeface="Times New Roman" panose="02020603050405020304" pitchFamily="18" charset="0"/>
              </a:rPr>
              <a:t> </a:t>
            </a:r>
            <a:endParaRPr lang="en-US" sz="3000">
              <a:latin typeface="Times New Roman" panose="02020603050405020304" pitchFamily="18" charset="0"/>
              <a:cs typeface="Times New Roman" panose="02020603050405020304" pitchFamily="18" charset="0"/>
            </a:endParaRPr>
          </a:p>
          <a:p>
            <a:pPr marL="457200" indent="-457200" algn="just">
              <a:buAutoNum type="alphaLcPeriod"/>
            </a:pPr>
            <a:r>
              <a:rPr lang="vi-VN" sz="3000">
                <a:latin typeface="Times New Roman" panose="02020603050405020304" pitchFamily="18" charset="0"/>
                <a:cs typeface="Times New Roman" panose="02020603050405020304" pitchFamily="18" charset="0"/>
              </a:rPr>
              <a:t>Chiến lược tối ưu (OPT)</a:t>
            </a:r>
            <a:endParaRPr lang="en-US" sz="3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88168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447"/>
            <a:ext cx="12192000" cy="2057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ln>
            <a:solidFill>
              <a:schemeClr val="accent3">
                <a:lumMod val="40000"/>
                <a:lumOff val="6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8</a:t>
            </a:r>
          </a:p>
        </p:txBody>
      </p:sp>
      <p:sp>
        <p:nvSpPr>
          <p:cNvPr id="10" name="TextBox 9"/>
          <p:cNvSpPr txBox="1"/>
          <p:nvPr/>
        </p:nvSpPr>
        <p:spPr>
          <a:xfrm>
            <a:off x="228600" y="2525378"/>
            <a:ext cx="11403106" cy="1015663"/>
          </a:xfrm>
          <a:prstGeom prst="rect">
            <a:avLst/>
          </a:prstGeom>
          <a:noFill/>
        </p:spPr>
        <p:txBody>
          <a:bodyPr wrap="square" rtlCol="0">
            <a:spAutoFit/>
          </a:bodyPr>
          <a:lstStyle/>
          <a:p>
            <a:pPr algn="just"/>
            <a:r>
              <a:rPr lang="vi-VN" sz="3000" b="1">
                <a:solidFill>
                  <a:srgbClr val="FF0000"/>
                </a:solidFill>
                <a:latin typeface="Times New Roman" panose="02020603050405020304" pitchFamily="18" charset="0"/>
                <a:cs typeface="Times New Roman" panose="02020603050405020304" pitchFamily="18" charset="0"/>
              </a:rPr>
              <a:t>1, 2, 3, 4</a:t>
            </a:r>
            <a:r>
              <a:rPr lang="vi-VN" sz="3000" b="1">
                <a:latin typeface="Times New Roman" panose="02020603050405020304" pitchFamily="18" charset="0"/>
                <a:cs typeface="Times New Roman" panose="02020603050405020304" pitchFamily="18" charset="0"/>
              </a:rPr>
              <a:t>, </a:t>
            </a:r>
            <a:r>
              <a:rPr lang="vi-VN" sz="3000" b="1">
                <a:solidFill>
                  <a:srgbClr val="00B050"/>
                </a:solidFill>
                <a:latin typeface="Times New Roman" panose="02020603050405020304" pitchFamily="18" charset="0"/>
                <a:cs typeface="Times New Roman" panose="02020603050405020304" pitchFamily="18" charset="0"/>
              </a:rPr>
              <a:t>2, 1, 5, 6</a:t>
            </a:r>
            <a:r>
              <a:rPr lang="vi-VN" sz="3000" b="1">
                <a:latin typeface="Times New Roman" panose="02020603050405020304" pitchFamily="18" charset="0"/>
                <a:cs typeface="Times New Roman" panose="02020603050405020304" pitchFamily="18" charset="0"/>
              </a:rPr>
              <a:t>, 2, 1, 2, 3,</a:t>
            </a:r>
            <a:r>
              <a:rPr lang="vi-VN" sz="3000" b="1">
                <a:solidFill>
                  <a:srgbClr val="FF0000"/>
                </a:solidFill>
                <a:latin typeface="Times New Roman" panose="02020603050405020304" pitchFamily="18" charset="0"/>
                <a:cs typeface="Times New Roman" panose="02020603050405020304" pitchFamily="18" charset="0"/>
              </a:rPr>
              <a:t> 7, 6, 3, 2</a:t>
            </a:r>
            <a:r>
              <a:rPr lang="vi-VN" sz="3000" b="1">
                <a:latin typeface="Times New Roman" panose="02020603050405020304" pitchFamily="18" charset="0"/>
                <a:cs typeface="Times New Roman" panose="02020603050405020304" pitchFamily="18" charset="0"/>
              </a:rPr>
              <a:t>, </a:t>
            </a:r>
            <a:r>
              <a:rPr lang="vi-VN" sz="3000" b="1">
                <a:solidFill>
                  <a:srgbClr val="00B050"/>
                </a:solidFill>
                <a:latin typeface="Times New Roman" panose="02020603050405020304" pitchFamily="18" charset="0"/>
                <a:cs typeface="Times New Roman" panose="02020603050405020304" pitchFamily="18" charset="0"/>
              </a:rPr>
              <a:t>1, 2, 3, 6 </a:t>
            </a:r>
            <a:endParaRPr lang="en-US" sz="3000" b="1">
              <a:solidFill>
                <a:srgbClr val="00B050"/>
              </a:solidFill>
              <a:latin typeface="Times New Roman" panose="02020603050405020304" pitchFamily="18" charset="0"/>
              <a:cs typeface="Times New Roman" panose="02020603050405020304" pitchFamily="18" charset="0"/>
            </a:endParaRPr>
          </a:p>
          <a:p>
            <a:pPr algn="just"/>
            <a:r>
              <a:rPr lang="en-US" sz="3000">
                <a:latin typeface="Times New Roman" panose="02020603050405020304" pitchFamily="18" charset="0"/>
                <a:cs typeface="Times New Roman" panose="02020603050405020304" pitchFamily="18" charset="0"/>
              </a:rPr>
              <a:t>a. Sử dụng giải thuật FIFO</a:t>
            </a:r>
          </a:p>
        </p:txBody>
      </p:sp>
      <p:graphicFrame>
        <p:nvGraphicFramePr>
          <p:cNvPr id="2" name="Table 1"/>
          <p:cNvGraphicFramePr>
            <a:graphicFrameLocks noGrp="1"/>
          </p:cNvGraphicFramePr>
          <p:nvPr>
            <p:extLst>
              <p:ext uri="{D42A27DB-BD31-4B8C-83A1-F6EECF244321}">
                <p14:modId xmlns:p14="http://schemas.microsoft.com/office/powerpoint/2010/main" val="1445332247"/>
              </p:ext>
            </p:extLst>
          </p:nvPr>
        </p:nvGraphicFramePr>
        <p:xfrm>
          <a:off x="1091826" y="3541041"/>
          <a:ext cx="9215860" cy="2716104"/>
        </p:xfrm>
        <a:graphic>
          <a:graphicData uri="http://schemas.openxmlformats.org/drawingml/2006/table">
            <a:tbl>
              <a:tblPr firstRow="1" bandRow="1">
                <a:tableStyleId>{5C22544A-7EE6-4342-B048-85BDC9FD1C3A}</a:tableStyleId>
              </a:tblPr>
              <a:tblGrid>
                <a:gridCol w="460793">
                  <a:extLst>
                    <a:ext uri="{9D8B030D-6E8A-4147-A177-3AD203B41FA5}">
                      <a16:colId xmlns:a16="http://schemas.microsoft.com/office/drawing/2014/main" val="2566933196"/>
                    </a:ext>
                  </a:extLst>
                </a:gridCol>
                <a:gridCol w="460793">
                  <a:extLst>
                    <a:ext uri="{9D8B030D-6E8A-4147-A177-3AD203B41FA5}">
                      <a16:colId xmlns:a16="http://schemas.microsoft.com/office/drawing/2014/main" val="3391064655"/>
                    </a:ext>
                  </a:extLst>
                </a:gridCol>
                <a:gridCol w="460793">
                  <a:extLst>
                    <a:ext uri="{9D8B030D-6E8A-4147-A177-3AD203B41FA5}">
                      <a16:colId xmlns:a16="http://schemas.microsoft.com/office/drawing/2014/main" val="2743665948"/>
                    </a:ext>
                  </a:extLst>
                </a:gridCol>
                <a:gridCol w="460793">
                  <a:extLst>
                    <a:ext uri="{9D8B030D-6E8A-4147-A177-3AD203B41FA5}">
                      <a16:colId xmlns:a16="http://schemas.microsoft.com/office/drawing/2014/main" val="893025004"/>
                    </a:ext>
                  </a:extLst>
                </a:gridCol>
                <a:gridCol w="460793">
                  <a:extLst>
                    <a:ext uri="{9D8B030D-6E8A-4147-A177-3AD203B41FA5}">
                      <a16:colId xmlns:a16="http://schemas.microsoft.com/office/drawing/2014/main" val="223401193"/>
                    </a:ext>
                  </a:extLst>
                </a:gridCol>
                <a:gridCol w="460793">
                  <a:extLst>
                    <a:ext uri="{9D8B030D-6E8A-4147-A177-3AD203B41FA5}">
                      <a16:colId xmlns:a16="http://schemas.microsoft.com/office/drawing/2014/main" val="724622041"/>
                    </a:ext>
                  </a:extLst>
                </a:gridCol>
                <a:gridCol w="460793">
                  <a:extLst>
                    <a:ext uri="{9D8B030D-6E8A-4147-A177-3AD203B41FA5}">
                      <a16:colId xmlns:a16="http://schemas.microsoft.com/office/drawing/2014/main" val="3776028066"/>
                    </a:ext>
                  </a:extLst>
                </a:gridCol>
                <a:gridCol w="460793">
                  <a:extLst>
                    <a:ext uri="{9D8B030D-6E8A-4147-A177-3AD203B41FA5}">
                      <a16:colId xmlns:a16="http://schemas.microsoft.com/office/drawing/2014/main" val="3435917744"/>
                    </a:ext>
                  </a:extLst>
                </a:gridCol>
                <a:gridCol w="460793">
                  <a:extLst>
                    <a:ext uri="{9D8B030D-6E8A-4147-A177-3AD203B41FA5}">
                      <a16:colId xmlns:a16="http://schemas.microsoft.com/office/drawing/2014/main" val="3354497691"/>
                    </a:ext>
                  </a:extLst>
                </a:gridCol>
                <a:gridCol w="460793">
                  <a:extLst>
                    <a:ext uri="{9D8B030D-6E8A-4147-A177-3AD203B41FA5}">
                      <a16:colId xmlns:a16="http://schemas.microsoft.com/office/drawing/2014/main" val="1307085484"/>
                    </a:ext>
                  </a:extLst>
                </a:gridCol>
                <a:gridCol w="460793">
                  <a:extLst>
                    <a:ext uri="{9D8B030D-6E8A-4147-A177-3AD203B41FA5}">
                      <a16:colId xmlns:a16="http://schemas.microsoft.com/office/drawing/2014/main" val="2471070338"/>
                    </a:ext>
                  </a:extLst>
                </a:gridCol>
                <a:gridCol w="460793">
                  <a:extLst>
                    <a:ext uri="{9D8B030D-6E8A-4147-A177-3AD203B41FA5}">
                      <a16:colId xmlns:a16="http://schemas.microsoft.com/office/drawing/2014/main" val="307447518"/>
                    </a:ext>
                  </a:extLst>
                </a:gridCol>
                <a:gridCol w="460793">
                  <a:extLst>
                    <a:ext uri="{9D8B030D-6E8A-4147-A177-3AD203B41FA5}">
                      <a16:colId xmlns:a16="http://schemas.microsoft.com/office/drawing/2014/main" val="1421999648"/>
                    </a:ext>
                  </a:extLst>
                </a:gridCol>
                <a:gridCol w="460793">
                  <a:extLst>
                    <a:ext uri="{9D8B030D-6E8A-4147-A177-3AD203B41FA5}">
                      <a16:colId xmlns:a16="http://schemas.microsoft.com/office/drawing/2014/main" val="1359557413"/>
                    </a:ext>
                  </a:extLst>
                </a:gridCol>
                <a:gridCol w="460793">
                  <a:extLst>
                    <a:ext uri="{9D8B030D-6E8A-4147-A177-3AD203B41FA5}">
                      <a16:colId xmlns:a16="http://schemas.microsoft.com/office/drawing/2014/main" val="124902294"/>
                    </a:ext>
                  </a:extLst>
                </a:gridCol>
                <a:gridCol w="460793">
                  <a:extLst>
                    <a:ext uri="{9D8B030D-6E8A-4147-A177-3AD203B41FA5}">
                      <a16:colId xmlns:a16="http://schemas.microsoft.com/office/drawing/2014/main" val="1859376496"/>
                    </a:ext>
                  </a:extLst>
                </a:gridCol>
                <a:gridCol w="460793">
                  <a:extLst>
                    <a:ext uri="{9D8B030D-6E8A-4147-A177-3AD203B41FA5}">
                      <a16:colId xmlns:a16="http://schemas.microsoft.com/office/drawing/2014/main" val="420291690"/>
                    </a:ext>
                  </a:extLst>
                </a:gridCol>
                <a:gridCol w="460793">
                  <a:extLst>
                    <a:ext uri="{9D8B030D-6E8A-4147-A177-3AD203B41FA5}">
                      <a16:colId xmlns:a16="http://schemas.microsoft.com/office/drawing/2014/main" val="726470310"/>
                    </a:ext>
                  </a:extLst>
                </a:gridCol>
                <a:gridCol w="460793">
                  <a:extLst>
                    <a:ext uri="{9D8B030D-6E8A-4147-A177-3AD203B41FA5}">
                      <a16:colId xmlns:a16="http://schemas.microsoft.com/office/drawing/2014/main" val="909698458"/>
                    </a:ext>
                  </a:extLst>
                </a:gridCol>
                <a:gridCol w="460793">
                  <a:extLst>
                    <a:ext uri="{9D8B030D-6E8A-4147-A177-3AD203B41FA5}">
                      <a16:colId xmlns:a16="http://schemas.microsoft.com/office/drawing/2014/main" val="3964294401"/>
                    </a:ext>
                  </a:extLst>
                </a:gridCol>
              </a:tblGrid>
              <a:tr h="452684">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4</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5</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6</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7</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6</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1529604240"/>
                  </a:ext>
                </a:extLst>
              </a:tr>
              <a:tr h="452684">
                <a:tc>
                  <a:txBody>
                    <a:bodyPr/>
                    <a:lstStyle/>
                    <a:p>
                      <a:pPr algn="ctr"/>
                      <a:r>
                        <a:rPr lang="en-US" sz="2000">
                          <a:solidFill>
                            <a:srgbClr val="FF0000"/>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rgbClr val="FF0000"/>
                          </a:solidFill>
                          <a:latin typeface="Times New Roman" panose="02020603050405020304" pitchFamily="18" charset="0"/>
                          <a:cs typeface="Times New Roman" panose="02020603050405020304" pitchFamily="18" charset="0"/>
                        </a:rPr>
                        <a:t>5</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5</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5</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5</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5</a:t>
                      </a:r>
                    </a:p>
                  </a:txBody>
                  <a:tcPr/>
                </a:tc>
                <a:tc>
                  <a:txBody>
                    <a:bodyPr/>
                    <a:lstStyle/>
                    <a:p>
                      <a:pPr algn="ctr"/>
                      <a:r>
                        <a:rPr lang="en-US" sz="2000">
                          <a:solidFill>
                            <a:srgbClr val="FF0000"/>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rgbClr val="FF0000"/>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3697377199"/>
                  </a:ext>
                </a:extLst>
              </a:tr>
              <a:tr h="452684">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000">
                          <a:solidFill>
                            <a:srgbClr val="FF0000"/>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rgbClr val="FF0000"/>
                          </a:solidFill>
                          <a:latin typeface="Times New Roman" panose="02020603050405020304" pitchFamily="18" charset="0"/>
                          <a:cs typeface="Times New Roman" panose="02020603050405020304" pitchFamily="18" charset="0"/>
                        </a:rPr>
                        <a:t>6</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6</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6</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6</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6</a:t>
                      </a:r>
                    </a:p>
                  </a:txBody>
                  <a:tcPr/>
                </a:tc>
                <a:tc>
                  <a:txBody>
                    <a:bodyPr/>
                    <a:lstStyle/>
                    <a:p>
                      <a:pPr algn="ctr"/>
                      <a:r>
                        <a:rPr lang="en-US" sz="2000">
                          <a:solidFill>
                            <a:srgbClr val="FF0000"/>
                          </a:solidFill>
                          <a:latin typeface="Times New Roman" panose="02020603050405020304" pitchFamily="18" charset="0"/>
                          <a:cs typeface="Times New Roman" panose="02020603050405020304" pitchFamily="18" charset="0"/>
                        </a:rPr>
                        <a:t>7</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7</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7</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7</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7</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7</a:t>
                      </a:r>
                    </a:p>
                  </a:txBody>
                  <a:tcPr/>
                </a:tc>
                <a:tc>
                  <a:txBody>
                    <a:bodyPr/>
                    <a:lstStyle/>
                    <a:p>
                      <a:pPr algn="ctr"/>
                      <a:r>
                        <a:rPr lang="en-US" sz="2000">
                          <a:solidFill>
                            <a:srgbClr val="FF0000"/>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2385830369"/>
                  </a:ext>
                </a:extLst>
              </a:tr>
              <a:tr h="452684">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000">
                          <a:solidFill>
                            <a:srgbClr val="FF0000"/>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rgbClr val="FF0000"/>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rgbClr val="FF0000"/>
                          </a:solidFill>
                          <a:latin typeface="Times New Roman" panose="02020603050405020304" pitchFamily="18" charset="0"/>
                          <a:cs typeface="Times New Roman" panose="02020603050405020304" pitchFamily="18" charset="0"/>
                        </a:rPr>
                        <a:t>6</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6</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6</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6</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6</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6</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566407224"/>
                  </a:ext>
                </a:extLst>
              </a:tr>
              <a:tr h="452684">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000">
                          <a:solidFill>
                            <a:srgbClr val="FF0000"/>
                          </a:solidFill>
                          <a:latin typeface="Times New Roman" panose="02020603050405020304" pitchFamily="18" charset="0"/>
                          <a:cs typeface="Times New Roman" panose="02020603050405020304" pitchFamily="18" charset="0"/>
                        </a:rPr>
                        <a:t>4</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4</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4</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4</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4</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4</a:t>
                      </a:r>
                    </a:p>
                  </a:txBody>
                  <a:tcPr/>
                </a:tc>
                <a:tc>
                  <a:txBody>
                    <a:bodyPr/>
                    <a:lstStyle/>
                    <a:p>
                      <a:pPr algn="ctr"/>
                      <a:r>
                        <a:rPr lang="en-US" sz="2000">
                          <a:solidFill>
                            <a:srgbClr val="FF0000"/>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rgbClr val="FF0000"/>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3493826226"/>
                  </a:ext>
                </a:extLst>
              </a:tr>
              <a:tr h="452684">
                <a:tc>
                  <a:txBody>
                    <a:bodyPr/>
                    <a:lstStyle/>
                    <a:p>
                      <a:pPr algn="ctr"/>
                      <a:r>
                        <a:rPr lang="en-US" sz="2000">
                          <a:solidFill>
                            <a:schemeClr val="tx1"/>
                          </a:solidFill>
                          <a:latin typeface="Times New Roman" panose="02020603050405020304" pitchFamily="18" charset="0"/>
                          <a:cs typeface="Times New Roman" panose="02020603050405020304" pitchFamily="18" charset="0"/>
                        </a:rPr>
                        <a:t>*</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a:t>
                      </a:r>
                    </a:p>
                  </a:txBody>
                  <a:tcPr/>
                </a:tc>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a:t>
                      </a:r>
                    </a:p>
                  </a:txBody>
                  <a:tcPr/>
                </a:tc>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a:t>
                      </a:r>
                    </a:p>
                  </a:txBody>
                  <a:tcPr/>
                </a:tc>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a:t>
                      </a:r>
                    </a:p>
                  </a:txBody>
                  <a:tcPr/>
                </a:tc>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a:t>
                      </a:r>
                    </a:p>
                  </a:txBody>
                  <a:tcPr/>
                </a:tc>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3256643"/>
                  </a:ext>
                </a:extLst>
              </a:tr>
            </a:tbl>
          </a:graphicData>
        </a:graphic>
      </p:graphicFrame>
      <p:cxnSp>
        <p:nvCxnSpPr>
          <p:cNvPr id="5" name="Straight Connector 4"/>
          <p:cNvCxnSpPr/>
          <p:nvPr/>
        </p:nvCxnSpPr>
        <p:spPr>
          <a:xfrm flipH="1">
            <a:off x="2918012" y="3541041"/>
            <a:ext cx="13447" cy="27161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744198" y="3541041"/>
            <a:ext cx="13447" cy="27161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6570384" y="3541041"/>
            <a:ext cx="13447" cy="27161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8439035" y="3541041"/>
            <a:ext cx="13447" cy="27161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91826" y="6354052"/>
            <a:ext cx="4206315" cy="477054"/>
          </a:xfrm>
          <a:prstGeom prst="rect">
            <a:avLst/>
          </a:prstGeom>
          <a:noFill/>
        </p:spPr>
        <p:txBody>
          <a:bodyPr wrap="square" rtlCol="0">
            <a:spAutoFit/>
          </a:bodyPr>
          <a:lstStyle/>
          <a:p>
            <a:r>
              <a:rPr lang="en-US" sz="2500">
                <a:latin typeface="Times New Roman" panose="02020603050405020304" pitchFamily="18" charset="0"/>
                <a:cs typeface="Times New Roman" panose="02020603050405020304" pitchFamily="18" charset="0"/>
              </a:rPr>
              <a:t>Có 14 lỗi trang</a:t>
            </a:r>
          </a:p>
        </p:txBody>
      </p:sp>
    </p:spTree>
    <p:extLst>
      <p:ext uri="{BB962C8B-B14F-4D97-AF65-F5344CB8AC3E}">
        <p14:creationId xmlns:p14="http://schemas.microsoft.com/office/powerpoint/2010/main" val="4066584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2057400"/>
          </a:xfrm>
          <a:prstGeom prst="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8900000" scaled="1"/>
            <a:tileRect/>
          </a:gradFill>
          <a:ln>
            <a:solidFill>
              <a:schemeClr val="accent1">
                <a:lumMod val="20000"/>
                <a:lumOff val="8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5</a:t>
            </a:r>
          </a:p>
        </p:txBody>
      </p:sp>
      <p:sp>
        <p:nvSpPr>
          <p:cNvPr id="2" name="Rounded Rectangle 1"/>
          <p:cNvSpPr/>
          <p:nvPr/>
        </p:nvSpPr>
        <p:spPr>
          <a:xfrm>
            <a:off x="0" y="2232212"/>
            <a:ext cx="12192000" cy="44778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500" b="1">
                <a:latin typeface="Times New Roman" panose="02020603050405020304" pitchFamily="18" charset="0"/>
                <a:cs typeface="Times New Roman" panose="02020603050405020304" pitchFamily="18" charset="0"/>
              </a:rPr>
              <a:t>Yêu cầu cho lời giải vấn đề critical section?</a:t>
            </a:r>
          </a:p>
          <a:p>
            <a:endParaRPr lang="en-US" sz="2500" b="1">
              <a:latin typeface="Times New Roman" panose="02020603050405020304" pitchFamily="18" charset="0"/>
              <a:cs typeface="Times New Roman" panose="02020603050405020304" pitchFamily="18" charset="0"/>
            </a:endParaRPr>
          </a:p>
          <a:p>
            <a:r>
              <a:rPr lang="vi-VN" sz="2500">
                <a:latin typeface="Times New Roman" panose="02020603050405020304" pitchFamily="18" charset="0"/>
                <a:cs typeface="Times New Roman" panose="02020603050405020304" pitchFamily="18" charset="0"/>
              </a:rPr>
              <a:t>Lời giải phải th</a:t>
            </a:r>
            <a:r>
              <a:rPr lang="en-US" sz="2500">
                <a:latin typeface="Times New Roman" panose="02020603050405020304" pitchFamily="18" charset="0"/>
                <a:cs typeface="Times New Roman" panose="02020603050405020304" pitchFamily="18" charset="0"/>
              </a:rPr>
              <a:t>ỏa</a:t>
            </a:r>
            <a:r>
              <a:rPr lang="vi-VN" sz="2500">
                <a:latin typeface="Times New Roman" panose="02020603050405020304" pitchFamily="18" charset="0"/>
                <a:cs typeface="Times New Roman" panose="02020603050405020304" pitchFamily="18" charset="0"/>
              </a:rPr>
              <a:t> ba tính chất:</a:t>
            </a:r>
          </a:p>
          <a:p>
            <a:r>
              <a:rPr lang="vi-VN" sz="2500">
                <a:latin typeface="Times New Roman" panose="02020603050405020304" pitchFamily="18" charset="0"/>
                <a:cs typeface="Times New Roman" panose="02020603050405020304" pitchFamily="18" charset="0"/>
              </a:rPr>
              <a:t>	</a:t>
            </a:r>
            <a:r>
              <a:rPr lang="vi-VN" sz="2500">
                <a:solidFill>
                  <a:srgbClr val="FF0000"/>
                </a:solidFill>
                <a:latin typeface="Times New Roman" panose="02020603050405020304" pitchFamily="18" charset="0"/>
                <a:cs typeface="Times New Roman" panose="02020603050405020304" pitchFamily="18" charset="0"/>
              </a:rPr>
              <a:t>(1) Loại trừ tương hỗ (mutual exclusion):</a:t>
            </a:r>
            <a:r>
              <a:rPr lang="vi-VN" sz="2500">
                <a:solidFill>
                  <a:schemeClr val="tx1"/>
                </a:solidFill>
                <a:latin typeface="Times New Roman" panose="02020603050405020304" pitchFamily="18" charset="0"/>
                <a:cs typeface="Times New Roman" panose="02020603050405020304" pitchFamily="18" charset="0"/>
              </a:rPr>
              <a:t> </a:t>
            </a:r>
            <a:r>
              <a:rPr lang="vi-VN" sz="2500">
                <a:latin typeface="Times New Roman" panose="02020603050405020304" pitchFamily="18" charset="0"/>
                <a:cs typeface="Times New Roman" panose="02020603050405020304" pitchFamily="18" charset="0"/>
              </a:rPr>
              <a:t>Tại một thời điểm, chỉ duy nhất một</a:t>
            </a:r>
          </a:p>
          <a:p>
            <a:r>
              <a:rPr lang="vi-VN" sz="2500">
                <a:latin typeface="Times New Roman" panose="02020603050405020304" pitchFamily="18" charset="0"/>
                <a:cs typeface="Times New Roman" panose="02020603050405020304" pitchFamily="18" charset="0"/>
              </a:rPr>
              <a:t>	tiến trình được thực thi trong miền găng.</a:t>
            </a:r>
          </a:p>
          <a:p>
            <a:r>
              <a:rPr lang="vi-VN" sz="2500">
                <a:latin typeface="Times New Roman" panose="02020603050405020304" pitchFamily="18" charset="0"/>
                <a:cs typeface="Times New Roman" panose="02020603050405020304" pitchFamily="18" charset="0"/>
              </a:rPr>
              <a:t>	</a:t>
            </a:r>
            <a:r>
              <a:rPr lang="vi-VN" sz="2500">
                <a:solidFill>
                  <a:srgbClr val="FF0000"/>
                </a:solidFill>
                <a:latin typeface="Times New Roman" panose="02020603050405020304" pitchFamily="18" charset="0"/>
                <a:cs typeface="Times New Roman" panose="02020603050405020304" pitchFamily="18" charset="0"/>
              </a:rPr>
              <a:t>(2) Progress: </a:t>
            </a:r>
            <a:r>
              <a:rPr lang="vi-VN" sz="2500">
                <a:latin typeface="Times New Roman" panose="02020603050405020304" pitchFamily="18" charset="0"/>
                <a:cs typeface="Times New Roman" panose="02020603050405020304" pitchFamily="18" charset="0"/>
              </a:rPr>
              <a:t>Một tiến trình tạm dừng bên ngoài miền găng không được ngăn cản</a:t>
            </a:r>
          </a:p>
          <a:p>
            <a:r>
              <a:rPr lang="vi-VN" sz="2500">
                <a:latin typeface="Times New Roman" panose="02020603050405020304" pitchFamily="18" charset="0"/>
                <a:cs typeface="Times New Roman" panose="02020603050405020304" pitchFamily="18" charset="0"/>
              </a:rPr>
              <a:t>	các tiến trình khác vào miền găng</a:t>
            </a:r>
          </a:p>
          <a:p>
            <a:r>
              <a:rPr lang="vi-VN" sz="2500">
                <a:latin typeface="Times New Roman" panose="02020603050405020304" pitchFamily="18" charset="0"/>
                <a:cs typeface="Times New Roman" panose="02020603050405020304" pitchFamily="18" charset="0"/>
              </a:rPr>
              <a:t>	</a:t>
            </a:r>
            <a:r>
              <a:rPr lang="vi-VN" sz="2500">
                <a:solidFill>
                  <a:srgbClr val="FF0000"/>
                </a:solidFill>
                <a:latin typeface="Times New Roman" panose="02020603050405020304" pitchFamily="18" charset="0"/>
                <a:cs typeface="Times New Roman" panose="02020603050405020304" pitchFamily="18" charset="0"/>
              </a:rPr>
              <a:t>(3) Chờ đợi giới hạn (Bounded waiting):</a:t>
            </a:r>
            <a:r>
              <a:rPr lang="vi-VN" sz="2500">
                <a:latin typeface="Times New Roman" panose="02020603050405020304" pitchFamily="18" charset="0"/>
                <a:cs typeface="Times New Roman" panose="02020603050405020304" pitchFamily="18" charset="0"/>
              </a:rPr>
              <a:t> Không tiến trình nào phải chờ đợi mãi</a:t>
            </a:r>
          </a:p>
          <a:p>
            <a:r>
              <a:rPr lang="vi-VN" sz="2500">
                <a:latin typeface="Times New Roman" panose="02020603050405020304" pitchFamily="18" charset="0"/>
                <a:cs typeface="Times New Roman" panose="02020603050405020304" pitchFamily="18" charset="0"/>
              </a:rPr>
              <a:t>	mãi để vào miền găng (Không xảy ra tình</a:t>
            </a:r>
            <a:r>
              <a:rPr lang="en-US" sz="2500">
                <a:latin typeface="Times New Roman" panose="02020603050405020304" pitchFamily="18" charset="0"/>
                <a:cs typeface="Times New Roman" panose="02020603050405020304" pitchFamily="18" charset="0"/>
              </a:rPr>
              <a:t> </a:t>
            </a:r>
            <a:r>
              <a:rPr lang="vi-VN" sz="2500">
                <a:latin typeface="Times New Roman" panose="02020603050405020304" pitchFamily="18" charset="0"/>
                <a:cs typeface="Times New Roman" panose="02020603050405020304" pitchFamily="18" charset="0"/>
              </a:rPr>
              <a:t>trạng đói tài nguyên (starvation)).</a:t>
            </a:r>
            <a:endParaRPr lang="en-US" sz="2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11841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447"/>
            <a:ext cx="12192000" cy="2057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ln>
            <a:solidFill>
              <a:schemeClr val="accent3">
                <a:lumMod val="40000"/>
                <a:lumOff val="6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8</a:t>
            </a:r>
          </a:p>
        </p:txBody>
      </p:sp>
      <p:sp>
        <p:nvSpPr>
          <p:cNvPr id="10" name="TextBox 9"/>
          <p:cNvSpPr txBox="1"/>
          <p:nvPr/>
        </p:nvSpPr>
        <p:spPr>
          <a:xfrm>
            <a:off x="228600" y="2525378"/>
            <a:ext cx="11403106" cy="1015663"/>
          </a:xfrm>
          <a:prstGeom prst="rect">
            <a:avLst/>
          </a:prstGeom>
          <a:noFill/>
        </p:spPr>
        <p:txBody>
          <a:bodyPr wrap="square" rtlCol="0">
            <a:spAutoFit/>
          </a:bodyPr>
          <a:lstStyle/>
          <a:p>
            <a:pPr algn="just"/>
            <a:r>
              <a:rPr lang="vi-VN" sz="3000" b="1">
                <a:solidFill>
                  <a:srgbClr val="FF0000"/>
                </a:solidFill>
                <a:latin typeface="Times New Roman" panose="02020603050405020304" pitchFamily="18" charset="0"/>
                <a:cs typeface="Times New Roman" panose="02020603050405020304" pitchFamily="18" charset="0"/>
              </a:rPr>
              <a:t>1, 2, 3, 4</a:t>
            </a:r>
            <a:r>
              <a:rPr lang="vi-VN" sz="3000" b="1">
                <a:latin typeface="Times New Roman" panose="02020603050405020304" pitchFamily="18" charset="0"/>
                <a:cs typeface="Times New Roman" panose="02020603050405020304" pitchFamily="18" charset="0"/>
              </a:rPr>
              <a:t>, </a:t>
            </a:r>
            <a:r>
              <a:rPr lang="vi-VN" sz="3000" b="1">
                <a:solidFill>
                  <a:srgbClr val="00B050"/>
                </a:solidFill>
                <a:latin typeface="Times New Roman" panose="02020603050405020304" pitchFamily="18" charset="0"/>
                <a:cs typeface="Times New Roman" panose="02020603050405020304" pitchFamily="18" charset="0"/>
              </a:rPr>
              <a:t>2, 1, 5, 6</a:t>
            </a:r>
            <a:r>
              <a:rPr lang="vi-VN" sz="3000" b="1">
                <a:latin typeface="Times New Roman" panose="02020603050405020304" pitchFamily="18" charset="0"/>
                <a:cs typeface="Times New Roman" panose="02020603050405020304" pitchFamily="18" charset="0"/>
              </a:rPr>
              <a:t>, 2, 1, 2, 3,</a:t>
            </a:r>
            <a:r>
              <a:rPr lang="vi-VN" sz="3000" b="1">
                <a:solidFill>
                  <a:srgbClr val="FF0000"/>
                </a:solidFill>
                <a:latin typeface="Times New Roman" panose="02020603050405020304" pitchFamily="18" charset="0"/>
                <a:cs typeface="Times New Roman" panose="02020603050405020304" pitchFamily="18" charset="0"/>
              </a:rPr>
              <a:t> 7, 6, 3, 2</a:t>
            </a:r>
            <a:r>
              <a:rPr lang="vi-VN" sz="3000" b="1">
                <a:latin typeface="Times New Roman" panose="02020603050405020304" pitchFamily="18" charset="0"/>
                <a:cs typeface="Times New Roman" panose="02020603050405020304" pitchFamily="18" charset="0"/>
              </a:rPr>
              <a:t>, </a:t>
            </a:r>
            <a:r>
              <a:rPr lang="vi-VN" sz="3000" b="1">
                <a:solidFill>
                  <a:srgbClr val="00B050"/>
                </a:solidFill>
                <a:latin typeface="Times New Roman" panose="02020603050405020304" pitchFamily="18" charset="0"/>
                <a:cs typeface="Times New Roman" panose="02020603050405020304" pitchFamily="18" charset="0"/>
              </a:rPr>
              <a:t>1, 2, 3, 6 </a:t>
            </a:r>
            <a:endParaRPr lang="en-US" sz="3000" b="1">
              <a:solidFill>
                <a:srgbClr val="00B050"/>
              </a:solidFill>
              <a:latin typeface="Times New Roman" panose="02020603050405020304" pitchFamily="18" charset="0"/>
              <a:cs typeface="Times New Roman" panose="02020603050405020304" pitchFamily="18" charset="0"/>
            </a:endParaRPr>
          </a:p>
          <a:p>
            <a:pPr algn="just"/>
            <a:r>
              <a:rPr lang="en-US" sz="3000">
                <a:latin typeface="Times New Roman" panose="02020603050405020304" pitchFamily="18" charset="0"/>
                <a:cs typeface="Times New Roman" panose="02020603050405020304" pitchFamily="18" charset="0"/>
              </a:rPr>
              <a:t>b. Sử dụng giải thuật LRU</a:t>
            </a:r>
          </a:p>
        </p:txBody>
      </p:sp>
      <p:graphicFrame>
        <p:nvGraphicFramePr>
          <p:cNvPr id="2" name="Table 1"/>
          <p:cNvGraphicFramePr>
            <a:graphicFrameLocks noGrp="1"/>
          </p:cNvGraphicFramePr>
          <p:nvPr>
            <p:extLst>
              <p:ext uri="{D42A27DB-BD31-4B8C-83A1-F6EECF244321}">
                <p14:modId xmlns:p14="http://schemas.microsoft.com/office/powerpoint/2010/main" val="1752049676"/>
              </p:ext>
            </p:extLst>
          </p:nvPr>
        </p:nvGraphicFramePr>
        <p:xfrm>
          <a:off x="1091826" y="3541041"/>
          <a:ext cx="9215860" cy="2716104"/>
        </p:xfrm>
        <a:graphic>
          <a:graphicData uri="http://schemas.openxmlformats.org/drawingml/2006/table">
            <a:tbl>
              <a:tblPr firstRow="1" bandRow="1">
                <a:tableStyleId>{5C22544A-7EE6-4342-B048-85BDC9FD1C3A}</a:tableStyleId>
              </a:tblPr>
              <a:tblGrid>
                <a:gridCol w="460793">
                  <a:extLst>
                    <a:ext uri="{9D8B030D-6E8A-4147-A177-3AD203B41FA5}">
                      <a16:colId xmlns:a16="http://schemas.microsoft.com/office/drawing/2014/main" val="2566933196"/>
                    </a:ext>
                  </a:extLst>
                </a:gridCol>
                <a:gridCol w="460793">
                  <a:extLst>
                    <a:ext uri="{9D8B030D-6E8A-4147-A177-3AD203B41FA5}">
                      <a16:colId xmlns:a16="http://schemas.microsoft.com/office/drawing/2014/main" val="3391064655"/>
                    </a:ext>
                  </a:extLst>
                </a:gridCol>
                <a:gridCol w="460793">
                  <a:extLst>
                    <a:ext uri="{9D8B030D-6E8A-4147-A177-3AD203B41FA5}">
                      <a16:colId xmlns:a16="http://schemas.microsoft.com/office/drawing/2014/main" val="2743665948"/>
                    </a:ext>
                  </a:extLst>
                </a:gridCol>
                <a:gridCol w="460793">
                  <a:extLst>
                    <a:ext uri="{9D8B030D-6E8A-4147-A177-3AD203B41FA5}">
                      <a16:colId xmlns:a16="http://schemas.microsoft.com/office/drawing/2014/main" val="893025004"/>
                    </a:ext>
                  </a:extLst>
                </a:gridCol>
                <a:gridCol w="460793">
                  <a:extLst>
                    <a:ext uri="{9D8B030D-6E8A-4147-A177-3AD203B41FA5}">
                      <a16:colId xmlns:a16="http://schemas.microsoft.com/office/drawing/2014/main" val="223401193"/>
                    </a:ext>
                  </a:extLst>
                </a:gridCol>
                <a:gridCol w="460793">
                  <a:extLst>
                    <a:ext uri="{9D8B030D-6E8A-4147-A177-3AD203B41FA5}">
                      <a16:colId xmlns:a16="http://schemas.microsoft.com/office/drawing/2014/main" val="724622041"/>
                    </a:ext>
                  </a:extLst>
                </a:gridCol>
                <a:gridCol w="460793">
                  <a:extLst>
                    <a:ext uri="{9D8B030D-6E8A-4147-A177-3AD203B41FA5}">
                      <a16:colId xmlns:a16="http://schemas.microsoft.com/office/drawing/2014/main" val="3776028066"/>
                    </a:ext>
                  </a:extLst>
                </a:gridCol>
                <a:gridCol w="460793">
                  <a:extLst>
                    <a:ext uri="{9D8B030D-6E8A-4147-A177-3AD203B41FA5}">
                      <a16:colId xmlns:a16="http://schemas.microsoft.com/office/drawing/2014/main" val="3435917744"/>
                    </a:ext>
                  </a:extLst>
                </a:gridCol>
                <a:gridCol w="460793">
                  <a:extLst>
                    <a:ext uri="{9D8B030D-6E8A-4147-A177-3AD203B41FA5}">
                      <a16:colId xmlns:a16="http://schemas.microsoft.com/office/drawing/2014/main" val="3354497691"/>
                    </a:ext>
                  </a:extLst>
                </a:gridCol>
                <a:gridCol w="460793">
                  <a:extLst>
                    <a:ext uri="{9D8B030D-6E8A-4147-A177-3AD203B41FA5}">
                      <a16:colId xmlns:a16="http://schemas.microsoft.com/office/drawing/2014/main" val="1307085484"/>
                    </a:ext>
                  </a:extLst>
                </a:gridCol>
                <a:gridCol w="460793">
                  <a:extLst>
                    <a:ext uri="{9D8B030D-6E8A-4147-A177-3AD203B41FA5}">
                      <a16:colId xmlns:a16="http://schemas.microsoft.com/office/drawing/2014/main" val="2471070338"/>
                    </a:ext>
                  </a:extLst>
                </a:gridCol>
                <a:gridCol w="460793">
                  <a:extLst>
                    <a:ext uri="{9D8B030D-6E8A-4147-A177-3AD203B41FA5}">
                      <a16:colId xmlns:a16="http://schemas.microsoft.com/office/drawing/2014/main" val="307447518"/>
                    </a:ext>
                  </a:extLst>
                </a:gridCol>
                <a:gridCol w="460793">
                  <a:extLst>
                    <a:ext uri="{9D8B030D-6E8A-4147-A177-3AD203B41FA5}">
                      <a16:colId xmlns:a16="http://schemas.microsoft.com/office/drawing/2014/main" val="1421999648"/>
                    </a:ext>
                  </a:extLst>
                </a:gridCol>
                <a:gridCol w="460793">
                  <a:extLst>
                    <a:ext uri="{9D8B030D-6E8A-4147-A177-3AD203B41FA5}">
                      <a16:colId xmlns:a16="http://schemas.microsoft.com/office/drawing/2014/main" val="1359557413"/>
                    </a:ext>
                  </a:extLst>
                </a:gridCol>
                <a:gridCol w="460793">
                  <a:extLst>
                    <a:ext uri="{9D8B030D-6E8A-4147-A177-3AD203B41FA5}">
                      <a16:colId xmlns:a16="http://schemas.microsoft.com/office/drawing/2014/main" val="124902294"/>
                    </a:ext>
                  </a:extLst>
                </a:gridCol>
                <a:gridCol w="460793">
                  <a:extLst>
                    <a:ext uri="{9D8B030D-6E8A-4147-A177-3AD203B41FA5}">
                      <a16:colId xmlns:a16="http://schemas.microsoft.com/office/drawing/2014/main" val="1859376496"/>
                    </a:ext>
                  </a:extLst>
                </a:gridCol>
                <a:gridCol w="460793">
                  <a:extLst>
                    <a:ext uri="{9D8B030D-6E8A-4147-A177-3AD203B41FA5}">
                      <a16:colId xmlns:a16="http://schemas.microsoft.com/office/drawing/2014/main" val="420291690"/>
                    </a:ext>
                  </a:extLst>
                </a:gridCol>
                <a:gridCol w="460793">
                  <a:extLst>
                    <a:ext uri="{9D8B030D-6E8A-4147-A177-3AD203B41FA5}">
                      <a16:colId xmlns:a16="http://schemas.microsoft.com/office/drawing/2014/main" val="726470310"/>
                    </a:ext>
                  </a:extLst>
                </a:gridCol>
                <a:gridCol w="460793">
                  <a:extLst>
                    <a:ext uri="{9D8B030D-6E8A-4147-A177-3AD203B41FA5}">
                      <a16:colId xmlns:a16="http://schemas.microsoft.com/office/drawing/2014/main" val="909698458"/>
                    </a:ext>
                  </a:extLst>
                </a:gridCol>
                <a:gridCol w="460793">
                  <a:extLst>
                    <a:ext uri="{9D8B030D-6E8A-4147-A177-3AD203B41FA5}">
                      <a16:colId xmlns:a16="http://schemas.microsoft.com/office/drawing/2014/main" val="3964294401"/>
                    </a:ext>
                  </a:extLst>
                </a:gridCol>
              </a:tblGrid>
              <a:tr h="452684">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4</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5</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6</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7</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6</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1529604240"/>
                  </a:ext>
                </a:extLst>
              </a:tr>
              <a:tr h="452684">
                <a:tc>
                  <a:txBody>
                    <a:bodyPr/>
                    <a:lstStyle/>
                    <a:p>
                      <a:pPr algn="ctr"/>
                      <a:r>
                        <a:rPr lang="en-US" sz="2000">
                          <a:solidFill>
                            <a:srgbClr val="FF0000"/>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rgbClr val="FF0000"/>
                          </a:solidFill>
                          <a:latin typeface="Times New Roman" panose="02020603050405020304" pitchFamily="18" charset="0"/>
                          <a:cs typeface="Times New Roman" panose="02020603050405020304" pitchFamily="18" charset="0"/>
                        </a:rPr>
                        <a:t>6</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6</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6</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6</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6</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6</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3697377199"/>
                  </a:ext>
                </a:extLst>
              </a:tr>
              <a:tr h="452684">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000">
                          <a:solidFill>
                            <a:srgbClr val="FF0000"/>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2385830369"/>
                  </a:ext>
                </a:extLst>
              </a:tr>
              <a:tr h="452684">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000">
                          <a:solidFill>
                            <a:srgbClr val="FF0000"/>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rgbClr val="FF0000"/>
                          </a:solidFill>
                          <a:latin typeface="Times New Roman" panose="02020603050405020304" pitchFamily="18" charset="0"/>
                          <a:cs typeface="Times New Roman" panose="02020603050405020304" pitchFamily="18" charset="0"/>
                        </a:rPr>
                        <a:t>5</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5</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5</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5</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5</a:t>
                      </a:r>
                    </a:p>
                  </a:txBody>
                  <a:tcPr/>
                </a:tc>
                <a:tc>
                  <a:txBody>
                    <a:bodyPr/>
                    <a:lstStyle/>
                    <a:p>
                      <a:pPr algn="ctr"/>
                      <a:r>
                        <a:rPr lang="en-US" sz="2000">
                          <a:solidFill>
                            <a:srgbClr val="FF0000"/>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566407224"/>
                  </a:ext>
                </a:extLst>
              </a:tr>
              <a:tr h="452684">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000">
                          <a:solidFill>
                            <a:srgbClr val="FF0000"/>
                          </a:solidFill>
                          <a:latin typeface="Times New Roman" panose="02020603050405020304" pitchFamily="18" charset="0"/>
                          <a:cs typeface="Times New Roman" panose="02020603050405020304" pitchFamily="18" charset="0"/>
                        </a:rPr>
                        <a:t>4</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4</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4</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4</a:t>
                      </a:r>
                    </a:p>
                  </a:txBody>
                  <a:tcPr/>
                </a:tc>
                <a:tc>
                  <a:txBody>
                    <a:bodyPr/>
                    <a:lstStyle/>
                    <a:p>
                      <a:pPr algn="ctr"/>
                      <a:r>
                        <a:rPr lang="en-US" sz="2000">
                          <a:solidFill>
                            <a:srgbClr val="FF0000"/>
                          </a:solidFill>
                          <a:latin typeface="Times New Roman" panose="02020603050405020304" pitchFamily="18" charset="0"/>
                          <a:cs typeface="Times New Roman" panose="02020603050405020304" pitchFamily="18" charset="0"/>
                        </a:rPr>
                        <a:t>6</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6</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6</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6</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6</a:t>
                      </a:r>
                    </a:p>
                  </a:txBody>
                  <a:tcPr/>
                </a:tc>
                <a:tc>
                  <a:txBody>
                    <a:bodyPr/>
                    <a:lstStyle/>
                    <a:p>
                      <a:pPr algn="ctr"/>
                      <a:r>
                        <a:rPr lang="en-US" sz="2000">
                          <a:solidFill>
                            <a:srgbClr val="FF0000"/>
                          </a:solidFill>
                          <a:latin typeface="Times New Roman" panose="02020603050405020304" pitchFamily="18" charset="0"/>
                          <a:cs typeface="Times New Roman" panose="02020603050405020304" pitchFamily="18" charset="0"/>
                        </a:rPr>
                        <a:t>7</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7</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7</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7</a:t>
                      </a:r>
                    </a:p>
                  </a:txBody>
                  <a:tcPr/>
                </a:tc>
                <a:tc>
                  <a:txBody>
                    <a:bodyPr/>
                    <a:lstStyle/>
                    <a:p>
                      <a:pPr algn="ctr"/>
                      <a:r>
                        <a:rPr lang="en-US" sz="2000">
                          <a:solidFill>
                            <a:srgbClr val="FF0000"/>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3493826226"/>
                  </a:ext>
                </a:extLst>
              </a:tr>
              <a:tr h="452684">
                <a:tc>
                  <a:txBody>
                    <a:bodyPr/>
                    <a:lstStyle/>
                    <a:p>
                      <a:pPr algn="ctr"/>
                      <a:r>
                        <a:rPr lang="en-US" sz="2000">
                          <a:solidFill>
                            <a:schemeClr val="tx1"/>
                          </a:solidFill>
                          <a:latin typeface="Times New Roman" panose="02020603050405020304" pitchFamily="18" charset="0"/>
                          <a:cs typeface="Times New Roman" panose="02020603050405020304" pitchFamily="18" charset="0"/>
                        </a:rPr>
                        <a:t>*</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a:t>
                      </a:r>
                    </a:p>
                  </a:txBody>
                  <a:tcPr/>
                </a:tc>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a:t>
                      </a:r>
                    </a:p>
                  </a:txBody>
                  <a:tcPr/>
                </a:tc>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a:t>
                      </a:r>
                    </a:p>
                  </a:txBody>
                  <a:tcPr/>
                </a:tc>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a:t>
                      </a:r>
                    </a:p>
                  </a:txBody>
                  <a:tcPr/>
                </a:tc>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3256643"/>
                  </a:ext>
                </a:extLst>
              </a:tr>
            </a:tbl>
          </a:graphicData>
        </a:graphic>
      </p:graphicFrame>
      <p:cxnSp>
        <p:nvCxnSpPr>
          <p:cNvPr id="5" name="Straight Connector 4"/>
          <p:cNvCxnSpPr/>
          <p:nvPr/>
        </p:nvCxnSpPr>
        <p:spPr>
          <a:xfrm flipH="1">
            <a:off x="2918012" y="3541041"/>
            <a:ext cx="13447" cy="27161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744198" y="3541041"/>
            <a:ext cx="13447" cy="27161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6570384" y="3541041"/>
            <a:ext cx="13447" cy="27161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8439035" y="3541041"/>
            <a:ext cx="13447" cy="27161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91826" y="6354052"/>
            <a:ext cx="4206315" cy="477054"/>
          </a:xfrm>
          <a:prstGeom prst="rect">
            <a:avLst/>
          </a:prstGeom>
          <a:noFill/>
        </p:spPr>
        <p:txBody>
          <a:bodyPr wrap="square" rtlCol="0">
            <a:spAutoFit/>
          </a:bodyPr>
          <a:lstStyle/>
          <a:p>
            <a:r>
              <a:rPr lang="en-US" sz="2500">
                <a:latin typeface="Times New Roman" panose="02020603050405020304" pitchFamily="18" charset="0"/>
                <a:cs typeface="Times New Roman" panose="02020603050405020304" pitchFamily="18" charset="0"/>
              </a:rPr>
              <a:t>Có 10 lỗi trang</a:t>
            </a:r>
          </a:p>
        </p:txBody>
      </p:sp>
    </p:spTree>
    <p:extLst>
      <p:ext uri="{BB962C8B-B14F-4D97-AF65-F5344CB8AC3E}">
        <p14:creationId xmlns:p14="http://schemas.microsoft.com/office/powerpoint/2010/main" val="829472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447"/>
            <a:ext cx="12192000" cy="2057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ln>
            <a:solidFill>
              <a:schemeClr val="accent3">
                <a:lumMod val="40000"/>
                <a:lumOff val="6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8</a:t>
            </a:r>
          </a:p>
        </p:txBody>
      </p:sp>
      <p:sp>
        <p:nvSpPr>
          <p:cNvPr id="10" name="TextBox 9"/>
          <p:cNvSpPr txBox="1"/>
          <p:nvPr/>
        </p:nvSpPr>
        <p:spPr>
          <a:xfrm>
            <a:off x="228600" y="2525378"/>
            <a:ext cx="11403106" cy="1015663"/>
          </a:xfrm>
          <a:prstGeom prst="rect">
            <a:avLst/>
          </a:prstGeom>
          <a:noFill/>
        </p:spPr>
        <p:txBody>
          <a:bodyPr wrap="square" rtlCol="0">
            <a:spAutoFit/>
          </a:bodyPr>
          <a:lstStyle/>
          <a:p>
            <a:pPr algn="just"/>
            <a:r>
              <a:rPr lang="vi-VN" sz="3000" b="1">
                <a:solidFill>
                  <a:srgbClr val="FF0000"/>
                </a:solidFill>
                <a:latin typeface="Times New Roman" panose="02020603050405020304" pitchFamily="18" charset="0"/>
                <a:cs typeface="Times New Roman" panose="02020603050405020304" pitchFamily="18" charset="0"/>
              </a:rPr>
              <a:t>1, 2, 3, 4</a:t>
            </a:r>
            <a:r>
              <a:rPr lang="vi-VN" sz="3000" b="1">
                <a:latin typeface="Times New Roman" panose="02020603050405020304" pitchFamily="18" charset="0"/>
                <a:cs typeface="Times New Roman" panose="02020603050405020304" pitchFamily="18" charset="0"/>
              </a:rPr>
              <a:t>, </a:t>
            </a:r>
            <a:r>
              <a:rPr lang="vi-VN" sz="3000" b="1">
                <a:solidFill>
                  <a:srgbClr val="00B050"/>
                </a:solidFill>
                <a:latin typeface="Times New Roman" panose="02020603050405020304" pitchFamily="18" charset="0"/>
                <a:cs typeface="Times New Roman" panose="02020603050405020304" pitchFamily="18" charset="0"/>
              </a:rPr>
              <a:t>2, 1, 5, 6</a:t>
            </a:r>
            <a:r>
              <a:rPr lang="vi-VN" sz="3000" b="1">
                <a:latin typeface="Times New Roman" panose="02020603050405020304" pitchFamily="18" charset="0"/>
                <a:cs typeface="Times New Roman" panose="02020603050405020304" pitchFamily="18" charset="0"/>
              </a:rPr>
              <a:t>, 2, 1, 2, 3,</a:t>
            </a:r>
            <a:r>
              <a:rPr lang="vi-VN" sz="3000" b="1">
                <a:solidFill>
                  <a:srgbClr val="FF0000"/>
                </a:solidFill>
                <a:latin typeface="Times New Roman" panose="02020603050405020304" pitchFamily="18" charset="0"/>
                <a:cs typeface="Times New Roman" panose="02020603050405020304" pitchFamily="18" charset="0"/>
              </a:rPr>
              <a:t> 7, 6, 3, 2</a:t>
            </a:r>
            <a:r>
              <a:rPr lang="vi-VN" sz="3000" b="1">
                <a:latin typeface="Times New Roman" panose="02020603050405020304" pitchFamily="18" charset="0"/>
                <a:cs typeface="Times New Roman" panose="02020603050405020304" pitchFamily="18" charset="0"/>
              </a:rPr>
              <a:t>, </a:t>
            </a:r>
            <a:r>
              <a:rPr lang="vi-VN" sz="3000" b="1">
                <a:solidFill>
                  <a:srgbClr val="00B050"/>
                </a:solidFill>
                <a:latin typeface="Times New Roman" panose="02020603050405020304" pitchFamily="18" charset="0"/>
                <a:cs typeface="Times New Roman" panose="02020603050405020304" pitchFamily="18" charset="0"/>
              </a:rPr>
              <a:t>1, 2, 3, 6 </a:t>
            </a:r>
            <a:endParaRPr lang="en-US" sz="3000" b="1">
              <a:solidFill>
                <a:srgbClr val="00B050"/>
              </a:solidFill>
              <a:latin typeface="Times New Roman" panose="02020603050405020304" pitchFamily="18" charset="0"/>
              <a:cs typeface="Times New Roman" panose="02020603050405020304" pitchFamily="18" charset="0"/>
            </a:endParaRPr>
          </a:p>
          <a:p>
            <a:pPr algn="just"/>
            <a:r>
              <a:rPr lang="en-US" sz="3000">
                <a:latin typeface="Times New Roman" panose="02020603050405020304" pitchFamily="18" charset="0"/>
                <a:cs typeface="Times New Roman" panose="02020603050405020304" pitchFamily="18" charset="0"/>
              </a:rPr>
              <a:t>c. Sử dụng giải thuật OPT (tối ưu)</a:t>
            </a:r>
          </a:p>
        </p:txBody>
      </p:sp>
      <p:graphicFrame>
        <p:nvGraphicFramePr>
          <p:cNvPr id="2" name="Table 1"/>
          <p:cNvGraphicFramePr>
            <a:graphicFrameLocks noGrp="1"/>
          </p:cNvGraphicFramePr>
          <p:nvPr>
            <p:extLst>
              <p:ext uri="{D42A27DB-BD31-4B8C-83A1-F6EECF244321}">
                <p14:modId xmlns:p14="http://schemas.microsoft.com/office/powerpoint/2010/main" val="2382444910"/>
              </p:ext>
            </p:extLst>
          </p:nvPr>
        </p:nvGraphicFramePr>
        <p:xfrm>
          <a:off x="1091826" y="3541041"/>
          <a:ext cx="9215860" cy="2716104"/>
        </p:xfrm>
        <a:graphic>
          <a:graphicData uri="http://schemas.openxmlformats.org/drawingml/2006/table">
            <a:tbl>
              <a:tblPr firstRow="1" bandRow="1">
                <a:tableStyleId>{5C22544A-7EE6-4342-B048-85BDC9FD1C3A}</a:tableStyleId>
              </a:tblPr>
              <a:tblGrid>
                <a:gridCol w="460793">
                  <a:extLst>
                    <a:ext uri="{9D8B030D-6E8A-4147-A177-3AD203B41FA5}">
                      <a16:colId xmlns:a16="http://schemas.microsoft.com/office/drawing/2014/main" val="2566933196"/>
                    </a:ext>
                  </a:extLst>
                </a:gridCol>
                <a:gridCol w="460793">
                  <a:extLst>
                    <a:ext uri="{9D8B030D-6E8A-4147-A177-3AD203B41FA5}">
                      <a16:colId xmlns:a16="http://schemas.microsoft.com/office/drawing/2014/main" val="3391064655"/>
                    </a:ext>
                  </a:extLst>
                </a:gridCol>
                <a:gridCol w="460793">
                  <a:extLst>
                    <a:ext uri="{9D8B030D-6E8A-4147-A177-3AD203B41FA5}">
                      <a16:colId xmlns:a16="http://schemas.microsoft.com/office/drawing/2014/main" val="2743665948"/>
                    </a:ext>
                  </a:extLst>
                </a:gridCol>
                <a:gridCol w="460793">
                  <a:extLst>
                    <a:ext uri="{9D8B030D-6E8A-4147-A177-3AD203B41FA5}">
                      <a16:colId xmlns:a16="http://schemas.microsoft.com/office/drawing/2014/main" val="893025004"/>
                    </a:ext>
                  </a:extLst>
                </a:gridCol>
                <a:gridCol w="460793">
                  <a:extLst>
                    <a:ext uri="{9D8B030D-6E8A-4147-A177-3AD203B41FA5}">
                      <a16:colId xmlns:a16="http://schemas.microsoft.com/office/drawing/2014/main" val="223401193"/>
                    </a:ext>
                  </a:extLst>
                </a:gridCol>
                <a:gridCol w="460793">
                  <a:extLst>
                    <a:ext uri="{9D8B030D-6E8A-4147-A177-3AD203B41FA5}">
                      <a16:colId xmlns:a16="http://schemas.microsoft.com/office/drawing/2014/main" val="724622041"/>
                    </a:ext>
                  </a:extLst>
                </a:gridCol>
                <a:gridCol w="460793">
                  <a:extLst>
                    <a:ext uri="{9D8B030D-6E8A-4147-A177-3AD203B41FA5}">
                      <a16:colId xmlns:a16="http://schemas.microsoft.com/office/drawing/2014/main" val="3776028066"/>
                    </a:ext>
                  </a:extLst>
                </a:gridCol>
                <a:gridCol w="460793">
                  <a:extLst>
                    <a:ext uri="{9D8B030D-6E8A-4147-A177-3AD203B41FA5}">
                      <a16:colId xmlns:a16="http://schemas.microsoft.com/office/drawing/2014/main" val="3435917744"/>
                    </a:ext>
                  </a:extLst>
                </a:gridCol>
                <a:gridCol w="460793">
                  <a:extLst>
                    <a:ext uri="{9D8B030D-6E8A-4147-A177-3AD203B41FA5}">
                      <a16:colId xmlns:a16="http://schemas.microsoft.com/office/drawing/2014/main" val="3354497691"/>
                    </a:ext>
                  </a:extLst>
                </a:gridCol>
                <a:gridCol w="460793">
                  <a:extLst>
                    <a:ext uri="{9D8B030D-6E8A-4147-A177-3AD203B41FA5}">
                      <a16:colId xmlns:a16="http://schemas.microsoft.com/office/drawing/2014/main" val="1307085484"/>
                    </a:ext>
                  </a:extLst>
                </a:gridCol>
                <a:gridCol w="460793">
                  <a:extLst>
                    <a:ext uri="{9D8B030D-6E8A-4147-A177-3AD203B41FA5}">
                      <a16:colId xmlns:a16="http://schemas.microsoft.com/office/drawing/2014/main" val="2471070338"/>
                    </a:ext>
                  </a:extLst>
                </a:gridCol>
                <a:gridCol w="460793">
                  <a:extLst>
                    <a:ext uri="{9D8B030D-6E8A-4147-A177-3AD203B41FA5}">
                      <a16:colId xmlns:a16="http://schemas.microsoft.com/office/drawing/2014/main" val="307447518"/>
                    </a:ext>
                  </a:extLst>
                </a:gridCol>
                <a:gridCol w="460793">
                  <a:extLst>
                    <a:ext uri="{9D8B030D-6E8A-4147-A177-3AD203B41FA5}">
                      <a16:colId xmlns:a16="http://schemas.microsoft.com/office/drawing/2014/main" val="1421999648"/>
                    </a:ext>
                  </a:extLst>
                </a:gridCol>
                <a:gridCol w="460793">
                  <a:extLst>
                    <a:ext uri="{9D8B030D-6E8A-4147-A177-3AD203B41FA5}">
                      <a16:colId xmlns:a16="http://schemas.microsoft.com/office/drawing/2014/main" val="1359557413"/>
                    </a:ext>
                  </a:extLst>
                </a:gridCol>
                <a:gridCol w="460793">
                  <a:extLst>
                    <a:ext uri="{9D8B030D-6E8A-4147-A177-3AD203B41FA5}">
                      <a16:colId xmlns:a16="http://schemas.microsoft.com/office/drawing/2014/main" val="124902294"/>
                    </a:ext>
                  </a:extLst>
                </a:gridCol>
                <a:gridCol w="460793">
                  <a:extLst>
                    <a:ext uri="{9D8B030D-6E8A-4147-A177-3AD203B41FA5}">
                      <a16:colId xmlns:a16="http://schemas.microsoft.com/office/drawing/2014/main" val="1859376496"/>
                    </a:ext>
                  </a:extLst>
                </a:gridCol>
                <a:gridCol w="460793">
                  <a:extLst>
                    <a:ext uri="{9D8B030D-6E8A-4147-A177-3AD203B41FA5}">
                      <a16:colId xmlns:a16="http://schemas.microsoft.com/office/drawing/2014/main" val="420291690"/>
                    </a:ext>
                  </a:extLst>
                </a:gridCol>
                <a:gridCol w="460793">
                  <a:extLst>
                    <a:ext uri="{9D8B030D-6E8A-4147-A177-3AD203B41FA5}">
                      <a16:colId xmlns:a16="http://schemas.microsoft.com/office/drawing/2014/main" val="726470310"/>
                    </a:ext>
                  </a:extLst>
                </a:gridCol>
                <a:gridCol w="460793">
                  <a:extLst>
                    <a:ext uri="{9D8B030D-6E8A-4147-A177-3AD203B41FA5}">
                      <a16:colId xmlns:a16="http://schemas.microsoft.com/office/drawing/2014/main" val="909698458"/>
                    </a:ext>
                  </a:extLst>
                </a:gridCol>
                <a:gridCol w="460793">
                  <a:extLst>
                    <a:ext uri="{9D8B030D-6E8A-4147-A177-3AD203B41FA5}">
                      <a16:colId xmlns:a16="http://schemas.microsoft.com/office/drawing/2014/main" val="3964294401"/>
                    </a:ext>
                  </a:extLst>
                </a:gridCol>
              </a:tblGrid>
              <a:tr h="452684">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4</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5</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6</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7</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6</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1529604240"/>
                  </a:ext>
                </a:extLst>
              </a:tr>
              <a:tr h="452684">
                <a:tc>
                  <a:txBody>
                    <a:bodyPr/>
                    <a:lstStyle/>
                    <a:p>
                      <a:pPr algn="ctr"/>
                      <a:r>
                        <a:rPr lang="en-US" sz="2000">
                          <a:solidFill>
                            <a:srgbClr val="FF0000"/>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rgbClr val="FF0000"/>
                          </a:solidFill>
                          <a:latin typeface="Times New Roman" panose="02020603050405020304" pitchFamily="18" charset="0"/>
                          <a:cs typeface="Times New Roman" panose="02020603050405020304" pitchFamily="18" charset="0"/>
                        </a:rPr>
                        <a:t>7</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7</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7</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7</a:t>
                      </a:r>
                    </a:p>
                  </a:txBody>
                  <a:tcPr/>
                </a:tc>
                <a:tc>
                  <a:txBody>
                    <a:bodyPr/>
                    <a:lstStyle/>
                    <a:p>
                      <a:pPr algn="ctr"/>
                      <a:r>
                        <a:rPr lang="en-US" sz="2000">
                          <a:solidFill>
                            <a:srgbClr val="FF0000"/>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3697377199"/>
                  </a:ext>
                </a:extLst>
              </a:tr>
              <a:tr h="452684">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000">
                          <a:solidFill>
                            <a:srgbClr val="FF0000"/>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2385830369"/>
                  </a:ext>
                </a:extLst>
              </a:tr>
              <a:tr h="452684">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000">
                          <a:solidFill>
                            <a:srgbClr val="FF0000"/>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566407224"/>
                  </a:ext>
                </a:extLst>
              </a:tr>
              <a:tr h="452684">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000">
                          <a:solidFill>
                            <a:srgbClr val="FF0000"/>
                          </a:solidFill>
                          <a:latin typeface="Times New Roman" panose="02020603050405020304" pitchFamily="18" charset="0"/>
                          <a:cs typeface="Times New Roman" panose="02020603050405020304" pitchFamily="18" charset="0"/>
                        </a:rPr>
                        <a:t>4</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4</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4</a:t>
                      </a:r>
                    </a:p>
                  </a:txBody>
                  <a:tcPr/>
                </a:tc>
                <a:tc>
                  <a:txBody>
                    <a:bodyPr/>
                    <a:lstStyle/>
                    <a:p>
                      <a:pPr algn="ctr"/>
                      <a:r>
                        <a:rPr lang="en-US" sz="2000">
                          <a:solidFill>
                            <a:srgbClr val="FF0000"/>
                          </a:solidFill>
                          <a:latin typeface="Times New Roman" panose="02020603050405020304" pitchFamily="18" charset="0"/>
                          <a:cs typeface="Times New Roman" panose="02020603050405020304" pitchFamily="18" charset="0"/>
                        </a:rPr>
                        <a:t>5</a:t>
                      </a:r>
                    </a:p>
                  </a:txBody>
                  <a:tcPr/>
                </a:tc>
                <a:tc>
                  <a:txBody>
                    <a:bodyPr/>
                    <a:lstStyle/>
                    <a:p>
                      <a:pPr algn="ctr"/>
                      <a:r>
                        <a:rPr lang="en-US" sz="2000">
                          <a:solidFill>
                            <a:srgbClr val="FF0000"/>
                          </a:solidFill>
                          <a:latin typeface="Times New Roman" panose="02020603050405020304" pitchFamily="18" charset="0"/>
                          <a:cs typeface="Times New Roman" panose="02020603050405020304" pitchFamily="18" charset="0"/>
                        </a:rPr>
                        <a:t>6</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6</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6</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6</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6</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6</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6</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6</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6</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6</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6</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6</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3493826226"/>
                  </a:ext>
                </a:extLst>
              </a:tr>
              <a:tr h="452684">
                <a:tc>
                  <a:txBody>
                    <a:bodyPr/>
                    <a:lstStyle/>
                    <a:p>
                      <a:pPr algn="ctr"/>
                      <a:r>
                        <a:rPr lang="en-US" sz="2000">
                          <a:solidFill>
                            <a:schemeClr val="tx1"/>
                          </a:solidFill>
                          <a:latin typeface="Times New Roman" panose="02020603050405020304" pitchFamily="18" charset="0"/>
                          <a:cs typeface="Times New Roman" panose="02020603050405020304" pitchFamily="18" charset="0"/>
                        </a:rPr>
                        <a:t>*</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a:t>
                      </a:r>
                    </a:p>
                  </a:txBody>
                  <a:tcPr/>
                </a:tc>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a:t>
                      </a: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a:t>
                      </a:r>
                    </a:p>
                  </a:txBody>
                  <a:tcPr/>
                </a:tc>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a:t>
                      </a:r>
                    </a:p>
                  </a:txBody>
                  <a:tcPr/>
                </a:tc>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2000">
                          <a:solidFill>
                            <a:schemeClr val="tx1"/>
                          </a:solidFill>
                          <a:latin typeface="Times New Roman" panose="02020603050405020304" pitchFamily="18" charset="0"/>
                          <a:cs typeface="Times New Roman" panose="02020603050405020304" pitchFamily="18" charset="0"/>
                        </a:rPr>
                        <a:t>*</a:t>
                      </a:r>
                    </a:p>
                  </a:txBody>
                  <a:tcPr/>
                </a:tc>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endParaRPr lang="en-US" sz="200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3256643"/>
                  </a:ext>
                </a:extLst>
              </a:tr>
            </a:tbl>
          </a:graphicData>
        </a:graphic>
      </p:graphicFrame>
      <p:cxnSp>
        <p:nvCxnSpPr>
          <p:cNvPr id="5" name="Straight Connector 4"/>
          <p:cNvCxnSpPr/>
          <p:nvPr/>
        </p:nvCxnSpPr>
        <p:spPr>
          <a:xfrm flipH="1">
            <a:off x="2918012" y="3541041"/>
            <a:ext cx="13447" cy="27161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744198" y="3541041"/>
            <a:ext cx="13447" cy="27161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6570384" y="3541041"/>
            <a:ext cx="13447" cy="27161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8439035" y="3541041"/>
            <a:ext cx="13447" cy="27161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91826" y="6354052"/>
            <a:ext cx="4206315" cy="477054"/>
          </a:xfrm>
          <a:prstGeom prst="rect">
            <a:avLst/>
          </a:prstGeom>
          <a:noFill/>
        </p:spPr>
        <p:txBody>
          <a:bodyPr wrap="square" rtlCol="0">
            <a:spAutoFit/>
          </a:bodyPr>
          <a:lstStyle/>
          <a:p>
            <a:r>
              <a:rPr lang="en-US" sz="2500">
                <a:latin typeface="Times New Roman" panose="02020603050405020304" pitchFamily="18" charset="0"/>
                <a:cs typeface="Times New Roman" panose="02020603050405020304" pitchFamily="18" charset="0"/>
              </a:rPr>
              <a:t>Có 8 lỗi trang</a:t>
            </a:r>
          </a:p>
        </p:txBody>
      </p:sp>
    </p:spTree>
    <p:extLst>
      <p:ext uri="{BB962C8B-B14F-4D97-AF65-F5344CB8AC3E}">
        <p14:creationId xmlns:p14="http://schemas.microsoft.com/office/powerpoint/2010/main" val="136378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65734"/>
            <a:ext cx="12192000" cy="2057400"/>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r="100000" b="100000"/>
            </a:path>
            <a:tileRect l="-100000" t="-100000"/>
          </a:gradFill>
          <a:ln>
            <a:solidFill>
              <a:schemeClr val="accent3">
                <a:lumMod val="40000"/>
                <a:lumOff val="60000"/>
              </a:schemeClr>
            </a:solidFill>
          </a:ln>
          <a:effectLst>
            <a:innerShdw blurRad="114300">
              <a:prstClr val="black"/>
            </a:innerShdw>
          </a:effectLst>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CÂU HỎI TRẮC NGHIỆM TỔNG HỢP</a:t>
            </a:r>
          </a:p>
        </p:txBody>
      </p:sp>
    </p:spTree>
    <p:extLst>
      <p:ext uri="{BB962C8B-B14F-4D97-AF65-F5344CB8AC3E}">
        <p14:creationId xmlns:p14="http://schemas.microsoft.com/office/powerpoint/2010/main" val="9268312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3644154"/>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r="100000" b="100000"/>
            </a:path>
            <a:tileRect l="-100000" t="-100000"/>
          </a:gradFill>
          <a:ln>
            <a:solidFill>
              <a:schemeClr val="accent3">
                <a:lumMod val="40000"/>
                <a:lumOff val="60000"/>
              </a:schemeClr>
            </a:solidFill>
          </a:ln>
          <a:effectLst>
            <a:innerShdw blurRad="114300">
              <a:prstClr val="black"/>
            </a:innerShdw>
          </a:effectLst>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just"/>
            <a:r>
              <a:rPr lang="en-US" sz="3000" b="1">
                <a:solidFill>
                  <a:schemeClr val="tx1"/>
                </a:solidFill>
                <a:latin typeface="Times New Roman" panose="02020603050405020304" pitchFamily="18" charset="0"/>
                <a:cs typeface="Times New Roman" panose="02020603050405020304" pitchFamily="18" charset="0"/>
              </a:rPr>
              <a:t>Câu 1:</a:t>
            </a:r>
          </a:p>
          <a:p>
            <a:pPr algn="just"/>
            <a:r>
              <a:rPr lang="vi-VN" sz="3000">
                <a:solidFill>
                  <a:schemeClr val="tx1"/>
                </a:solidFill>
                <a:latin typeface="Times New Roman" panose="02020603050405020304" pitchFamily="18" charset="0"/>
                <a:cs typeface="Times New Roman" panose="02020603050405020304" pitchFamily="18" charset="0"/>
              </a:rPr>
              <a:t>Xét một hệ thống sử dụng kỹ thuật phân trang, với bảng trang được lưu trữ trong bộ nhớ chính. Thời</a:t>
            </a:r>
            <a:r>
              <a:rPr lang="en-US" sz="3000">
                <a:solidFill>
                  <a:schemeClr val="tx1"/>
                </a:solidFill>
                <a:latin typeface="Times New Roman" panose="02020603050405020304" pitchFamily="18" charset="0"/>
                <a:cs typeface="Times New Roman" panose="02020603050405020304" pitchFamily="18" charset="0"/>
              </a:rPr>
              <a:t> </a:t>
            </a:r>
            <a:r>
              <a:rPr lang="vi-VN" sz="3000">
                <a:solidFill>
                  <a:schemeClr val="tx1"/>
                </a:solidFill>
                <a:latin typeface="Times New Roman" panose="02020603050405020304" pitchFamily="18" charset="0"/>
                <a:cs typeface="Times New Roman" panose="02020603050405020304" pitchFamily="18" charset="0"/>
              </a:rPr>
              <a:t>gian cho một lần truy xuất bộ nhớ bình thường là 300 nanoseconds. Nếu sử dụng TLBs với hit-ratio</a:t>
            </a:r>
            <a:r>
              <a:rPr lang="en-US" sz="3000">
                <a:solidFill>
                  <a:schemeClr val="tx1"/>
                </a:solidFill>
                <a:latin typeface="Times New Roman" panose="02020603050405020304" pitchFamily="18" charset="0"/>
                <a:cs typeface="Times New Roman" panose="02020603050405020304" pitchFamily="18" charset="0"/>
              </a:rPr>
              <a:t> </a:t>
            </a:r>
            <a:r>
              <a:rPr lang="vi-VN" sz="3000">
                <a:solidFill>
                  <a:schemeClr val="tx1"/>
                </a:solidFill>
                <a:latin typeface="Times New Roman" panose="02020603050405020304" pitchFamily="18" charset="0"/>
                <a:cs typeface="Times New Roman" panose="02020603050405020304" pitchFamily="18" charset="0"/>
              </a:rPr>
              <a:t>( tỉ lệ tìm thấy) là 75%, thời gian để tìm trong TLBs xem như bằng 0</a:t>
            </a:r>
            <a:r>
              <a:rPr lang="en-US" sz="3000">
                <a:solidFill>
                  <a:schemeClr val="tx1"/>
                </a:solidFill>
                <a:latin typeface="Times New Roman" panose="02020603050405020304" pitchFamily="18" charset="0"/>
                <a:cs typeface="Times New Roman" panose="02020603050405020304" pitchFamily="18" charset="0"/>
              </a:rPr>
              <a:t>.</a:t>
            </a:r>
          </a:p>
          <a:p>
            <a:pPr algn="just"/>
            <a:r>
              <a:rPr lang="en-US" sz="3000" b="1">
                <a:solidFill>
                  <a:schemeClr val="tx1"/>
                </a:solidFill>
                <a:latin typeface="Times New Roman" panose="02020603050405020304" pitchFamily="18" charset="0"/>
                <a:cs typeface="Times New Roman" panose="02020603050405020304" pitchFamily="18" charset="0"/>
              </a:rPr>
              <a:t>T</a:t>
            </a:r>
            <a:r>
              <a:rPr lang="vi-VN" sz="3000" b="1">
                <a:solidFill>
                  <a:schemeClr val="tx1"/>
                </a:solidFill>
                <a:latin typeface="Times New Roman" panose="02020603050405020304" pitchFamily="18" charset="0"/>
                <a:cs typeface="Times New Roman" panose="02020603050405020304" pitchFamily="18" charset="0"/>
              </a:rPr>
              <a:t>ính thời gian truy xuất bộ nhớ</a:t>
            </a:r>
            <a:r>
              <a:rPr lang="en-US" sz="3000" b="1">
                <a:solidFill>
                  <a:schemeClr val="tx1"/>
                </a:solidFill>
                <a:latin typeface="Times New Roman" panose="02020603050405020304" pitchFamily="18" charset="0"/>
                <a:cs typeface="Times New Roman" panose="02020603050405020304" pitchFamily="18" charset="0"/>
              </a:rPr>
              <a:t> </a:t>
            </a:r>
            <a:r>
              <a:rPr lang="vi-VN" sz="3000" b="1">
                <a:solidFill>
                  <a:schemeClr val="tx1"/>
                </a:solidFill>
                <a:latin typeface="Times New Roman" panose="02020603050405020304" pitchFamily="18" charset="0"/>
                <a:cs typeface="Times New Roman" panose="02020603050405020304" pitchFamily="18" charset="0"/>
              </a:rPr>
              <a:t>trong hệ thống</a:t>
            </a:r>
            <a:r>
              <a:rPr lang="vi-VN" sz="3000">
                <a:solidFill>
                  <a:schemeClr val="tx1"/>
                </a:solidFill>
                <a:latin typeface="Times New Roman" panose="02020603050405020304" pitchFamily="18" charset="0"/>
                <a:cs typeface="Times New Roman" panose="02020603050405020304" pitchFamily="18" charset="0"/>
              </a:rPr>
              <a:t> </a:t>
            </a:r>
            <a:endParaRPr lang="en-US" sz="3000">
              <a:solidFill>
                <a:schemeClr val="tx1"/>
              </a:solidFill>
              <a:latin typeface="Times New Roman" panose="02020603050405020304" pitchFamily="18" charset="0"/>
              <a:cs typeface="Times New Roman" panose="02020603050405020304" pitchFamily="18" charset="0"/>
            </a:endParaRPr>
          </a:p>
          <a:p>
            <a:pPr algn="just"/>
            <a:r>
              <a:rPr lang="vi-VN" sz="3000">
                <a:solidFill>
                  <a:schemeClr val="tx1"/>
                </a:solidFill>
                <a:latin typeface="Times New Roman" panose="02020603050405020304" pitchFamily="18" charset="0"/>
                <a:cs typeface="Times New Roman" panose="02020603050405020304" pitchFamily="18" charset="0"/>
              </a:rPr>
              <a:t>(effective memory reference time)</a:t>
            </a:r>
            <a:r>
              <a:rPr lang="en-US" sz="3000">
                <a:solidFill>
                  <a:schemeClr val="tx1"/>
                </a:solidFill>
                <a:latin typeface="Times New Roman" panose="02020603050405020304" pitchFamily="18" charset="0"/>
                <a:cs typeface="Times New Roman" panose="02020603050405020304" pitchFamily="18" charset="0"/>
              </a:rPr>
              <a:t>.</a:t>
            </a:r>
          </a:p>
        </p:txBody>
      </p:sp>
      <p:sp>
        <p:nvSpPr>
          <p:cNvPr id="2" name="Rounded Rectangle 1"/>
          <p:cNvSpPr/>
          <p:nvPr/>
        </p:nvSpPr>
        <p:spPr>
          <a:xfrm>
            <a:off x="0" y="3832412"/>
            <a:ext cx="12192000" cy="278354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300ns</a:t>
            </a: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375ns</a:t>
            </a: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600ns</a:t>
            </a: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225ns</a:t>
            </a:r>
          </a:p>
        </p:txBody>
      </p:sp>
    </p:spTree>
    <p:extLst>
      <p:ext uri="{BB962C8B-B14F-4D97-AF65-F5344CB8AC3E}">
        <p14:creationId xmlns:p14="http://schemas.microsoft.com/office/powerpoint/2010/main" val="260352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2">
                                            <p:txEl>
                                              <p:pRg st="1" end="1"/>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3644154"/>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r="100000" b="100000"/>
            </a:path>
            <a:tileRect l="-100000" t="-100000"/>
          </a:gradFill>
          <a:ln>
            <a:solidFill>
              <a:schemeClr val="accent3">
                <a:lumMod val="40000"/>
                <a:lumOff val="60000"/>
              </a:schemeClr>
            </a:solidFill>
          </a:ln>
          <a:effectLst>
            <a:innerShdw blurRad="114300">
              <a:prstClr val="black"/>
            </a:innerShdw>
          </a:effectLst>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just"/>
            <a:r>
              <a:rPr lang="en-US" sz="3000" b="1">
                <a:solidFill>
                  <a:schemeClr val="tx1"/>
                </a:solidFill>
                <a:latin typeface="Times New Roman" panose="02020603050405020304" pitchFamily="18" charset="0"/>
                <a:cs typeface="Times New Roman" panose="02020603050405020304" pitchFamily="18" charset="0"/>
              </a:rPr>
              <a:t>Câu 2:</a:t>
            </a:r>
          </a:p>
          <a:p>
            <a:pPr algn="just"/>
            <a:r>
              <a:rPr lang="vi-VN" sz="3000">
                <a:solidFill>
                  <a:schemeClr val="tx1"/>
                </a:solidFill>
                <a:latin typeface="Times New Roman" panose="02020603050405020304" pitchFamily="18" charset="0"/>
                <a:cs typeface="Times New Roman" panose="02020603050405020304" pitchFamily="18" charset="0"/>
              </a:rPr>
              <a:t>Cho địa chỉ vật lý là 4100 sẽ được chuyển thành địa chỉ ảo bao nhiêu? </a:t>
            </a:r>
            <a:endParaRPr lang="en-US" sz="3000">
              <a:solidFill>
                <a:schemeClr val="tx1"/>
              </a:solidFill>
              <a:latin typeface="Times New Roman" panose="02020603050405020304" pitchFamily="18" charset="0"/>
              <a:cs typeface="Times New Roman" panose="02020603050405020304" pitchFamily="18" charset="0"/>
            </a:endParaRPr>
          </a:p>
          <a:p>
            <a:pPr algn="just"/>
            <a:r>
              <a:rPr lang="vi-VN" sz="3000">
                <a:solidFill>
                  <a:schemeClr val="tx1"/>
                </a:solidFill>
                <a:latin typeface="Times New Roman" panose="02020603050405020304" pitchFamily="18" charset="0"/>
                <a:cs typeface="Times New Roman" panose="02020603050405020304" pitchFamily="18" charset="0"/>
              </a:rPr>
              <a:t>Biết rằng kích thước mỗi frame</a:t>
            </a:r>
            <a:r>
              <a:rPr lang="en-US" sz="3000">
                <a:solidFill>
                  <a:schemeClr val="tx1"/>
                </a:solidFill>
                <a:latin typeface="Times New Roman" panose="02020603050405020304" pitchFamily="18" charset="0"/>
                <a:cs typeface="Times New Roman" panose="02020603050405020304" pitchFamily="18" charset="0"/>
              </a:rPr>
              <a:t> </a:t>
            </a:r>
            <a:r>
              <a:rPr lang="vi-VN" sz="3000">
                <a:solidFill>
                  <a:schemeClr val="tx1"/>
                </a:solidFill>
                <a:latin typeface="Times New Roman" panose="02020603050405020304" pitchFamily="18" charset="0"/>
                <a:cs typeface="Times New Roman" panose="02020603050405020304" pitchFamily="18" charset="0"/>
              </a:rPr>
              <a:t>là 1K bytes, và bảng ánh xạ địa chỉ ảo</a:t>
            </a:r>
            <a:r>
              <a:rPr lang="en-US" sz="3000">
                <a:solidFill>
                  <a:schemeClr val="tx1"/>
                </a:solidFill>
                <a:latin typeface="Times New Roman" panose="02020603050405020304" pitchFamily="18" charset="0"/>
                <a:cs typeface="Times New Roman" panose="02020603050405020304" pitchFamily="18" charset="0"/>
              </a:rPr>
              <a:t>.</a:t>
            </a:r>
          </a:p>
        </p:txBody>
      </p:sp>
      <p:sp>
        <p:nvSpPr>
          <p:cNvPr id="2" name="Rounded Rectangle 1"/>
          <p:cNvSpPr/>
          <p:nvPr/>
        </p:nvSpPr>
        <p:spPr>
          <a:xfrm>
            <a:off x="0" y="3832412"/>
            <a:ext cx="12192000" cy="278354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4100</a:t>
            </a: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1024</a:t>
            </a: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1028</a:t>
            </a: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5124</a:t>
            </a:r>
          </a:p>
        </p:txBody>
      </p:sp>
      <p:pic>
        <p:nvPicPr>
          <p:cNvPr id="3" name="Picture 2"/>
          <p:cNvPicPr>
            <a:picLocks noChangeAspect="1"/>
          </p:cNvPicPr>
          <p:nvPr/>
        </p:nvPicPr>
        <p:blipFill>
          <a:blip r:embed="rId2"/>
          <a:stretch>
            <a:fillRect/>
          </a:stretch>
        </p:blipFill>
        <p:spPr>
          <a:xfrm>
            <a:off x="9587754" y="2510117"/>
            <a:ext cx="2052916" cy="4105836"/>
          </a:xfrm>
          <a:prstGeom prst="rect">
            <a:avLst/>
          </a:prstGeom>
        </p:spPr>
      </p:pic>
    </p:spTree>
    <p:extLst>
      <p:ext uri="{BB962C8B-B14F-4D97-AF65-F5344CB8AC3E}">
        <p14:creationId xmlns:p14="http://schemas.microsoft.com/office/powerpoint/2010/main" val="223139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2">
                                            <p:txEl>
                                              <p:pRg st="2" end="2"/>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3644154"/>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r="100000" b="100000"/>
            </a:path>
            <a:tileRect l="-100000" t="-100000"/>
          </a:gradFill>
          <a:ln>
            <a:solidFill>
              <a:schemeClr val="accent3">
                <a:lumMod val="40000"/>
                <a:lumOff val="60000"/>
              </a:schemeClr>
            </a:solidFill>
          </a:ln>
          <a:effectLst>
            <a:innerShdw blurRad="114300">
              <a:prstClr val="black"/>
            </a:innerShdw>
          </a:effectLst>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just"/>
            <a:r>
              <a:rPr lang="en-US" sz="3000" b="1">
                <a:solidFill>
                  <a:schemeClr val="tx1"/>
                </a:solidFill>
                <a:latin typeface="Times New Roman" panose="02020603050405020304" pitchFamily="18" charset="0"/>
                <a:cs typeface="Times New Roman" panose="02020603050405020304" pitchFamily="18" charset="0"/>
              </a:rPr>
              <a:t>Câu 4:</a:t>
            </a:r>
          </a:p>
          <a:p>
            <a:pPr algn="just"/>
            <a:r>
              <a:rPr lang="vi-VN" sz="3000">
                <a:solidFill>
                  <a:schemeClr val="tx1"/>
                </a:solidFill>
                <a:latin typeface="Times New Roman" panose="02020603050405020304" pitchFamily="18" charset="0"/>
                <a:cs typeface="Times New Roman" panose="02020603050405020304" pitchFamily="18" charset="0"/>
              </a:rPr>
              <a:t>Chương trình .COM của MS-Dos có thể gán địa chỉ tuyệt đối lúc nào?</a:t>
            </a:r>
            <a:endParaRPr lang="en-US" sz="3000">
              <a:solidFill>
                <a:schemeClr val="tx1"/>
              </a:solidFill>
              <a:latin typeface="Times New Roman" panose="02020603050405020304" pitchFamily="18" charset="0"/>
              <a:cs typeface="Times New Roman" panose="02020603050405020304" pitchFamily="18" charset="0"/>
            </a:endParaRPr>
          </a:p>
        </p:txBody>
      </p:sp>
      <p:sp>
        <p:nvSpPr>
          <p:cNvPr id="2" name="Rounded Rectangle 1"/>
          <p:cNvSpPr/>
          <p:nvPr/>
        </p:nvSpPr>
        <p:spPr>
          <a:xfrm>
            <a:off x="0" y="3832412"/>
            <a:ext cx="12192000" cy="278354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Load time</a:t>
            </a: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Run time</a:t>
            </a: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Compile time</a:t>
            </a: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Linking time</a:t>
            </a:r>
          </a:p>
        </p:txBody>
      </p:sp>
    </p:spTree>
    <p:extLst>
      <p:ext uri="{BB962C8B-B14F-4D97-AF65-F5344CB8AC3E}">
        <p14:creationId xmlns:p14="http://schemas.microsoft.com/office/powerpoint/2010/main" val="349484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2">
                                            <p:txEl>
                                              <p:pRg st="2" end="2"/>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3644154"/>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r="100000" b="100000"/>
            </a:path>
            <a:tileRect l="-100000" t="-100000"/>
          </a:gradFill>
          <a:ln>
            <a:solidFill>
              <a:schemeClr val="accent3">
                <a:lumMod val="40000"/>
                <a:lumOff val="60000"/>
              </a:schemeClr>
            </a:solidFill>
          </a:ln>
          <a:effectLst>
            <a:innerShdw blurRad="114300">
              <a:prstClr val="black"/>
            </a:innerShdw>
          </a:effectLst>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just"/>
            <a:r>
              <a:rPr lang="en-US" sz="3000" b="1">
                <a:solidFill>
                  <a:schemeClr val="tx1"/>
                </a:solidFill>
                <a:latin typeface="Times New Roman" panose="02020603050405020304" pitchFamily="18" charset="0"/>
                <a:cs typeface="Times New Roman" panose="02020603050405020304" pitchFamily="18" charset="0"/>
              </a:rPr>
              <a:t>Câu 5:</a:t>
            </a:r>
          </a:p>
          <a:p>
            <a:pPr algn="just"/>
            <a:r>
              <a:rPr lang="vi-VN" sz="3000">
                <a:solidFill>
                  <a:schemeClr val="tx1"/>
                </a:solidFill>
                <a:latin typeface="Times New Roman" panose="02020603050405020304" pitchFamily="18" charset="0"/>
                <a:cs typeface="Times New Roman" panose="02020603050405020304" pitchFamily="18" charset="0"/>
              </a:rPr>
              <a:t>Xét một hệ thống sử dụng kỹ thuật phân trang, với bảng trang được lưu trữ trong bộ nhớ chính. Nếu</a:t>
            </a:r>
            <a:r>
              <a:rPr lang="en-US" sz="3000">
                <a:solidFill>
                  <a:schemeClr val="tx1"/>
                </a:solidFill>
                <a:latin typeface="Times New Roman" panose="02020603050405020304" pitchFamily="18" charset="0"/>
                <a:cs typeface="Times New Roman" panose="02020603050405020304" pitchFamily="18" charset="0"/>
              </a:rPr>
              <a:t> </a:t>
            </a:r>
            <a:r>
              <a:rPr lang="vi-VN" sz="3000">
                <a:solidFill>
                  <a:schemeClr val="tx1"/>
                </a:solidFill>
                <a:latin typeface="Times New Roman" panose="02020603050405020304" pitchFamily="18" charset="0"/>
                <a:cs typeface="Times New Roman" panose="02020603050405020304" pitchFamily="18" charset="0"/>
              </a:rPr>
              <a:t>sử dụng TLBs với hit-ratio ( tỉ lệ tìm thấy) là 85%, thời gian để tìm trong TLBs là 20 nanosecond,</a:t>
            </a:r>
            <a:r>
              <a:rPr lang="en-US" sz="3000">
                <a:solidFill>
                  <a:schemeClr val="tx1"/>
                </a:solidFill>
                <a:latin typeface="Times New Roman" panose="02020603050405020304" pitchFamily="18" charset="0"/>
                <a:cs typeface="Times New Roman" panose="02020603050405020304" pitchFamily="18" charset="0"/>
              </a:rPr>
              <a:t> </a:t>
            </a:r>
            <a:r>
              <a:rPr lang="vi-VN" sz="3000">
                <a:solidFill>
                  <a:schemeClr val="tx1"/>
                </a:solidFill>
                <a:latin typeface="Times New Roman" panose="02020603050405020304" pitchFamily="18" charset="0"/>
                <a:cs typeface="Times New Roman" panose="02020603050405020304" pitchFamily="18" charset="0"/>
              </a:rPr>
              <a:t>và</a:t>
            </a:r>
            <a:r>
              <a:rPr lang="en-US" sz="3000">
                <a:solidFill>
                  <a:schemeClr val="tx1"/>
                </a:solidFill>
                <a:latin typeface="Times New Roman" panose="02020603050405020304" pitchFamily="18" charset="0"/>
                <a:cs typeface="Times New Roman" panose="02020603050405020304" pitchFamily="18" charset="0"/>
              </a:rPr>
              <a:t> </a:t>
            </a:r>
            <a:r>
              <a:rPr lang="vi-VN" sz="3000">
                <a:solidFill>
                  <a:schemeClr val="tx1"/>
                </a:solidFill>
                <a:latin typeface="Times New Roman" panose="02020603050405020304" pitchFamily="18" charset="0"/>
                <a:cs typeface="Times New Roman" panose="02020603050405020304" pitchFamily="18" charset="0"/>
              </a:rPr>
              <a:t>thời gian cho một lần truy xuất bộ nhớ bình thường là 100 nanoseconds</a:t>
            </a:r>
            <a:r>
              <a:rPr lang="en-US" sz="3000">
                <a:solidFill>
                  <a:schemeClr val="tx1"/>
                </a:solidFill>
                <a:latin typeface="Times New Roman" panose="02020603050405020304" pitchFamily="18" charset="0"/>
                <a:cs typeface="Times New Roman" panose="02020603050405020304" pitchFamily="18" charset="0"/>
              </a:rPr>
              <a:t>.</a:t>
            </a:r>
          </a:p>
          <a:p>
            <a:pPr algn="just"/>
            <a:r>
              <a:rPr lang="en-US" sz="3000" b="1">
                <a:solidFill>
                  <a:schemeClr val="tx1"/>
                </a:solidFill>
                <a:latin typeface="Times New Roman" panose="02020603050405020304" pitchFamily="18" charset="0"/>
                <a:cs typeface="Times New Roman" panose="02020603050405020304" pitchFamily="18" charset="0"/>
              </a:rPr>
              <a:t>T</a:t>
            </a:r>
            <a:r>
              <a:rPr lang="vi-VN" sz="3000" b="1">
                <a:solidFill>
                  <a:schemeClr val="tx1"/>
                </a:solidFill>
                <a:latin typeface="Times New Roman" panose="02020603050405020304" pitchFamily="18" charset="0"/>
                <a:cs typeface="Times New Roman" panose="02020603050405020304" pitchFamily="18" charset="0"/>
              </a:rPr>
              <a:t>ính thời gian truy xuất bộ</a:t>
            </a:r>
            <a:r>
              <a:rPr lang="en-US" sz="3000" b="1">
                <a:solidFill>
                  <a:schemeClr val="tx1"/>
                </a:solidFill>
                <a:latin typeface="Times New Roman" panose="02020603050405020304" pitchFamily="18" charset="0"/>
                <a:cs typeface="Times New Roman" panose="02020603050405020304" pitchFamily="18" charset="0"/>
              </a:rPr>
              <a:t> </a:t>
            </a:r>
            <a:r>
              <a:rPr lang="vi-VN" sz="3000" b="1">
                <a:solidFill>
                  <a:schemeClr val="tx1"/>
                </a:solidFill>
                <a:latin typeface="Times New Roman" panose="02020603050405020304" pitchFamily="18" charset="0"/>
                <a:cs typeface="Times New Roman" panose="02020603050405020304" pitchFamily="18" charset="0"/>
              </a:rPr>
              <a:t>nhớ trong hệ thống </a:t>
            </a:r>
            <a:endParaRPr lang="en-US" sz="3000" b="1">
              <a:solidFill>
                <a:schemeClr val="tx1"/>
              </a:solidFill>
              <a:latin typeface="Times New Roman" panose="02020603050405020304" pitchFamily="18" charset="0"/>
              <a:cs typeface="Times New Roman" panose="02020603050405020304" pitchFamily="18" charset="0"/>
            </a:endParaRPr>
          </a:p>
          <a:p>
            <a:pPr algn="just"/>
            <a:r>
              <a:rPr lang="vi-VN" sz="3000">
                <a:solidFill>
                  <a:schemeClr val="tx1"/>
                </a:solidFill>
                <a:latin typeface="Times New Roman" panose="02020603050405020304" pitchFamily="18" charset="0"/>
                <a:cs typeface="Times New Roman" panose="02020603050405020304" pitchFamily="18" charset="0"/>
              </a:rPr>
              <a:t>(effective memory reference time)</a:t>
            </a:r>
            <a:endParaRPr lang="en-US" sz="3000">
              <a:solidFill>
                <a:schemeClr val="tx1"/>
              </a:solidFill>
              <a:latin typeface="Times New Roman" panose="02020603050405020304" pitchFamily="18" charset="0"/>
              <a:cs typeface="Times New Roman" panose="02020603050405020304" pitchFamily="18" charset="0"/>
            </a:endParaRPr>
          </a:p>
        </p:txBody>
      </p:sp>
      <p:sp>
        <p:nvSpPr>
          <p:cNvPr id="2" name="Rounded Rectangle 1"/>
          <p:cNvSpPr/>
          <p:nvPr/>
        </p:nvSpPr>
        <p:spPr>
          <a:xfrm>
            <a:off x="0" y="3832412"/>
            <a:ext cx="12192000" cy="278354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115ns</a:t>
            </a: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285ns</a:t>
            </a: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132ns</a:t>
            </a: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135ns</a:t>
            </a:r>
          </a:p>
        </p:txBody>
      </p:sp>
    </p:spTree>
    <p:extLst>
      <p:ext uri="{BB962C8B-B14F-4D97-AF65-F5344CB8AC3E}">
        <p14:creationId xmlns:p14="http://schemas.microsoft.com/office/powerpoint/2010/main" val="285990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2">
                                            <p:txEl>
                                              <p:pRg st="3" end="3"/>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2581836"/>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r="100000" b="100000"/>
            </a:path>
            <a:tileRect l="-100000" t="-100000"/>
          </a:gradFill>
          <a:ln>
            <a:solidFill>
              <a:schemeClr val="accent3">
                <a:lumMod val="40000"/>
                <a:lumOff val="60000"/>
              </a:schemeClr>
            </a:solidFill>
          </a:ln>
          <a:effectLst>
            <a:innerShdw blurRad="114300">
              <a:prstClr val="black"/>
            </a:innerShdw>
          </a:effectLst>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just"/>
            <a:r>
              <a:rPr lang="en-US" sz="3000" b="1">
                <a:solidFill>
                  <a:schemeClr val="tx1"/>
                </a:solidFill>
                <a:latin typeface="Times New Roman" panose="02020603050405020304" pitchFamily="18" charset="0"/>
                <a:cs typeface="Times New Roman" panose="02020603050405020304" pitchFamily="18" charset="0"/>
              </a:rPr>
              <a:t>Câu 6:</a:t>
            </a:r>
          </a:p>
          <a:p>
            <a:pPr algn="just"/>
            <a:r>
              <a:rPr lang="vi-VN" sz="3000">
                <a:solidFill>
                  <a:schemeClr val="tx1"/>
                </a:solidFill>
                <a:latin typeface="Times New Roman" panose="02020603050405020304" pitchFamily="18" charset="0"/>
                <a:cs typeface="Times New Roman" panose="02020603050405020304" pitchFamily="18" charset="0"/>
              </a:rPr>
              <a:t>Ưu điểm nào sau đây </a:t>
            </a:r>
            <a:r>
              <a:rPr lang="vi-VN" sz="3000" b="1">
                <a:solidFill>
                  <a:schemeClr val="tx1"/>
                </a:solidFill>
                <a:latin typeface="Times New Roman" panose="02020603050405020304" pitchFamily="18" charset="0"/>
                <a:cs typeface="Times New Roman" panose="02020603050405020304" pitchFamily="18" charset="0"/>
              </a:rPr>
              <a:t>không phải </a:t>
            </a:r>
            <a:r>
              <a:rPr lang="vi-VN" sz="3000">
                <a:solidFill>
                  <a:schemeClr val="tx1"/>
                </a:solidFill>
                <a:latin typeface="Times New Roman" panose="02020603050405020304" pitchFamily="18" charset="0"/>
                <a:cs typeface="Times New Roman" panose="02020603050405020304" pitchFamily="18" charset="0"/>
              </a:rPr>
              <a:t>là ưu điểm của bộ nhớ ảo?</a:t>
            </a:r>
            <a:endParaRPr lang="en-US" sz="3000">
              <a:solidFill>
                <a:schemeClr val="tx1"/>
              </a:solidFill>
              <a:latin typeface="Times New Roman" panose="02020603050405020304" pitchFamily="18" charset="0"/>
              <a:cs typeface="Times New Roman" panose="02020603050405020304" pitchFamily="18" charset="0"/>
            </a:endParaRPr>
          </a:p>
        </p:txBody>
      </p:sp>
      <p:sp>
        <p:nvSpPr>
          <p:cNvPr id="2" name="Rounded Rectangle 1"/>
          <p:cNvSpPr/>
          <p:nvPr/>
        </p:nvSpPr>
        <p:spPr>
          <a:xfrm>
            <a:off x="0" y="2958354"/>
            <a:ext cx="12192000" cy="36576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AutoNum type="alphaLcPeriod"/>
            </a:pPr>
            <a:r>
              <a:rPr lang="vi-VN" sz="3500">
                <a:solidFill>
                  <a:schemeClr val="tx1"/>
                </a:solidFill>
                <a:latin typeface="Times New Roman" panose="02020603050405020304" pitchFamily="18" charset="0"/>
                <a:cs typeface="Times New Roman" panose="02020603050405020304" pitchFamily="18" charset="0"/>
              </a:rPr>
              <a:t>Số lượng process trong bộ nhớ nhiều hơn</a:t>
            </a:r>
            <a:endParaRPr lang="en-US" sz="3500">
              <a:solidFill>
                <a:schemeClr val="tx1"/>
              </a:solidFill>
              <a:latin typeface="Times New Roman" panose="02020603050405020304" pitchFamily="18" charset="0"/>
              <a:cs typeface="Times New Roman" panose="02020603050405020304" pitchFamily="18" charset="0"/>
            </a:endParaRPr>
          </a:p>
          <a:p>
            <a:pPr marL="457200" indent="-457200">
              <a:buAutoNum type="alphaLcPeriod"/>
            </a:pPr>
            <a:r>
              <a:rPr lang="vi-VN" sz="3500">
                <a:solidFill>
                  <a:schemeClr val="tx1"/>
                </a:solidFill>
                <a:latin typeface="Times New Roman" panose="02020603050405020304" pitchFamily="18" charset="0"/>
                <a:cs typeface="Times New Roman" panose="02020603050405020304" pitchFamily="18" charset="0"/>
              </a:rPr>
              <a:t>Giúp hệ điều hành quản lý tiến trình dễ dàng</a:t>
            </a:r>
            <a:r>
              <a:rPr lang="en-US" sz="3500">
                <a:solidFill>
                  <a:schemeClr val="tx1"/>
                </a:solidFill>
                <a:latin typeface="Times New Roman" panose="02020603050405020304" pitchFamily="18" charset="0"/>
                <a:cs typeface="Times New Roman" panose="02020603050405020304" pitchFamily="18" charset="0"/>
              </a:rPr>
              <a:t> hơn</a:t>
            </a:r>
            <a:endParaRPr lang="vi-VN" sz="3500">
              <a:solidFill>
                <a:schemeClr val="tx1"/>
              </a:solidFill>
              <a:latin typeface="Times New Roman" panose="02020603050405020304" pitchFamily="18" charset="0"/>
              <a:cs typeface="Times New Roman" panose="02020603050405020304" pitchFamily="18" charset="0"/>
            </a:endParaRPr>
          </a:p>
          <a:p>
            <a:pPr marL="457200" indent="-457200">
              <a:buAutoNum type="alphaLcPeriod"/>
            </a:pPr>
            <a:r>
              <a:rPr lang="vi-VN" sz="3500">
                <a:solidFill>
                  <a:schemeClr val="tx1"/>
                </a:solidFill>
                <a:latin typeface="Times New Roman" panose="02020603050405020304" pitchFamily="18" charset="0"/>
                <a:cs typeface="Times New Roman" panose="02020603050405020304" pitchFamily="18" charset="0"/>
              </a:rPr>
              <a:t>Một process có thể thực thi ngay cả khi</a:t>
            </a:r>
            <a:r>
              <a:rPr lang="en-US" sz="3500">
                <a:solidFill>
                  <a:schemeClr val="tx1"/>
                </a:solidFill>
                <a:latin typeface="Times New Roman" panose="02020603050405020304" pitchFamily="18" charset="0"/>
                <a:cs typeface="Times New Roman" panose="02020603050405020304" pitchFamily="18" charset="0"/>
              </a:rPr>
              <a:t> </a:t>
            </a:r>
            <a:r>
              <a:rPr lang="vi-VN" sz="3500">
                <a:solidFill>
                  <a:schemeClr val="tx1"/>
                </a:solidFill>
                <a:latin typeface="Times New Roman" panose="02020603050405020304" pitchFamily="18" charset="0"/>
                <a:cs typeface="Times New Roman" panose="02020603050405020304" pitchFamily="18" charset="0"/>
              </a:rPr>
              <a:t>kích thước của nó lớn hơn bộ nhớ thực</a:t>
            </a:r>
            <a:endParaRPr lang="en-US" sz="3500">
              <a:solidFill>
                <a:schemeClr val="tx1"/>
              </a:solidFill>
              <a:latin typeface="Times New Roman" panose="02020603050405020304" pitchFamily="18" charset="0"/>
              <a:cs typeface="Times New Roman" panose="02020603050405020304" pitchFamily="18" charset="0"/>
            </a:endParaRPr>
          </a:p>
          <a:p>
            <a:pPr marL="457200" indent="-457200">
              <a:buAutoNum type="alphaLcPeriod"/>
            </a:pPr>
            <a:r>
              <a:rPr lang="en-US" sz="3500">
                <a:solidFill>
                  <a:schemeClr val="tx1"/>
                </a:solidFill>
                <a:latin typeface="Times New Roman" panose="02020603050405020304" pitchFamily="18" charset="0"/>
                <a:cs typeface="Times New Roman" panose="02020603050405020304" pitchFamily="18" charset="0"/>
              </a:rPr>
              <a:t>Giảm nhẹ công việc của lập trình viên</a:t>
            </a:r>
          </a:p>
        </p:txBody>
      </p:sp>
    </p:spTree>
    <p:extLst>
      <p:ext uri="{BB962C8B-B14F-4D97-AF65-F5344CB8AC3E}">
        <p14:creationId xmlns:p14="http://schemas.microsoft.com/office/powerpoint/2010/main" val="58044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2">
                                            <p:txEl>
                                              <p:pRg st="1" end="1"/>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3644154"/>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r="100000" b="100000"/>
            </a:path>
            <a:tileRect l="-100000" t="-100000"/>
          </a:gradFill>
          <a:ln>
            <a:solidFill>
              <a:schemeClr val="accent3">
                <a:lumMod val="40000"/>
                <a:lumOff val="60000"/>
              </a:schemeClr>
            </a:solidFill>
          </a:ln>
          <a:effectLst>
            <a:innerShdw blurRad="114300">
              <a:prstClr val="black"/>
            </a:innerShdw>
          </a:effectLst>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just"/>
            <a:r>
              <a:rPr lang="en-US" sz="3000" b="1">
                <a:solidFill>
                  <a:schemeClr val="tx1"/>
                </a:solidFill>
                <a:latin typeface="Times New Roman" panose="02020603050405020304" pitchFamily="18" charset="0"/>
                <a:cs typeface="Times New Roman" panose="02020603050405020304" pitchFamily="18" charset="0"/>
              </a:rPr>
              <a:t>Câu 7:</a:t>
            </a:r>
          </a:p>
          <a:p>
            <a:pPr algn="just"/>
            <a:r>
              <a:rPr lang="vi-VN" sz="3000">
                <a:solidFill>
                  <a:schemeClr val="tx1"/>
                </a:solidFill>
                <a:latin typeface="Times New Roman" panose="02020603050405020304" pitchFamily="18" charset="0"/>
                <a:cs typeface="Times New Roman" panose="02020603050405020304" pitchFamily="18" charset="0"/>
              </a:rPr>
              <a:t>Cho process P1 (200KB) cấp phát trong bộ nhớ theo phân hoạch có thứ tự như sau: 1 (300KB), 2</a:t>
            </a:r>
            <a:r>
              <a:rPr lang="en-US" sz="3000">
                <a:solidFill>
                  <a:schemeClr val="tx1"/>
                </a:solidFill>
                <a:latin typeface="Times New Roman" panose="02020603050405020304" pitchFamily="18" charset="0"/>
                <a:cs typeface="Times New Roman" panose="02020603050405020304" pitchFamily="18" charset="0"/>
              </a:rPr>
              <a:t> </a:t>
            </a:r>
            <a:r>
              <a:rPr lang="vi-VN" sz="3000">
                <a:solidFill>
                  <a:schemeClr val="tx1"/>
                </a:solidFill>
                <a:latin typeface="Times New Roman" panose="02020603050405020304" pitchFamily="18" charset="0"/>
                <a:cs typeface="Times New Roman" panose="02020603050405020304" pitchFamily="18" charset="0"/>
              </a:rPr>
              <a:t>(100KB), 3 (250KB), 4 (200 KB). </a:t>
            </a:r>
            <a:endParaRPr lang="en-US" sz="3000">
              <a:solidFill>
                <a:schemeClr val="tx1"/>
              </a:solidFill>
              <a:latin typeface="Times New Roman" panose="02020603050405020304" pitchFamily="18" charset="0"/>
              <a:cs typeface="Times New Roman" panose="02020603050405020304" pitchFamily="18" charset="0"/>
            </a:endParaRPr>
          </a:p>
          <a:p>
            <a:pPr algn="just"/>
            <a:r>
              <a:rPr lang="vi-VN" sz="3000">
                <a:solidFill>
                  <a:schemeClr val="tx1"/>
                </a:solidFill>
                <a:latin typeface="Times New Roman" panose="02020603050405020304" pitchFamily="18" charset="0"/>
                <a:cs typeface="Times New Roman" panose="02020603050405020304" pitchFamily="18" charset="0"/>
              </a:rPr>
              <a:t>Biết con trỏ đang nằm ở vùng nhớ thứ 2. </a:t>
            </a:r>
            <a:endParaRPr lang="en-US" sz="3000">
              <a:solidFill>
                <a:schemeClr val="tx1"/>
              </a:solidFill>
              <a:latin typeface="Times New Roman" panose="02020603050405020304" pitchFamily="18" charset="0"/>
              <a:cs typeface="Times New Roman" panose="02020603050405020304" pitchFamily="18" charset="0"/>
            </a:endParaRPr>
          </a:p>
          <a:p>
            <a:pPr algn="just"/>
            <a:r>
              <a:rPr lang="vi-VN" sz="3000">
                <a:solidFill>
                  <a:schemeClr val="tx1"/>
                </a:solidFill>
                <a:latin typeface="Times New Roman" panose="02020603050405020304" pitchFamily="18" charset="0"/>
                <a:cs typeface="Times New Roman" panose="02020603050405020304" pitchFamily="18" charset="0"/>
              </a:rPr>
              <a:t>Hỏi process P1 sẽ được</a:t>
            </a:r>
            <a:r>
              <a:rPr lang="en-US" sz="3000">
                <a:solidFill>
                  <a:schemeClr val="tx1"/>
                </a:solidFill>
                <a:latin typeface="Times New Roman" panose="02020603050405020304" pitchFamily="18" charset="0"/>
                <a:cs typeface="Times New Roman" panose="02020603050405020304" pitchFamily="18" charset="0"/>
              </a:rPr>
              <a:t> </a:t>
            </a:r>
            <a:r>
              <a:rPr lang="vi-VN" sz="3000">
                <a:solidFill>
                  <a:schemeClr val="tx1"/>
                </a:solidFill>
                <a:latin typeface="Times New Roman" panose="02020603050405020304" pitchFamily="18" charset="0"/>
                <a:cs typeface="Times New Roman" panose="02020603050405020304" pitchFamily="18" charset="0"/>
              </a:rPr>
              <a:t>cấp pháp trong vùng nhớ nào</a:t>
            </a:r>
            <a:r>
              <a:rPr lang="en-US" sz="3000">
                <a:solidFill>
                  <a:schemeClr val="tx1"/>
                </a:solidFill>
                <a:latin typeface="Times New Roman" panose="02020603050405020304" pitchFamily="18" charset="0"/>
                <a:cs typeface="Times New Roman" panose="02020603050405020304" pitchFamily="18" charset="0"/>
              </a:rPr>
              <a:t>. Biết rằng, giải thuật được sử dụng là </a:t>
            </a:r>
            <a:r>
              <a:rPr lang="vi-VN" sz="3000">
                <a:solidFill>
                  <a:schemeClr val="tx1"/>
                </a:solidFill>
                <a:latin typeface="Times New Roman" panose="02020603050405020304" pitchFamily="18" charset="0"/>
                <a:cs typeface="Times New Roman" panose="02020603050405020304" pitchFamily="18" charset="0"/>
              </a:rPr>
              <a:t>giải thuật next-fit</a:t>
            </a:r>
            <a:r>
              <a:rPr lang="en-US" sz="3000">
                <a:solidFill>
                  <a:schemeClr val="tx1"/>
                </a:solidFill>
                <a:latin typeface="Times New Roman" panose="02020603050405020304" pitchFamily="18" charset="0"/>
                <a:cs typeface="Times New Roman" panose="02020603050405020304" pitchFamily="18" charset="0"/>
              </a:rPr>
              <a:t>.</a:t>
            </a:r>
          </a:p>
        </p:txBody>
      </p:sp>
      <p:sp>
        <p:nvSpPr>
          <p:cNvPr id="2" name="Rounded Rectangle 1"/>
          <p:cNvSpPr/>
          <p:nvPr/>
        </p:nvSpPr>
        <p:spPr>
          <a:xfrm>
            <a:off x="0" y="3832412"/>
            <a:ext cx="12192000" cy="278354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1</a:t>
            </a: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2</a:t>
            </a: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3</a:t>
            </a: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2503407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2">
                                            <p:txEl>
                                              <p:pRg st="2" end="2"/>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3644154"/>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r="100000" b="100000"/>
            </a:path>
            <a:tileRect l="-100000" t="-100000"/>
          </a:gradFill>
          <a:ln>
            <a:solidFill>
              <a:schemeClr val="accent3">
                <a:lumMod val="40000"/>
                <a:lumOff val="60000"/>
              </a:schemeClr>
            </a:solidFill>
          </a:ln>
          <a:effectLst>
            <a:innerShdw blurRad="114300">
              <a:prstClr val="black"/>
            </a:innerShdw>
          </a:effectLst>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just"/>
            <a:r>
              <a:rPr lang="en-US" sz="3000" b="1">
                <a:solidFill>
                  <a:schemeClr val="tx1"/>
                </a:solidFill>
                <a:latin typeface="Times New Roman" panose="02020603050405020304" pitchFamily="18" charset="0"/>
                <a:cs typeface="Times New Roman" panose="02020603050405020304" pitchFamily="18" charset="0"/>
              </a:rPr>
              <a:t>Câu 8:</a:t>
            </a:r>
          </a:p>
          <a:p>
            <a:pPr algn="just"/>
            <a:r>
              <a:rPr lang="vi-VN" sz="3000">
                <a:solidFill>
                  <a:schemeClr val="tx1"/>
                </a:solidFill>
                <a:latin typeface="Times New Roman" panose="02020603050405020304" pitchFamily="18" charset="0"/>
                <a:cs typeface="Times New Roman" panose="02020603050405020304" pitchFamily="18" charset="0"/>
              </a:rPr>
              <a:t>Với độ thị cấp phát tài nguyên như bên dưới (RAG), hỏi có deadlock xảy ra hay không? (với điều</a:t>
            </a:r>
            <a:r>
              <a:rPr lang="en-US" sz="3000">
                <a:solidFill>
                  <a:schemeClr val="tx1"/>
                </a:solidFill>
                <a:latin typeface="Times New Roman" panose="02020603050405020304" pitchFamily="18" charset="0"/>
                <a:cs typeface="Times New Roman" panose="02020603050405020304" pitchFamily="18" charset="0"/>
              </a:rPr>
              <a:t> </a:t>
            </a:r>
            <a:r>
              <a:rPr lang="vi-VN" sz="3000">
                <a:solidFill>
                  <a:schemeClr val="tx1"/>
                </a:solidFill>
                <a:latin typeface="Times New Roman" panose="02020603050405020304" pitchFamily="18" charset="0"/>
                <a:cs typeface="Times New Roman" panose="02020603050405020304" pitchFamily="18" charset="0"/>
              </a:rPr>
              <a:t>kiện mutual exclusion và no preemption được đảm bảo).</a:t>
            </a:r>
            <a:endParaRPr lang="en-US" sz="3000">
              <a:solidFill>
                <a:schemeClr val="tx1"/>
              </a:solidFill>
              <a:latin typeface="Times New Roman" panose="02020603050405020304" pitchFamily="18" charset="0"/>
              <a:cs typeface="Times New Roman" panose="02020603050405020304" pitchFamily="18" charset="0"/>
            </a:endParaRPr>
          </a:p>
        </p:txBody>
      </p:sp>
      <p:sp>
        <p:nvSpPr>
          <p:cNvPr id="2" name="Rounded Rectangle 1"/>
          <p:cNvSpPr/>
          <p:nvPr/>
        </p:nvSpPr>
        <p:spPr>
          <a:xfrm>
            <a:off x="0" y="3832412"/>
            <a:ext cx="12192000" cy="278354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Có</a:t>
            </a: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Không</a:t>
            </a: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Không biết</a:t>
            </a:r>
          </a:p>
        </p:txBody>
      </p:sp>
      <p:pic>
        <p:nvPicPr>
          <p:cNvPr id="3" name="Picture 2"/>
          <p:cNvPicPr>
            <a:picLocks noChangeAspect="1"/>
          </p:cNvPicPr>
          <p:nvPr/>
        </p:nvPicPr>
        <p:blipFill>
          <a:blip r:embed="rId2"/>
          <a:stretch>
            <a:fillRect/>
          </a:stretch>
        </p:blipFill>
        <p:spPr>
          <a:xfrm>
            <a:off x="6590102" y="2608729"/>
            <a:ext cx="4659560" cy="4007224"/>
          </a:xfrm>
          <a:prstGeom prst="rect">
            <a:avLst/>
          </a:prstGeom>
        </p:spPr>
      </p:pic>
    </p:spTree>
    <p:extLst>
      <p:ext uri="{BB962C8B-B14F-4D97-AF65-F5344CB8AC3E}">
        <p14:creationId xmlns:p14="http://schemas.microsoft.com/office/powerpoint/2010/main" val="2000846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2">
                                            <p:txEl>
                                              <p:pRg st="1" end="1"/>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2057400"/>
          </a:xfrm>
          <a:prstGeom prst="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8900000" scaled="1"/>
            <a:tileRect/>
          </a:gradFill>
          <a:ln>
            <a:solidFill>
              <a:schemeClr val="accent1">
                <a:lumMod val="20000"/>
                <a:lumOff val="8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5</a:t>
            </a:r>
          </a:p>
        </p:txBody>
      </p:sp>
      <p:sp>
        <p:nvSpPr>
          <p:cNvPr id="2" name="Rounded Rectangle 1"/>
          <p:cNvSpPr/>
          <p:nvPr/>
        </p:nvSpPr>
        <p:spPr>
          <a:xfrm>
            <a:off x="0" y="2232212"/>
            <a:ext cx="12192000" cy="447787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sz="2400" b="1">
                <a:latin typeface="Times New Roman" panose="02020603050405020304" pitchFamily="18" charset="0"/>
                <a:cs typeface="Times New Roman" panose="02020603050405020304" pitchFamily="18" charset="0"/>
              </a:rPr>
              <a:t>Có mấy loại giải pháp đồng bộ? Kể tên?</a:t>
            </a:r>
          </a:p>
          <a:p>
            <a:r>
              <a:rPr lang="vi-VN" sz="2500" b="1" i="1">
                <a:solidFill>
                  <a:srgbClr val="00B050"/>
                </a:solidFill>
                <a:latin typeface="Times New Roman" panose="02020603050405020304" pitchFamily="18" charset="0"/>
                <a:cs typeface="Times New Roman" panose="02020603050405020304" pitchFamily="18" charset="0"/>
              </a:rPr>
              <a:t>Có 2 nhóm giải pháp chính:	</a:t>
            </a:r>
          </a:p>
          <a:p>
            <a:r>
              <a:rPr lang="vi-VN" sz="2400">
                <a:latin typeface="Times New Roman" panose="02020603050405020304" pitchFamily="18" charset="0"/>
                <a:cs typeface="Times New Roman" panose="02020603050405020304" pitchFamily="18" charset="0"/>
              </a:rPr>
              <a:t>	</a:t>
            </a:r>
            <a:endParaRPr lang="en-US" sz="2400">
              <a:latin typeface="Times New Roman" panose="02020603050405020304" pitchFamily="18" charset="0"/>
              <a:cs typeface="Times New Roman" panose="02020603050405020304" pitchFamily="18" charset="0"/>
            </a:endParaRPr>
          </a:p>
        </p:txBody>
      </p:sp>
      <p:sp>
        <p:nvSpPr>
          <p:cNvPr id="3" name="Rounded Rectangle 2"/>
          <p:cNvSpPr/>
          <p:nvPr/>
        </p:nvSpPr>
        <p:spPr>
          <a:xfrm>
            <a:off x="6096000" y="3469341"/>
            <a:ext cx="5970494" cy="174083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500">
              <a:latin typeface="Times New Roman" panose="02020603050405020304" pitchFamily="18" charset="0"/>
              <a:cs typeface="Times New Roman" panose="02020603050405020304" pitchFamily="18" charset="0"/>
            </a:endParaRPr>
          </a:p>
          <a:p>
            <a:r>
              <a:rPr lang="vi-VN" sz="2500">
                <a:latin typeface="Times New Roman" panose="02020603050405020304" pitchFamily="18" charset="0"/>
                <a:cs typeface="Times New Roman" panose="02020603050405020304" pitchFamily="18" charset="0"/>
              </a:rPr>
              <a:t>Nhóm 2: Nhóm giải pháp </a:t>
            </a:r>
            <a:r>
              <a:rPr lang="vi-VN" sz="2500" b="1">
                <a:latin typeface="Times New Roman" panose="02020603050405020304" pitchFamily="18" charset="0"/>
                <a:cs typeface="Times New Roman" panose="02020603050405020304" pitchFamily="18" charset="0"/>
              </a:rPr>
              <a:t>Sleep &amp; Wakeup</a:t>
            </a:r>
          </a:p>
          <a:p>
            <a:r>
              <a:rPr lang="vi-VN" sz="2500">
                <a:latin typeface="Times New Roman" panose="02020603050405020304" pitchFamily="18" charset="0"/>
                <a:cs typeface="Times New Roman" panose="02020603050405020304" pitchFamily="18" charset="0"/>
              </a:rPr>
              <a:t>		- Semaphore</a:t>
            </a:r>
          </a:p>
          <a:p>
            <a:r>
              <a:rPr lang="vi-VN" sz="2500">
                <a:latin typeface="Times New Roman" panose="02020603050405020304" pitchFamily="18" charset="0"/>
                <a:cs typeface="Times New Roman" panose="02020603050405020304" pitchFamily="18" charset="0"/>
              </a:rPr>
              <a:t>		- Monitor</a:t>
            </a:r>
          </a:p>
          <a:p>
            <a:r>
              <a:rPr lang="vi-VN" sz="2500">
                <a:latin typeface="Times New Roman" panose="02020603050405020304" pitchFamily="18" charset="0"/>
                <a:cs typeface="Times New Roman" panose="02020603050405020304" pitchFamily="18" charset="0"/>
              </a:rPr>
              <a:t>		- Message</a:t>
            </a:r>
            <a:endParaRPr lang="en-US" sz="2500">
              <a:latin typeface="Times New Roman" panose="02020603050405020304" pitchFamily="18" charset="0"/>
              <a:cs typeface="Times New Roman" panose="02020603050405020304" pitchFamily="18" charset="0"/>
            </a:endParaRPr>
          </a:p>
          <a:p>
            <a:pPr algn="ctr"/>
            <a:endParaRPr lang="en-US" sz="2500"/>
          </a:p>
        </p:txBody>
      </p:sp>
      <p:sp>
        <p:nvSpPr>
          <p:cNvPr id="5" name="Rounded Rectangle 4"/>
          <p:cNvSpPr/>
          <p:nvPr/>
        </p:nvSpPr>
        <p:spPr>
          <a:xfrm>
            <a:off x="13447" y="3469341"/>
            <a:ext cx="5930153" cy="271630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500">
              <a:latin typeface="Times New Roman" panose="02020603050405020304" pitchFamily="18" charset="0"/>
              <a:cs typeface="Times New Roman" panose="02020603050405020304" pitchFamily="18" charset="0"/>
            </a:endParaRPr>
          </a:p>
          <a:p>
            <a:r>
              <a:rPr lang="vi-VN" sz="2500">
                <a:latin typeface="Times New Roman" panose="02020603050405020304" pitchFamily="18" charset="0"/>
                <a:cs typeface="Times New Roman" panose="02020603050405020304" pitchFamily="18" charset="0"/>
              </a:rPr>
              <a:t>Nhóm 1: Nhóm giải pháp </a:t>
            </a:r>
            <a:r>
              <a:rPr lang="vi-VN" sz="2500" b="1">
                <a:latin typeface="Times New Roman" panose="02020603050405020304" pitchFamily="18" charset="0"/>
                <a:cs typeface="Times New Roman" panose="02020603050405020304" pitchFamily="18" charset="0"/>
              </a:rPr>
              <a:t>Busy Waiting</a:t>
            </a:r>
          </a:p>
          <a:p>
            <a:r>
              <a:rPr lang="vi-VN" sz="2500">
                <a:latin typeface="Times New Roman" panose="02020603050405020304" pitchFamily="18" charset="0"/>
                <a:cs typeface="Times New Roman" panose="02020603050405020304" pitchFamily="18" charset="0"/>
              </a:rPr>
              <a:t>	- Sử dụng các biến cờ hiệu</a:t>
            </a:r>
          </a:p>
          <a:p>
            <a:r>
              <a:rPr lang="vi-VN" sz="2500">
                <a:latin typeface="Times New Roman" panose="02020603050405020304" pitchFamily="18" charset="0"/>
                <a:cs typeface="Times New Roman" panose="02020603050405020304" pitchFamily="18" charset="0"/>
              </a:rPr>
              <a:t>	- Sử dụng việc kiểm tra luân phiên</a:t>
            </a:r>
          </a:p>
          <a:p>
            <a:r>
              <a:rPr lang="vi-VN" sz="2500">
                <a:latin typeface="Times New Roman" panose="02020603050405020304" pitchFamily="18" charset="0"/>
                <a:cs typeface="Times New Roman" panose="02020603050405020304" pitchFamily="18" charset="0"/>
              </a:rPr>
              <a:t>	- Giải pháp của Peterson</a:t>
            </a:r>
          </a:p>
          <a:p>
            <a:r>
              <a:rPr lang="vi-VN" sz="2500">
                <a:latin typeface="Times New Roman" panose="02020603050405020304" pitchFamily="18" charset="0"/>
                <a:cs typeface="Times New Roman" panose="02020603050405020304" pitchFamily="18" charset="0"/>
              </a:rPr>
              <a:t>	- Cấm ngắt</a:t>
            </a:r>
          </a:p>
          <a:p>
            <a:r>
              <a:rPr lang="vi-VN" sz="2500">
                <a:latin typeface="Times New Roman" panose="02020603050405020304" pitchFamily="18" charset="0"/>
                <a:cs typeface="Times New Roman" panose="02020603050405020304" pitchFamily="18" charset="0"/>
              </a:rPr>
              <a:t>	- Chỉ thị TSL</a:t>
            </a:r>
          </a:p>
          <a:p>
            <a:r>
              <a:rPr lang="vi-VN" sz="2500">
                <a:latin typeface="Times New Roman" panose="02020603050405020304" pitchFamily="18" charset="0"/>
                <a:cs typeface="Times New Roman" panose="02020603050405020304" pitchFamily="18" charset="0"/>
              </a:rPr>
              <a:t>	</a:t>
            </a:r>
            <a:endParaRPr lang="en-US" sz="2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76277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3644154"/>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r="100000" b="100000"/>
            </a:path>
            <a:tileRect l="-100000" t="-100000"/>
          </a:gradFill>
          <a:ln>
            <a:solidFill>
              <a:schemeClr val="accent3">
                <a:lumMod val="40000"/>
                <a:lumOff val="60000"/>
              </a:schemeClr>
            </a:solidFill>
          </a:ln>
          <a:effectLst>
            <a:innerShdw blurRad="114300">
              <a:prstClr val="black"/>
            </a:innerShdw>
          </a:effectLst>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just"/>
            <a:r>
              <a:rPr lang="en-US" sz="3000" b="1">
                <a:solidFill>
                  <a:schemeClr val="tx1"/>
                </a:solidFill>
                <a:latin typeface="Times New Roman" panose="02020603050405020304" pitchFamily="18" charset="0"/>
                <a:cs typeface="Times New Roman" panose="02020603050405020304" pitchFamily="18" charset="0"/>
              </a:rPr>
              <a:t>Câu 9:</a:t>
            </a:r>
          </a:p>
          <a:p>
            <a:pPr algn="just"/>
            <a:r>
              <a:rPr lang="vi-VN" sz="3000">
                <a:solidFill>
                  <a:schemeClr val="tx1"/>
                </a:solidFill>
                <a:latin typeface="Times New Roman" panose="02020603050405020304" pitchFamily="18" charset="0"/>
                <a:cs typeface="Times New Roman" panose="02020603050405020304" pitchFamily="18" charset="0"/>
              </a:rPr>
              <a:t>Giải thuật banker thuộc phương pháp giải quyết deadlock nào sau đây?</a:t>
            </a:r>
            <a:endParaRPr lang="en-US" sz="3000">
              <a:solidFill>
                <a:schemeClr val="tx1"/>
              </a:solidFill>
              <a:latin typeface="Times New Roman" panose="02020603050405020304" pitchFamily="18" charset="0"/>
              <a:cs typeface="Times New Roman" panose="02020603050405020304" pitchFamily="18" charset="0"/>
            </a:endParaRPr>
          </a:p>
        </p:txBody>
      </p:sp>
      <p:sp>
        <p:nvSpPr>
          <p:cNvPr id="2" name="Rounded Rectangle 1"/>
          <p:cNvSpPr/>
          <p:nvPr/>
        </p:nvSpPr>
        <p:spPr>
          <a:xfrm>
            <a:off x="0" y="3832412"/>
            <a:ext cx="12192000" cy="278354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Deadlock Detection and Recovery</a:t>
            </a: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Deadlock Prevention</a:t>
            </a: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Deadlock Avoidance</a:t>
            </a: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Cả 3 câu đều đúng</a:t>
            </a:r>
          </a:p>
        </p:txBody>
      </p:sp>
    </p:spTree>
    <p:extLst>
      <p:ext uri="{BB962C8B-B14F-4D97-AF65-F5344CB8AC3E}">
        <p14:creationId xmlns:p14="http://schemas.microsoft.com/office/powerpoint/2010/main" val="94741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2">
                                            <p:txEl>
                                              <p:pRg st="2" end="2"/>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3644154"/>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r="100000" b="100000"/>
            </a:path>
            <a:tileRect l="-100000" t="-100000"/>
          </a:gradFill>
          <a:ln>
            <a:solidFill>
              <a:schemeClr val="accent3">
                <a:lumMod val="40000"/>
                <a:lumOff val="60000"/>
              </a:schemeClr>
            </a:solidFill>
          </a:ln>
          <a:effectLst>
            <a:innerShdw blurRad="114300">
              <a:prstClr val="black"/>
            </a:innerShdw>
          </a:effectLst>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just"/>
            <a:r>
              <a:rPr lang="en-US" sz="3000" b="1">
                <a:solidFill>
                  <a:schemeClr val="tx1"/>
                </a:solidFill>
                <a:latin typeface="Times New Roman" panose="02020603050405020304" pitchFamily="18" charset="0"/>
                <a:cs typeface="Times New Roman" panose="02020603050405020304" pitchFamily="18" charset="0"/>
              </a:rPr>
              <a:t>Câu 10:</a:t>
            </a:r>
          </a:p>
          <a:p>
            <a:pPr algn="just"/>
            <a:r>
              <a:rPr lang="vi-VN" sz="3000">
                <a:solidFill>
                  <a:schemeClr val="tx1"/>
                </a:solidFill>
                <a:latin typeface="Times New Roman" panose="02020603050405020304" pitchFamily="18" charset="0"/>
                <a:cs typeface="Times New Roman" panose="02020603050405020304" pitchFamily="18" charset="0"/>
              </a:rPr>
              <a:t>Giải thuật banker thuộc phương pháp giải quyết deadlock nào sau đây?</a:t>
            </a:r>
            <a:endParaRPr lang="en-US" sz="3000">
              <a:solidFill>
                <a:schemeClr val="tx1"/>
              </a:solidFill>
              <a:latin typeface="Times New Roman" panose="02020603050405020304" pitchFamily="18" charset="0"/>
              <a:cs typeface="Times New Roman" panose="02020603050405020304" pitchFamily="18" charset="0"/>
            </a:endParaRPr>
          </a:p>
        </p:txBody>
      </p:sp>
      <p:sp>
        <p:nvSpPr>
          <p:cNvPr id="2" name="Rounded Rectangle 1"/>
          <p:cNvSpPr/>
          <p:nvPr/>
        </p:nvSpPr>
        <p:spPr>
          <a:xfrm>
            <a:off x="0" y="3832412"/>
            <a:ext cx="12192000" cy="278354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Phát hiện và phục hồi deadlock</a:t>
            </a: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Ngăn deadlock</a:t>
            </a: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Tránh deadlock</a:t>
            </a: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Cả 3 câu đều đúng</a:t>
            </a:r>
          </a:p>
        </p:txBody>
      </p:sp>
    </p:spTree>
    <p:extLst>
      <p:ext uri="{BB962C8B-B14F-4D97-AF65-F5344CB8AC3E}">
        <p14:creationId xmlns:p14="http://schemas.microsoft.com/office/powerpoint/2010/main" val="3365757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2">
                                            <p:txEl>
                                              <p:pRg st="2" end="2"/>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3644154"/>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r="100000" b="100000"/>
            </a:path>
            <a:tileRect l="-100000" t="-100000"/>
          </a:gradFill>
          <a:ln>
            <a:solidFill>
              <a:schemeClr val="accent3">
                <a:lumMod val="40000"/>
                <a:lumOff val="60000"/>
              </a:schemeClr>
            </a:solidFill>
          </a:ln>
          <a:effectLst>
            <a:innerShdw blurRad="114300">
              <a:prstClr val="black"/>
            </a:innerShdw>
          </a:effectLst>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just"/>
            <a:r>
              <a:rPr lang="en-US" sz="3000" b="1">
                <a:solidFill>
                  <a:schemeClr val="tx1"/>
                </a:solidFill>
                <a:latin typeface="Times New Roman" panose="02020603050405020304" pitchFamily="18" charset="0"/>
                <a:cs typeface="Times New Roman" panose="02020603050405020304" pitchFamily="18" charset="0"/>
              </a:rPr>
              <a:t>Câu 11:</a:t>
            </a:r>
          </a:p>
          <a:p>
            <a:pPr algn="just"/>
            <a:r>
              <a:rPr lang="vi-VN" sz="3000">
                <a:solidFill>
                  <a:schemeClr val="tx1"/>
                </a:solidFill>
                <a:latin typeface="Times New Roman" panose="02020603050405020304" pitchFamily="18" charset="0"/>
                <a:cs typeface="Times New Roman" panose="02020603050405020304" pitchFamily="18" charset="0"/>
              </a:rPr>
              <a:t>Xét 1 máy tính có không gian địa chỉ 32 bit, và kích thước 1 trang là 1Kbytes. Hỏi bảng trang (page</a:t>
            </a:r>
            <a:r>
              <a:rPr lang="en-US" sz="3000">
                <a:solidFill>
                  <a:schemeClr val="tx1"/>
                </a:solidFill>
                <a:latin typeface="Times New Roman" panose="02020603050405020304" pitchFamily="18" charset="0"/>
                <a:cs typeface="Times New Roman" panose="02020603050405020304" pitchFamily="18" charset="0"/>
              </a:rPr>
              <a:t> </a:t>
            </a:r>
            <a:r>
              <a:rPr lang="vi-VN" sz="3000">
                <a:solidFill>
                  <a:schemeClr val="tx1"/>
                </a:solidFill>
                <a:latin typeface="Times New Roman" panose="02020603050405020304" pitchFamily="18" charset="0"/>
                <a:cs typeface="Times New Roman" panose="02020603050405020304" pitchFamily="18" charset="0"/>
              </a:rPr>
              <a:t>table) có bao nhiêu mục (entry)?</a:t>
            </a:r>
            <a:endParaRPr lang="en-US" sz="3000">
              <a:solidFill>
                <a:schemeClr val="tx1"/>
              </a:solidFill>
              <a:latin typeface="Times New Roman" panose="02020603050405020304" pitchFamily="18" charset="0"/>
              <a:cs typeface="Times New Roman" panose="02020603050405020304" pitchFamily="18" charset="0"/>
            </a:endParaRPr>
          </a:p>
        </p:txBody>
      </p:sp>
      <p:sp>
        <p:nvSpPr>
          <p:cNvPr id="2" name="Rounded Rectangle 1"/>
          <p:cNvSpPr/>
          <p:nvPr/>
        </p:nvSpPr>
        <p:spPr>
          <a:xfrm>
            <a:off x="0" y="3832412"/>
            <a:ext cx="12192000" cy="278354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2</a:t>
            </a:r>
            <a:r>
              <a:rPr lang="en-US" sz="4000" baseline="30000">
                <a:solidFill>
                  <a:schemeClr val="tx1"/>
                </a:solidFill>
                <a:latin typeface="Times New Roman" panose="02020603050405020304" pitchFamily="18" charset="0"/>
                <a:cs typeface="Times New Roman" panose="02020603050405020304" pitchFamily="18" charset="0"/>
              </a:rPr>
              <a:t>20</a:t>
            </a:r>
            <a:endParaRPr lang="en-US" sz="4000">
              <a:solidFill>
                <a:schemeClr val="tx1"/>
              </a:solidFill>
              <a:latin typeface="Times New Roman" panose="02020603050405020304" pitchFamily="18" charset="0"/>
              <a:cs typeface="Times New Roman" panose="02020603050405020304" pitchFamily="18" charset="0"/>
            </a:endParaRP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2</a:t>
            </a:r>
            <a:r>
              <a:rPr lang="en-US" sz="4000" baseline="30000">
                <a:solidFill>
                  <a:schemeClr val="tx1"/>
                </a:solidFill>
                <a:latin typeface="Times New Roman" panose="02020603050405020304" pitchFamily="18" charset="0"/>
                <a:cs typeface="Times New Roman" panose="02020603050405020304" pitchFamily="18" charset="0"/>
              </a:rPr>
              <a:t>21</a:t>
            </a:r>
            <a:endParaRPr lang="en-US" sz="4000">
              <a:solidFill>
                <a:schemeClr val="tx1"/>
              </a:solidFill>
              <a:latin typeface="Times New Roman" panose="02020603050405020304" pitchFamily="18" charset="0"/>
              <a:cs typeface="Times New Roman" panose="02020603050405020304" pitchFamily="18" charset="0"/>
            </a:endParaRP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2</a:t>
            </a:r>
            <a:r>
              <a:rPr lang="en-US" sz="4000" baseline="30000">
                <a:solidFill>
                  <a:schemeClr val="tx1"/>
                </a:solidFill>
                <a:latin typeface="Times New Roman" panose="02020603050405020304" pitchFamily="18" charset="0"/>
                <a:cs typeface="Times New Roman" panose="02020603050405020304" pitchFamily="18" charset="0"/>
              </a:rPr>
              <a:t>22</a:t>
            </a:r>
            <a:endParaRPr lang="en-US" sz="4000">
              <a:solidFill>
                <a:schemeClr val="tx1"/>
              </a:solidFill>
              <a:latin typeface="Times New Roman" panose="02020603050405020304" pitchFamily="18" charset="0"/>
              <a:cs typeface="Times New Roman" panose="02020603050405020304" pitchFamily="18" charset="0"/>
            </a:endParaRP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2</a:t>
            </a:r>
            <a:r>
              <a:rPr lang="en-US" sz="4000" baseline="30000">
                <a:solidFill>
                  <a:schemeClr val="tx1"/>
                </a:solidFill>
                <a:latin typeface="Times New Roman" panose="02020603050405020304" pitchFamily="18" charset="0"/>
                <a:cs typeface="Times New Roman" panose="02020603050405020304" pitchFamily="18" charset="0"/>
              </a:rPr>
              <a:t>23</a:t>
            </a:r>
            <a:endParaRPr lang="en-US" sz="40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6349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2">
                                            <p:txEl>
                                              <p:pRg st="2" end="2"/>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3644154"/>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r="100000" b="100000"/>
            </a:path>
            <a:tileRect l="-100000" t="-100000"/>
          </a:gradFill>
          <a:ln>
            <a:solidFill>
              <a:schemeClr val="accent3">
                <a:lumMod val="40000"/>
                <a:lumOff val="60000"/>
              </a:schemeClr>
            </a:solidFill>
          </a:ln>
          <a:effectLst>
            <a:innerShdw blurRad="114300">
              <a:prstClr val="black"/>
            </a:innerShdw>
          </a:effectLst>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just"/>
            <a:r>
              <a:rPr lang="en-US" sz="3000" b="1">
                <a:solidFill>
                  <a:schemeClr val="tx1"/>
                </a:solidFill>
                <a:latin typeface="Times New Roman" panose="02020603050405020304" pitchFamily="18" charset="0"/>
                <a:cs typeface="Times New Roman" panose="02020603050405020304" pitchFamily="18" charset="0"/>
              </a:rPr>
              <a:t>Câu 12:</a:t>
            </a:r>
          </a:p>
          <a:p>
            <a:pPr algn="just"/>
            <a:r>
              <a:rPr lang="vi-VN" sz="3000">
                <a:solidFill>
                  <a:schemeClr val="tx1"/>
                </a:solidFill>
                <a:latin typeface="Times New Roman" panose="02020603050405020304" pitchFamily="18" charset="0"/>
                <a:cs typeface="Times New Roman" panose="02020603050405020304" pitchFamily="18" charset="0"/>
              </a:rPr>
              <a:t>Trong trường hợp tìm thấy chỉ số trang trong bảng TLB thì trường hợp đó là?</a:t>
            </a:r>
            <a:endParaRPr lang="en-US" sz="3000">
              <a:solidFill>
                <a:schemeClr val="tx1"/>
              </a:solidFill>
              <a:latin typeface="Times New Roman" panose="02020603050405020304" pitchFamily="18" charset="0"/>
              <a:cs typeface="Times New Roman" panose="02020603050405020304" pitchFamily="18" charset="0"/>
            </a:endParaRPr>
          </a:p>
        </p:txBody>
      </p:sp>
      <p:sp>
        <p:nvSpPr>
          <p:cNvPr id="2" name="Rounded Rectangle 1"/>
          <p:cNvSpPr/>
          <p:nvPr/>
        </p:nvSpPr>
        <p:spPr>
          <a:xfrm>
            <a:off x="0" y="3832412"/>
            <a:ext cx="12192000" cy="278354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TLB hit</a:t>
            </a: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TLB miss</a:t>
            </a: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Cả a, b đều đúng</a:t>
            </a: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Cả a, b đều sai</a:t>
            </a:r>
          </a:p>
        </p:txBody>
      </p:sp>
    </p:spTree>
    <p:extLst>
      <p:ext uri="{BB962C8B-B14F-4D97-AF65-F5344CB8AC3E}">
        <p14:creationId xmlns:p14="http://schemas.microsoft.com/office/powerpoint/2010/main" val="121415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2">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1734672"/>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r="100000" b="100000"/>
            </a:path>
            <a:tileRect l="-100000" t="-100000"/>
          </a:gradFill>
          <a:ln>
            <a:solidFill>
              <a:schemeClr val="accent3">
                <a:lumMod val="40000"/>
                <a:lumOff val="60000"/>
              </a:schemeClr>
            </a:solidFill>
          </a:ln>
          <a:effectLst>
            <a:innerShdw blurRad="114300">
              <a:prstClr val="black"/>
            </a:innerShdw>
          </a:effectLst>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just"/>
            <a:r>
              <a:rPr lang="en-US" sz="3000" b="1">
                <a:solidFill>
                  <a:schemeClr val="tx1"/>
                </a:solidFill>
                <a:latin typeface="Times New Roman" panose="02020603050405020304" pitchFamily="18" charset="0"/>
                <a:cs typeface="Times New Roman" panose="02020603050405020304" pitchFamily="18" charset="0"/>
              </a:rPr>
              <a:t>Câu 13:</a:t>
            </a:r>
          </a:p>
          <a:p>
            <a:pPr algn="just"/>
            <a:r>
              <a:rPr lang="en-US" sz="4000">
                <a:solidFill>
                  <a:schemeClr val="tx1"/>
                </a:solidFill>
                <a:latin typeface="Times New Roman" panose="02020603050405020304" pitchFamily="18" charset="0"/>
                <a:cs typeface="Times New Roman" panose="02020603050405020304" pitchFamily="18" charset="0"/>
              </a:rPr>
              <a:t>Chọn câu trả lời sai về nghịch lý Belady</a:t>
            </a:r>
          </a:p>
        </p:txBody>
      </p:sp>
      <p:sp>
        <p:nvSpPr>
          <p:cNvPr id="2" name="Rounded Rectangle 1"/>
          <p:cNvSpPr/>
          <p:nvPr/>
        </p:nvSpPr>
        <p:spPr>
          <a:xfrm>
            <a:off x="0" y="2057400"/>
            <a:ext cx="12192000" cy="455855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AutoNum type="alphaLcPeriod"/>
            </a:pPr>
            <a:r>
              <a:rPr lang="vi-VN" sz="4000">
                <a:solidFill>
                  <a:schemeClr val="tx1"/>
                </a:solidFill>
                <a:latin typeface="Times New Roman" panose="02020603050405020304" pitchFamily="18" charset="0"/>
                <a:cs typeface="Times New Roman" panose="02020603050405020304" pitchFamily="18" charset="0"/>
              </a:rPr>
              <a:t>Khi tăng số lượng frame cho 1 process</a:t>
            </a:r>
            <a:r>
              <a:rPr lang="en-US" sz="4000">
                <a:solidFill>
                  <a:schemeClr val="tx1"/>
                </a:solidFill>
                <a:latin typeface="Times New Roman" panose="02020603050405020304" pitchFamily="18" charset="0"/>
                <a:cs typeface="Times New Roman" panose="02020603050405020304" pitchFamily="18" charset="0"/>
              </a:rPr>
              <a:t> </a:t>
            </a:r>
            <a:r>
              <a:rPr lang="vi-VN" sz="4000">
                <a:solidFill>
                  <a:schemeClr val="tx1"/>
                </a:solidFill>
                <a:latin typeface="Times New Roman" panose="02020603050405020304" pitchFamily="18" charset="0"/>
                <a:cs typeface="Times New Roman" panose="02020603050405020304" pitchFamily="18" charset="0"/>
              </a:rPr>
              <a:t>trong bộ nhớ chính thì số page fault tăng</a:t>
            </a:r>
            <a:endParaRPr lang="en-US" sz="4000">
              <a:solidFill>
                <a:schemeClr val="tx1"/>
              </a:solidFill>
              <a:latin typeface="Times New Roman" panose="02020603050405020304" pitchFamily="18" charset="0"/>
              <a:cs typeface="Times New Roman" panose="02020603050405020304" pitchFamily="18" charset="0"/>
            </a:endParaRPr>
          </a:p>
          <a:p>
            <a:pPr marL="457200" indent="-457200">
              <a:buAutoNum type="alphaLcPeriod"/>
            </a:pPr>
            <a:r>
              <a:rPr lang="vi-VN" sz="4000">
                <a:solidFill>
                  <a:schemeClr val="tx1"/>
                </a:solidFill>
                <a:latin typeface="Times New Roman" panose="02020603050405020304" pitchFamily="18" charset="0"/>
                <a:cs typeface="Times New Roman" panose="02020603050405020304" pitchFamily="18" charset="0"/>
              </a:rPr>
              <a:t>Nghịch lý Belady chỉ xảy ra trong trường hợp</a:t>
            </a:r>
            <a:r>
              <a:rPr lang="en-US" sz="4000">
                <a:solidFill>
                  <a:schemeClr val="tx1"/>
                </a:solidFill>
                <a:latin typeface="Times New Roman" panose="02020603050405020304" pitchFamily="18" charset="0"/>
                <a:cs typeface="Times New Roman" panose="02020603050405020304" pitchFamily="18" charset="0"/>
              </a:rPr>
              <a:t> </a:t>
            </a:r>
            <a:r>
              <a:rPr lang="vi-VN" sz="4000">
                <a:solidFill>
                  <a:schemeClr val="tx1"/>
                </a:solidFill>
                <a:latin typeface="Times New Roman" panose="02020603050405020304" pitchFamily="18" charset="0"/>
                <a:cs typeface="Times New Roman" panose="02020603050405020304" pitchFamily="18" charset="0"/>
              </a:rPr>
              <a:t>giải thuật FIFO</a:t>
            </a:r>
            <a:endParaRPr lang="en-US" sz="4000">
              <a:solidFill>
                <a:schemeClr val="tx1"/>
              </a:solidFill>
              <a:latin typeface="Times New Roman" panose="02020603050405020304" pitchFamily="18" charset="0"/>
              <a:cs typeface="Times New Roman" panose="02020603050405020304" pitchFamily="18" charset="0"/>
            </a:endParaRP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Giải thuật OPT khắc phục nghịch lý Belady</a:t>
            </a:r>
          </a:p>
          <a:p>
            <a:pPr marL="457200" indent="-457200">
              <a:buAutoNum type="alphaLcPeriod"/>
            </a:pPr>
            <a:r>
              <a:rPr lang="vi-VN" sz="4000">
                <a:solidFill>
                  <a:schemeClr val="tx1"/>
                </a:solidFill>
                <a:latin typeface="Times New Roman" panose="02020603050405020304" pitchFamily="18" charset="0"/>
                <a:cs typeface="Times New Roman" panose="02020603050405020304" pitchFamily="18" charset="0"/>
              </a:rPr>
              <a:t>Nghịc</a:t>
            </a:r>
            <a:r>
              <a:rPr lang="en-US" sz="4000">
                <a:solidFill>
                  <a:schemeClr val="tx1"/>
                </a:solidFill>
                <a:latin typeface="Times New Roman" panose="02020603050405020304" pitchFamily="18" charset="0"/>
                <a:cs typeface="Times New Roman" panose="02020603050405020304" pitchFamily="18" charset="0"/>
              </a:rPr>
              <a:t>h</a:t>
            </a:r>
            <a:r>
              <a:rPr lang="vi-VN" sz="4000">
                <a:solidFill>
                  <a:schemeClr val="tx1"/>
                </a:solidFill>
                <a:latin typeface="Times New Roman" panose="02020603050405020304" pitchFamily="18" charset="0"/>
                <a:cs typeface="Times New Roman" panose="02020603050405020304" pitchFamily="18" charset="0"/>
              </a:rPr>
              <a:t> lý Belady là hiện tượng các trang nhớ</a:t>
            </a:r>
            <a:r>
              <a:rPr lang="en-US" sz="4000">
                <a:solidFill>
                  <a:schemeClr val="tx1"/>
                </a:solidFill>
                <a:latin typeface="Times New Roman" panose="02020603050405020304" pitchFamily="18" charset="0"/>
                <a:cs typeface="Times New Roman" panose="02020603050405020304" pitchFamily="18" charset="0"/>
              </a:rPr>
              <a:t> </a:t>
            </a:r>
            <a:r>
              <a:rPr lang="vi-VN" sz="4000">
                <a:solidFill>
                  <a:schemeClr val="tx1"/>
                </a:solidFill>
                <a:latin typeface="Times New Roman" panose="02020603050405020304" pitchFamily="18" charset="0"/>
                <a:cs typeface="Times New Roman" panose="02020603050405020304" pitchFamily="18" charset="0"/>
              </a:rPr>
              <a:t>của 1 process bị hoán chuyển vào/ra liên tục.</a:t>
            </a:r>
            <a:endParaRPr lang="en-US" sz="40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087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10" fill="hold"/>
                                        <p:tgtEl>
                                          <p:spTgt spid="2">
                                            <p:txEl>
                                              <p:pRg st="3" end="3"/>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3644154"/>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r="100000" b="100000"/>
            </a:path>
            <a:tileRect l="-100000" t="-100000"/>
          </a:gradFill>
          <a:ln>
            <a:solidFill>
              <a:schemeClr val="accent3">
                <a:lumMod val="40000"/>
                <a:lumOff val="60000"/>
              </a:schemeClr>
            </a:solidFill>
          </a:ln>
          <a:effectLst>
            <a:innerShdw blurRad="114300">
              <a:prstClr val="black"/>
            </a:innerShdw>
          </a:effectLst>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just"/>
            <a:r>
              <a:rPr lang="en-US" sz="3000" b="1">
                <a:solidFill>
                  <a:schemeClr val="tx1"/>
                </a:solidFill>
                <a:latin typeface="Times New Roman" panose="02020603050405020304" pitchFamily="18" charset="0"/>
                <a:cs typeface="Times New Roman" panose="02020603050405020304" pitchFamily="18" charset="0"/>
              </a:rPr>
              <a:t>Câu 14:</a:t>
            </a:r>
          </a:p>
          <a:p>
            <a:pPr algn="just"/>
            <a:r>
              <a:rPr lang="vi-VN" sz="3000">
                <a:solidFill>
                  <a:schemeClr val="tx1"/>
                </a:solidFill>
                <a:latin typeface="Times New Roman" panose="02020603050405020304" pitchFamily="18" charset="0"/>
                <a:cs typeface="Times New Roman" panose="02020603050405020304" pitchFamily="18" charset="0"/>
              </a:rPr>
              <a:t>“Một biến nguyên có giá trị tương ứng vớí số lượng tài nguyên bị tranh chấp” là đặc điểm của thuật</a:t>
            </a:r>
            <a:r>
              <a:rPr lang="en-US" sz="3000">
                <a:solidFill>
                  <a:schemeClr val="tx1"/>
                </a:solidFill>
                <a:latin typeface="Times New Roman" panose="02020603050405020304" pitchFamily="18" charset="0"/>
                <a:cs typeface="Times New Roman" panose="02020603050405020304" pitchFamily="18" charset="0"/>
              </a:rPr>
              <a:t> </a:t>
            </a:r>
            <a:r>
              <a:rPr lang="vi-VN" sz="3000">
                <a:solidFill>
                  <a:schemeClr val="tx1"/>
                </a:solidFill>
                <a:latin typeface="Times New Roman" panose="02020603050405020304" pitchFamily="18" charset="0"/>
                <a:cs typeface="Times New Roman" panose="02020603050405020304" pitchFamily="18" charset="0"/>
              </a:rPr>
              <a:t>toán đồng bộ nào?</a:t>
            </a:r>
            <a:endParaRPr lang="en-US" sz="3000">
              <a:solidFill>
                <a:schemeClr val="tx1"/>
              </a:solidFill>
              <a:latin typeface="Times New Roman" panose="02020603050405020304" pitchFamily="18" charset="0"/>
              <a:cs typeface="Times New Roman" panose="02020603050405020304" pitchFamily="18" charset="0"/>
            </a:endParaRPr>
          </a:p>
        </p:txBody>
      </p:sp>
      <p:sp>
        <p:nvSpPr>
          <p:cNvPr id="2" name="Rounded Rectangle 1"/>
          <p:cNvSpPr/>
          <p:nvPr/>
        </p:nvSpPr>
        <p:spPr>
          <a:xfrm>
            <a:off x="0" y="3832412"/>
            <a:ext cx="12192000" cy="278354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Test and Set</a:t>
            </a: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Peterson</a:t>
            </a: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Semaphore</a:t>
            </a: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Cả 3 đều sai</a:t>
            </a:r>
          </a:p>
        </p:txBody>
      </p:sp>
    </p:spTree>
    <p:extLst>
      <p:ext uri="{BB962C8B-B14F-4D97-AF65-F5344CB8AC3E}">
        <p14:creationId xmlns:p14="http://schemas.microsoft.com/office/powerpoint/2010/main" val="35640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2">
                                            <p:txEl>
                                              <p:pRg st="2" end="2"/>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2460813"/>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r="100000" b="100000"/>
            </a:path>
            <a:tileRect l="-100000" t="-100000"/>
          </a:gradFill>
          <a:ln>
            <a:solidFill>
              <a:schemeClr val="accent3">
                <a:lumMod val="40000"/>
                <a:lumOff val="60000"/>
              </a:schemeClr>
            </a:solidFill>
          </a:ln>
          <a:effectLst>
            <a:innerShdw blurRad="114300">
              <a:prstClr val="black"/>
            </a:innerShdw>
          </a:effectLst>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just"/>
            <a:r>
              <a:rPr lang="en-US" sz="3000" b="1">
                <a:solidFill>
                  <a:schemeClr val="tx1"/>
                </a:solidFill>
                <a:latin typeface="Times New Roman" panose="02020603050405020304" pitchFamily="18" charset="0"/>
                <a:cs typeface="Times New Roman" panose="02020603050405020304" pitchFamily="18" charset="0"/>
              </a:rPr>
              <a:t>Câu 15:</a:t>
            </a:r>
          </a:p>
          <a:p>
            <a:pPr algn="just"/>
            <a:r>
              <a:rPr lang="vi-VN" sz="3000">
                <a:solidFill>
                  <a:schemeClr val="tx1"/>
                </a:solidFill>
                <a:latin typeface="Times New Roman" panose="02020603050405020304" pitchFamily="18" charset="0"/>
                <a:cs typeface="Times New Roman" panose="02020603050405020304" pitchFamily="18" charset="0"/>
              </a:rPr>
              <a:t>Để ngăn không cho một tắc nghẽn xảy ra (deadlock prevention) chỉ cần?</a:t>
            </a:r>
            <a:endParaRPr lang="en-US" sz="3000">
              <a:solidFill>
                <a:schemeClr val="tx1"/>
              </a:solidFill>
              <a:latin typeface="Times New Roman" panose="02020603050405020304" pitchFamily="18" charset="0"/>
              <a:cs typeface="Times New Roman" panose="02020603050405020304" pitchFamily="18" charset="0"/>
            </a:endParaRPr>
          </a:p>
        </p:txBody>
      </p:sp>
      <p:sp>
        <p:nvSpPr>
          <p:cNvPr id="2" name="Rounded Rectangle 1"/>
          <p:cNvSpPr/>
          <p:nvPr/>
        </p:nvSpPr>
        <p:spPr>
          <a:xfrm>
            <a:off x="0" y="2662518"/>
            <a:ext cx="12192000" cy="395343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AutoNum type="alphaLcPeriod"/>
            </a:pPr>
            <a:r>
              <a:rPr lang="en-US" sz="3500">
                <a:solidFill>
                  <a:schemeClr val="tx1"/>
                </a:solidFill>
                <a:latin typeface="Times New Roman" panose="02020603050405020304" pitchFamily="18" charset="0"/>
                <a:cs typeface="Times New Roman" panose="02020603050405020304" pitchFamily="18" charset="0"/>
              </a:rPr>
              <a:t>Có sử dụng tài nguyên không thể chia sẻ</a:t>
            </a:r>
          </a:p>
          <a:p>
            <a:pPr marL="457200" indent="-457200">
              <a:buAutoNum type="alphaLcPeriod"/>
            </a:pPr>
            <a:r>
              <a:rPr lang="en-US" sz="3500">
                <a:solidFill>
                  <a:schemeClr val="tx1"/>
                </a:solidFill>
                <a:latin typeface="Times New Roman" panose="02020603050405020304" pitchFamily="18" charset="0"/>
                <a:cs typeface="Times New Roman" panose="02020603050405020304" pitchFamily="18" charset="0"/>
              </a:rPr>
              <a:t>Có sự chiếm giữ và yêu cầu thêm tài nguyên không thể chia sẻ</a:t>
            </a:r>
          </a:p>
          <a:p>
            <a:pPr marL="457200" indent="-457200">
              <a:buAutoNum type="alphaLcPeriod"/>
            </a:pPr>
            <a:r>
              <a:rPr lang="vi-VN" sz="3500">
                <a:solidFill>
                  <a:schemeClr val="tx1"/>
                </a:solidFill>
                <a:latin typeface="Times New Roman" panose="02020603050405020304" pitchFamily="18" charset="0"/>
                <a:cs typeface="Times New Roman" panose="02020603050405020304" pitchFamily="18" charset="0"/>
              </a:rPr>
              <a:t>Không thu hồi được tài nguyên từ tiến trình</a:t>
            </a:r>
            <a:r>
              <a:rPr lang="en-US" sz="3500">
                <a:solidFill>
                  <a:schemeClr val="tx1"/>
                </a:solidFill>
                <a:latin typeface="Times New Roman" panose="02020603050405020304" pitchFamily="18" charset="0"/>
                <a:cs typeface="Times New Roman" panose="02020603050405020304" pitchFamily="18" charset="0"/>
              </a:rPr>
              <a:t> </a:t>
            </a:r>
            <a:r>
              <a:rPr lang="vi-VN" sz="3500">
                <a:solidFill>
                  <a:schemeClr val="tx1"/>
                </a:solidFill>
                <a:latin typeface="Times New Roman" panose="02020603050405020304" pitchFamily="18" charset="0"/>
                <a:cs typeface="Times New Roman" panose="02020603050405020304" pitchFamily="18" charset="0"/>
              </a:rPr>
              <a:t>đang giữ chúng</a:t>
            </a:r>
            <a:endParaRPr lang="en-US" sz="3500">
              <a:solidFill>
                <a:schemeClr val="tx1"/>
              </a:solidFill>
              <a:latin typeface="Times New Roman" panose="02020603050405020304" pitchFamily="18" charset="0"/>
              <a:cs typeface="Times New Roman" panose="02020603050405020304" pitchFamily="18" charset="0"/>
            </a:endParaRPr>
          </a:p>
          <a:p>
            <a:pPr marL="457200" indent="-457200">
              <a:buAutoNum type="alphaLcPeriod"/>
            </a:pPr>
            <a:r>
              <a:rPr lang="en-US" sz="3500">
                <a:solidFill>
                  <a:schemeClr val="tx1"/>
                </a:solidFill>
                <a:latin typeface="Times New Roman" panose="02020603050405020304" pitchFamily="18" charset="0"/>
                <a:cs typeface="Times New Roman" panose="02020603050405020304" pitchFamily="18" charset="0"/>
              </a:rPr>
              <a:t>Tồn tại một chu kỳ trong đồ thị cấp phát tài nguyên.</a:t>
            </a:r>
          </a:p>
          <a:p>
            <a:pPr marL="457200" indent="-457200">
              <a:buAutoNum type="alphaLcPeriod"/>
            </a:pPr>
            <a:r>
              <a:rPr lang="en-US" sz="3500">
                <a:solidFill>
                  <a:schemeClr val="tx1"/>
                </a:solidFill>
                <a:latin typeface="Times New Roman" panose="02020603050405020304" pitchFamily="18" charset="0"/>
                <a:cs typeface="Times New Roman" panose="02020603050405020304" pitchFamily="18" charset="0"/>
              </a:rPr>
              <a:t>Một trong các điều kiện trên không xảy ra.</a:t>
            </a:r>
          </a:p>
        </p:txBody>
      </p:sp>
    </p:spTree>
    <p:extLst>
      <p:ext uri="{BB962C8B-B14F-4D97-AF65-F5344CB8AC3E}">
        <p14:creationId xmlns:p14="http://schemas.microsoft.com/office/powerpoint/2010/main" val="60009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2">
                                            <p:txEl>
                                              <p:pRg st="4" end="4"/>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2460813"/>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r="100000" b="100000"/>
            </a:path>
            <a:tileRect l="-100000" t="-100000"/>
          </a:gradFill>
          <a:ln>
            <a:solidFill>
              <a:schemeClr val="accent3">
                <a:lumMod val="40000"/>
                <a:lumOff val="60000"/>
              </a:schemeClr>
            </a:solidFill>
          </a:ln>
          <a:effectLst>
            <a:innerShdw blurRad="114300">
              <a:prstClr val="black"/>
            </a:innerShdw>
          </a:effectLst>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just"/>
            <a:r>
              <a:rPr lang="en-US" sz="3000" b="1">
                <a:solidFill>
                  <a:schemeClr val="tx1"/>
                </a:solidFill>
                <a:latin typeface="Times New Roman" panose="02020603050405020304" pitchFamily="18" charset="0"/>
                <a:cs typeface="Times New Roman" panose="02020603050405020304" pitchFamily="18" charset="0"/>
              </a:rPr>
              <a:t>Câu 16:</a:t>
            </a:r>
          </a:p>
          <a:p>
            <a:pPr algn="just"/>
            <a:r>
              <a:rPr lang="vi-VN" sz="3000">
                <a:solidFill>
                  <a:schemeClr val="tx1"/>
                </a:solidFill>
                <a:latin typeface="Times New Roman" panose="02020603050405020304" pitchFamily="18" charset="0"/>
                <a:cs typeface="Times New Roman" panose="02020603050405020304" pitchFamily="18" charset="0"/>
              </a:rPr>
              <a:t>Xét một hệ thống với 30 bit địa chỉ logic. Nếu kích thước trang là 1K bytes thì kích thước 1 trang là</a:t>
            </a:r>
            <a:r>
              <a:rPr lang="en-US" sz="3000">
                <a:solidFill>
                  <a:schemeClr val="tx1"/>
                </a:solidFill>
                <a:latin typeface="Times New Roman" panose="02020603050405020304" pitchFamily="18" charset="0"/>
                <a:cs typeface="Times New Roman" panose="02020603050405020304" pitchFamily="18" charset="0"/>
              </a:rPr>
              <a:t> </a:t>
            </a:r>
            <a:r>
              <a:rPr lang="vi-VN" sz="3000">
                <a:solidFill>
                  <a:schemeClr val="tx1"/>
                </a:solidFill>
                <a:latin typeface="Times New Roman" panose="02020603050405020304" pitchFamily="18" charset="0"/>
                <a:cs typeface="Times New Roman" panose="02020603050405020304" pitchFamily="18" charset="0"/>
              </a:rPr>
              <a:t>bao nhiêu bit, giả sử mỗi mục trong bảng trang chứa 4 bytes.</a:t>
            </a:r>
            <a:endParaRPr lang="en-US" sz="3000">
              <a:solidFill>
                <a:schemeClr val="tx1"/>
              </a:solidFill>
              <a:latin typeface="Times New Roman" panose="02020603050405020304" pitchFamily="18" charset="0"/>
              <a:cs typeface="Times New Roman" panose="02020603050405020304" pitchFamily="18" charset="0"/>
            </a:endParaRPr>
          </a:p>
        </p:txBody>
      </p:sp>
      <p:sp>
        <p:nvSpPr>
          <p:cNvPr id="2" name="Rounded Rectangle 1"/>
          <p:cNvSpPr/>
          <p:nvPr/>
        </p:nvSpPr>
        <p:spPr>
          <a:xfrm>
            <a:off x="0" y="2662518"/>
            <a:ext cx="12192000" cy="395343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10</a:t>
            </a: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20</a:t>
            </a: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30</a:t>
            </a: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32</a:t>
            </a:r>
          </a:p>
        </p:txBody>
      </p:sp>
    </p:spTree>
    <p:extLst>
      <p:ext uri="{BB962C8B-B14F-4D97-AF65-F5344CB8AC3E}">
        <p14:creationId xmlns:p14="http://schemas.microsoft.com/office/powerpoint/2010/main" val="333447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2">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2460813"/>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r="100000" b="100000"/>
            </a:path>
            <a:tileRect l="-100000" t="-100000"/>
          </a:gradFill>
          <a:ln>
            <a:solidFill>
              <a:schemeClr val="accent3">
                <a:lumMod val="40000"/>
                <a:lumOff val="60000"/>
              </a:schemeClr>
            </a:solidFill>
          </a:ln>
          <a:effectLst>
            <a:innerShdw blurRad="114300">
              <a:prstClr val="black"/>
            </a:innerShdw>
          </a:effectLst>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just"/>
            <a:r>
              <a:rPr lang="en-US" sz="3000" b="1">
                <a:solidFill>
                  <a:schemeClr val="tx1"/>
                </a:solidFill>
                <a:latin typeface="Times New Roman" panose="02020603050405020304" pitchFamily="18" charset="0"/>
                <a:cs typeface="Times New Roman" panose="02020603050405020304" pitchFamily="18" charset="0"/>
              </a:rPr>
              <a:t>Câu 17:</a:t>
            </a:r>
          </a:p>
          <a:p>
            <a:pPr algn="just"/>
            <a:r>
              <a:rPr lang="vi-VN" sz="3000">
                <a:solidFill>
                  <a:schemeClr val="tx1"/>
                </a:solidFill>
                <a:latin typeface="Times New Roman" panose="02020603050405020304" pitchFamily="18" charset="0"/>
                <a:cs typeface="Times New Roman" panose="02020603050405020304" pitchFamily="18" charset="0"/>
              </a:rPr>
              <a:t>Khi dùng bộ nhớ ảo và cần thay thế trang, thuật toán nào dưới đây dùng </a:t>
            </a:r>
            <a:r>
              <a:rPr lang="vi-VN" sz="3000" b="1">
                <a:solidFill>
                  <a:schemeClr val="tx1"/>
                </a:solidFill>
                <a:latin typeface="Times New Roman" panose="02020603050405020304" pitchFamily="18" charset="0"/>
                <a:cs typeface="Times New Roman" panose="02020603050405020304" pitchFamily="18" charset="0"/>
              </a:rPr>
              <a:t>thời điểm trang đã được</a:t>
            </a:r>
            <a:r>
              <a:rPr lang="en-US" sz="3000" b="1">
                <a:solidFill>
                  <a:schemeClr val="tx1"/>
                </a:solidFill>
                <a:latin typeface="Times New Roman" panose="02020603050405020304" pitchFamily="18" charset="0"/>
                <a:cs typeface="Times New Roman" panose="02020603050405020304" pitchFamily="18" charset="0"/>
              </a:rPr>
              <a:t> </a:t>
            </a:r>
            <a:r>
              <a:rPr lang="vi-VN" sz="3000" b="1">
                <a:solidFill>
                  <a:schemeClr val="tx1"/>
                </a:solidFill>
                <a:latin typeface="Times New Roman" panose="02020603050405020304" pitchFamily="18" charset="0"/>
                <a:cs typeface="Times New Roman" panose="02020603050405020304" pitchFamily="18" charset="0"/>
              </a:rPr>
              <a:t>sử dụng </a:t>
            </a:r>
            <a:r>
              <a:rPr lang="vi-VN" sz="3000">
                <a:solidFill>
                  <a:schemeClr val="tx1"/>
                </a:solidFill>
                <a:latin typeface="Times New Roman" panose="02020603050405020304" pitchFamily="18" charset="0"/>
                <a:cs typeface="Times New Roman" panose="02020603050405020304" pitchFamily="18" charset="0"/>
              </a:rPr>
              <a:t>để xem xét việc chọn trang thay thế?</a:t>
            </a:r>
            <a:endParaRPr lang="en-US" sz="3000">
              <a:solidFill>
                <a:schemeClr val="tx1"/>
              </a:solidFill>
              <a:latin typeface="Times New Roman" panose="02020603050405020304" pitchFamily="18" charset="0"/>
              <a:cs typeface="Times New Roman" panose="02020603050405020304" pitchFamily="18" charset="0"/>
            </a:endParaRPr>
          </a:p>
        </p:txBody>
      </p:sp>
      <p:sp>
        <p:nvSpPr>
          <p:cNvPr id="2" name="Rounded Rectangle 1"/>
          <p:cNvSpPr/>
          <p:nvPr/>
        </p:nvSpPr>
        <p:spPr>
          <a:xfrm>
            <a:off x="0" y="2662518"/>
            <a:ext cx="12192000" cy="395343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FIFO</a:t>
            </a: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LRU</a:t>
            </a: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Optimal</a:t>
            </a: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Cả 3 đều đúng</a:t>
            </a:r>
          </a:p>
        </p:txBody>
      </p:sp>
    </p:spTree>
    <p:extLst>
      <p:ext uri="{BB962C8B-B14F-4D97-AF65-F5344CB8AC3E}">
        <p14:creationId xmlns:p14="http://schemas.microsoft.com/office/powerpoint/2010/main" val="138332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2">
                                            <p:txEl>
                                              <p:pRg st="1" end="1"/>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2460813"/>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r="100000" b="100000"/>
            </a:path>
            <a:tileRect l="-100000" t="-100000"/>
          </a:gradFill>
          <a:ln>
            <a:solidFill>
              <a:schemeClr val="accent3">
                <a:lumMod val="40000"/>
                <a:lumOff val="60000"/>
              </a:schemeClr>
            </a:solidFill>
          </a:ln>
          <a:effectLst>
            <a:innerShdw blurRad="114300">
              <a:prstClr val="black"/>
            </a:innerShdw>
          </a:effectLst>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just"/>
            <a:r>
              <a:rPr lang="en-US" sz="3000" b="1">
                <a:solidFill>
                  <a:schemeClr val="tx1"/>
                </a:solidFill>
                <a:latin typeface="Times New Roman" panose="02020603050405020304" pitchFamily="18" charset="0"/>
                <a:cs typeface="Times New Roman" panose="02020603050405020304" pitchFamily="18" charset="0"/>
              </a:rPr>
              <a:t>Câu 18:</a:t>
            </a:r>
          </a:p>
          <a:p>
            <a:pPr algn="just"/>
            <a:r>
              <a:rPr lang="en-US" sz="3000">
                <a:solidFill>
                  <a:schemeClr val="tx1"/>
                </a:solidFill>
                <a:latin typeface="Times New Roman" panose="02020603050405020304" pitchFamily="18" charset="0"/>
                <a:cs typeface="Times New Roman" panose="02020603050405020304" pitchFamily="18" charset="0"/>
              </a:rPr>
              <a:t>Trong bộ nhớ ảo, giải thuật </a:t>
            </a:r>
            <a:r>
              <a:rPr lang="vi-VN" sz="3000">
                <a:solidFill>
                  <a:schemeClr val="tx1"/>
                </a:solidFill>
                <a:latin typeface="Times New Roman" panose="02020603050405020304" pitchFamily="18" charset="0"/>
                <a:cs typeface="Times New Roman" panose="02020603050405020304" pitchFamily="18" charset="0"/>
              </a:rPr>
              <a:t>thay thế trang </a:t>
            </a:r>
            <a:r>
              <a:rPr lang="en-US" sz="3000">
                <a:solidFill>
                  <a:schemeClr val="tx1"/>
                </a:solidFill>
                <a:latin typeface="Times New Roman" panose="02020603050405020304" pitchFamily="18" charset="0"/>
                <a:cs typeface="Times New Roman" panose="02020603050405020304" pitchFamily="18" charset="0"/>
              </a:rPr>
              <a:t>nào </a:t>
            </a:r>
            <a:r>
              <a:rPr lang="vi-VN" sz="3000">
                <a:solidFill>
                  <a:schemeClr val="tx1"/>
                </a:solidFill>
                <a:latin typeface="Times New Roman" panose="02020603050405020304" pitchFamily="18" charset="0"/>
                <a:cs typeface="Times New Roman" panose="02020603050405020304" pitchFamily="18" charset="0"/>
              </a:rPr>
              <a:t>dùng </a:t>
            </a:r>
            <a:r>
              <a:rPr lang="vi-VN" sz="3000" b="1">
                <a:solidFill>
                  <a:schemeClr val="tx1"/>
                </a:solidFill>
                <a:latin typeface="Times New Roman" panose="02020603050405020304" pitchFamily="18" charset="0"/>
                <a:cs typeface="Times New Roman" panose="02020603050405020304" pitchFamily="18" charset="0"/>
              </a:rPr>
              <a:t>thời điểm trang sẽ được sử dụng</a:t>
            </a:r>
            <a:r>
              <a:rPr lang="en-US" sz="3000" b="1">
                <a:solidFill>
                  <a:schemeClr val="tx1"/>
                </a:solidFill>
                <a:latin typeface="Times New Roman" panose="02020603050405020304" pitchFamily="18" charset="0"/>
                <a:cs typeface="Times New Roman" panose="02020603050405020304" pitchFamily="18" charset="0"/>
              </a:rPr>
              <a:t> </a:t>
            </a:r>
            <a:r>
              <a:rPr lang="en-US" sz="3000">
                <a:solidFill>
                  <a:schemeClr val="tx1"/>
                </a:solidFill>
                <a:latin typeface="Times New Roman" panose="02020603050405020304" pitchFamily="18" charset="0"/>
                <a:cs typeface="Times New Roman" panose="02020603050405020304" pitchFamily="18" charset="0"/>
              </a:rPr>
              <a:t>để xem xét việc chọn trang thay thế?</a:t>
            </a:r>
          </a:p>
        </p:txBody>
      </p:sp>
      <p:sp>
        <p:nvSpPr>
          <p:cNvPr id="2" name="Rounded Rectangle 1"/>
          <p:cNvSpPr/>
          <p:nvPr/>
        </p:nvSpPr>
        <p:spPr>
          <a:xfrm>
            <a:off x="0" y="2662518"/>
            <a:ext cx="12192000" cy="395343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FIFO</a:t>
            </a: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LRU</a:t>
            </a: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Optimal</a:t>
            </a: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Cả 3 đều đúng</a:t>
            </a:r>
          </a:p>
        </p:txBody>
      </p:sp>
    </p:spTree>
    <p:extLst>
      <p:ext uri="{BB962C8B-B14F-4D97-AF65-F5344CB8AC3E}">
        <p14:creationId xmlns:p14="http://schemas.microsoft.com/office/powerpoint/2010/main" val="1078731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2">
                                            <p:txEl>
                                              <p:pRg st="2" end="2"/>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2057400"/>
          </a:xfrm>
          <a:prstGeom prst="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8900000" scaled="1"/>
            <a:tileRect/>
          </a:gradFill>
          <a:ln>
            <a:solidFill>
              <a:schemeClr val="accent1">
                <a:lumMod val="20000"/>
                <a:lumOff val="8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5</a:t>
            </a:r>
          </a:p>
        </p:txBody>
      </p:sp>
      <p:sp>
        <p:nvSpPr>
          <p:cNvPr id="2" name="Rounded Rectangle 1"/>
          <p:cNvSpPr/>
          <p:nvPr/>
        </p:nvSpPr>
        <p:spPr>
          <a:xfrm>
            <a:off x="0" y="2232212"/>
            <a:ext cx="12192000" cy="4477870"/>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sz="2400" b="1">
                <a:latin typeface="Times New Roman" panose="02020603050405020304" pitchFamily="18" charset="0"/>
                <a:cs typeface="Times New Roman" panose="02020603050405020304" pitchFamily="18" charset="0"/>
              </a:rPr>
              <a:t>Có mấy loại giải pháp đồng bộ? Kể tên?</a:t>
            </a:r>
          </a:p>
          <a:p>
            <a:r>
              <a:rPr lang="en-US" sz="2500" b="1" i="1">
                <a:solidFill>
                  <a:srgbClr val="00B050"/>
                </a:solidFill>
                <a:latin typeface="Times New Roman" panose="02020603050405020304" pitchFamily="18" charset="0"/>
                <a:cs typeface="Times New Roman" panose="02020603050405020304" pitchFamily="18" charset="0"/>
              </a:rPr>
              <a:t>Nhận xét:</a:t>
            </a:r>
            <a:r>
              <a:rPr lang="vi-VN" sz="2500" b="1" i="1">
                <a:solidFill>
                  <a:srgbClr val="00B050"/>
                </a:solidFill>
                <a:latin typeface="Times New Roman" panose="02020603050405020304" pitchFamily="18" charset="0"/>
                <a:cs typeface="Times New Roman" panose="02020603050405020304" pitchFamily="18" charset="0"/>
              </a:rPr>
              <a:t>	</a:t>
            </a:r>
          </a:p>
          <a:p>
            <a:r>
              <a:rPr lang="vi-VN" sz="2400">
                <a:latin typeface="Times New Roman" panose="02020603050405020304" pitchFamily="18" charset="0"/>
                <a:cs typeface="Times New Roman" panose="02020603050405020304" pitchFamily="18" charset="0"/>
              </a:rPr>
              <a:t>	</a:t>
            </a:r>
            <a:endParaRPr lang="en-US" sz="2400">
              <a:latin typeface="Times New Roman" panose="02020603050405020304" pitchFamily="18" charset="0"/>
              <a:cs typeface="Times New Roman" panose="02020603050405020304" pitchFamily="18" charset="0"/>
            </a:endParaRPr>
          </a:p>
        </p:txBody>
      </p:sp>
      <p:sp>
        <p:nvSpPr>
          <p:cNvPr id="3" name="Rounded Rectangle 2"/>
          <p:cNvSpPr/>
          <p:nvPr/>
        </p:nvSpPr>
        <p:spPr>
          <a:xfrm>
            <a:off x="6096000" y="3765175"/>
            <a:ext cx="5970494" cy="174083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500">
              <a:latin typeface="Times New Roman" panose="02020603050405020304" pitchFamily="18" charset="0"/>
              <a:cs typeface="Times New Roman" panose="02020603050405020304" pitchFamily="18" charset="0"/>
            </a:endParaRPr>
          </a:p>
          <a:p>
            <a:r>
              <a:rPr lang="vi-VN" sz="2500">
                <a:latin typeface="Times New Roman" panose="02020603050405020304" pitchFamily="18" charset="0"/>
                <a:cs typeface="Times New Roman" panose="02020603050405020304" pitchFamily="18" charset="0"/>
              </a:rPr>
              <a:t>Nhóm 2: Nhóm giải pháp </a:t>
            </a:r>
            <a:r>
              <a:rPr lang="vi-VN" sz="2500" b="1">
                <a:latin typeface="Times New Roman" panose="02020603050405020304" pitchFamily="18" charset="0"/>
                <a:cs typeface="Times New Roman" panose="02020603050405020304" pitchFamily="18" charset="0"/>
              </a:rPr>
              <a:t>Sleep &amp; Wakeup</a:t>
            </a:r>
            <a:endParaRPr lang="en-US" sz="2500" b="1">
              <a:latin typeface="Times New Roman" panose="02020603050405020304" pitchFamily="18" charset="0"/>
              <a:cs typeface="Times New Roman" panose="02020603050405020304" pitchFamily="18" charset="0"/>
            </a:endParaRPr>
          </a:p>
          <a:p>
            <a:endParaRPr lang="vi-VN" sz="2500" b="1">
              <a:latin typeface="Times New Roman" panose="02020603050405020304" pitchFamily="18" charset="0"/>
              <a:cs typeface="Times New Roman" panose="02020603050405020304" pitchFamily="18" charset="0"/>
            </a:endParaRPr>
          </a:p>
          <a:p>
            <a:r>
              <a:rPr lang="en-US" sz="2500">
                <a:latin typeface="Times New Roman" panose="02020603050405020304" pitchFamily="18" charset="0"/>
                <a:cs typeface="Times New Roman" panose="02020603050405020304" pitchFamily="18" charset="0"/>
              </a:rPr>
              <a:t>- Từ bỏ CPU khi chưa được vào miền găng.</a:t>
            </a:r>
          </a:p>
          <a:p>
            <a:r>
              <a:rPr lang="en-US" sz="2500">
                <a:latin typeface="Times New Roman" panose="02020603050405020304" pitchFamily="18" charset="0"/>
                <a:cs typeface="Times New Roman" panose="02020603050405020304" pitchFamily="18" charset="0"/>
              </a:rPr>
              <a:t>- Cần Hệ điều hành hỗ trợ.</a:t>
            </a:r>
          </a:p>
          <a:p>
            <a:pPr algn="ctr"/>
            <a:endParaRPr lang="en-US" sz="2500"/>
          </a:p>
        </p:txBody>
      </p:sp>
      <p:sp>
        <p:nvSpPr>
          <p:cNvPr id="5" name="Rounded Rectangle 4"/>
          <p:cNvSpPr/>
          <p:nvPr/>
        </p:nvSpPr>
        <p:spPr>
          <a:xfrm>
            <a:off x="13447" y="3469341"/>
            <a:ext cx="5930153" cy="271630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500">
              <a:latin typeface="Times New Roman" panose="02020603050405020304" pitchFamily="18" charset="0"/>
              <a:cs typeface="Times New Roman" panose="02020603050405020304" pitchFamily="18" charset="0"/>
            </a:endParaRPr>
          </a:p>
          <a:p>
            <a:r>
              <a:rPr lang="vi-VN" sz="2500">
                <a:latin typeface="Times New Roman" panose="02020603050405020304" pitchFamily="18" charset="0"/>
                <a:cs typeface="Times New Roman" panose="02020603050405020304" pitchFamily="18" charset="0"/>
              </a:rPr>
              <a:t>Nhóm 1: Nhóm giải pháp </a:t>
            </a:r>
            <a:r>
              <a:rPr lang="vi-VN" sz="2500" b="1">
                <a:latin typeface="Times New Roman" panose="02020603050405020304" pitchFamily="18" charset="0"/>
                <a:cs typeface="Times New Roman" panose="02020603050405020304" pitchFamily="18" charset="0"/>
              </a:rPr>
              <a:t>Busy Waiting</a:t>
            </a:r>
            <a:endParaRPr lang="en-US" sz="2500" b="1">
              <a:latin typeface="Times New Roman" panose="02020603050405020304" pitchFamily="18" charset="0"/>
              <a:cs typeface="Times New Roman" panose="02020603050405020304" pitchFamily="18" charset="0"/>
            </a:endParaRPr>
          </a:p>
          <a:p>
            <a:endParaRPr lang="vi-VN" sz="2500" b="1">
              <a:latin typeface="Times New Roman" panose="02020603050405020304" pitchFamily="18" charset="0"/>
              <a:cs typeface="Times New Roman" panose="02020603050405020304" pitchFamily="18" charset="0"/>
            </a:endParaRPr>
          </a:p>
          <a:p>
            <a:r>
              <a:rPr lang="en-US" sz="2500">
                <a:latin typeface="Times New Roman" panose="02020603050405020304" pitchFamily="18" charset="0"/>
                <a:cs typeface="Times New Roman" panose="02020603050405020304" pitchFamily="18" charset="0"/>
              </a:rPr>
              <a:t>- Tiếp tục tiêu thụ CPU trong khi chờ đợi vào miền găng.</a:t>
            </a:r>
          </a:p>
          <a:p>
            <a:r>
              <a:rPr lang="en-US" sz="2500">
                <a:latin typeface="Times New Roman" panose="02020603050405020304" pitchFamily="18" charset="0"/>
                <a:cs typeface="Times New Roman" panose="02020603050405020304" pitchFamily="18" charset="0"/>
              </a:rPr>
              <a:t>- </a:t>
            </a:r>
            <a:r>
              <a:rPr lang="vi-VN" sz="2500">
                <a:latin typeface="Times New Roman" panose="02020603050405020304" pitchFamily="18" charset="0"/>
                <a:cs typeface="Times New Roman" panose="02020603050405020304" pitchFamily="18" charset="0"/>
              </a:rPr>
              <a:t>Không đòi hỏi sự trợ giúp của Hệ điều hành 	</a:t>
            </a:r>
            <a:endParaRPr lang="en-US" sz="2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61158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2460813"/>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r="100000" b="100000"/>
            </a:path>
            <a:tileRect l="-100000" t="-100000"/>
          </a:gradFill>
          <a:ln>
            <a:solidFill>
              <a:schemeClr val="accent3">
                <a:lumMod val="40000"/>
                <a:lumOff val="60000"/>
              </a:schemeClr>
            </a:solidFill>
          </a:ln>
          <a:effectLst>
            <a:innerShdw blurRad="114300">
              <a:prstClr val="black"/>
            </a:innerShdw>
          </a:effectLst>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just"/>
            <a:r>
              <a:rPr lang="en-US" sz="3000" b="1">
                <a:solidFill>
                  <a:schemeClr val="tx1"/>
                </a:solidFill>
                <a:latin typeface="Times New Roman" panose="02020603050405020304" pitchFamily="18" charset="0"/>
                <a:cs typeface="Times New Roman" panose="02020603050405020304" pitchFamily="18" charset="0"/>
              </a:rPr>
              <a:t>Câu 19:</a:t>
            </a:r>
          </a:p>
          <a:p>
            <a:pPr algn="just"/>
            <a:r>
              <a:rPr lang="vi-VN" sz="3000">
                <a:solidFill>
                  <a:schemeClr val="tx1"/>
                </a:solidFill>
                <a:latin typeface="Times New Roman" panose="02020603050405020304" pitchFamily="18" charset="0"/>
                <a:cs typeface="Times New Roman" panose="02020603050405020304" pitchFamily="18" charset="0"/>
              </a:rPr>
              <a:t>Với đồ thị cấp phát tài nguyên như bên dưới (RAG), hỏi có</a:t>
            </a:r>
            <a:r>
              <a:rPr lang="en-US" sz="3000">
                <a:solidFill>
                  <a:schemeClr val="tx1"/>
                </a:solidFill>
                <a:latin typeface="Times New Roman" panose="02020603050405020304" pitchFamily="18" charset="0"/>
                <a:cs typeface="Times New Roman" panose="02020603050405020304" pitchFamily="18" charset="0"/>
              </a:rPr>
              <a:t> </a:t>
            </a:r>
            <a:r>
              <a:rPr lang="vi-VN" sz="3000">
                <a:solidFill>
                  <a:schemeClr val="tx1"/>
                </a:solidFill>
                <a:latin typeface="Times New Roman" panose="02020603050405020304" pitchFamily="18" charset="0"/>
                <a:cs typeface="Times New Roman" panose="02020603050405020304" pitchFamily="18" charset="0"/>
              </a:rPr>
              <a:t>deadlock xảy ra hay không? (với điều kiện mutual exclusion</a:t>
            </a:r>
            <a:r>
              <a:rPr lang="en-US" sz="3000">
                <a:solidFill>
                  <a:schemeClr val="tx1"/>
                </a:solidFill>
                <a:latin typeface="Times New Roman" panose="02020603050405020304" pitchFamily="18" charset="0"/>
                <a:cs typeface="Times New Roman" panose="02020603050405020304" pitchFamily="18" charset="0"/>
              </a:rPr>
              <a:t> </a:t>
            </a:r>
            <a:r>
              <a:rPr lang="vi-VN" sz="3000">
                <a:solidFill>
                  <a:schemeClr val="tx1"/>
                </a:solidFill>
                <a:latin typeface="Times New Roman" panose="02020603050405020304" pitchFamily="18" charset="0"/>
                <a:cs typeface="Times New Roman" panose="02020603050405020304" pitchFamily="18" charset="0"/>
              </a:rPr>
              <a:t>và no preemption được đảm bảo).</a:t>
            </a:r>
            <a:endParaRPr lang="en-US" sz="3000">
              <a:solidFill>
                <a:schemeClr val="tx1"/>
              </a:solidFill>
              <a:latin typeface="Times New Roman" panose="02020603050405020304" pitchFamily="18" charset="0"/>
              <a:cs typeface="Times New Roman" panose="02020603050405020304" pitchFamily="18" charset="0"/>
            </a:endParaRPr>
          </a:p>
        </p:txBody>
      </p:sp>
      <p:sp>
        <p:nvSpPr>
          <p:cNvPr id="2" name="Rounded Rectangle 1"/>
          <p:cNvSpPr/>
          <p:nvPr/>
        </p:nvSpPr>
        <p:spPr>
          <a:xfrm>
            <a:off x="0" y="2662518"/>
            <a:ext cx="12192000" cy="395343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Có</a:t>
            </a: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Không</a:t>
            </a: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Không biết</a:t>
            </a:r>
          </a:p>
        </p:txBody>
      </p:sp>
      <p:pic>
        <p:nvPicPr>
          <p:cNvPr id="3" name="Picture 2"/>
          <p:cNvPicPr>
            <a:picLocks noChangeAspect="1"/>
          </p:cNvPicPr>
          <p:nvPr/>
        </p:nvPicPr>
        <p:blipFill>
          <a:blip r:embed="rId2"/>
          <a:stretch>
            <a:fillRect/>
          </a:stretch>
        </p:blipFill>
        <p:spPr>
          <a:xfrm>
            <a:off x="5553636" y="2290373"/>
            <a:ext cx="5011268" cy="4213630"/>
          </a:xfrm>
          <a:prstGeom prst="rect">
            <a:avLst/>
          </a:prstGeom>
        </p:spPr>
      </p:pic>
    </p:spTree>
    <p:extLst>
      <p:ext uri="{BB962C8B-B14F-4D97-AF65-F5344CB8AC3E}">
        <p14:creationId xmlns:p14="http://schemas.microsoft.com/office/powerpoint/2010/main" val="188547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2">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2460813"/>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r="100000" b="100000"/>
            </a:path>
            <a:tileRect l="-100000" t="-100000"/>
          </a:gradFill>
          <a:ln>
            <a:solidFill>
              <a:schemeClr val="accent3">
                <a:lumMod val="40000"/>
                <a:lumOff val="60000"/>
              </a:schemeClr>
            </a:solidFill>
          </a:ln>
          <a:effectLst>
            <a:innerShdw blurRad="114300">
              <a:prstClr val="black"/>
            </a:innerShdw>
          </a:effectLst>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just"/>
            <a:r>
              <a:rPr lang="en-US" sz="3000" b="1">
                <a:solidFill>
                  <a:schemeClr val="tx1"/>
                </a:solidFill>
                <a:latin typeface="Times New Roman" panose="02020603050405020304" pitchFamily="18" charset="0"/>
                <a:cs typeface="Times New Roman" panose="02020603050405020304" pitchFamily="18" charset="0"/>
              </a:rPr>
              <a:t>Câu 20:</a:t>
            </a:r>
          </a:p>
          <a:p>
            <a:pPr algn="just"/>
            <a:r>
              <a:rPr lang="vi-VN" sz="3000">
                <a:solidFill>
                  <a:schemeClr val="tx1"/>
                </a:solidFill>
                <a:latin typeface="Times New Roman" panose="02020603050405020304" pitchFamily="18" charset="0"/>
                <a:cs typeface="Times New Roman" panose="02020603050405020304" pitchFamily="18" charset="0"/>
              </a:rPr>
              <a:t>Khi phát hiện hệ thống có deadlock xảy ra, thì giải pháp nào trong các giải pháp sau KHÔNG</a:t>
            </a:r>
            <a:r>
              <a:rPr lang="en-US" sz="3000">
                <a:solidFill>
                  <a:schemeClr val="tx1"/>
                </a:solidFill>
                <a:latin typeface="Times New Roman" panose="02020603050405020304" pitchFamily="18" charset="0"/>
                <a:cs typeface="Times New Roman" panose="02020603050405020304" pitchFamily="18" charset="0"/>
              </a:rPr>
              <a:t> </a:t>
            </a:r>
            <a:r>
              <a:rPr lang="vi-VN" sz="3000">
                <a:solidFill>
                  <a:schemeClr val="tx1"/>
                </a:solidFill>
                <a:latin typeface="Times New Roman" panose="02020603050405020304" pitchFamily="18" charset="0"/>
                <a:cs typeface="Times New Roman" panose="02020603050405020304" pitchFamily="18" charset="0"/>
              </a:rPr>
              <a:t>được hệ điều hành chọn để phục hồi hệ thống?</a:t>
            </a:r>
            <a:endParaRPr lang="en-US" sz="3000">
              <a:solidFill>
                <a:schemeClr val="tx1"/>
              </a:solidFill>
              <a:latin typeface="Times New Roman" panose="02020603050405020304" pitchFamily="18" charset="0"/>
              <a:cs typeface="Times New Roman" panose="02020603050405020304" pitchFamily="18" charset="0"/>
            </a:endParaRPr>
          </a:p>
        </p:txBody>
      </p:sp>
      <p:sp>
        <p:nvSpPr>
          <p:cNvPr id="2" name="Rounded Rectangle 1"/>
          <p:cNvSpPr/>
          <p:nvPr/>
        </p:nvSpPr>
        <p:spPr>
          <a:xfrm>
            <a:off x="0" y="2662518"/>
            <a:ext cx="12192000" cy="395343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Thực hiện giải thuật Banker </a:t>
            </a: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Lấy lại tài nguyên từ một hay nhiều tiến trình</a:t>
            </a:r>
          </a:p>
          <a:p>
            <a:pPr marL="457200" indent="-457200">
              <a:buAutoNum type="alphaLcPeriod"/>
            </a:pPr>
            <a:r>
              <a:rPr lang="en-US" sz="4000">
                <a:solidFill>
                  <a:schemeClr val="tx1"/>
                </a:solidFill>
                <a:latin typeface="Times New Roman" panose="02020603050405020304" pitchFamily="18" charset="0"/>
                <a:cs typeface="Times New Roman" panose="02020603050405020304" pitchFamily="18" charset="0"/>
              </a:rPr>
              <a:t>Chấm dứt một hay nhiều tiến trình </a:t>
            </a:r>
          </a:p>
          <a:p>
            <a:pPr marL="457200" indent="-457200">
              <a:buAutoNum type="alphaLcPeriod"/>
            </a:pPr>
            <a:r>
              <a:rPr lang="vi-VN" sz="4000">
                <a:solidFill>
                  <a:schemeClr val="tx1"/>
                </a:solidFill>
                <a:latin typeface="Times New Roman" panose="02020603050405020304" pitchFamily="18" charset="0"/>
                <a:cs typeface="Times New Roman" panose="02020603050405020304" pitchFamily="18" charset="0"/>
              </a:rPr>
              <a:t>Báo cho người vận hành </a:t>
            </a:r>
            <a:endParaRPr lang="en-US" sz="40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551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2">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12192000" cy="6858001"/>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r="100000" b="100000"/>
            </a:path>
            <a:tileRect l="-100000" t="-100000"/>
          </a:gradFill>
          <a:ln>
            <a:solidFill>
              <a:schemeClr val="accent3">
                <a:lumMod val="40000"/>
                <a:lumOff val="60000"/>
              </a:schemeClr>
            </a:solidFill>
          </a:ln>
          <a:effectLst>
            <a:innerShdw blurRad="114300">
              <a:prstClr val="black"/>
            </a:innerShdw>
          </a:effectLst>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4500">
                <a:solidFill>
                  <a:schemeClr val="tx1"/>
                </a:solidFill>
                <a:latin typeface="Times New Roman" panose="02020603050405020304" pitchFamily="18" charset="0"/>
                <a:cs typeface="Times New Roman" panose="02020603050405020304" pitchFamily="18" charset="0"/>
              </a:rPr>
              <a:t>CHÚC CÁC BẠN CÓ KỲ THI THÀNH CÔNG</a:t>
            </a:r>
          </a:p>
        </p:txBody>
      </p:sp>
    </p:spTree>
    <p:extLst>
      <p:ext uri="{BB962C8B-B14F-4D97-AF65-F5344CB8AC3E}">
        <p14:creationId xmlns:p14="http://schemas.microsoft.com/office/powerpoint/2010/main" val="1021493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2057400"/>
          </a:xfrm>
          <a:prstGeom prst="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8900000" scaled="1"/>
            <a:tileRect/>
          </a:gradFill>
          <a:ln>
            <a:solidFill>
              <a:schemeClr val="accent1">
                <a:lumMod val="20000"/>
                <a:lumOff val="8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5</a:t>
            </a:r>
          </a:p>
        </p:txBody>
      </p:sp>
      <p:sp>
        <p:nvSpPr>
          <p:cNvPr id="2" name="Rounded Rectangle 1"/>
          <p:cNvSpPr/>
          <p:nvPr/>
        </p:nvSpPr>
        <p:spPr>
          <a:xfrm>
            <a:off x="0" y="2232212"/>
            <a:ext cx="12192000" cy="44778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b="1">
                <a:solidFill>
                  <a:srgbClr val="00B050"/>
                </a:solidFill>
                <a:latin typeface="Times New Roman" panose="02020603050405020304" pitchFamily="18" charset="0"/>
                <a:cs typeface="Times New Roman" panose="02020603050405020304" pitchFamily="18" charset="0"/>
              </a:rPr>
              <a:t>Semaphore</a:t>
            </a:r>
            <a:r>
              <a:rPr lang="en-US" sz="2500" b="1">
                <a:latin typeface="Times New Roman" panose="02020603050405020304" pitchFamily="18" charset="0"/>
                <a:cs typeface="Times New Roman" panose="02020603050405020304" pitchFamily="18" charset="0"/>
              </a:rPr>
              <a:t> là gì? Cách hoạt động và ứng dụng của nó?</a:t>
            </a:r>
          </a:p>
          <a:p>
            <a:endParaRPr lang="en-US" sz="25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9072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2057400"/>
          </a:xfrm>
          <a:prstGeom prst="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8900000" scaled="1"/>
            <a:tileRect/>
          </a:gradFill>
          <a:ln>
            <a:solidFill>
              <a:schemeClr val="accent1">
                <a:lumMod val="20000"/>
                <a:lumOff val="80000"/>
              </a:schemeClr>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r>
              <a:rPr lang="en-US" sz="3500" b="1">
                <a:solidFill>
                  <a:schemeClr val="tx1"/>
                </a:solidFill>
                <a:latin typeface="Times New Roman" panose="02020603050405020304" pitchFamily="18" charset="0"/>
                <a:cs typeface="Times New Roman" panose="02020603050405020304" pitchFamily="18" charset="0"/>
              </a:rPr>
              <a:t>CÁC KIẾN THỨC TỔNG QUAN – Chương 5</a:t>
            </a:r>
          </a:p>
        </p:txBody>
      </p:sp>
      <p:sp>
        <p:nvSpPr>
          <p:cNvPr id="5" name="Rectangle 4"/>
          <p:cNvSpPr/>
          <p:nvPr/>
        </p:nvSpPr>
        <p:spPr>
          <a:xfrm>
            <a:off x="6481482" y="2232212"/>
            <a:ext cx="5553635" cy="44375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500">
                <a:latin typeface="Times New Roman" panose="02020603050405020304" pitchFamily="18" charset="0"/>
                <a:cs typeface="Times New Roman" panose="02020603050405020304" pitchFamily="18" charset="0"/>
              </a:rPr>
              <a:t>Shared data: semaphore  mutex; </a:t>
            </a:r>
          </a:p>
          <a:p>
            <a:r>
              <a:rPr lang="en-US" sz="2500" i="1">
                <a:latin typeface="Times New Roman" panose="02020603050405020304" pitchFamily="18" charset="0"/>
                <a:cs typeface="Times New Roman" panose="02020603050405020304" pitchFamily="18" charset="0"/>
              </a:rPr>
              <a:t>/* initially mutex.value = 1 */</a:t>
            </a:r>
          </a:p>
          <a:p>
            <a:endParaRPr lang="en-US" sz="2500" i="1">
              <a:latin typeface="Times New Roman" panose="02020603050405020304" pitchFamily="18" charset="0"/>
              <a:cs typeface="Times New Roman" panose="02020603050405020304" pitchFamily="18" charset="0"/>
            </a:endParaRPr>
          </a:p>
          <a:p>
            <a:r>
              <a:rPr lang="en-US" sz="2500">
                <a:latin typeface="Times New Roman" panose="02020603050405020304" pitchFamily="18" charset="0"/>
                <a:cs typeface="Times New Roman" panose="02020603050405020304" pitchFamily="18" charset="0"/>
              </a:rPr>
              <a:t>Process Pi: </a:t>
            </a:r>
          </a:p>
          <a:p>
            <a:r>
              <a:rPr lang="en-US" sz="2500">
                <a:latin typeface="Times New Roman" panose="02020603050405020304" pitchFamily="18" charset="0"/>
                <a:cs typeface="Times New Roman" panose="02020603050405020304" pitchFamily="18" charset="0"/>
              </a:rPr>
              <a:t>do </a:t>
            </a:r>
          </a:p>
          <a:p>
            <a:r>
              <a:rPr lang="en-US" sz="2500">
                <a:latin typeface="Times New Roman" panose="02020603050405020304" pitchFamily="18" charset="0"/>
                <a:cs typeface="Times New Roman" panose="02020603050405020304" pitchFamily="18" charset="0"/>
              </a:rPr>
              <a:t>{ </a:t>
            </a:r>
          </a:p>
          <a:p>
            <a:r>
              <a:rPr lang="en-US" sz="2500" b="1">
                <a:latin typeface="Times New Roman" panose="02020603050405020304" pitchFamily="18" charset="0"/>
                <a:cs typeface="Times New Roman" panose="02020603050405020304" pitchFamily="18" charset="0"/>
              </a:rPr>
              <a:t>	wait(mutex); </a:t>
            </a:r>
          </a:p>
          <a:p>
            <a:r>
              <a:rPr lang="en-US" sz="2500" i="1">
                <a:latin typeface="Times New Roman" panose="02020603050405020304" pitchFamily="18" charset="0"/>
                <a:cs typeface="Times New Roman" panose="02020603050405020304" pitchFamily="18" charset="0"/>
              </a:rPr>
              <a:t>	critical section </a:t>
            </a:r>
            <a:r>
              <a:rPr lang="en-US" sz="2500" b="1">
                <a:latin typeface="Times New Roman" panose="02020603050405020304" pitchFamily="18" charset="0"/>
                <a:cs typeface="Times New Roman" panose="02020603050405020304" pitchFamily="18" charset="0"/>
              </a:rPr>
              <a:t>	signal(mutex); </a:t>
            </a:r>
          </a:p>
          <a:p>
            <a:r>
              <a:rPr lang="en-US" sz="2500">
                <a:latin typeface="Times New Roman" panose="02020603050405020304" pitchFamily="18" charset="0"/>
                <a:cs typeface="Times New Roman" panose="02020603050405020304" pitchFamily="18" charset="0"/>
              </a:rPr>
              <a:t>	remainder section </a:t>
            </a:r>
          </a:p>
          <a:p>
            <a:r>
              <a:rPr lang="en-US" sz="2500">
                <a:latin typeface="Times New Roman" panose="02020603050405020304" pitchFamily="18" charset="0"/>
                <a:cs typeface="Times New Roman" panose="02020603050405020304" pitchFamily="18" charset="0"/>
              </a:rPr>
              <a:t>} while (1);</a:t>
            </a:r>
          </a:p>
        </p:txBody>
      </p:sp>
      <p:sp>
        <p:nvSpPr>
          <p:cNvPr id="6" name="Rectangle 5"/>
          <p:cNvSpPr/>
          <p:nvPr/>
        </p:nvSpPr>
        <p:spPr>
          <a:xfrm>
            <a:off x="188258" y="2232212"/>
            <a:ext cx="6118413" cy="44375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500">
                <a:latin typeface="Times New Roman" panose="02020603050405020304" pitchFamily="18" charset="0"/>
                <a:cs typeface="Times New Roman" panose="02020603050405020304" pitchFamily="18" charset="0"/>
              </a:rPr>
              <a:t>Ví dụ sử dụng Semaphore 1</a:t>
            </a:r>
          </a:p>
          <a:p>
            <a:endParaRPr lang="en-US" sz="2500">
              <a:latin typeface="Times New Roman" panose="02020603050405020304" pitchFamily="18" charset="0"/>
              <a:cs typeface="Times New Roman" panose="02020603050405020304" pitchFamily="18" charset="0"/>
            </a:endParaRPr>
          </a:p>
          <a:p>
            <a:r>
              <a:rPr lang="en-US" sz="2500">
                <a:latin typeface="Times New Roman" panose="02020603050405020304" pitchFamily="18" charset="0"/>
                <a:cs typeface="Times New Roman" panose="02020603050405020304" pitchFamily="18" charset="0"/>
              </a:rPr>
              <a:t>- </a:t>
            </a:r>
            <a:r>
              <a:rPr lang="vi-VN" sz="2500">
                <a:latin typeface="Times New Roman" panose="02020603050405020304" pitchFamily="18" charset="0"/>
                <a:cs typeface="Times New Roman" panose="02020603050405020304" pitchFamily="18" charset="0"/>
              </a:rPr>
              <a:t>Dùng cho n process</a:t>
            </a:r>
          </a:p>
          <a:p>
            <a:r>
              <a:rPr lang="en-US" sz="2500">
                <a:latin typeface="Times New Roman" panose="02020603050405020304" pitchFamily="18" charset="0"/>
                <a:cs typeface="Times New Roman" panose="02020603050405020304" pitchFamily="18" charset="0"/>
              </a:rPr>
              <a:t>- </a:t>
            </a:r>
            <a:r>
              <a:rPr lang="vi-VN" sz="2500">
                <a:latin typeface="Times New Roman" panose="02020603050405020304" pitchFamily="18" charset="0"/>
                <a:cs typeface="Times New Roman" panose="02020603050405020304" pitchFamily="18" charset="0"/>
              </a:rPr>
              <a:t>Khởi tạo S.value = 1 </a:t>
            </a:r>
            <a:endParaRPr lang="en-US" sz="2500">
              <a:latin typeface="Times New Roman" panose="02020603050405020304" pitchFamily="18" charset="0"/>
              <a:cs typeface="Times New Roman" panose="02020603050405020304" pitchFamily="18" charset="0"/>
            </a:endParaRPr>
          </a:p>
          <a:p>
            <a:r>
              <a:rPr lang="en-US" sz="2500">
                <a:latin typeface="Times New Roman" panose="02020603050405020304" pitchFamily="18" charset="0"/>
                <a:cs typeface="Times New Roman" panose="02020603050405020304" pitchFamily="18" charset="0"/>
              </a:rPr>
              <a:t>- </a:t>
            </a:r>
            <a:r>
              <a:rPr lang="vi-VN" sz="2500">
                <a:latin typeface="Times New Roman" panose="02020603050405020304" pitchFamily="18" charset="0"/>
                <a:cs typeface="Times New Roman" panose="02020603050405020304" pitchFamily="18" charset="0"/>
              </a:rPr>
              <a:t>Chỉ duy nhất một process được vào C</a:t>
            </a:r>
            <a:r>
              <a:rPr lang="en-US" sz="2500">
                <a:latin typeface="Times New Roman" panose="02020603050405020304" pitchFamily="18" charset="0"/>
                <a:cs typeface="Times New Roman" panose="02020603050405020304" pitchFamily="18" charset="0"/>
              </a:rPr>
              <a:t>ritical </a:t>
            </a:r>
            <a:r>
              <a:rPr lang="vi-VN" sz="2500">
                <a:latin typeface="Times New Roman" panose="02020603050405020304" pitchFamily="18" charset="0"/>
                <a:cs typeface="Times New Roman" panose="02020603050405020304" pitchFamily="18" charset="0"/>
              </a:rPr>
              <a:t>S</a:t>
            </a:r>
            <a:r>
              <a:rPr lang="en-US" sz="2500">
                <a:latin typeface="Times New Roman" panose="02020603050405020304" pitchFamily="18" charset="0"/>
                <a:cs typeface="Times New Roman" panose="02020603050405020304" pitchFamily="18" charset="0"/>
              </a:rPr>
              <a:t>ection</a:t>
            </a:r>
            <a:r>
              <a:rPr lang="vi-VN" sz="2500">
                <a:latin typeface="Times New Roman" panose="02020603050405020304" pitchFamily="18" charset="0"/>
                <a:cs typeface="Times New Roman" panose="02020603050405020304" pitchFamily="18" charset="0"/>
              </a:rPr>
              <a:t> (mutual exclusion)</a:t>
            </a:r>
            <a:endParaRPr lang="en-US" sz="2500">
              <a:latin typeface="Times New Roman" panose="02020603050405020304" pitchFamily="18" charset="0"/>
              <a:cs typeface="Times New Roman" panose="02020603050405020304" pitchFamily="18" charset="0"/>
            </a:endParaRPr>
          </a:p>
          <a:p>
            <a:endParaRPr lang="vi-VN" sz="2500">
              <a:latin typeface="Times New Roman" panose="02020603050405020304" pitchFamily="18" charset="0"/>
              <a:cs typeface="Times New Roman" panose="02020603050405020304" pitchFamily="18" charset="0"/>
            </a:endParaRPr>
          </a:p>
          <a:p>
            <a:r>
              <a:rPr lang="vi-VN" sz="2500" b="1" i="1">
                <a:latin typeface="Times New Roman" panose="02020603050405020304" pitchFamily="18" charset="0"/>
                <a:cs typeface="Times New Roman" panose="02020603050405020304" pitchFamily="18" charset="0"/>
              </a:rPr>
              <a:t>Để cho phép k process vào CS, khởi tạo S.value = k</a:t>
            </a:r>
            <a:endParaRPr lang="en-US" sz="2500" b="1"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934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2956</TotalTime>
  <Words>4455</Words>
  <Application>Microsoft Office PowerPoint</Application>
  <PresentationFormat>Màn hình rộng</PresentationFormat>
  <Paragraphs>1377</Paragraphs>
  <Slides>72</Slides>
  <Notes>0</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72</vt:i4>
      </vt:variant>
    </vt:vector>
  </HeadingPairs>
  <TitlesOfParts>
    <vt:vector size="79" baseType="lpstr">
      <vt:lpstr>Arial</vt:lpstr>
      <vt:lpstr>Calibri</vt:lpstr>
      <vt:lpstr>Calibri Light</vt:lpstr>
      <vt:lpstr>Symbol</vt:lpstr>
      <vt:lpstr>Times New Roman</vt:lpstr>
      <vt:lpstr>Wingdings</vt:lpstr>
      <vt:lpstr>Office Theme</vt:lpstr>
      <vt:lpstr>BAN HỌC TẬP MẠNG MÁY TÍNH &amp; TRUYỀN THÔNG </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TẤN LỢI</dc:creator>
  <cp:lastModifiedBy>LÊ THANH HỒNG NHỰT</cp:lastModifiedBy>
  <cp:revision>316</cp:revision>
  <dcterms:created xsi:type="dcterms:W3CDTF">2018-05-30T14:20:14Z</dcterms:created>
  <dcterms:modified xsi:type="dcterms:W3CDTF">2018-06-02T02:44:51Z</dcterms:modified>
</cp:coreProperties>
</file>