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3453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3FDAC-BF2D-BB41-91BD-2BBC6571AC5E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BBCDE-E737-F441-AF81-847E048233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8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BBCDE-E737-F441-AF81-847E0482336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61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23F69-4301-D3C7-4399-E6B9896FB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DE664-2CFF-F98F-56B6-343FDA184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E370B3-22A7-A9BE-2121-418497E7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42AAE-FC09-5BE7-8C0D-4D1D2C62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A7E0E-E9C6-B51E-C6A2-FA8EF863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9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23326-D324-F521-B121-2FF3FDC7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CFA823-35B1-5313-903A-D8E7ABCC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D5819-F8ED-D779-AE9D-E4E861AD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3B72A-80A6-EF4E-0976-77E3E9CD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6AB3D-7707-1425-2065-B684B7DC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0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CB1DF5-E0E7-2A3F-50F6-3C1B46706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D99FC-97F1-81FF-136D-C10FB3D8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02D6C-5964-F3C7-AE9B-A33A629A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CB12B-38E8-B73E-4F76-DBE8776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246E2-CA1E-2F56-1C7D-5F97C43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1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8FAD7-46AD-5CF2-7C81-0DCF0C4D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1955E-ABD0-C562-B5F9-52702CFC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4569EE-2FF2-35FF-5CC7-EB1EC196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10C91-E2AE-D7CA-CA4A-6710B00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81FAC1-FF45-E43B-0234-279492F4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7ECF0-0D10-918F-3391-CDB78679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95316-8432-3427-2B3E-E037D0A7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6FF7E-6CCE-786E-9DA6-11430F0E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5C138-CD06-E160-D9B7-9AB9E326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640C0-FEB0-EDD2-5D42-719F4D9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6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72CF5-E0DB-86F7-79D8-F07EF7EC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A626E-490A-8CEF-8CF6-3789DD7A3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468537-E2A6-E51D-7300-A202A198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EC4836-A437-C94B-4D8B-18930CB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88465-04A3-1349-5CCF-AAA5012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46C57-1E44-9E33-80B7-03B1C146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A173-2E27-CD40-1E7E-28766A09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692D29-E488-8C53-0C0F-F0EB1D60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385C9E-829C-5EB1-C607-7D86CC7E8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36F064-D1D0-BA8D-4951-A8256F3D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3809FE-79B3-99EA-EE0B-DC34F81E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D94814-8671-AAEE-D847-CC1D5610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74E9EF-310F-5ED8-03B3-3BFFA378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5D36FC-CD04-A09B-DE24-00A2E902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74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8F86-080A-EBC1-97E0-12A8D5A2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F2D2AB-1862-5E97-0571-6AB07DC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D1728A-2A2B-DA41-77C6-1DA92830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F4335-69D2-A6C5-D2F6-3F705255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4B8061-C6F0-7949-CF87-7787290A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73CFC6-AE17-5B0E-9D9C-FE5DBDD2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59CE5-4180-5C28-8E44-7DC7A300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7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A4918-527B-943E-6155-F4BF69A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E5C8B-F559-3FF1-762B-06301A3F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7D9A53-071E-AE4A-B1FA-813AE56C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D10CC2-5934-6922-D3F1-048A94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BB9CA-5303-2C74-8996-A3BB3874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9DB732-B3B5-80E6-08B5-317B3B81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4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19999-8BDC-CE9C-5E19-5B147D6F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D15F77-6E54-A980-2772-AEAD6A256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7AC0F-C561-8C11-8B49-2FD041129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50108D-98DD-6362-38EE-06705A8F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D77D6-732D-6241-B1D2-25C2D05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2F6445-6FBF-90CE-2FA0-9D244C9F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52F9A-0941-E9BC-F2A4-B3C1BE77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B98CE7-F465-5048-BD3E-83CBDB5C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9EC3C-CEA8-27CF-19BD-FCE1D3C5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0B29B-8B04-B344-956F-EF4C65D44144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38368-ACF7-9D79-B522-702DC50A0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8DB15-5D06-91EB-B12D-9DC0D7EE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7F9E-685A-4740-BDFB-D524B4B42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2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082EA-ACE2-809E-67D5-91264050A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GlyphLessFont"/>
              </a:rPr>
              <a:t>Репликация  </a:t>
            </a:r>
            <a:br>
              <a:rPr lang="ru-RU" sz="800" dirty="0"/>
            </a:br>
            <a:br>
              <a:rPr lang="en-US" sz="2400" dirty="0">
                <a:effectLst/>
                <a:latin typeface="GlyphLessFont"/>
                <a:cs typeface="Al Bayan Plain" pitchFamily="2" charset="-78"/>
              </a:rPr>
            </a:br>
            <a:r>
              <a:rPr lang="ru-RU" sz="2400" dirty="0">
                <a:effectLst/>
                <a:latin typeface="GlyphLessFont"/>
                <a:cs typeface="Al Bayan Plain" pitchFamily="2" charset="-78"/>
              </a:rPr>
              <a:t>Репликация с несколькими ведущими узлами </a:t>
            </a:r>
            <a:br>
              <a:rPr lang="ru-RU" sz="2400" dirty="0">
                <a:effectLst/>
                <a:latin typeface="GlyphLessFont"/>
                <a:cs typeface="Al Bayan Plain" pitchFamily="2" charset="-78"/>
              </a:rPr>
            </a:br>
            <a:r>
              <a:rPr lang="ru-RU" sz="2400" dirty="0">
                <a:effectLst/>
                <a:latin typeface="GlyphLessFont"/>
                <a:cs typeface="Al Bayan Plain" pitchFamily="2" charset="-78"/>
              </a:rPr>
              <a:t>Репликация без ведущих узлов</a:t>
            </a:r>
            <a:endParaRPr lang="ru-RU" sz="2400" dirty="0">
              <a:cs typeface="Al Bayan Plain" pitchFamily="2" charset="-7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81A46D-1C69-3ACC-0282-9218ECEB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18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A12A2-0D76-6667-EFBC-74C41D08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Автоматическое разрешение конфликтов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85524-B7A6-3173-F142-EFBC8236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Бесконфликтные реплицируемые типы данных 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conflict-free replicated datatype, CRDT)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 —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семейство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структур данных для множеств, ассоциативных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словареи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̆, упорядоченных списков, счетчиков и др., допускающие конкурентное редактирование несколькими пользователями и автоматически разрешающие конфликты разумным образом. Некоторые из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CRDT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были реализованы в </a:t>
            </a:r>
            <a:r>
              <a:rPr lang="en" b="0" i="0" dirty="0" err="1">
                <a:solidFill>
                  <a:srgbClr val="242424"/>
                </a:solidFill>
                <a:effectLst/>
                <a:latin typeface="source-serif-pro"/>
              </a:rPr>
              <a:t>Riak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 2.0.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Объединяемые хранимые структуры данных 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mergeable persistent data structures)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обеспечивают отслеживание истории явным образом аналогично системе контроля версий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Git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и используют трехстороннюю функцию слияния (в отличие от двухстороннего слияния в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CRDT).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42424"/>
                </a:solidFill>
                <a:effectLst/>
                <a:latin typeface="source-serif-pro"/>
              </a:rPr>
              <a:t>Операциональное</a:t>
            </a: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 преобразование 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operational transformation)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представляет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собои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алгоритм разрешения конфликтов,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используемыи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в таких приложениях для совместного редактирования, как </a:t>
            </a:r>
            <a:r>
              <a:rPr lang="en" b="0" i="0" dirty="0" err="1">
                <a:solidFill>
                  <a:srgbClr val="242424"/>
                </a:solidFill>
                <a:effectLst/>
                <a:latin typeface="source-serif-pro"/>
              </a:rPr>
              <a:t>Etherpad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и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Google Docs.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Он был спроектирован специально для совместного редактирования упорядоченного списка элементов, например перечня букв, составляющего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текстовыи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документ.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64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90CA1-DCAD-E44B-C7E4-4BBB0DDA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666"/>
          </a:xfrm>
        </p:spPr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Топологии репликации с несколькими ведущими узлами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3D312-A984-8DB3-B185-FE109686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575"/>
            <a:ext cx="10515600" cy="1759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242424"/>
                </a:solidFill>
                <a:effectLst/>
                <a:latin typeface="source-serif-pro"/>
              </a:rPr>
              <a:t>Топология репликации (</a:t>
            </a:r>
            <a:r>
              <a:rPr lang="en" sz="1800" b="0" dirty="0">
                <a:solidFill>
                  <a:srgbClr val="242424"/>
                </a:solidFill>
                <a:effectLst/>
                <a:latin typeface="source-serif-pro"/>
              </a:rPr>
              <a:t>replication topology) </a:t>
            </a:r>
            <a:r>
              <a:rPr lang="ru-RU" sz="1800" b="0" dirty="0">
                <a:solidFill>
                  <a:srgbClr val="242424"/>
                </a:solidFill>
                <a:effectLst/>
                <a:latin typeface="source-serif-pro"/>
              </a:rPr>
              <a:t>описывает пути, по которым операции записи распространяются с одного узла на </a:t>
            </a:r>
            <a:r>
              <a:rPr lang="ru-RU" sz="1800" b="0" dirty="0" err="1">
                <a:solidFill>
                  <a:srgbClr val="242424"/>
                </a:solidFill>
                <a:effectLst/>
                <a:latin typeface="source-serif-pro"/>
              </a:rPr>
              <a:t>другои</a:t>
            </a:r>
            <a:r>
              <a:rPr lang="ru-RU" sz="1800" b="0" dirty="0">
                <a:solidFill>
                  <a:srgbClr val="242424"/>
                </a:solidFill>
                <a:effectLst/>
                <a:latin typeface="source-serif-pro"/>
              </a:rPr>
              <a:t>̆.</a:t>
            </a: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BC30-E562-677C-F265-D293E512EAC7}"/>
              </a:ext>
            </a:extLst>
          </p:cNvPr>
          <p:cNvSpPr txBox="1"/>
          <p:nvPr/>
        </p:nvSpPr>
        <p:spPr>
          <a:xfrm>
            <a:off x="838200" y="490993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Проблема топологий типа «кольцо» и «звезда» заключается в следующем: отказ даже одного узла способен прервать поток сообщений репликации между другими узлами, делая связь между ними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невозможнои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вплоть до момента его восстановления.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F46B6A-91A2-6696-7041-6C59361F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49098"/>
            <a:ext cx="7772400" cy="29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67FBE-2D73-3748-668E-B1170A1A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+mn-lt"/>
              </a:rPr>
              <a:t>Репликация без ведущего узла </a:t>
            </a:r>
            <a:endParaRPr lang="ru-RU" sz="24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DF66-4C57-6977-C363-60FEBC5A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4C220C-1FB5-51CD-BA89-6AFF97D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01" y="1935113"/>
            <a:ext cx="5161447" cy="32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1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B5D71-8CDF-D630-5DDA-ED69DDF9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>
            <a:normAutofit/>
          </a:bodyPr>
          <a:lstStyle/>
          <a:p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Разрешение конфликтов при чтении и </a:t>
            </a:r>
            <a:r>
              <a:rPr lang="ru-RU" sz="2400" b="1" i="0" dirty="0" err="1">
                <a:solidFill>
                  <a:srgbClr val="242424"/>
                </a:solidFill>
                <a:effectLst/>
                <a:latin typeface="sohne"/>
              </a:rPr>
              <a:t>антиэнтропия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A6C8E-BCB0-1A0D-E440-DC4D3C80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Схема репликации должна обеспечивать копирование в конечном итоге всех данных в каждую из реплик. Каким образом ранее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недоступныи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узел после возобновления работы может наверстать пропущенные им операции записи?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Разрешение конфликтов при чтении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. Клиент,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читающии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данные с нескольких узлов параллельно, способен обнаружить все устаревшие ответы. Клиент понимает, что значение реплики устарело, и записывает в нее более новое значение.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Процесс </a:t>
            </a:r>
            <a:r>
              <a:rPr lang="ru-RU" b="1" i="0" dirty="0" err="1">
                <a:solidFill>
                  <a:srgbClr val="242424"/>
                </a:solidFill>
                <a:effectLst/>
                <a:latin typeface="source-serif-pro"/>
              </a:rPr>
              <a:t>противодействия</a:t>
            </a: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 энтропии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 В некоторых системах есть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фоновыи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процесс, постоянно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выискивающии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различия в данных между репликами 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копирующии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отсутствующие данные из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однои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реплики в другую. В отличие от журнала репликации при репликации с ведущим узлом,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подобныи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процесс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противодействия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энтропии (</a:t>
            </a:r>
            <a:r>
              <a:rPr lang="en" b="0" i="1" dirty="0">
                <a:solidFill>
                  <a:srgbClr val="242424"/>
                </a:solidFill>
                <a:effectLst/>
                <a:latin typeface="source-serif-pro"/>
              </a:rPr>
              <a:t>anti-entropy process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)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не копирует информацию об операциях записи в каком-либо определенном порядке, а перед копированием данных может возникнуть значительная задержка.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3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69E6D-D9C8-D5B4-9C17-0E6D307F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40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Операции записи и чтения по кворуму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8958D-9E1A-6ADE-FF93-44639482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083365"/>
            <a:ext cx="10515600" cy="5506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Если </a:t>
            </a:r>
            <a:r>
              <a:rPr lang="en" sz="1800" b="1" i="0" dirty="0">
                <a:solidFill>
                  <a:srgbClr val="242424"/>
                </a:solidFill>
                <a:effectLst/>
                <a:latin typeface="source-serif-pro"/>
              </a:rPr>
              <a:t>w + r &gt; n</a:t>
            </a:r>
            <a:r>
              <a:rPr lang="en" sz="1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то можно ожидать: полученное при чтении значение будет актуальным, поскольку хотя бы один из </a:t>
            </a:r>
            <a:r>
              <a:rPr lang="en" sz="1800" b="0" i="1" dirty="0">
                <a:solidFill>
                  <a:srgbClr val="242424"/>
                </a:solidFill>
                <a:effectLst/>
                <a:latin typeface="source-serif-pro"/>
              </a:rPr>
              <a:t>r</a:t>
            </a:r>
            <a:r>
              <a:rPr lang="en" sz="1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узлов, из которых мы читаем, должен оказаться актуальным. Операции записи и чтения, удовлетворяющие этому соотношению значений </a:t>
            </a:r>
            <a:r>
              <a:rPr lang="en" sz="1800" b="0" i="1" dirty="0">
                <a:solidFill>
                  <a:srgbClr val="242424"/>
                </a:solidFill>
                <a:effectLst/>
                <a:latin typeface="source-serif-pro"/>
              </a:rPr>
              <a:t>r</a:t>
            </a:r>
            <a:r>
              <a:rPr lang="en" sz="1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и </a:t>
            </a:r>
            <a:r>
              <a:rPr lang="en" sz="1800" b="0" i="1" dirty="0">
                <a:solidFill>
                  <a:srgbClr val="242424"/>
                </a:solidFill>
                <a:effectLst/>
                <a:latin typeface="source-serif-pro"/>
              </a:rPr>
              <a:t>w</a:t>
            </a:r>
            <a:r>
              <a:rPr lang="en" sz="1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называются операциями </a:t>
            </a:r>
            <a:r>
              <a:rPr lang="ru-RU" sz="1800" b="1" i="0" dirty="0">
                <a:solidFill>
                  <a:srgbClr val="242424"/>
                </a:solidFill>
                <a:effectLst/>
                <a:latin typeface="source-serif-pro"/>
              </a:rPr>
              <a:t>чтения и записи по кворуму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" sz="1800" b="1" i="0" dirty="0">
                <a:solidFill>
                  <a:srgbClr val="242424"/>
                </a:solidFill>
                <a:effectLst/>
                <a:latin typeface="source-serif-pro"/>
              </a:rPr>
              <a:t>strict quorum</a:t>
            </a:r>
            <a:r>
              <a:rPr lang="en" sz="1800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  <a:endParaRPr lang="ru-RU" sz="18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endParaRPr lang="ru-RU" sz="1800" dirty="0">
              <a:solidFill>
                <a:srgbClr val="242424"/>
              </a:solidFill>
              <a:latin typeface="source-serif-pro"/>
            </a:endParaRPr>
          </a:p>
          <a:p>
            <a:pPr marL="0" indent="0">
              <a:buNone/>
            </a:pPr>
            <a:r>
              <a:rPr lang="ru-RU" sz="1800" b="1" i="0" dirty="0">
                <a:solidFill>
                  <a:srgbClr val="242424"/>
                </a:solidFill>
                <a:effectLst/>
                <a:latin typeface="source-serif-pro"/>
              </a:rPr>
              <a:t>При </a:t>
            </a:r>
            <a:r>
              <a:rPr lang="en" sz="1800" b="1" i="1" dirty="0">
                <a:solidFill>
                  <a:srgbClr val="242424"/>
                </a:solidFill>
                <a:effectLst/>
                <a:latin typeface="source-serif-pro"/>
              </a:rPr>
              <a:t>w + r &gt; n</a:t>
            </a:r>
            <a:r>
              <a:rPr lang="en" sz="1800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sz="1800" b="1" i="0" dirty="0">
                <a:solidFill>
                  <a:srgbClr val="242424"/>
                </a:solidFill>
                <a:effectLst/>
                <a:latin typeface="source-serif-pro"/>
              </a:rPr>
              <a:t>как минимум одна из читаемых </a:t>
            </a:r>
            <a:r>
              <a:rPr lang="en" sz="1800" b="1" i="1" dirty="0">
                <a:solidFill>
                  <a:srgbClr val="242424"/>
                </a:solidFill>
                <a:effectLst/>
                <a:latin typeface="source-serif-pro"/>
              </a:rPr>
              <a:t>r</a:t>
            </a:r>
            <a:r>
              <a:rPr lang="en" sz="1800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sz="1800" b="1" i="0" dirty="0">
                <a:solidFill>
                  <a:srgbClr val="242424"/>
                </a:solidFill>
                <a:effectLst/>
                <a:latin typeface="source-serif-pro"/>
              </a:rPr>
              <a:t>реплик точно получила информацию о самой последней успешной операции записи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DB3E75-4795-891F-9066-E13924493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878" y="1945546"/>
            <a:ext cx="5638799" cy="378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7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A2631-2A58-D1CE-E8C1-881A64AC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Ограничения согласованности по кворуму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19DED-DA07-3EDD-E9CE-A2C499A5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495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i="1" dirty="0">
                <a:solidFill>
                  <a:srgbClr val="242424"/>
                </a:solidFill>
                <a:effectLst/>
                <a:latin typeface="source-serif-pro"/>
              </a:rPr>
              <a:t>Зачастую значения </a:t>
            </a:r>
            <a:r>
              <a:rPr lang="en" sz="2000" b="0" i="1" dirty="0">
                <a:solidFill>
                  <a:srgbClr val="242424"/>
                </a:solidFill>
                <a:effectLst/>
                <a:latin typeface="source-serif-pro"/>
              </a:rPr>
              <a:t>w </a:t>
            </a:r>
            <a:r>
              <a:rPr lang="ru-RU" sz="2000" b="0" i="1" dirty="0">
                <a:solidFill>
                  <a:srgbClr val="242424"/>
                </a:solidFill>
                <a:effectLst/>
                <a:latin typeface="source-serif-pro"/>
              </a:rPr>
              <a:t>и </a:t>
            </a:r>
            <a:r>
              <a:rPr lang="en" sz="2000" b="0" i="1" dirty="0">
                <a:solidFill>
                  <a:srgbClr val="242424"/>
                </a:solidFill>
                <a:effectLst/>
                <a:latin typeface="source-serif-pro"/>
              </a:rPr>
              <a:t>r </a:t>
            </a:r>
            <a:r>
              <a:rPr lang="ru-RU" sz="2000" b="0" i="1" dirty="0">
                <a:solidFill>
                  <a:srgbClr val="242424"/>
                </a:solidFill>
                <a:effectLst/>
                <a:latin typeface="source-serif-pro"/>
              </a:rPr>
              <a:t>выбираются таким образом, чтобы составлять большинство (более чем </a:t>
            </a:r>
            <a:r>
              <a:rPr lang="en" sz="2000" b="0" i="1" dirty="0">
                <a:solidFill>
                  <a:srgbClr val="242424"/>
                </a:solidFill>
                <a:effectLst/>
                <a:latin typeface="source-serif-pro"/>
              </a:rPr>
              <a:t>n/2) </a:t>
            </a:r>
            <a:r>
              <a:rPr lang="ru-RU" sz="2000" b="0" i="1" dirty="0">
                <a:solidFill>
                  <a:srgbClr val="242424"/>
                </a:solidFill>
                <a:effectLst/>
                <a:latin typeface="source-serif-pro"/>
              </a:rPr>
              <a:t>узлов, поскольку это гарантирует, что система может позволить себе вплоть до </a:t>
            </a:r>
            <a:r>
              <a:rPr lang="en" sz="2000" b="0" i="1" dirty="0">
                <a:solidFill>
                  <a:srgbClr val="242424"/>
                </a:solidFill>
                <a:effectLst/>
                <a:latin typeface="source-serif-pro"/>
              </a:rPr>
              <a:t>n/2 </a:t>
            </a:r>
            <a:r>
              <a:rPr lang="ru-RU" sz="2000" b="0" i="1" dirty="0">
                <a:solidFill>
                  <a:srgbClr val="242424"/>
                </a:solidFill>
                <a:effectLst/>
                <a:latin typeface="source-serif-pro"/>
              </a:rPr>
              <a:t>сбойных узлов с соблюдением </a:t>
            </a:r>
            <a:r>
              <a:rPr lang="en" sz="2000" b="0" i="1" dirty="0">
                <a:solidFill>
                  <a:srgbClr val="242424"/>
                </a:solidFill>
                <a:effectLst/>
                <a:latin typeface="source-serif-pro"/>
              </a:rPr>
              <a:t>w + r &gt; n.</a:t>
            </a:r>
            <a:r>
              <a:rPr lang="en" sz="20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ru-RU" sz="2000" b="1" i="0" dirty="0">
                <a:solidFill>
                  <a:srgbClr val="242424"/>
                </a:solidFill>
                <a:effectLst/>
                <a:latin typeface="source-serif-pro"/>
              </a:rPr>
              <a:t>Но кворум не обязательно означает большинство — важен только аспект пересечения хотя бы в одном узле множества узлов, используемых операциями чтения и записи</a:t>
            </a:r>
            <a:r>
              <a:rPr lang="ru-RU" sz="20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98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479AF-E917-868B-AA64-2939FFA8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Нестрогие кворумы и направленная передача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4BBFB-47D0-5871-1C3B-68DB5179A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sloppy quorum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):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для операций записи и чтения по-прежнему необходимо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w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и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r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подтверждений успешного выполнения, но при этом учитываются узлы, не входящие в число намеченных для значения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n «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родных» узлов.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После исправления сбоя сети все операции записи, временно отправленные в какой-либо узел вместо недоступного, отправляются в соответствующие «родные» узлы. Это называется направленной передачей 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hinted handoff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763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61BA8-4F66-C0E1-6ED2-8ADEDBCA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908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ru-RU" sz="2700" b="0" i="0" dirty="0">
                <a:solidFill>
                  <a:srgbClr val="242424"/>
                </a:solidFill>
                <a:effectLst/>
                <a:latin typeface="source-serif-pro"/>
              </a:rPr>
              <a:t>Однако даже при </a:t>
            </a:r>
            <a:r>
              <a:rPr lang="en" sz="2700" b="0" i="0" dirty="0">
                <a:solidFill>
                  <a:srgbClr val="242424"/>
                </a:solidFill>
                <a:effectLst/>
                <a:latin typeface="source-serif-pro"/>
              </a:rPr>
              <a:t>w + r &gt; n </a:t>
            </a:r>
            <a:r>
              <a:rPr lang="ru-RU" sz="2700" b="0" i="0" dirty="0">
                <a:solidFill>
                  <a:srgbClr val="242424"/>
                </a:solidFill>
                <a:effectLst/>
                <a:latin typeface="source-serif-pro"/>
              </a:rPr>
              <a:t>возможны граничные случаи, при которых будут возвращены устаревшие значения.</a:t>
            </a:r>
            <a:b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3C40D-4B89-0D1C-1ED8-90A2BA31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22"/>
            <a:ext cx="10515600" cy="4596641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При использовании нестрогого кворума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w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операций записи могут прийтись не на те узлы, что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r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операций чтения, поэтому гарантированного пересечения между множествами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r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узлов и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w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узлов нет.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При конкурентном (параллельном) выполнении двух операций записи непонятно, какая из них произошла первой. В этом случае единственным «безопасным» решением будет слить воедино конкурентные операции. Если «победитель» выбирается на основе метки даты/времени («выигрывает последний»), существует вероятность потери информации об операциях записи вследствие рассинхронизации часов.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Операция записи, выполняемая параллельно с чтением, может оказаться отраженной только в некоторых репликах. В этом случае неясно, вернет операция чтения новое или старое значение.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Если операция записи прошла успешно в ряде реплик и неудачно в остальных, причем суммарно прошла успешно менее чем в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w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репликах, она не откатывается в последних. Это значит, что в случае уведомления о неудачной операции записи последующие операции чтения могут или вернуть соответствующее ей значение, или нет.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В случае сбоя содержащего новое значение узла и его восстановления из содержащей старые данные реплики количество хранящих новое значение реплик может оказаться ниже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w,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нарушая тем самым условие кворума.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Даже если все функционирует нормально, существуют граничные случаи с неудачным хронометражем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45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160CD-324A-8838-1C83-E1FE7E6D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365125"/>
            <a:ext cx="10797209" cy="4445414"/>
          </a:xfrm>
        </p:spPr>
        <p:txBody>
          <a:bodyPr>
            <a:normAutofit/>
          </a:bodyPr>
          <a:lstStyle/>
          <a:p>
            <a:pPr algn="l"/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У репликации с ведущим узлом есть один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крупныи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недостаток: только один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ведущии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узел, через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которыи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должны проходить все операции записи. Если подключиться к узлу невозможно, например, из-за разрыва сети между вами и ведущим узлом, то нельзя выполнить и запись в базу данных.</a:t>
            </a:r>
            <a:b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Напрашивающееся расширение модели репликации с ведущим узлом — </a:t>
            </a:r>
            <a:r>
              <a:rPr lang="ru-RU" sz="1800" b="1" i="0" dirty="0">
                <a:solidFill>
                  <a:srgbClr val="242424"/>
                </a:solidFill>
                <a:effectLst/>
                <a:latin typeface="+mn-lt"/>
              </a:rPr>
              <a:t>разрешение приема запросов на запись более чем одному узлу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.</a:t>
            </a:r>
            <a:b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</a:b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Репликация будет выполняться так же, как и ранее: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каждыи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узел,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обрабатывающии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операцию записи, должен перенаправлять информацию о данных изменениях всем остальным узлам. Это называется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схемои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репликации с несколькими ведущими узлами (</a:t>
            </a:r>
            <a:r>
              <a:rPr lang="en" sz="1800" b="1" i="0" dirty="0">
                <a:solidFill>
                  <a:srgbClr val="242424"/>
                </a:solidFill>
                <a:effectLst/>
                <a:latin typeface="+mn-lt"/>
              </a:rPr>
              <a:t>multi-leader replication</a:t>
            </a:r>
            <a:r>
              <a:rPr lang="en" sz="1800" b="0" i="0" dirty="0">
                <a:solidFill>
                  <a:srgbClr val="242424"/>
                </a:solidFill>
                <a:effectLst/>
                <a:latin typeface="+mn-lt"/>
              </a:rPr>
              <a:t>), 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или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репликациеи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типа «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главныи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—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главныи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̆» (</a:t>
            </a:r>
            <a:r>
              <a:rPr lang="en" sz="1800" b="1" i="0" dirty="0">
                <a:solidFill>
                  <a:srgbClr val="242424"/>
                </a:solidFill>
                <a:effectLst/>
                <a:latin typeface="+mn-lt"/>
              </a:rPr>
              <a:t>master — master</a:t>
            </a:r>
            <a:r>
              <a:rPr lang="en" sz="1800" b="0" i="0" dirty="0">
                <a:solidFill>
                  <a:srgbClr val="242424"/>
                </a:solidFill>
                <a:effectLst/>
                <a:latin typeface="+mn-lt"/>
              </a:rPr>
              <a:t>), 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или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репликациеи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типа «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активныи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̆/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активныи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̆» (</a:t>
            </a:r>
            <a:r>
              <a:rPr lang="en" sz="1800" b="1" i="0" dirty="0">
                <a:solidFill>
                  <a:srgbClr val="242424"/>
                </a:solidFill>
                <a:effectLst/>
                <a:latin typeface="+mn-lt"/>
              </a:rPr>
              <a:t>active/active replication</a:t>
            </a:r>
            <a:r>
              <a:rPr lang="en" sz="1800" b="0" i="0" dirty="0">
                <a:solidFill>
                  <a:srgbClr val="242424"/>
                </a:solidFill>
                <a:effectLst/>
                <a:latin typeface="+mn-lt"/>
              </a:rPr>
              <a:t>). 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При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такои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схеме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+mn-lt"/>
              </a:rPr>
              <a:t>каждыи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+mn-lt"/>
              </a:rPr>
              <a:t>̆ из ведущих узлов одновременно является ведомым для других ведущих.</a:t>
            </a:r>
            <a:b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0F379F4-0C01-49BD-0822-6A5A97F54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684" y="3649524"/>
            <a:ext cx="5897219" cy="2322030"/>
          </a:xfrm>
        </p:spPr>
      </p:pic>
    </p:spTree>
    <p:extLst>
      <p:ext uri="{BB962C8B-B14F-4D97-AF65-F5344CB8AC3E}">
        <p14:creationId xmlns:p14="http://schemas.microsoft.com/office/powerpoint/2010/main" val="57989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7DE5A-60EF-CD67-DBE8-7C5B5490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+mn-lt"/>
              </a:rPr>
              <a:t>Сценарии использования репликации с несколькими ведущими узлами </a:t>
            </a:r>
            <a:endParaRPr lang="ru-RU" sz="2400" dirty="0">
              <a:latin typeface="+mn-lt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31EB97E-4D60-DE62-C899-8008D402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766" y="1825625"/>
            <a:ext cx="4403033" cy="4351338"/>
          </a:xfrm>
        </p:spPr>
        <p:txBody>
          <a:bodyPr>
            <a:normAutofit/>
          </a:bodyPr>
          <a:lstStyle/>
          <a:p>
            <a:r>
              <a:rPr lang="ru-RU" sz="1800" dirty="0">
                <a:effectLst/>
              </a:rPr>
              <a:t>Эксплуатация с несколькими </a:t>
            </a:r>
            <a:r>
              <a:rPr lang="ru-RU" sz="1800" dirty="0" err="1">
                <a:effectLst/>
              </a:rPr>
              <a:t>ЦОДами</a:t>
            </a:r>
            <a:r>
              <a:rPr lang="ru-RU" sz="1800" dirty="0">
                <a:effectLst/>
              </a:rPr>
              <a:t> </a:t>
            </a:r>
            <a:endParaRPr lang="ru-RU" sz="1800" dirty="0"/>
          </a:p>
          <a:p>
            <a:r>
              <a:rPr lang="ru-RU" sz="1800" dirty="0" err="1">
                <a:effectLst/>
              </a:rPr>
              <a:t>Офлайн-клиенты</a:t>
            </a:r>
            <a:r>
              <a:rPr lang="en-US" sz="1800" dirty="0">
                <a:effectLst/>
              </a:rPr>
              <a:t>, </a:t>
            </a:r>
            <a:r>
              <a:rPr lang="ru-RU" sz="1800" dirty="0">
                <a:effectLst/>
              </a:rPr>
              <a:t>приложения,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которые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должны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продолжать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работать,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даже</a:t>
            </a:r>
            <a:r>
              <a:rPr lang="en-US" sz="1800" dirty="0">
                <a:effectLst/>
              </a:rPr>
              <a:t> </a:t>
            </a:r>
            <a:r>
              <a:rPr lang="ru-RU" sz="1800" dirty="0">
                <a:effectLst/>
              </a:rPr>
              <a:t>будучи отключенными от Интернета. </a:t>
            </a:r>
            <a:endParaRPr lang="en-US" sz="1800" dirty="0">
              <a:effectLst/>
            </a:endParaRPr>
          </a:p>
          <a:p>
            <a:r>
              <a:rPr lang="ru-RU" sz="1800" dirty="0">
                <a:effectLst/>
              </a:rPr>
              <a:t>Приложения для совместного редактирования в режиме реального времени (</a:t>
            </a:r>
            <a:r>
              <a:rPr lang="en" sz="1800" dirty="0">
                <a:effectLst/>
              </a:rPr>
              <a:t>real time collaborative editing) </a:t>
            </a:r>
            <a:r>
              <a:rPr lang="ru-RU" sz="1800" dirty="0">
                <a:effectLst/>
              </a:rPr>
              <a:t>предоставляют возможность нескольким людям редактировать документ одновременно. Например, </a:t>
            </a:r>
            <a:r>
              <a:rPr lang="en" sz="1800" dirty="0" err="1">
                <a:effectLst/>
              </a:rPr>
              <a:t>Etherpad</a:t>
            </a:r>
            <a:r>
              <a:rPr lang="en" sz="1800" dirty="0">
                <a:effectLst/>
              </a:rPr>
              <a:t> </a:t>
            </a:r>
            <a:r>
              <a:rPr lang="ru-RU" sz="1800" dirty="0">
                <a:effectLst/>
              </a:rPr>
              <a:t>и </a:t>
            </a:r>
            <a:r>
              <a:rPr lang="en" sz="1800" dirty="0">
                <a:effectLst/>
              </a:rPr>
              <a:t>Google Docs </a:t>
            </a:r>
            <a:endParaRPr lang="en" sz="1800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D2BB91-18D7-52CF-AAF6-FECD4D71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8595"/>
            <a:ext cx="6950767" cy="37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F64C5-5C79-E67E-CC7B-D3001E00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GlyphLessFont"/>
              </a:rPr>
              <a:t>Сравним схему с одним и несколькими ведущими узлами в смысле развертывания в нескольких </a:t>
            </a:r>
            <a:r>
              <a:rPr lang="ru-RU" sz="1800" dirty="0" err="1">
                <a:effectLst/>
                <a:latin typeface="GlyphLessFont"/>
              </a:rPr>
              <a:t>ЦОДах</a:t>
            </a:r>
            <a:r>
              <a:rPr lang="ru-RU" sz="1800" dirty="0">
                <a:effectLst/>
                <a:latin typeface="GlyphLessFont"/>
              </a:rPr>
              <a:t>.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C1F43B0-2EC9-2069-2B95-5A369F8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1800" dirty="0">
                <a:effectLst/>
                <a:latin typeface="GlyphLessFont"/>
              </a:rPr>
              <a:t>Производительность. 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GlyphLessFont"/>
              </a:rPr>
              <a:t>При схеме с несколькими ведущими узлами все операции записи будут обрабатываться в локальных </a:t>
            </a:r>
            <a:r>
              <a:rPr lang="ru-RU" sz="1800" dirty="0" err="1">
                <a:effectLst/>
                <a:latin typeface="GlyphLessFont"/>
              </a:rPr>
              <a:t>ЦОДах</a:t>
            </a:r>
            <a:r>
              <a:rPr lang="ru-RU" sz="1800" dirty="0">
                <a:effectLst/>
                <a:latin typeface="GlyphLessFont"/>
              </a:rPr>
              <a:t> и реплицироваться асинхронно в остальные </a:t>
            </a:r>
            <a:r>
              <a:rPr lang="ru-RU" sz="1800" dirty="0" err="1">
                <a:effectLst/>
                <a:latin typeface="GlyphLessFont"/>
              </a:rPr>
              <a:t>ЦОДы</a:t>
            </a:r>
            <a:r>
              <a:rPr lang="ru-RU" sz="1800" dirty="0">
                <a:effectLst/>
                <a:latin typeface="GlyphLessFont"/>
              </a:rPr>
              <a:t> . Таким образом, сетевые задержки между </a:t>
            </a:r>
            <a:r>
              <a:rPr lang="ru-RU" sz="1800" dirty="0" err="1">
                <a:effectLst/>
                <a:latin typeface="GlyphLessFont"/>
              </a:rPr>
              <a:t>ЦОДами</a:t>
            </a:r>
            <a:r>
              <a:rPr lang="ru-RU" sz="1800" dirty="0">
                <a:effectLst/>
                <a:latin typeface="GlyphLessFont"/>
              </a:rPr>
              <a:t> становятся незаметными для </a:t>
            </a:r>
            <a:r>
              <a:rPr lang="ru-RU" sz="1800" dirty="0" err="1">
                <a:effectLst/>
                <a:latin typeface="GlyphLessFont"/>
              </a:rPr>
              <a:t>пользователеи</a:t>
            </a:r>
            <a:r>
              <a:rPr lang="ru-RU" sz="1800" dirty="0">
                <a:effectLst/>
                <a:latin typeface="GlyphLessFont"/>
              </a:rPr>
              <a:t>̆, а значит, субъективная производительность возрастет. 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r>
              <a:rPr lang="ru-RU" sz="1800" dirty="0" err="1">
                <a:effectLst/>
                <a:latin typeface="GlyphLessFont"/>
              </a:rPr>
              <a:t>Устойчивость</a:t>
            </a:r>
            <a:r>
              <a:rPr lang="ru-RU" sz="1800" dirty="0">
                <a:effectLst/>
                <a:latin typeface="GlyphLessFont"/>
              </a:rPr>
              <a:t> к перебоям в обслуживании </a:t>
            </a:r>
            <a:r>
              <a:rPr lang="ru-RU" sz="1800" dirty="0" err="1">
                <a:effectLst/>
                <a:latin typeface="GlyphLessFont"/>
              </a:rPr>
              <a:t>ЦОДов</a:t>
            </a:r>
            <a:r>
              <a:rPr lang="ru-RU" sz="1800" dirty="0">
                <a:effectLst/>
                <a:latin typeface="GlyphLessFont"/>
              </a:rPr>
              <a:t>. 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GlyphLessFont"/>
              </a:rPr>
              <a:t>При схеме с несколькими ведущими узлами </a:t>
            </a:r>
            <a:r>
              <a:rPr lang="ru-RU" sz="1800" dirty="0" err="1">
                <a:effectLst/>
                <a:latin typeface="GlyphLessFont"/>
              </a:rPr>
              <a:t>каждыи</a:t>
            </a:r>
            <a:r>
              <a:rPr lang="ru-RU" sz="1800" dirty="0">
                <a:effectLst/>
                <a:latin typeface="GlyphLessFont"/>
              </a:rPr>
              <a:t>̆ ЦОД может работать независимо от остальных и репликация наверстывает упущенное после возобновления работы отказавшего </a:t>
            </a:r>
            <a:r>
              <a:rPr lang="ru-RU" sz="1800" dirty="0" err="1">
                <a:effectLst/>
                <a:latin typeface="GlyphLessFont"/>
              </a:rPr>
              <a:t>ЦОДа</a:t>
            </a:r>
            <a:r>
              <a:rPr lang="ru-RU" sz="1800" dirty="0">
                <a:effectLst/>
                <a:latin typeface="GlyphLessFont"/>
              </a:rPr>
              <a:t>. 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/>
            </a:endParaRPr>
          </a:p>
          <a:p>
            <a:r>
              <a:rPr lang="ru-RU" sz="1800" dirty="0" err="1">
                <a:effectLst/>
                <a:latin typeface="GlyphLessFont"/>
              </a:rPr>
              <a:t>Устойчивость</a:t>
            </a:r>
            <a:r>
              <a:rPr lang="ru-RU" sz="1800" dirty="0">
                <a:effectLst/>
                <a:latin typeface="GlyphLessFont"/>
              </a:rPr>
              <a:t> к проблемам с сетью. </a:t>
            </a:r>
            <a:endParaRPr lang="ru-RU" dirty="0">
              <a:effectLst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GlyphLessFont"/>
              </a:rPr>
              <a:t>Схема </a:t>
            </a:r>
            <a:r>
              <a:rPr lang="ru-RU" sz="1800" dirty="0" err="1">
                <a:effectLst/>
                <a:latin typeface="GlyphLessFont"/>
              </a:rPr>
              <a:t>асинхроннои</a:t>
            </a:r>
            <a:r>
              <a:rPr lang="ru-RU" sz="1800" dirty="0">
                <a:effectLst/>
                <a:latin typeface="GlyphLessFont"/>
              </a:rPr>
              <a:t>̆ репликации с несколькими ведущими узлами обычно более </a:t>
            </a:r>
            <a:r>
              <a:rPr lang="ru-RU" sz="1800" dirty="0" err="1">
                <a:effectLst/>
                <a:latin typeface="GlyphLessFont"/>
              </a:rPr>
              <a:t>устойчивак</a:t>
            </a:r>
            <a:r>
              <a:rPr lang="ru-RU" sz="1800" dirty="0">
                <a:effectLst/>
                <a:latin typeface="GlyphLessFont"/>
              </a:rPr>
              <a:t> проблемам с сетью: временные сбои работы сети не мешают обработке операций записи. 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833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17254-4457-A4DB-FEEA-77FB8E8F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336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effectLst/>
              </a:rPr>
              <a:t>Обработка конфликтов записи </a:t>
            </a:r>
            <a:endParaRPr lang="ru-RU" sz="20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DEC34-0207-71EC-B2AF-58CFB2C7A152}"/>
              </a:ext>
            </a:extLst>
          </p:cNvPr>
          <p:cNvSpPr txBox="1"/>
          <p:nvPr/>
        </p:nvSpPr>
        <p:spPr>
          <a:xfrm>
            <a:off x="977349" y="1003852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+mn-lt"/>
              </a:rPr>
              <a:t>Основная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проблема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репликации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с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несколькими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ведущими</a:t>
            </a:r>
            <a:r>
              <a:rPr lang="en-US" sz="1800" dirty="0">
                <a:effectLst/>
                <a:latin typeface="+mn-lt"/>
              </a:rPr>
              <a:t> </a:t>
            </a:r>
            <a:r>
              <a:rPr lang="ru-RU" sz="1800" dirty="0">
                <a:effectLst/>
                <a:latin typeface="+mn-lt"/>
              </a:rPr>
              <a:t>узлами— возможность возникновения конфликтов записи, которые требуют разрешения. </a:t>
            </a:r>
            <a:br>
              <a:rPr lang="ru-RU" dirty="0">
                <a:latin typeface="+mn-lt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68A3F0-261D-2B3C-7DC8-18D1687D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3682"/>
            <a:ext cx="5355259" cy="40335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8E00FD-FB6C-9679-A54D-BF01F054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44" y="1850428"/>
            <a:ext cx="7099156" cy="260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C4237-3770-2103-7B0E-C09A4A4F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7721"/>
            <a:ext cx="10515600" cy="3320705"/>
          </a:xfrm>
        </p:spPr>
        <p:txBody>
          <a:bodyPr>
            <a:noAutofit/>
          </a:bodyPr>
          <a:lstStyle/>
          <a:p>
            <a:r>
              <a:rPr lang="ru-RU" sz="1800" b="1" i="0" dirty="0">
                <a:solidFill>
                  <a:srgbClr val="242424"/>
                </a:solidFill>
                <a:effectLst/>
                <a:latin typeface="sohne"/>
              </a:rPr>
              <a:t>Асинхронное и синхронное обнаружение конфликтов</a:t>
            </a:r>
            <a:br>
              <a:rPr lang="ru-RU" sz="1800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В базе данных с одним ведущим узлом вторая операция записи будет или заблокирована и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еи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 придется ждать завершения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первои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̆, или преждевременно прекращена, так что пользователю нужно ее повторить.</a:t>
            </a:r>
            <a:b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С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другои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 стороны, в схеме с несколькими ведущими узлами обе операции записи завершаются успешно, а конфликт обнаруживается </a:t>
            </a:r>
            <a:r>
              <a:rPr lang="ru-RU" sz="1800" b="0" i="1" dirty="0">
                <a:solidFill>
                  <a:srgbClr val="242424"/>
                </a:solidFill>
                <a:effectLst/>
                <a:latin typeface="source-serif-pro"/>
              </a:rPr>
              <a:t>асинхронно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 в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какои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̆-то более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позднии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 момент времени. В этот момент, вероятно, уже слишком поздно просить пользователя разрешить его.</a:t>
            </a:r>
            <a:b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В принципе, можно сделать обнаружение конфликтов </a:t>
            </a:r>
            <a:r>
              <a:rPr lang="ru-RU" sz="1800" b="0" i="1" dirty="0">
                <a:solidFill>
                  <a:srgbClr val="242424"/>
                </a:solidFill>
                <a:effectLst/>
                <a:latin typeface="source-serif-pro"/>
              </a:rPr>
              <a:t>синхронным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, то есть ждать репликации операции записи на все реплики, прежде чем сообщать пользователю об ее успешном завершении. Однако при этом потеряется главное преимущество репликации с несколькими ведущими узлами: возможность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независимои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 обработки операций записи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каждои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 </a:t>
            </a:r>
            <a:r>
              <a:rPr lang="ru-RU" sz="1800" b="0" i="0" dirty="0" err="1">
                <a:solidFill>
                  <a:srgbClr val="242424"/>
                </a:solidFill>
                <a:effectLst/>
                <a:latin typeface="source-serif-pro"/>
              </a:rPr>
              <a:t>репликои</a:t>
            </a:r>
            <a:r>
              <a:rPr lang="ru-RU" sz="1800" b="0" i="0" dirty="0">
                <a:solidFill>
                  <a:srgbClr val="242424"/>
                </a:solidFill>
                <a:effectLst/>
                <a:latin typeface="source-serif-pro"/>
              </a:rPr>
              <a:t>̆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0B1488-1E4B-B11B-0A46-E2AD4938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0"/>
            <a:ext cx="6728792" cy="38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5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DF0D54-B528-C026-28E5-A0CD30E9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91" y="111000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Простейшая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стратегия для конфликтов — просто избегать их: если приложение способно гарантировать, что все операции изменения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конкретнои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записи проходят через один и тот же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ведущии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узел, то конфликт просто невозможен. Поскольку многие реализации репликации с несколькими ведущими узлами не очень хорошо разрешают конфликты, зачастую предотвращение конфликтов —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рекомендуемыи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подход.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Например, если в приложении пользователь может редактировать собственные данные, то необходимо обеспечить, чтобы запросы от конкретного человека всегда маршрутизировались на один и тот же ЦОД и применяли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ведущии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узел последнего для чтения и записи.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C8694-78AF-4352-71C4-BDE81415D2F5}"/>
              </a:ext>
            </a:extLst>
          </p:cNvPr>
          <p:cNvSpPr txBox="1"/>
          <p:nvPr/>
        </p:nvSpPr>
        <p:spPr>
          <a:xfrm>
            <a:off x="2782906" y="337930"/>
            <a:ext cx="4187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Предотвращение конфликтов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69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A7DFD7-DF9F-B693-5373-146845CC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26" y="1093303"/>
            <a:ext cx="10515600" cy="5436706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База должна разрешать конфликт </a:t>
            </a: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конвергентным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 способом, то есть все реплики должны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сойтись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к одному значению после репликации всех изменений.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Существует множество способов </a:t>
            </a: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конвергентного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 разрешения конфликтов.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Присвоить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каждои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операции записи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уникальныи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идентификатор (например, метку даты/времени,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случайное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длинное число, 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UUID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или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хеш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ключа и значения), после чего просто выбрать операцию («победителя») с максимальным значением этого идентификатора, а остальные отбросить. В случае использования метки даты/времени в качестве идентификатора этот метод известен под названием «выигрывает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последнии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̆» (</a:t>
            </a:r>
            <a:r>
              <a:rPr lang="en" b="1" i="0" dirty="0">
                <a:solidFill>
                  <a:srgbClr val="242424"/>
                </a:solidFill>
                <a:effectLst/>
                <a:latin typeface="source-serif-pro"/>
              </a:rPr>
              <a:t>last write wins, LWW</a:t>
            </a:r>
            <a:r>
              <a:rPr lang="en" b="0" i="0" dirty="0">
                <a:solidFill>
                  <a:srgbClr val="242424"/>
                </a:solidFill>
                <a:effectLst/>
                <a:latin typeface="source-serif-pro"/>
              </a:rPr>
              <a:t>). 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Хотя этот подход очень популярен, ему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свойственно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 терять данные.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Присвоить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уникальныи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идентификатор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каждои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реплике и считать, что у исходящих от реплик с большим номером операций записи есть приоритет перед теми, которые исходят от реплик с меньшим. Этот подход также приводит к потерям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Каким-либо образом слить значения воедино, например, выстроить их в алфавитном порядке, после чего выполнить их конкатенацию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Заносить конфликты в заданную в явном виде структуру данных для хранения и написать код приложения,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которыи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бы разрешал конфликты позднее (возможно, спрашивая для этого пользователя).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4CA21-0114-7233-802F-D9A35CAD9CA3}"/>
              </a:ext>
            </a:extLst>
          </p:cNvPr>
          <p:cNvSpPr txBox="1"/>
          <p:nvPr/>
        </p:nvSpPr>
        <p:spPr>
          <a:xfrm>
            <a:off x="540026" y="327991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0" dirty="0">
                <a:solidFill>
                  <a:srgbClr val="242424"/>
                </a:solidFill>
                <a:effectLst/>
              </a:rPr>
              <a:t>Сходимость к согласованному состоянию</a:t>
            </a:r>
          </a:p>
        </p:txBody>
      </p:sp>
    </p:spTree>
    <p:extLst>
      <p:ext uri="{BB962C8B-B14F-4D97-AF65-F5344CB8AC3E}">
        <p14:creationId xmlns:p14="http://schemas.microsoft.com/office/powerpoint/2010/main" val="2066879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11058-A66E-CC12-21E5-70B01360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" y="365125"/>
            <a:ext cx="11032435" cy="708301"/>
          </a:xfrm>
        </p:spPr>
        <p:txBody>
          <a:bodyPr>
            <a:normAutofit/>
          </a:bodyPr>
          <a:lstStyle/>
          <a:p>
            <a:pPr algn="ctr"/>
            <a:r>
              <a:rPr lang="ru-RU" sz="2400" b="1" i="0" dirty="0">
                <a:solidFill>
                  <a:srgbClr val="242424"/>
                </a:solidFill>
                <a:effectLst/>
                <a:latin typeface="sohne"/>
              </a:rPr>
              <a:t>Пользовательская логика разрешения конфликтов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7458A-6A79-F767-85E6-676202D8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Поскольку то, как лучше всего разрешить конфликт, зависит от приложения, большинство программных средств репликации с несколькими ведущими узлами позволяют создать логику разрешения конфликтов в коде приложения. Этот код может выполняться при записи или чтении.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При записи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. При обнаружении конфликта в журнале реплицированных изменений СУБД вызывает обработчик конфликтов.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42424"/>
                </a:solidFill>
                <a:effectLst/>
                <a:latin typeface="source-serif-pro"/>
              </a:rPr>
              <a:t>При чтении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. При обнаружении конфликта система сохраняет информацию обо всех конфликтующих операциях записи. При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следующеи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операции чтения все эти различные версии данных возвращаются приложению. Далее оно может спросить пользователя или разрешить конфликт автоматически, после чего записать результаты обратно в БД.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Подобное разрешение конфликтов выполняется обычно на уровне отдельных строк или документов, а не транзакций в целом. Следовательно, в случае транзакции,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выполняющеи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атомарно несколько различных операций записи, каждая операция рассматривается отдельно для </a:t>
            </a:r>
            <a:r>
              <a:rPr lang="ru-RU" b="0" i="0" dirty="0" err="1">
                <a:solidFill>
                  <a:srgbClr val="242424"/>
                </a:solidFill>
                <a:effectLst/>
                <a:latin typeface="source-serif-pro"/>
              </a:rPr>
              <a:t>целеи</a:t>
            </a:r>
            <a:r>
              <a:rPr lang="ru-RU" b="0" i="0" dirty="0">
                <a:solidFill>
                  <a:srgbClr val="242424"/>
                </a:solidFill>
                <a:effectLst/>
                <a:latin typeface="source-serif-pro"/>
              </a:rPr>
              <a:t>̆ разрешения конфликтов.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6822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1811</Words>
  <Application>Microsoft Macintosh PowerPoint</Application>
  <PresentationFormat>Широкоэкранный</PresentationFormat>
  <Paragraphs>71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GlyphLessFont</vt:lpstr>
      <vt:lpstr>sohne</vt:lpstr>
      <vt:lpstr>source-serif-pro</vt:lpstr>
      <vt:lpstr>Тема Office</vt:lpstr>
      <vt:lpstr>Репликация    Репликация с несколькими ведущими узлами  Репликация без ведущих узлов</vt:lpstr>
      <vt:lpstr>У репликации с ведущим узлом есть один крупный недостаток: только один ведущий узел, через который должны проходить все операции записи. Если подключиться к узлу невозможно, например, из-за разрыва сети между вами и ведущим узлом, то нельзя выполнить и запись в базу данных. Напрашивающееся расширение модели репликации с ведущим узлом — разрешение приема запросов на запись более чем одному узлу. Репликация будет выполняться так же, как и ранее: каждый узел, обрабатывающий операцию записи, должен перенаправлять информацию о данных изменениях всем остальным узлам. Это называется схемой репликации с несколькими ведущими узлами (multi-leader replication), или репликацией типа «главный — главный» (master — master), или репликацией типа «активный/активный» (active/active replication). При такой схеме каждый из ведущих узлов одновременно является ведомым для других ведущих.  </vt:lpstr>
      <vt:lpstr>Сценарии использования репликации с несколькими ведущими узлами </vt:lpstr>
      <vt:lpstr>Сравним схему с одним и несколькими ведущими узлами в смысле развертывания в нескольких ЦОДах.</vt:lpstr>
      <vt:lpstr>Обработка конфликтов записи </vt:lpstr>
      <vt:lpstr>Асинхронное и синхронное обнаружение конфликтов В базе данных с одним ведущим узлом вторая операция записи будет или заблокирована и ей придется ждать завершения первой, или преждевременно прекращена, так что пользователю нужно ее повторить. С другой стороны, в схеме с несколькими ведущими узлами обе операции записи завершаются успешно, а конфликт обнаруживается асинхронно в какой-то более поздний момент времени. В этот момент, вероятно, уже слишком поздно просить пользователя разрешить его. В принципе, можно сделать обнаружение конфликтов синхронным, то есть ждать репликации операции записи на все реплики, прежде чем сообщать пользователю об ее успешном завершении. Однако при этом потеряется главное преимущество репликации с несколькими ведущими узлами: возможность независимой обработки операций записи каждой репликой</vt:lpstr>
      <vt:lpstr>Презентация PowerPoint</vt:lpstr>
      <vt:lpstr>Презентация PowerPoint</vt:lpstr>
      <vt:lpstr>Пользовательская логика разрешения конфликтов</vt:lpstr>
      <vt:lpstr>Автоматическое разрешение конфликтов</vt:lpstr>
      <vt:lpstr>Топологии репликации с несколькими ведущими узлами</vt:lpstr>
      <vt:lpstr>Репликация без ведущего узла </vt:lpstr>
      <vt:lpstr>Разрешение конфликтов при чтении и антиэнтропия</vt:lpstr>
      <vt:lpstr>Операции записи и чтения по кворуму</vt:lpstr>
      <vt:lpstr>Ограничения согласованности по кворуму</vt:lpstr>
      <vt:lpstr>Нестрогие кворумы и направленная передача</vt:lpstr>
      <vt:lpstr>Однако даже при w + r &gt; n возможны граничные случаи, при которых будут возвращены устаревшие значения.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Репликация с несколькими ведущими узлами  Репликация без ведущих узлов</dc:title>
  <dc:creator>18651</dc:creator>
  <cp:lastModifiedBy>18651</cp:lastModifiedBy>
  <cp:revision>8</cp:revision>
  <dcterms:created xsi:type="dcterms:W3CDTF">2023-11-20T20:42:17Z</dcterms:created>
  <dcterms:modified xsi:type="dcterms:W3CDTF">2023-11-22T06:23:24Z</dcterms:modified>
</cp:coreProperties>
</file>