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57"/>
  </p:notesMasterIdLst>
  <p:sldIdLst>
    <p:sldId id="256" r:id="rId5"/>
    <p:sldId id="260" r:id="rId6"/>
    <p:sldId id="258" r:id="rId7"/>
    <p:sldId id="257" r:id="rId8"/>
    <p:sldId id="259" r:id="rId9"/>
    <p:sldId id="269" r:id="rId10"/>
    <p:sldId id="261" r:id="rId11"/>
    <p:sldId id="266" r:id="rId12"/>
    <p:sldId id="264" r:id="rId13"/>
    <p:sldId id="270" r:id="rId14"/>
    <p:sldId id="271" r:id="rId15"/>
    <p:sldId id="272" r:id="rId16"/>
    <p:sldId id="338" r:id="rId17"/>
    <p:sldId id="339" r:id="rId18"/>
    <p:sldId id="340" r:id="rId19"/>
    <p:sldId id="341" r:id="rId20"/>
    <p:sldId id="267" r:id="rId21"/>
    <p:sldId id="268" r:id="rId22"/>
    <p:sldId id="342" r:id="rId23"/>
    <p:sldId id="343" r:id="rId24"/>
    <p:sldId id="344" r:id="rId25"/>
    <p:sldId id="273" r:id="rId26"/>
    <p:sldId id="274" r:id="rId27"/>
    <p:sldId id="275" r:id="rId28"/>
    <p:sldId id="300" r:id="rId29"/>
    <p:sldId id="301" r:id="rId30"/>
    <p:sldId id="302" r:id="rId31"/>
    <p:sldId id="304" r:id="rId32"/>
    <p:sldId id="30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262" r:id="rId44"/>
    <p:sldId id="356" r:id="rId45"/>
    <p:sldId id="263" r:id="rId46"/>
    <p:sldId id="357" r:id="rId47"/>
    <p:sldId id="265" r:id="rId48"/>
    <p:sldId id="358" r:id="rId49"/>
    <p:sldId id="359" r:id="rId50"/>
    <p:sldId id="360" r:id="rId51"/>
    <p:sldId id="361" r:id="rId52"/>
    <p:sldId id="362" r:id="rId53"/>
    <p:sldId id="363" r:id="rId54"/>
    <p:sldId id="364" r:id="rId55"/>
    <p:sldId id="365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65EBEB-91F8-4C0C-8A6D-E6F021973E9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99EF33D-0567-4F24-AFC7-EA0E40A8A52A}">
      <dgm:prSet phldrT="[Текст]"/>
      <dgm:spPr/>
      <dgm:t>
        <a:bodyPr/>
        <a:lstStyle/>
        <a:p>
          <a:r>
            <a:rPr lang="ru-RU" dirty="0"/>
            <a:t>Получение данных</a:t>
          </a:r>
        </a:p>
      </dgm:t>
    </dgm:pt>
    <dgm:pt modelId="{B88BC8BE-4CA0-4B14-BC99-BBACB40F643B}" type="parTrans" cxnId="{3665FE52-B388-4A13-A8D0-DB883A2F842D}">
      <dgm:prSet/>
      <dgm:spPr/>
      <dgm:t>
        <a:bodyPr/>
        <a:lstStyle/>
        <a:p>
          <a:endParaRPr lang="ru-RU"/>
        </a:p>
      </dgm:t>
    </dgm:pt>
    <dgm:pt modelId="{FC92D6C1-E211-405D-90E4-D72EEB736F4A}" type="sibTrans" cxnId="{3665FE52-B388-4A13-A8D0-DB883A2F842D}">
      <dgm:prSet/>
      <dgm:spPr/>
      <dgm:t>
        <a:bodyPr/>
        <a:lstStyle/>
        <a:p>
          <a:endParaRPr lang="ru-RU"/>
        </a:p>
      </dgm:t>
    </dgm:pt>
    <dgm:pt modelId="{71137FC3-3D6B-4A2D-B392-CE8A8AD7152F}">
      <dgm:prSet phldrT="[Текст]"/>
      <dgm:spPr/>
      <dgm:t>
        <a:bodyPr/>
        <a:lstStyle/>
        <a:p>
          <a:r>
            <a:rPr lang="ru-RU" dirty="0"/>
            <a:t>Обработка</a:t>
          </a:r>
        </a:p>
      </dgm:t>
    </dgm:pt>
    <dgm:pt modelId="{1ED103DF-C63D-45DE-9EEE-6513EAE58CBF}" type="parTrans" cxnId="{0B34CCF1-746E-485B-A18C-0E32D9AF3849}">
      <dgm:prSet/>
      <dgm:spPr/>
      <dgm:t>
        <a:bodyPr/>
        <a:lstStyle/>
        <a:p>
          <a:endParaRPr lang="ru-RU"/>
        </a:p>
      </dgm:t>
    </dgm:pt>
    <dgm:pt modelId="{6DF2FB54-F6ED-4BE1-B0A4-74D53E7D8F48}" type="sibTrans" cxnId="{0B34CCF1-746E-485B-A18C-0E32D9AF3849}">
      <dgm:prSet/>
      <dgm:spPr/>
      <dgm:t>
        <a:bodyPr/>
        <a:lstStyle/>
        <a:p>
          <a:endParaRPr lang="ru-RU"/>
        </a:p>
      </dgm:t>
    </dgm:pt>
    <dgm:pt modelId="{DAECECA2-2C87-4F3B-ABA2-ED42642DA95B}">
      <dgm:prSet phldrT="[Текст]"/>
      <dgm:spPr/>
      <dgm:t>
        <a:bodyPr/>
        <a:lstStyle/>
        <a:p>
          <a:r>
            <a:rPr lang="ru-RU" dirty="0"/>
            <a:t>Визуализация</a:t>
          </a:r>
        </a:p>
      </dgm:t>
    </dgm:pt>
    <dgm:pt modelId="{5C108C2E-79D9-4332-BB00-A653CF2FDA42}" type="parTrans" cxnId="{09E5E9E0-6B86-4F48-9965-9615281AA00E}">
      <dgm:prSet/>
      <dgm:spPr/>
      <dgm:t>
        <a:bodyPr/>
        <a:lstStyle/>
        <a:p>
          <a:endParaRPr lang="ru-RU"/>
        </a:p>
      </dgm:t>
    </dgm:pt>
    <dgm:pt modelId="{75F46B28-6535-40F5-A506-5CADF54C4E1E}" type="sibTrans" cxnId="{09E5E9E0-6B86-4F48-9965-9615281AA00E}">
      <dgm:prSet/>
      <dgm:spPr/>
      <dgm:t>
        <a:bodyPr/>
        <a:lstStyle/>
        <a:p>
          <a:endParaRPr lang="ru-RU"/>
        </a:p>
      </dgm:t>
    </dgm:pt>
    <dgm:pt modelId="{2D530815-E8B2-4DAB-A83F-61FF407DD3E8}">
      <dgm:prSet phldrT="[Текст]"/>
      <dgm:spPr/>
      <dgm:t>
        <a:bodyPr/>
        <a:lstStyle/>
        <a:p>
          <a:r>
            <a:rPr lang="ru-RU" dirty="0"/>
            <a:t>Обмен полученной информации</a:t>
          </a:r>
        </a:p>
      </dgm:t>
    </dgm:pt>
    <dgm:pt modelId="{909E81A1-AF21-4A1E-825C-EFE91A5F700D}" type="parTrans" cxnId="{D69A571C-565E-42A0-AC26-6197D2B3158F}">
      <dgm:prSet/>
      <dgm:spPr/>
      <dgm:t>
        <a:bodyPr/>
        <a:lstStyle/>
        <a:p>
          <a:endParaRPr lang="ru-RU"/>
        </a:p>
      </dgm:t>
    </dgm:pt>
    <dgm:pt modelId="{04C05C90-B362-445F-8507-E1C5EB1E80BA}" type="sibTrans" cxnId="{D69A571C-565E-42A0-AC26-6197D2B3158F}">
      <dgm:prSet/>
      <dgm:spPr/>
      <dgm:t>
        <a:bodyPr/>
        <a:lstStyle/>
        <a:p>
          <a:endParaRPr lang="ru-RU"/>
        </a:p>
      </dgm:t>
    </dgm:pt>
    <dgm:pt modelId="{76766767-88B9-4225-B88F-05B6056ACE7C}" type="pres">
      <dgm:prSet presAssocID="{2D65EBEB-91F8-4C0C-8A6D-E6F021973E95}" presName="CompostProcess" presStyleCnt="0">
        <dgm:presLayoutVars>
          <dgm:dir/>
          <dgm:resizeHandles val="exact"/>
        </dgm:presLayoutVars>
      </dgm:prSet>
      <dgm:spPr/>
    </dgm:pt>
    <dgm:pt modelId="{0FF6B759-241C-4CB5-BFD5-D38C06F44288}" type="pres">
      <dgm:prSet presAssocID="{2D65EBEB-91F8-4C0C-8A6D-E6F021973E95}" presName="arrow" presStyleLbl="bgShp" presStyleIdx="0" presStyleCnt="1"/>
      <dgm:spPr/>
    </dgm:pt>
    <dgm:pt modelId="{D6979750-9F84-48EE-9D51-8CAF565939DD}" type="pres">
      <dgm:prSet presAssocID="{2D65EBEB-91F8-4C0C-8A6D-E6F021973E95}" presName="linearProcess" presStyleCnt="0"/>
      <dgm:spPr/>
    </dgm:pt>
    <dgm:pt modelId="{F8468A51-3673-42BF-A485-9850548253C0}" type="pres">
      <dgm:prSet presAssocID="{799EF33D-0567-4F24-AFC7-EA0E40A8A52A}" presName="textNode" presStyleLbl="node1" presStyleIdx="0" presStyleCnt="4">
        <dgm:presLayoutVars>
          <dgm:bulletEnabled val="1"/>
        </dgm:presLayoutVars>
      </dgm:prSet>
      <dgm:spPr/>
    </dgm:pt>
    <dgm:pt modelId="{5BFA6B3B-A43C-4972-B55D-FEF21430B212}" type="pres">
      <dgm:prSet presAssocID="{FC92D6C1-E211-405D-90E4-D72EEB736F4A}" presName="sibTrans" presStyleCnt="0"/>
      <dgm:spPr/>
    </dgm:pt>
    <dgm:pt modelId="{9377A3C1-4CCB-422A-9571-8FBA19A4A022}" type="pres">
      <dgm:prSet presAssocID="{71137FC3-3D6B-4A2D-B392-CE8A8AD7152F}" presName="textNode" presStyleLbl="node1" presStyleIdx="1" presStyleCnt="4">
        <dgm:presLayoutVars>
          <dgm:bulletEnabled val="1"/>
        </dgm:presLayoutVars>
      </dgm:prSet>
      <dgm:spPr/>
    </dgm:pt>
    <dgm:pt modelId="{AB78CEE1-D6D0-415E-BF50-BD9547034021}" type="pres">
      <dgm:prSet presAssocID="{6DF2FB54-F6ED-4BE1-B0A4-74D53E7D8F48}" presName="sibTrans" presStyleCnt="0"/>
      <dgm:spPr/>
    </dgm:pt>
    <dgm:pt modelId="{D8E20CF3-DA12-4721-B938-620E48C6593F}" type="pres">
      <dgm:prSet presAssocID="{DAECECA2-2C87-4F3B-ABA2-ED42642DA95B}" presName="textNode" presStyleLbl="node1" presStyleIdx="2" presStyleCnt="4">
        <dgm:presLayoutVars>
          <dgm:bulletEnabled val="1"/>
        </dgm:presLayoutVars>
      </dgm:prSet>
      <dgm:spPr/>
    </dgm:pt>
    <dgm:pt modelId="{FA11558E-F18F-4D4B-816D-34F744B71860}" type="pres">
      <dgm:prSet presAssocID="{75F46B28-6535-40F5-A506-5CADF54C4E1E}" presName="sibTrans" presStyleCnt="0"/>
      <dgm:spPr/>
    </dgm:pt>
    <dgm:pt modelId="{A752C4BF-23DB-4961-BB61-82405FE296A0}" type="pres">
      <dgm:prSet presAssocID="{2D530815-E8B2-4DAB-A83F-61FF407DD3E8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0B23CE11-D88D-4160-98F4-3C4887F6FE5D}" type="presOf" srcId="{DAECECA2-2C87-4F3B-ABA2-ED42642DA95B}" destId="{D8E20CF3-DA12-4721-B938-620E48C6593F}" srcOrd="0" destOrd="0" presId="urn:microsoft.com/office/officeart/2005/8/layout/hProcess9"/>
    <dgm:cxn modelId="{D69A571C-565E-42A0-AC26-6197D2B3158F}" srcId="{2D65EBEB-91F8-4C0C-8A6D-E6F021973E95}" destId="{2D530815-E8B2-4DAB-A83F-61FF407DD3E8}" srcOrd="3" destOrd="0" parTransId="{909E81A1-AF21-4A1E-825C-EFE91A5F700D}" sibTransId="{04C05C90-B362-445F-8507-E1C5EB1E80BA}"/>
    <dgm:cxn modelId="{FDE69E5D-F908-4AF2-BA6D-DC716F338231}" type="presOf" srcId="{71137FC3-3D6B-4A2D-B392-CE8A8AD7152F}" destId="{9377A3C1-4CCB-422A-9571-8FBA19A4A022}" srcOrd="0" destOrd="0" presId="urn:microsoft.com/office/officeart/2005/8/layout/hProcess9"/>
    <dgm:cxn modelId="{67C6AA5E-4D80-4AD6-898E-F7B5CF0052D1}" type="presOf" srcId="{2D530815-E8B2-4DAB-A83F-61FF407DD3E8}" destId="{A752C4BF-23DB-4961-BB61-82405FE296A0}" srcOrd="0" destOrd="0" presId="urn:microsoft.com/office/officeart/2005/8/layout/hProcess9"/>
    <dgm:cxn modelId="{3665FE52-B388-4A13-A8D0-DB883A2F842D}" srcId="{2D65EBEB-91F8-4C0C-8A6D-E6F021973E95}" destId="{799EF33D-0567-4F24-AFC7-EA0E40A8A52A}" srcOrd="0" destOrd="0" parTransId="{B88BC8BE-4CA0-4B14-BC99-BBACB40F643B}" sibTransId="{FC92D6C1-E211-405D-90E4-D72EEB736F4A}"/>
    <dgm:cxn modelId="{7D6B9C97-27C4-49B0-8F48-B71C395889AD}" type="presOf" srcId="{2D65EBEB-91F8-4C0C-8A6D-E6F021973E95}" destId="{76766767-88B9-4225-B88F-05B6056ACE7C}" srcOrd="0" destOrd="0" presId="urn:microsoft.com/office/officeart/2005/8/layout/hProcess9"/>
    <dgm:cxn modelId="{919EBDA2-A933-470E-90CC-975C08CF9F5D}" type="presOf" srcId="{799EF33D-0567-4F24-AFC7-EA0E40A8A52A}" destId="{F8468A51-3673-42BF-A485-9850548253C0}" srcOrd="0" destOrd="0" presId="urn:microsoft.com/office/officeart/2005/8/layout/hProcess9"/>
    <dgm:cxn modelId="{09E5E9E0-6B86-4F48-9965-9615281AA00E}" srcId="{2D65EBEB-91F8-4C0C-8A6D-E6F021973E95}" destId="{DAECECA2-2C87-4F3B-ABA2-ED42642DA95B}" srcOrd="2" destOrd="0" parTransId="{5C108C2E-79D9-4332-BB00-A653CF2FDA42}" sibTransId="{75F46B28-6535-40F5-A506-5CADF54C4E1E}"/>
    <dgm:cxn modelId="{0B34CCF1-746E-485B-A18C-0E32D9AF3849}" srcId="{2D65EBEB-91F8-4C0C-8A6D-E6F021973E95}" destId="{71137FC3-3D6B-4A2D-B392-CE8A8AD7152F}" srcOrd="1" destOrd="0" parTransId="{1ED103DF-C63D-45DE-9EEE-6513EAE58CBF}" sibTransId="{6DF2FB54-F6ED-4BE1-B0A4-74D53E7D8F48}"/>
    <dgm:cxn modelId="{53D33D37-D5EB-4026-9712-4DCBFDC88C6F}" type="presParOf" srcId="{76766767-88B9-4225-B88F-05B6056ACE7C}" destId="{0FF6B759-241C-4CB5-BFD5-D38C06F44288}" srcOrd="0" destOrd="0" presId="urn:microsoft.com/office/officeart/2005/8/layout/hProcess9"/>
    <dgm:cxn modelId="{A7438184-3816-4AF6-9DEB-A1C22616A0BF}" type="presParOf" srcId="{76766767-88B9-4225-B88F-05B6056ACE7C}" destId="{D6979750-9F84-48EE-9D51-8CAF565939DD}" srcOrd="1" destOrd="0" presId="urn:microsoft.com/office/officeart/2005/8/layout/hProcess9"/>
    <dgm:cxn modelId="{B44E4D3F-86FE-4372-8BA6-DF29FB079252}" type="presParOf" srcId="{D6979750-9F84-48EE-9D51-8CAF565939DD}" destId="{F8468A51-3673-42BF-A485-9850548253C0}" srcOrd="0" destOrd="0" presId="urn:microsoft.com/office/officeart/2005/8/layout/hProcess9"/>
    <dgm:cxn modelId="{8769614B-BEFB-45C7-860F-9A0A105DFB4D}" type="presParOf" srcId="{D6979750-9F84-48EE-9D51-8CAF565939DD}" destId="{5BFA6B3B-A43C-4972-B55D-FEF21430B212}" srcOrd="1" destOrd="0" presId="urn:microsoft.com/office/officeart/2005/8/layout/hProcess9"/>
    <dgm:cxn modelId="{D36A4B36-DA8A-41AB-AD40-D4140DA2C0AE}" type="presParOf" srcId="{D6979750-9F84-48EE-9D51-8CAF565939DD}" destId="{9377A3C1-4CCB-422A-9571-8FBA19A4A022}" srcOrd="2" destOrd="0" presId="urn:microsoft.com/office/officeart/2005/8/layout/hProcess9"/>
    <dgm:cxn modelId="{372E87DE-2335-42AB-A08B-5E82A2303C29}" type="presParOf" srcId="{D6979750-9F84-48EE-9D51-8CAF565939DD}" destId="{AB78CEE1-D6D0-415E-BF50-BD9547034021}" srcOrd="3" destOrd="0" presId="urn:microsoft.com/office/officeart/2005/8/layout/hProcess9"/>
    <dgm:cxn modelId="{111FB66F-D495-480D-8F5C-B3E1CFC4F4C3}" type="presParOf" srcId="{D6979750-9F84-48EE-9D51-8CAF565939DD}" destId="{D8E20CF3-DA12-4721-B938-620E48C6593F}" srcOrd="4" destOrd="0" presId="urn:microsoft.com/office/officeart/2005/8/layout/hProcess9"/>
    <dgm:cxn modelId="{1DC18F8F-6322-4102-9314-484288BC05A9}" type="presParOf" srcId="{D6979750-9F84-48EE-9D51-8CAF565939DD}" destId="{FA11558E-F18F-4D4B-816D-34F744B71860}" srcOrd="5" destOrd="0" presId="urn:microsoft.com/office/officeart/2005/8/layout/hProcess9"/>
    <dgm:cxn modelId="{F85B9CDE-1B40-41AC-9F96-E09CC1199DB6}" type="presParOf" srcId="{D6979750-9F84-48EE-9D51-8CAF565939DD}" destId="{A752C4BF-23DB-4961-BB61-82405FE296A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6B759-241C-4CB5-BFD5-D38C06F44288}">
      <dsp:nvSpPr>
        <dsp:cNvPr id="0" name=""/>
        <dsp:cNvSpPr/>
      </dsp:nvSpPr>
      <dsp:spPr>
        <a:xfrm>
          <a:off x="754379" y="0"/>
          <a:ext cx="8549640" cy="40227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68A51-3673-42BF-A485-9850548253C0}">
      <dsp:nvSpPr>
        <dsp:cNvPr id="0" name=""/>
        <dsp:cNvSpPr/>
      </dsp:nvSpPr>
      <dsp:spPr>
        <a:xfrm>
          <a:off x="5034" y="1206817"/>
          <a:ext cx="2421284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Получение данных</a:t>
          </a:r>
        </a:p>
      </dsp:txBody>
      <dsp:txXfrm>
        <a:off x="83583" y="1285366"/>
        <a:ext cx="2264186" cy="1451992"/>
      </dsp:txXfrm>
    </dsp:sp>
    <dsp:sp modelId="{9377A3C1-4CCB-422A-9571-8FBA19A4A022}">
      <dsp:nvSpPr>
        <dsp:cNvPr id="0" name=""/>
        <dsp:cNvSpPr/>
      </dsp:nvSpPr>
      <dsp:spPr>
        <a:xfrm>
          <a:off x="2547383" y="1206817"/>
          <a:ext cx="2421284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Обработка</a:t>
          </a:r>
        </a:p>
      </dsp:txBody>
      <dsp:txXfrm>
        <a:off x="2625932" y="1285366"/>
        <a:ext cx="2264186" cy="1451992"/>
      </dsp:txXfrm>
    </dsp:sp>
    <dsp:sp modelId="{D8E20CF3-DA12-4721-B938-620E48C6593F}">
      <dsp:nvSpPr>
        <dsp:cNvPr id="0" name=""/>
        <dsp:cNvSpPr/>
      </dsp:nvSpPr>
      <dsp:spPr>
        <a:xfrm>
          <a:off x="5089732" y="1206817"/>
          <a:ext cx="2421284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Визуализация</a:t>
          </a:r>
        </a:p>
      </dsp:txBody>
      <dsp:txXfrm>
        <a:off x="5168281" y="1285366"/>
        <a:ext cx="2264186" cy="1451992"/>
      </dsp:txXfrm>
    </dsp:sp>
    <dsp:sp modelId="{A752C4BF-23DB-4961-BB61-82405FE296A0}">
      <dsp:nvSpPr>
        <dsp:cNvPr id="0" name=""/>
        <dsp:cNvSpPr/>
      </dsp:nvSpPr>
      <dsp:spPr>
        <a:xfrm>
          <a:off x="7632081" y="1206817"/>
          <a:ext cx="2421284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Обмен полученной информации</a:t>
          </a:r>
        </a:p>
      </dsp:txBody>
      <dsp:txXfrm>
        <a:off x="7710630" y="1285366"/>
        <a:ext cx="2264186" cy="1451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3A75-88CB-4B5B-852C-98EF019B5AD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3624C-9E47-4811-BE03-28BF854640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150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40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331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6609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D264-A455-498E-851D-1EE2B54A53E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6A6-CF4D-405D-ACF5-36C90B6E80A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70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D264-A455-498E-851D-1EE2B54A53E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6A6-CF4D-405D-ACF5-36C90B6E8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88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D264-A455-498E-851D-1EE2B54A53E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6A6-CF4D-405D-ACF5-36C90B6E8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97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922604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35054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D264-A455-498E-851D-1EE2B54A53E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6A6-CF4D-405D-ACF5-36C90B6E8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63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D264-A455-498E-851D-1EE2B54A53E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6A6-CF4D-405D-ACF5-36C90B6E80A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18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D264-A455-498E-851D-1EE2B54A53E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6A6-CF4D-405D-ACF5-36C90B6E8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32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D264-A455-498E-851D-1EE2B54A53E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6A6-CF4D-405D-ACF5-36C90B6E8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35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D264-A455-498E-851D-1EE2B54A53E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6A6-CF4D-405D-ACF5-36C90B6E8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44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D264-A455-498E-851D-1EE2B54A53E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6A6-CF4D-405D-ACF5-36C90B6E8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75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2CD264-A455-498E-851D-1EE2B54A53E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A486A6-CF4D-405D-ACF5-36C90B6E8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55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D264-A455-498E-851D-1EE2B54A53E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86A6-CF4D-405D-ACF5-36C90B6E80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99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2CD264-A455-498E-851D-1EE2B54A53E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A486A6-CF4D-405D-ACF5-36C90B6E80A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76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AD%D0%BC%D0%B5%D1%80%D0%B4%D0%B6%D0%B5%D0%BD%D1%82%D0%BD%D0%BE%D1%81%D1%82%D1%8C" TargetMode="External"/><Relationship Id="rId2" Type="http://schemas.openxmlformats.org/officeDocument/2006/relationships/hyperlink" Target="http://ru.wikipedia.org/wiki/%D0%A1%D0%B8%D0%BD%D0%B5%D1%80%D0%B3%D0%B8%D1%8F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ru.wikipedia.org/wiki/%D0%98%D0%B5%D1%80%D0%B0%D1%80%D1%85%D0%B8%D1%87%D0%B5%D1%81%D0%BA%D0%B0%D1%8F_%D1%81%D1%82%D1%80%D1%83%D0%BA%D1%82%D1%83%D1%80%D0%B0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loud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dimensions.ai/" TargetMode="External"/><Relationship Id="rId3" Type="http://schemas.openxmlformats.org/officeDocument/2006/relationships/hyperlink" Target="https://scholar.google.ru/" TargetMode="External"/><Relationship Id="rId7" Type="http://schemas.openxmlformats.org/officeDocument/2006/relationships/hyperlink" Target="http://apps.webofknowledge.com/" TargetMode="External"/><Relationship Id="rId12" Type="http://schemas.openxmlformats.org/officeDocument/2006/relationships/hyperlink" Target="https://www.algaebase.org/" TargetMode="External"/><Relationship Id="rId2" Type="http://schemas.openxmlformats.org/officeDocument/2006/relationships/hyperlink" Target="https://www.researchgat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opus.com/" TargetMode="External"/><Relationship Id="rId11" Type="http://schemas.openxmlformats.org/officeDocument/2006/relationships/hyperlink" Target="http://zoobank.org/" TargetMode="External"/><Relationship Id="rId5" Type="http://schemas.openxmlformats.org/officeDocument/2006/relationships/hyperlink" Target="https://www.elibrary.ru/" TargetMode="External"/><Relationship Id="rId10" Type="http://schemas.openxmlformats.org/officeDocument/2006/relationships/hyperlink" Target="https://www.ipni.org/" TargetMode="External"/><Relationship Id="rId4" Type="http://schemas.openxmlformats.org/officeDocument/2006/relationships/hyperlink" Target="https://books.google.ru/" TargetMode="External"/><Relationship Id="rId9" Type="http://schemas.openxmlformats.org/officeDocument/2006/relationships/hyperlink" Target="https://www.biodiversitylibrary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A4D1F-E624-4E3A-9A28-8F39F931F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системную биологию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95DEDC-34C2-49A5-88B8-39D2157EE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774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Системная биология: перспективы и проблемы"/>
          <p:cNvSpPr txBox="1">
            <a:spLocks noGrp="1"/>
          </p:cNvSpPr>
          <p:nvPr>
            <p:ph type="title" idx="4294967295"/>
          </p:nvPr>
        </p:nvSpPr>
        <p:spPr>
          <a:xfrm>
            <a:off x="1183892" y="1740128"/>
            <a:ext cx="7289800" cy="1903412"/>
          </a:xfrm>
          <a:prstGeom prst="rect">
            <a:avLst/>
          </a:prstGeom>
        </p:spPr>
        <p:txBody>
          <a:bodyPr>
            <a:noAutofit/>
          </a:bodyPr>
          <a:lstStyle>
            <a:lvl1pPr defTabSz="886968">
              <a:defRPr sz="3104"/>
            </a:lvl1pPr>
          </a:lstStyle>
          <a:p>
            <a:r>
              <a:rPr sz="5400" dirty="0" err="1"/>
              <a:t>Системная</a:t>
            </a:r>
            <a:r>
              <a:rPr sz="5400" dirty="0"/>
              <a:t> </a:t>
            </a:r>
            <a:r>
              <a:rPr sz="5400" dirty="0" err="1"/>
              <a:t>биология</a:t>
            </a:r>
            <a:endParaRPr sz="540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Системная биология в моде!.."/>
          <p:cNvSpPr txBox="1">
            <a:spLocks noGrp="1"/>
          </p:cNvSpPr>
          <p:nvPr>
            <p:ph type="title" idx="4294967295"/>
          </p:nvPr>
        </p:nvSpPr>
        <p:spPr>
          <a:xfrm>
            <a:off x="1229665" y="915057"/>
            <a:ext cx="8521700" cy="657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dirty="0" err="1"/>
              <a:t>Системная</a:t>
            </a:r>
            <a:r>
              <a:rPr dirty="0"/>
              <a:t> </a:t>
            </a:r>
            <a:r>
              <a:rPr dirty="0" err="1"/>
              <a:t>биология</a:t>
            </a:r>
            <a:r>
              <a:rPr dirty="0"/>
              <a:t> в </a:t>
            </a:r>
            <a:r>
              <a:rPr dirty="0" err="1"/>
              <a:t>моде</a:t>
            </a:r>
            <a:r>
              <a:rPr dirty="0"/>
              <a:t>!..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A76EEB2-0606-4B78-B21C-ACF9123B1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665" y="1929437"/>
            <a:ext cx="9086483" cy="3622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... но системная биология была всегда!"/>
          <p:cNvSpPr txBox="1">
            <a:spLocks noGrp="1"/>
          </p:cNvSpPr>
          <p:nvPr>
            <p:ph type="title" idx="4294967295"/>
          </p:nvPr>
        </p:nvSpPr>
        <p:spPr>
          <a:xfrm>
            <a:off x="1061605" y="847309"/>
            <a:ext cx="8521700" cy="657225"/>
          </a:xfrm>
          <a:prstGeom prst="rect">
            <a:avLst/>
          </a:prstGeom>
        </p:spPr>
        <p:txBody>
          <a:bodyPr>
            <a:normAutofit/>
          </a:bodyPr>
          <a:lstStyle>
            <a:lvl1pPr defTabSz="896111">
              <a:defRPr sz="3528"/>
            </a:lvl1pPr>
          </a:lstStyle>
          <a:p>
            <a:r>
              <a:rPr dirty="0"/>
              <a:t>...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системная</a:t>
            </a:r>
            <a:r>
              <a:rPr dirty="0"/>
              <a:t> </a:t>
            </a:r>
            <a:r>
              <a:rPr dirty="0" err="1"/>
              <a:t>биология</a:t>
            </a:r>
            <a:r>
              <a:rPr dirty="0"/>
              <a:t> </a:t>
            </a:r>
            <a:r>
              <a:rPr dirty="0" err="1"/>
              <a:t>была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!</a:t>
            </a:r>
          </a:p>
        </p:txBody>
      </p:sp>
      <p:pic>
        <p:nvPicPr>
          <p:cNvPr id="61" name="image.jpg" descr="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8620" y="1956088"/>
            <a:ext cx="6252997" cy="3923756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«целое больше, чем сумма его частей»"/>
          <p:cNvSpPr txBox="1"/>
          <p:nvPr/>
        </p:nvSpPr>
        <p:spPr>
          <a:xfrm>
            <a:off x="7840518" y="2721114"/>
            <a:ext cx="2971800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000">
                <a:solidFill>
                  <a:srgbClr val="5F7BAE"/>
                </a:solidFill>
              </a:defRPr>
            </a:lvl1pPr>
          </a:lstStyle>
          <a:p>
            <a:r>
              <a:rPr dirty="0"/>
              <a:t>«</a:t>
            </a:r>
            <a:r>
              <a:rPr dirty="0" err="1"/>
              <a:t>целое</a:t>
            </a:r>
            <a:r>
              <a:rPr dirty="0"/>
              <a:t> </a:t>
            </a:r>
            <a:r>
              <a:rPr dirty="0" err="1"/>
              <a:t>больше</a:t>
            </a:r>
            <a:r>
              <a:rPr dirty="0"/>
              <a:t>, </a:t>
            </a:r>
            <a:r>
              <a:rPr dirty="0" err="1"/>
              <a:t>чем</a:t>
            </a:r>
            <a:r>
              <a:rPr dirty="0"/>
              <a:t> </a:t>
            </a:r>
            <a:r>
              <a:rPr dirty="0" err="1"/>
              <a:t>сумма</a:t>
            </a:r>
            <a:r>
              <a:rPr dirty="0"/>
              <a:t> </a:t>
            </a:r>
            <a:r>
              <a:rPr dirty="0" err="1"/>
              <a:t>его</a:t>
            </a:r>
            <a:r>
              <a:rPr dirty="0"/>
              <a:t> </a:t>
            </a:r>
            <a:r>
              <a:rPr dirty="0" err="1"/>
              <a:t>частей</a:t>
            </a:r>
            <a:r>
              <a:rPr dirty="0"/>
              <a:t>»</a:t>
            </a:r>
          </a:p>
        </p:txBody>
      </p:sp>
      <p:sp>
        <p:nvSpPr>
          <p:cNvPr id="67" name="все части и процессы целого взаимовлияют и взаимообуславливают друг друга"/>
          <p:cNvSpPr txBox="1"/>
          <p:nvPr/>
        </p:nvSpPr>
        <p:spPr>
          <a:xfrm>
            <a:off x="7548418" y="3674884"/>
            <a:ext cx="4191000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800">
                <a:solidFill>
                  <a:srgbClr val="5F7BAE"/>
                </a:solidFill>
              </a:defRPr>
            </a:lvl1pPr>
          </a:lstStyle>
          <a:p>
            <a:r>
              <a:t>все части и процессы целого взаимовлияют и взаимообуславливают друг друга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А как насчёт определения  «системной биологии»?"/>
          <p:cNvSpPr txBox="1">
            <a:spLocks noGrp="1"/>
          </p:cNvSpPr>
          <p:nvPr>
            <p:ph type="title" idx="4294967295"/>
          </p:nvPr>
        </p:nvSpPr>
        <p:spPr>
          <a:xfrm>
            <a:off x="1207134" y="657969"/>
            <a:ext cx="9144000" cy="10890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200"/>
            </a:pPr>
            <a:r>
              <a:rPr dirty="0"/>
              <a:t>А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насчёт</a:t>
            </a:r>
            <a:r>
              <a:rPr dirty="0"/>
              <a:t> </a:t>
            </a:r>
            <a:r>
              <a:rPr dirty="0" err="1"/>
              <a:t>определения</a:t>
            </a:r>
            <a:r>
              <a:rPr dirty="0"/>
              <a:t> </a:t>
            </a:r>
            <a:br>
              <a:rPr dirty="0"/>
            </a:br>
            <a:r>
              <a:rPr dirty="0"/>
              <a:t>«</a:t>
            </a:r>
            <a:r>
              <a:rPr dirty="0" err="1"/>
              <a:t>системной</a:t>
            </a:r>
            <a:r>
              <a:rPr dirty="0"/>
              <a:t> </a:t>
            </a:r>
            <a:r>
              <a:rPr dirty="0" err="1"/>
              <a:t>биологии</a:t>
            </a:r>
            <a:r>
              <a:rPr dirty="0"/>
              <a:t>»?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C02F760-C5E6-409A-AC0F-69F383BF7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98" y="2089174"/>
            <a:ext cx="11615804" cy="35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9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А как насчёт определения  «системной биологии»?"/>
          <p:cNvSpPr txBox="1">
            <a:spLocks noGrp="1"/>
          </p:cNvSpPr>
          <p:nvPr>
            <p:ph type="title" idx="4294967295"/>
          </p:nvPr>
        </p:nvSpPr>
        <p:spPr>
          <a:xfrm>
            <a:off x="1183558" y="585312"/>
            <a:ext cx="9144000" cy="10890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3200"/>
            </a:pPr>
            <a:r>
              <a:rPr dirty="0"/>
              <a:t>А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насчёт</a:t>
            </a:r>
            <a:r>
              <a:rPr dirty="0"/>
              <a:t> </a:t>
            </a:r>
            <a:r>
              <a:rPr dirty="0" err="1"/>
              <a:t>определения</a:t>
            </a:r>
            <a:r>
              <a:rPr dirty="0"/>
              <a:t> </a:t>
            </a:r>
            <a:br>
              <a:rPr dirty="0"/>
            </a:br>
            <a:r>
              <a:rPr dirty="0"/>
              <a:t>«</a:t>
            </a:r>
            <a:r>
              <a:rPr dirty="0" err="1"/>
              <a:t>системной</a:t>
            </a:r>
            <a:r>
              <a:rPr dirty="0"/>
              <a:t> </a:t>
            </a:r>
            <a:r>
              <a:rPr dirty="0" err="1"/>
              <a:t>биологии</a:t>
            </a:r>
            <a:r>
              <a:rPr dirty="0"/>
              <a:t>»? </a:t>
            </a:r>
          </a:p>
        </p:txBody>
      </p:sp>
      <p:pic>
        <p:nvPicPr>
          <p:cNvPr id="7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858" y="2480575"/>
            <a:ext cx="1171575" cy="546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2232" y="2480575"/>
            <a:ext cx="4071938" cy="546100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Вообще говоря, что такое системная биология, не знает никто. Оглядываясь назад, кажется, что такого термина, наверное, лучше было бы вообще не придумывать.…"/>
          <p:cNvSpPr txBox="1"/>
          <p:nvPr/>
        </p:nvSpPr>
        <p:spPr>
          <a:xfrm>
            <a:off x="916858" y="4377425"/>
            <a:ext cx="7264400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457200"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2000" dirty="0" err="1"/>
              <a:t>Вообще</a:t>
            </a:r>
            <a:r>
              <a:rPr sz="2000" dirty="0"/>
              <a:t> </a:t>
            </a:r>
            <a:r>
              <a:rPr sz="2000" dirty="0" err="1"/>
              <a:t>говоря</a:t>
            </a:r>
            <a:r>
              <a:rPr sz="2000" dirty="0"/>
              <a:t>, </a:t>
            </a:r>
            <a:r>
              <a:rPr sz="2000" dirty="0" err="1"/>
              <a:t>что</a:t>
            </a:r>
            <a:r>
              <a:rPr sz="2000" dirty="0"/>
              <a:t> </a:t>
            </a:r>
            <a:r>
              <a:rPr sz="2000" dirty="0" err="1"/>
              <a:t>такое</a:t>
            </a:r>
            <a:r>
              <a:rPr sz="2000" dirty="0"/>
              <a:t> </a:t>
            </a:r>
            <a:r>
              <a:rPr sz="2000" dirty="0" err="1"/>
              <a:t>системная</a:t>
            </a:r>
            <a:r>
              <a:rPr sz="2000" dirty="0"/>
              <a:t> </a:t>
            </a:r>
            <a:r>
              <a:rPr sz="2000" dirty="0" err="1"/>
              <a:t>биология</a:t>
            </a:r>
            <a:r>
              <a:rPr sz="2000" dirty="0"/>
              <a:t>, </a:t>
            </a:r>
            <a:r>
              <a:rPr sz="2000" dirty="0" err="1"/>
              <a:t>не</a:t>
            </a:r>
            <a:r>
              <a:rPr sz="2000" dirty="0"/>
              <a:t> </a:t>
            </a:r>
            <a:r>
              <a:rPr sz="2000" dirty="0" err="1"/>
              <a:t>знает</a:t>
            </a:r>
            <a:r>
              <a:rPr sz="2000" dirty="0"/>
              <a:t> </a:t>
            </a:r>
            <a:r>
              <a:rPr sz="2000" dirty="0" err="1"/>
              <a:t>никто</a:t>
            </a:r>
            <a:r>
              <a:rPr sz="2000" dirty="0"/>
              <a:t>. </a:t>
            </a:r>
            <a:r>
              <a:rPr sz="2000" dirty="0" err="1"/>
              <a:t>Оглядываясь</a:t>
            </a:r>
            <a:r>
              <a:rPr sz="2000" dirty="0"/>
              <a:t> </a:t>
            </a:r>
            <a:r>
              <a:rPr sz="2000" dirty="0" err="1"/>
              <a:t>назад</a:t>
            </a:r>
            <a:r>
              <a:rPr sz="2000" dirty="0"/>
              <a:t>, </a:t>
            </a:r>
            <a:r>
              <a:rPr sz="2000" dirty="0" err="1"/>
              <a:t>кажется</a:t>
            </a:r>
            <a:r>
              <a:rPr sz="2000" dirty="0"/>
              <a:t>, </a:t>
            </a:r>
            <a:r>
              <a:rPr sz="2000" dirty="0" err="1"/>
              <a:t>что</a:t>
            </a:r>
            <a:r>
              <a:rPr sz="2000" dirty="0"/>
              <a:t> </a:t>
            </a:r>
            <a:r>
              <a:rPr sz="2000" dirty="0" err="1"/>
              <a:t>такого</a:t>
            </a:r>
            <a:r>
              <a:rPr sz="2000" dirty="0"/>
              <a:t> </a:t>
            </a:r>
            <a:r>
              <a:rPr sz="2000" dirty="0" err="1"/>
              <a:t>термина</a:t>
            </a:r>
            <a:r>
              <a:rPr sz="2000" dirty="0"/>
              <a:t>, </a:t>
            </a:r>
            <a:r>
              <a:rPr sz="2000" dirty="0" err="1"/>
              <a:t>наверное</a:t>
            </a:r>
            <a:r>
              <a:rPr sz="2000" dirty="0"/>
              <a:t>, </a:t>
            </a:r>
            <a:r>
              <a:rPr sz="2000" dirty="0" err="1"/>
              <a:t>лучше</a:t>
            </a:r>
            <a:r>
              <a:rPr sz="2000" dirty="0"/>
              <a:t> </a:t>
            </a:r>
            <a:r>
              <a:rPr sz="2000" dirty="0" err="1"/>
              <a:t>было</a:t>
            </a:r>
            <a:r>
              <a:rPr sz="2000" dirty="0"/>
              <a:t> </a:t>
            </a:r>
            <a:r>
              <a:rPr sz="2000" dirty="0" err="1"/>
              <a:t>бы</a:t>
            </a:r>
            <a:r>
              <a:rPr sz="2000" dirty="0"/>
              <a:t> </a:t>
            </a:r>
            <a:r>
              <a:rPr sz="2000" dirty="0" err="1"/>
              <a:t>вообще</a:t>
            </a:r>
            <a:r>
              <a:rPr sz="2000" dirty="0"/>
              <a:t> </a:t>
            </a:r>
            <a:r>
              <a:rPr sz="2000" dirty="0" err="1"/>
              <a:t>не</a:t>
            </a:r>
            <a:r>
              <a:rPr sz="2000" dirty="0"/>
              <a:t> </a:t>
            </a:r>
            <a:r>
              <a:rPr sz="2000" dirty="0" err="1"/>
              <a:t>придумывать</a:t>
            </a:r>
            <a:r>
              <a:rPr sz="2000" dirty="0"/>
              <a:t>. </a:t>
            </a:r>
          </a:p>
          <a:p>
            <a:pPr defTabSz="457200"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2000" dirty="0"/>
              <a:t>... </a:t>
            </a:r>
            <a:r>
              <a:rPr sz="2000" dirty="0" err="1"/>
              <a:t>Но</a:t>
            </a:r>
            <a:r>
              <a:rPr sz="2000" dirty="0"/>
              <a:t> </a:t>
            </a:r>
            <a:r>
              <a:rPr sz="2000" dirty="0" err="1"/>
              <a:t>его</a:t>
            </a:r>
            <a:r>
              <a:rPr sz="2000" dirty="0"/>
              <a:t> </a:t>
            </a:r>
            <a:r>
              <a:rPr sz="2000" dirty="0" err="1"/>
              <a:t>придумали</a:t>
            </a:r>
            <a:r>
              <a:rPr sz="2000" dirty="0"/>
              <a:t>, и </a:t>
            </a:r>
            <a:r>
              <a:rPr sz="2000" dirty="0" err="1"/>
              <a:t>он</a:t>
            </a:r>
            <a:r>
              <a:rPr sz="2000" dirty="0"/>
              <a:t> </a:t>
            </a:r>
            <a:r>
              <a:rPr sz="2000" dirty="0" err="1"/>
              <a:t>уже</a:t>
            </a:r>
            <a:r>
              <a:rPr sz="2000" dirty="0"/>
              <a:t> </a:t>
            </a:r>
            <a:r>
              <a:rPr sz="2000" dirty="0" err="1"/>
              <a:t>укоренился</a:t>
            </a:r>
            <a:r>
              <a:rPr sz="2000" dirty="0"/>
              <a:t>.</a:t>
            </a:r>
          </a:p>
        </p:txBody>
      </p:sp>
      <p:sp>
        <p:nvSpPr>
          <p:cNvPr id="80" name="Евгений Кунин:"/>
          <p:cNvSpPr txBox="1"/>
          <p:nvPr/>
        </p:nvSpPr>
        <p:spPr>
          <a:xfrm>
            <a:off x="916858" y="3985898"/>
            <a:ext cx="207588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200" b="1">
                <a:solidFill>
                  <a:srgbClr val="5F7BAE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dirty="0" err="1"/>
              <a:t>Евгений</a:t>
            </a:r>
            <a:r>
              <a:rPr dirty="0"/>
              <a:t> </a:t>
            </a:r>
            <a:r>
              <a:rPr dirty="0" err="1"/>
              <a:t>Кунин</a:t>
            </a:r>
            <a:r>
              <a:rPr dirty="0"/>
              <a:t>:</a:t>
            </a:r>
          </a:p>
        </p:txBody>
      </p:sp>
      <p:pic>
        <p:nvPicPr>
          <p:cNvPr id="81" name="image.jpg" descr="ima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81258" y="1882877"/>
            <a:ext cx="2146300" cy="2441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Ну хотя бы определение «системы»?"/>
          <p:cNvSpPr txBox="1">
            <a:spLocks noGrp="1"/>
          </p:cNvSpPr>
          <p:nvPr>
            <p:ph type="title" idx="4294967295"/>
          </p:nvPr>
        </p:nvSpPr>
        <p:spPr>
          <a:xfrm>
            <a:off x="1204451" y="993433"/>
            <a:ext cx="9144000" cy="593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dirty="0" err="1"/>
              <a:t>Ну</a:t>
            </a:r>
            <a:r>
              <a:rPr dirty="0"/>
              <a:t> </a:t>
            </a:r>
            <a:r>
              <a:rPr dirty="0" err="1"/>
              <a:t>хотя</a:t>
            </a:r>
            <a:r>
              <a:rPr dirty="0"/>
              <a:t> </a:t>
            </a:r>
            <a:r>
              <a:rPr dirty="0" err="1"/>
              <a:t>бы</a:t>
            </a:r>
            <a:r>
              <a:rPr dirty="0"/>
              <a:t> </a:t>
            </a:r>
            <a:r>
              <a:rPr dirty="0" err="1"/>
              <a:t>определение</a:t>
            </a:r>
            <a:r>
              <a:rPr dirty="0"/>
              <a:t> «</a:t>
            </a:r>
            <a:r>
              <a:rPr dirty="0" err="1"/>
              <a:t>системы</a:t>
            </a:r>
            <a:r>
              <a:rPr dirty="0"/>
              <a:t>»?</a:t>
            </a:r>
          </a:p>
        </p:txBody>
      </p:sp>
      <p:sp>
        <p:nvSpPr>
          <p:cNvPr id="93" name="Свойства, общие для всех систем…"/>
          <p:cNvSpPr txBox="1"/>
          <p:nvPr/>
        </p:nvSpPr>
        <p:spPr>
          <a:xfrm>
            <a:off x="650269" y="1911493"/>
            <a:ext cx="9144000" cy="452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just" defTabSz="457200">
              <a:defRPr sz="1800" b="1">
                <a:solidFill>
                  <a:srgbClr val="5F7BAE"/>
                </a:solidFill>
              </a:defRPr>
            </a:pPr>
            <a:r>
              <a:rPr sz="1800" dirty="0" err="1"/>
              <a:t>Свойства</a:t>
            </a:r>
            <a:r>
              <a:rPr sz="1800" dirty="0"/>
              <a:t>, </a:t>
            </a:r>
            <a:r>
              <a:rPr sz="1800" dirty="0" err="1"/>
              <a:t>общие</a:t>
            </a:r>
            <a:r>
              <a:rPr sz="1800" dirty="0"/>
              <a:t> </a:t>
            </a:r>
            <a:r>
              <a:rPr sz="1800" dirty="0" err="1"/>
              <a:t>для</a:t>
            </a:r>
            <a:r>
              <a:rPr sz="1800" dirty="0"/>
              <a:t> </a:t>
            </a:r>
            <a:r>
              <a:rPr sz="1800" dirty="0" err="1"/>
              <a:t>всех</a:t>
            </a:r>
            <a:r>
              <a:rPr sz="1800" dirty="0"/>
              <a:t> </a:t>
            </a:r>
            <a:r>
              <a:rPr sz="1800" dirty="0" err="1"/>
              <a:t>систем</a:t>
            </a:r>
            <a:endParaRPr sz="1800" dirty="0"/>
          </a:p>
          <a:p>
            <a:pPr algn="just" defTabSz="457200">
              <a:defRPr sz="1800" b="1">
                <a:solidFill>
                  <a:srgbClr val="5F7BAE"/>
                </a:solidFill>
              </a:defRPr>
            </a:pPr>
            <a:endParaRPr sz="1800" dirty="0"/>
          </a:p>
          <a:p>
            <a:pPr algn="just" defTabSz="457200">
              <a:buSzPct val="100000"/>
              <a:buFont typeface="Arial"/>
              <a:buChar char="•"/>
              <a:defRPr sz="1800">
                <a:solidFill>
                  <a:srgbClr val="5F7BAE"/>
                </a:solidFill>
              </a:defRPr>
            </a:pPr>
            <a:r>
              <a:rPr sz="1800" dirty="0" err="1"/>
              <a:t>Целостность</a:t>
            </a:r>
            <a:r>
              <a:rPr sz="1800" dirty="0"/>
              <a:t> — </a:t>
            </a:r>
            <a:r>
              <a:rPr sz="1800" dirty="0" err="1"/>
              <a:t>система</a:t>
            </a:r>
            <a:r>
              <a:rPr sz="1800" dirty="0"/>
              <a:t> </a:t>
            </a:r>
            <a:r>
              <a:rPr sz="1800" dirty="0" err="1"/>
              <a:t>есть</a:t>
            </a:r>
            <a:r>
              <a:rPr sz="1800" dirty="0"/>
              <a:t> </a:t>
            </a:r>
            <a:r>
              <a:rPr sz="1800" dirty="0" err="1"/>
              <a:t>абстрактная</a:t>
            </a:r>
            <a:r>
              <a:rPr sz="1800" dirty="0"/>
              <a:t> </a:t>
            </a:r>
            <a:r>
              <a:rPr sz="1800" dirty="0" err="1"/>
              <a:t>сущность</a:t>
            </a:r>
            <a:r>
              <a:rPr sz="1800" dirty="0"/>
              <a:t>, </a:t>
            </a:r>
            <a:r>
              <a:rPr sz="1800" dirty="0" err="1"/>
              <a:t>обладающая</a:t>
            </a:r>
            <a:r>
              <a:rPr sz="1800" dirty="0"/>
              <a:t> </a:t>
            </a:r>
            <a:r>
              <a:rPr sz="1800" dirty="0" err="1"/>
              <a:t>целостностью</a:t>
            </a:r>
            <a:r>
              <a:rPr sz="1800" dirty="0"/>
              <a:t> и </a:t>
            </a:r>
            <a:r>
              <a:rPr sz="1800" dirty="0" err="1"/>
              <a:t>определенная</a:t>
            </a:r>
            <a:r>
              <a:rPr sz="1800" dirty="0"/>
              <a:t> в </a:t>
            </a:r>
            <a:r>
              <a:rPr sz="1800" dirty="0" err="1"/>
              <a:t>своих</a:t>
            </a:r>
            <a:r>
              <a:rPr sz="1800" dirty="0"/>
              <a:t> </a:t>
            </a:r>
            <a:r>
              <a:rPr sz="1800" dirty="0" err="1"/>
              <a:t>границах</a:t>
            </a:r>
            <a:r>
              <a:rPr sz="1800" dirty="0"/>
              <a:t>. </a:t>
            </a:r>
            <a:r>
              <a:rPr sz="1800" dirty="0" err="1"/>
              <a:t>Целостность</a:t>
            </a:r>
            <a:r>
              <a:rPr sz="1800" dirty="0"/>
              <a:t>   </a:t>
            </a:r>
            <a:r>
              <a:rPr sz="1800" dirty="0" err="1"/>
              <a:t>системы</a:t>
            </a:r>
            <a:r>
              <a:rPr sz="1800" dirty="0"/>
              <a:t> </a:t>
            </a:r>
            <a:r>
              <a:rPr sz="1800" dirty="0" err="1"/>
              <a:t>подразумевает</a:t>
            </a:r>
            <a:r>
              <a:rPr sz="1800" dirty="0"/>
              <a:t>, </a:t>
            </a:r>
            <a:r>
              <a:rPr sz="1800" dirty="0" err="1"/>
              <a:t>что</a:t>
            </a:r>
            <a:r>
              <a:rPr sz="1800" dirty="0"/>
              <a:t> в </a:t>
            </a:r>
            <a:r>
              <a:rPr sz="1800" dirty="0" err="1"/>
              <a:t>некотором</a:t>
            </a:r>
            <a:r>
              <a:rPr sz="1800" dirty="0"/>
              <a:t>   </a:t>
            </a:r>
            <a:r>
              <a:rPr sz="1800" dirty="0" err="1"/>
              <a:t>существенном</a:t>
            </a:r>
            <a:r>
              <a:rPr sz="1800" dirty="0"/>
              <a:t> </a:t>
            </a:r>
            <a:r>
              <a:rPr sz="1800" dirty="0" err="1"/>
              <a:t>аспекте</a:t>
            </a:r>
            <a:r>
              <a:rPr sz="1800" dirty="0"/>
              <a:t> «</a:t>
            </a:r>
            <a:r>
              <a:rPr sz="1800" dirty="0" err="1"/>
              <a:t>сила</a:t>
            </a:r>
            <a:r>
              <a:rPr sz="1800" dirty="0"/>
              <a:t>» </a:t>
            </a:r>
            <a:r>
              <a:rPr sz="1800" dirty="0" err="1"/>
              <a:t>или</a:t>
            </a:r>
            <a:r>
              <a:rPr sz="1800" dirty="0"/>
              <a:t> «</a:t>
            </a:r>
            <a:r>
              <a:rPr sz="1800" dirty="0" err="1"/>
              <a:t>ценность</a:t>
            </a:r>
            <a:r>
              <a:rPr sz="1800" dirty="0"/>
              <a:t>» </a:t>
            </a:r>
            <a:r>
              <a:rPr sz="1800" dirty="0" err="1"/>
              <a:t>связей</a:t>
            </a:r>
            <a:r>
              <a:rPr sz="1800" dirty="0"/>
              <a:t> </a:t>
            </a:r>
            <a:r>
              <a:rPr sz="1800" dirty="0" err="1"/>
              <a:t>элементов</a:t>
            </a:r>
            <a:r>
              <a:rPr sz="1800" dirty="0"/>
              <a:t> </a:t>
            </a:r>
            <a:r>
              <a:rPr sz="1800" i="1" dirty="0" err="1"/>
              <a:t>внутри</a:t>
            </a:r>
            <a:r>
              <a:rPr sz="1800" i="1" dirty="0"/>
              <a:t> </a:t>
            </a:r>
            <a:r>
              <a:rPr sz="1800" i="1" dirty="0" err="1"/>
              <a:t>системы</a:t>
            </a:r>
            <a:r>
              <a:rPr sz="1800" dirty="0"/>
              <a:t> </a:t>
            </a:r>
            <a:r>
              <a:rPr sz="1800" dirty="0" err="1"/>
              <a:t>выше</a:t>
            </a:r>
            <a:r>
              <a:rPr sz="1800" dirty="0"/>
              <a:t>, </a:t>
            </a:r>
            <a:r>
              <a:rPr sz="1800" dirty="0" err="1"/>
              <a:t>чем</a:t>
            </a:r>
            <a:r>
              <a:rPr sz="1800" dirty="0"/>
              <a:t> </a:t>
            </a:r>
            <a:r>
              <a:rPr sz="1800" dirty="0" err="1"/>
              <a:t>сила</a:t>
            </a:r>
            <a:r>
              <a:rPr sz="1800" dirty="0"/>
              <a:t> </a:t>
            </a:r>
            <a:r>
              <a:rPr sz="1800" dirty="0" err="1"/>
              <a:t>или</a:t>
            </a:r>
            <a:r>
              <a:rPr sz="1800" dirty="0"/>
              <a:t> </a:t>
            </a:r>
            <a:r>
              <a:rPr sz="1800" dirty="0" err="1"/>
              <a:t>ценность</a:t>
            </a:r>
            <a:r>
              <a:rPr sz="1800" dirty="0"/>
              <a:t> </a:t>
            </a:r>
            <a:r>
              <a:rPr sz="1800" dirty="0" err="1"/>
              <a:t>связей</a:t>
            </a:r>
            <a:r>
              <a:rPr sz="1800" dirty="0"/>
              <a:t> </a:t>
            </a:r>
            <a:r>
              <a:rPr sz="1800" dirty="0" err="1"/>
              <a:t>элементов</a:t>
            </a:r>
            <a:r>
              <a:rPr sz="1800" dirty="0"/>
              <a:t> </a:t>
            </a:r>
            <a:r>
              <a:rPr sz="1800" dirty="0" err="1"/>
              <a:t>системы</a:t>
            </a:r>
            <a:r>
              <a:rPr sz="1800" dirty="0"/>
              <a:t> с </a:t>
            </a:r>
            <a:r>
              <a:rPr sz="1800" dirty="0" err="1"/>
              <a:t>элементами</a:t>
            </a:r>
            <a:r>
              <a:rPr sz="1800" dirty="0"/>
              <a:t> </a:t>
            </a:r>
            <a:r>
              <a:rPr sz="1800" i="1" dirty="0" err="1"/>
              <a:t>внешних</a:t>
            </a:r>
            <a:r>
              <a:rPr sz="1800" i="1" dirty="0"/>
              <a:t> </a:t>
            </a:r>
            <a:r>
              <a:rPr sz="1800" i="1" dirty="0" err="1"/>
              <a:t>систем</a:t>
            </a:r>
            <a:r>
              <a:rPr sz="1800" dirty="0"/>
              <a:t> </a:t>
            </a:r>
            <a:r>
              <a:rPr sz="1800" dirty="0" err="1"/>
              <a:t>или</a:t>
            </a:r>
            <a:r>
              <a:rPr sz="1800" dirty="0"/>
              <a:t> </a:t>
            </a:r>
            <a:r>
              <a:rPr sz="1800" i="1" dirty="0" err="1"/>
              <a:t>среды</a:t>
            </a:r>
            <a:r>
              <a:rPr sz="1800" dirty="0"/>
              <a:t>.</a:t>
            </a:r>
          </a:p>
          <a:p>
            <a:pPr algn="just" defTabSz="457200">
              <a:buSzPct val="100000"/>
              <a:buFont typeface="Arial"/>
              <a:buChar char="•"/>
              <a:defRPr sz="1800">
                <a:solidFill>
                  <a:srgbClr val="5F7BAE"/>
                </a:solidFill>
              </a:defRPr>
            </a:pPr>
            <a:r>
              <a:rPr sz="1800" u="sng" dirty="0" err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Синергичность</a:t>
            </a:r>
            <a:r>
              <a:rPr sz="1800" dirty="0"/>
              <a:t>, </a:t>
            </a:r>
            <a:r>
              <a:rPr sz="1800" u="sng" dirty="0" err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3"/>
              </a:rPr>
              <a:t>эмерджентность</a:t>
            </a:r>
            <a:r>
              <a:rPr sz="1800" dirty="0"/>
              <a:t> — </a:t>
            </a:r>
            <a:r>
              <a:rPr sz="1800" dirty="0" err="1"/>
              <a:t>появление</a:t>
            </a:r>
            <a:r>
              <a:rPr sz="1800" dirty="0"/>
              <a:t> у </a:t>
            </a:r>
            <a:r>
              <a:rPr sz="1800" dirty="0" err="1"/>
              <a:t>системы</a:t>
            </a:r>
            <a:r>
              <a:rPr sz="1800" dirty="0"/>
              <a:t> </a:t>
            </a:r>
            <a:r>
              <a:rPr sz="1800" dirty="0" err="1"/>
              <a:t>свойств</a:t>
            </a:r>
            <a:r>
              <a:rPr sz="1800" dirty="0"/>
              <a:t>, </a:t>
            </a:r>
            <a:r>
              <a:rPr sz="1800" dirty="0" err="1"/>
              <a:t>не</a:t>
            </a:r>
            <a:r>
              <a:rPr sz="1800" dirty="0"/>
              <a:t> </a:t>
            </a:r>
            <a:r>
              <a:rPr sz="1800" dirty="0" err="1"/>
              <a:t>присущих</a:t>
            </a:r>
            <a:r>
              <a:rPr sz="1800" dirty="0"/>
              <a:t> </a:t>
            </a:r>
            <a:r>
              <a:rPr sz="1800" dirty="0" err="1"/>
              <a:t>элементам</a:t>
            </a:r>
            <a:r>
              <a:rPr sz="1800" dirty="0"/>
              <a:t> </a:t>
            </a:r>
            <a:r>
              <a:rPr sz="1800" dirty="0" err="1"/>
              <a:t>системы</a:t>
            </a:r>
            <a:r>
              <a:rPr sz="1800" dirty="0"/>
              <a:t>; </a:t>
            </a:r>
            <a:r>
              <a:rPr sz="1800" dirty="0" err="1"/>
              <a:t>принципиальная</a:t>
            </a:r>
            <a:r>
              <a:rPr sz="1800" dirty="0"/>
              <a:t> </a:t>
            </a:r>
            <a:r>
              <a:rPr sz="1800" dirty="0" err="1"/>
              <a:t>несводимость</a:t>
            </a:r>
            <a:r>
              <a:rPr sz="1800" dirty="0"/>
              <a:t> </a:t>
            </a:r>
            <a:r>
              <a:rPr sz="1800" dirty="0" err="1"/>
              <a:t>свойств</a:t>
            </a:r>
            <a:r>
              <a:rPr sz="1800" dirty="0"/>
              <a:t> </a:t>
            </a:r>
            <a:r>
              <a:rPr sz="1800" dirty="0" err="1"/>
              <a:t>системы</a:t>
            </a:r>
            <a:r>
              <a:rPr sz="1800" dirty="0"/>
              <a:t> к </a:t>
            </a:r>
            <a:r>
              <a:rPr sz="1800" dirty="0" err="1"/>
              <a:t>сумме</a:t>
            </a:r>
            <a:r>
              <a:rPr sz="1800" dirty="0"/>
              <a:t> </a:t>
            </a:r>
            <a:r>
              <a:rPr sz="1800" dirty="0" err="1"/>
              <a:t>свойств</a:t>
            </a:r>
            <a:r>
              <a:rPr sz="1800" dirty="0"/>
              <a:t> </a:t>
            </a:r>
            <a:r>
              <a:rPr sz="1800" dirty="0" err="1"/>
              <a:t>составляющих</a:t>
            </a:r>
            <a:r>
              <a:rPr sz="1800" dirty="0"/>
              <a:t> </a:t>
            </a:r>
            <a:r>
              <a:rPr sz="1800" dirty="0" err="1"/>
              <a:t>её</a:t>
            </a:r>
            <a:r>
              <a:rPr sz="1800" dirty="0"/>
              <a:t> </a:t>
            </a:r>
            <a:r>
              <a:rPr sz="1800" dirty="0" err="1"/>
              <a:t>компонентов</a:t>
            </a:r>
            <a:r>
              <a:rPr sz="1800" dirty="0"/>
              <a:t> (</a:t>
            </a:r>
            <a:r>
              <a:rPr sz="1800" dirty="0" err="1"/>
              <a:t>неаддитивность</a:t>
            </a:r>
            <a:r>
              <a:rPr sz="1800" dirty="0"/>
              <a:t>). </a:t>
            </a:r>
            <a:r>
              <a:rPr sz="1800" dirty="0" err="1"/>
              <a:t>Возможности</a:t>
            </a:r>
            <a:r>
              <a:rPr sz="1800" dirty="0"/>
              <a:t> </a:t>
            </a:r>
            <a:r>
              <a:rPr sz="1800" dirty="0" err="1"/>
              <a:t>системы</a:t>
            </a:r>
            <a:r>
              <a:rPr sz="1800" dirty="0"/>
              <a:t> </a:t>
            </a:r>
            <a:r>
              <a:rPr sz="1800" dirty="0" err="1"/>
              <a:t>превосходят</a:t>
            </a:r>
            <a:r>
              <a:rPr sz="1800" dirty="0"/>
              <a:t> </a:t>
            </a:r>
            <a:r>
              <a:rPr sz="1800" dirty="0" err="1"/>
              <a:t>сумму</a:t>
            </a:r>
            <a:r>
              <a:rPr sz="1800" dirty="0"/>
              <a:t> </a:t>
            </a:r>
            <a:r>
              <a:rPr sz="1800" dirty="0" err="1"/>
              <a:t>возможностей</a:t>
            </a:r>
            <a:r>
              <a:rPr sz="1800" dirty="0"/>
              <a:t> </a:t>
            </a:r>
            <a:r>
              <a:rPr sz="1800" dirty="0" err="1"/>
              <a:t>составляющих</a:t>
            </a:r>
            <a:r>
              <a:rPr sz="1800" dirty="0"/>
              <a:t> </a:t>
            </a:r>
            <a:r>
              <a:rPr sz="1800" dirty="0" err="1"/>
              <a:t>её</a:t>
            </a:r>
            <a:r>
              <a:rPr sz="1800" dirty="0"/>
              <a:t> </a:t>
            </a:r>
            <a:r>
              <a:rPr sz="1800" dirty="0" err="1"/>
              <a:t>частей</a:t>
            </a:r>
            <a:r>
              <a:rPr sz="1800" dirty="0"/>
              <a:t>; </a:t>
            </a:r>
            <a:r>
              <a:rPr sz="1800" dirty="0" err="1"/>
              <a:t>общая</a:t>
            </a:r>
            <a:r>
              <a:rPr sz="1800" dirty="0"/>
              <a:t> </a:t>
            </a:r>
            <a:r>
              <a:rPr sz="1800" dirty="0" err="1"/>
              <a:t>производительность</a:t>
            </a:r>
            <a:r>
              <a:rPr sz="1800" dirty="0"/>
              <a:t> </a:t>
            </a:r>
            <a:r>
              <a:rPr sz="1800" dirty="0" err="1"/>
              <a:t>или</a:t>
            </a:r>
            <a:r>
              <a:rPr sz="1800" dirty="0"/>
              <a:t> </a:t>
            </a:r>
            <a:r>
              <a:rPr sz="1800" dirty="0" err="1"/>
              <a:t>функциональность</a:t>
            </a:r>
            <a:r>
              <a:rPr sz="1800" dirty="0"/>
              <a:t> </a:t>
            </a:r>
            <a:r>
              <a:rPr sz="1800" dirty="0" err="1"/>
              <a:t>системы</a:t>
            </a:r>
            <a:r>
              <a:rPr sz="1800" dirty="0"/>
              <a:t> </a:t>
            </a:r>
            <a:r>
              <a:rPr sz="1800" dirty="0" err="1"/>
              <a:t>лучше</a:t>
            </a:r>
            <a:r>
              <a:rPr sz="1800" dirty="0"/>
              <a:t>, </a:t>
            </a:r>
            <a:r>
              <a:rPr sz="1800" dirty="0" err="1"/>
              <a:t>чем</a:t>
            </a:r>
            <a:r>
              <a:rPr sz="1800" dirty="0"/>
              <a:t> у </a:t>
            </a:r>
            <a:r>
              <a:rPr sz="1800" dirty="0" err="1"/>
              <a:t>простой</a:t>
            </a:r>
            <a:r>
              <a:rPr sz="1800" dirty="0"/>
              <a:t> </a:t>
            </a:r>
            <a:r>
              <a:rPr sz="1800" dirty="0" err="1"/>
              <a:t>суммы</a:t>
            </a:r>
            <a:r>
              <a:rPr sz="1800" dirty="0"/>
              <a:t> </a:t>
            </a:r>
            <a:r>
              <a:rPr sz="1800" dirty="0" err="1"/>
              <a:t>элементов</a:t>
            </a:r>
            <a:r>
              <a:rPr sz="1800" dirty="0"/>
              <a:t>.</a:t>
            </a:r>
          </a:p>
          <a:p>
            <a:pPr algn="just" defTabSz="457200">
              <a:buSzPct val="100000"/>
              <a:buFont typeface="Arial"/>
              <a:buChar char="•"/>
              <a:defRPr sz="1800">
                <a:solidFill>
                  <a:srgbClr val="5F7BAE"/>
                </a:solidFill>
              </a:defRPr>
            </a:pPr>
            <a:r>
              <a:rPr sz="1800" u="sng" dirty="0" err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4"/>
              </a:rPr>
              <a:t>Иерархичность</a:t>
            </a:r>
            <a:r>
              <a:rPr sz="1800" dirty="0"/>
              <a:t> — </a:t>
            </a:r>
            <a:r>
              <a:rPr sz="1800" dirty="0" err="1"/>
              <a:t>каждый</a:t>
            </a:r>
            <a:r>
              <a:rPr sz="1800" dirty="0"/>
              <a:t> </a:t>
            </a:r>
            <a:r>
              <a:rPr sz="1800" dirty="0" err="1"/>
              <a:t>компонент</a:t>
            </a:r>
            <a:r>
              <a:rPr sz="1800" dirty="0"/>
              <a:t> </a:t>
            </a:r>
            <a:r>
              <a:rPr sz="1800" dirty="0" err="1"/>
              <a:t>системы</a:t>
            </a:r>
            <a:r>
              <a:rPr sz="1800" dirty="0"/>
              <a:t> </a:t>
            </a:r>
            <a:r>
              <a:rPr sz="1800" dirty="0" err="1"/>
              <a:t>может</a:t>
            </a:r>
            <a:r>
              <a:rPr sz="1800" dirty="0"/>
              <a:t> </a:t>
            </a:r>
            <a:r>
              <a:rPr sz="1800" dirty="0" err="1"/>
              <a:t>рассматриваться</a:t>
            </a:r>
            <a:r>
              <a:rPr sz="1800" dirty="0"/>
              <a:t> </a:t>
            </a:r>
            <a:r>
              <a:rPr sz="1800" dirty="0" err="1"/>
              <a:t>как</a:t>
            </a:r>
            <a:r>
              <a:rPr sz="1800" dirty="0"/>
              <a:t> </a:t>
            </a:r>
            <a:r>
              <a:rPr sz="1800" dirty="0" err="1"/>
              <a:t>система</a:t>
            </a:r>
            <a:r>
              <a:rPr sz="1800" dirty="0"/>
              <a:t>; </a:t>
            </a:r>
            <a:r>
              <a:rPr sz="1800" dirty="0" err="1"/>
              <a:t>сама</a:t>
            </a:r>
            <a:r>
              <a:rPr sz="1800" dirty="0"/>
              <a:t> </a:t>
            </a:r>
            <a:r>
              <a:rPr sz="1800" dirty="0" err="1"/>
              <a:t>система</a:t>
            </a:r>
            <a:r>
              <a:rPr sz="1800" dirty="0"/>
              <a:t> </a:t>
            </a:r>
            <a:r>
              <a:rPr sz="1800" dirty="0" err="1"/>
              <a:t>также</a:t>
            </a:r>
            <a:r>
              <a:rPr sz="1800" dirty="0"/>
              <a:t> </a:t>
            </a:r>
            <a:r>
              <a:rPr sz="1800" dirty="0" err="1"/>
              <a:t>может</a:t>
            </a:r>
            <a:r>
              <a:rPr sz="1800" dirty="0"/>
              <a:t> </a:t>
            </a:r>
            <a:r>
              <a:rPr sz="1800" dirty="0" err="1"/>
              <a:t>рассматриваться</a:t>
            </a:r>
            <a:r>
              <a:rPr sz="1800" dirty="0"/>
              <a:t> </a:t>
            </a:r>
            <a:r>
              <a:rPr sz="1800" dirty="0" err="1"/>
              <a:t>как</a:t>
            </a:r>
            <a:r>
              <a:rPr sz="1800" dirty="0"/>
              <a:t> </a:t>
            </a:r>
            <a:r>
              <a:rPr sz="1800" dirty="0" err="1"/>
              <a:t>элемент</a:t>
            </a:r>
            <a:r>
              <a:rPr sz="1800" dirty="0"/>
              <a:t> </a:t>
            </a:r>
            <a:r>
              <a:rPr sz="1800" dirty="0" err="1"/>
              <a:t>некоторой</a:t>
            </a:r>
            <a:r>
              <a:rPr sz="1800" dirty="0"/>
              <a:t> </a:t>
            </a:r>
            <a:r>
              <a:rPr sz="1800" dirty="0" err="1"/>
              <a:t>надсистемы</a:t>
            </a:r>
            <a:r>
              <a:rPr sz="1800" dirty="0"/>
              <a:t> (</a:t>
            </a:r>
            <a:r>
              <a:rPr sz="1800" dirty="0" err="1"/>
              <a:t>суперсистемы</a:t>
            </a:r>
            <a:r>
              <a:rPr sz="1800" dirty="0"/>
              <a:t>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Свойства биологических систем и основные задачи их всестороннего исследования (1)"/>
          <p:cNvSpPr txBox="1">
            <a:spLocks noGrp="1"/>
          </p:cNvSpPr>
          <p:nvPr>
            <p:ph type="title" idx="4294967295"/>
          </p:nvPr>
        </p:nvSpPr>
        <p:spPr>
          <a:xfrm>
            <a:off x="1108364" y="493689"/>
            <a:ext cx="9144000" cy="1089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dirty="0" err="1"/>
              <a:t>Свойства</a:t>
            </a:r>
            <a:r>
              <a:rPr dirty="0"/>
              <a:t> </a:t>
            </a:r>
            <a:r>
              <a:rPr dirty="0" err="1"/>
              <a:t>биологических</a:t>
            </a:r>
            <a:r>
              <a:rPr dirty="0"/>
              <a:t> </a:t>
            </a:r>
            <a:r>
              <a:rPr dirty="0" err="1"/>
              <a:t>систем</a:t>
            </a:r>
            <a:r>
              <a:rPr dirty="0"/>
              <a:t> и </a:t>
            </a:r>
            <a:r>
              <a:rPr dirty="0" err="1"/>
              <a:t>основные</a:t>
            </a:r>
            <a:r>
              <a:rPr dirty="0"/>
              <a:t> </a:t>
            </a:r>
            <a:r>
              <a:rPr dirty="0" err="1"/>
              <a:t>задачи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всестороннего</a:t>
            </a:r>
            <a:r>
              <a:rPr dirty="0"/>
              <a:t> </a:t>
            </a:r>
            <a:r>
              <a:rPr dirty="0" err="1"/>
              <a:t>исследования</a:t>
            </a:r>
            <a:endParaRPr dirty="0"/>
          </a:p>
        </p:txBody>
      </p:sp>
      <p:sp>
        <p:nvSpPr>
          <p:cNvPr id="122" name="открытые системы, находятся в постоянном взаимообмене информацией и материей с окружающей средой…"/>
          <p:cNvSpPr txBox="1"/>
          <p:nvPr/>
        </p:nvSpPr>
        <p:spPr>
          <a:xfrm>
            <a:off x="1108364" y="2914229"/>
            <a:ext cx="8938958" cy="209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just" defTabSz="457200">
              <a:spcBef>
                <a:spcPts val="1800"/>
              </a:spcBef>
              <a:buSzPct val="100000"/>
              <a:buFont typeface="Arial"/>
              <a:buChar char="•"/>
              <a:defRPr sz="1800">
                <a:solidFill>
                  <a:srgbClr val="5F7BAE"/>
                </a:solidFill>
              </a:defRPr>
            </a:pPr>
            <a:r>
              <a:rPr sz="2000" dirty="0"/>
              <a:t>   </a:t>
            </a:r>
            <a:r>
              <a:rPr sz="2000" i="1" dirty="0" err="1"/>
              <a:t>открытые</a:t>
            </a:r>
            <a:r>
              <a:rPr sz="2000" i="1" dirty="0"/>
              <a:t> </a:t>
            </a:r>
            <a:r>
              <a:rPr sz="2000" i="1" dirty="0" err="1"/>
              <a:t>системы</a:t>
            </a:r>
            <a:r>
              <a:rPr sz="2000" dirty="0"/>
              <a:t>, </a:t>
            </a:r>
            <a:r>
              <a:rPr sz="2000" dirty="0" err="1"/>
              <a:t>находятся</a:t>
            </a:r>
            <a:r>
              <a:rPr sz="2000" dirty="0"/>
              <a:t> в </a:t>
            </a:r>
            <a:r>
              <a:rPr sz="2000" dirty="0" err="1"/>
              <a:t>постоянном</a:t>
            </a:r>
            <a:r>
              <a:rPr sz="2000" dirty="0"/>
              <a:t> </a:t>
            </a:r>
            <a:r>
              <a:rPr sz="2000" dirty="0" err="1"/>
              <a:t>взаимообмене</a:t>
            </a:r>
            <a:r>
              <a:rPr sz="2000" dirty="0"/>
              <a:t> </a:t>
            </a:r>
            <a:r>
              <a:rPr sz="2000" dirty="0" err="1"/>
              <a:t>информацией</a:t>
            </a:r>
            <a:r>
              <a:rPr sz="2000" dirty="0"/>
              <a:t> и </a:t>
            </a:r>
            <a:r>
              <a:rPr sz="2000" dirty="0" err="1"/>
              <a:t>материей</a:t>
            </a:r>
            <a:r>
              <a:rPr sz="2000" dirty="0"/>
              <a:t> с </a:t>
            </a:r>
            <a:r>
              <a:rPr sz="2000" dirty="0" err="1"/>
              <a:t>окружающей</a:t>
            </a:r>
            <a:r>
              <a:rPr sz="2000" dirty="0"/>
              <a:t> </a:t>
            </a:r>
            <a:r>
              <a:rPr sz="2000" dirty="0" err="1"/>
              <a:t>средой</a:t>
            </a:r>
            <a:endParaRPr sz="2000" dirty="0"/>
          </a:p>
          <a:p>
            <a:pPr algn="just" defTabSz="457200">
              <a:spcBef>
                <a:spcPts val="600"/>
              </a:spcBef>
              <a:buSzPct val="100000"/>
              <a:buFont typeface="Arial"/>
              <a:buChar char="•"/>
              <a:defRPr sz="1800">
                <a:solidFill>
                  <a:srgbClr val="5F7BAE"/>
                </a:solidFill>
              </a:defRPr>
            </a:pPr>
            <a:r>
              <a:rPr sz="2000" dirty="0"/>
              <a:t>   </a:t>
            </a:r>
            <a:r>
              <a:rPr sz="2000" dirty="0" err="1"/>
              <a:t>такой</a:t>
            </a:r>
            <a:r>
              <a:rPr sz="2000" dirty="0"/>
              <a:t> </a:t>
            </a:r>
            <a:r>
              <a:rPr sz="2000" dirty="0" err="1"/>
              <a:t>обмен</a:t>
            </a:r>
            <a:r>
              <a:rPr sz="2000" dirty="0"/>
              <a:t> </a:t>
            </a:r>
            <a:r>
              <a:rPr sz="2000" dirty="0" err="1"/>
              <a:t>приводит</a:t>
            </a:r>
            <a:r>
              <a:rPr sz="2000" dirty="0"/>
              <a:t> к </a:t>
            </a:r>
            <a:r>
              <a:rPr sz="2000" dirty="0" err="1"/>
              <a:t>постоянным</a:t>
            </a:r>
            <a:r>
              <a:rPr sz="2000" dirty="0"/>
              <a:t> </a:t>
            </a:r>
            <a:r>
              <a:rPr sz="2000" dirty="0" err="1"/>
              <a:t>изменениям</a:t>
            </a:r>
            <a:r>
              <a:rPr sz="2000" dirty="0"/>
              <a:t> – </a:t>
            </a:r>
            <a:r>
              <a:rPr sz="2000" dirty="0" err="1"/>
              <a:t>это</a:t>
            </a:r>
            <a:r>
              <a:rPr sz="2000" dirty="0"/>
              <a:t> </a:t>
            </a:r>
            <a:r>
              <a:rPr sz="2000" i="1" dirty="0" err="1"/>
              <a:t>динамические</a:t>
            </a:r>
            <a:r>
              <a:rPr sz="2000" i="1" dirty="0"/>
              <a:t> </a:t>
            </a:r>
            <a:r>
              <a:rPr sz="2000" i="1" dirty="0" err="1"/>
              <a:t>системы</a:t>
            </a:r>
            <a:r>
              <a:rPr sz="2000" i="1" dirty="0"/>
              <a:t> </a:t>
            </a:r>
          </a:p>
          <a:p>
            <a:pPr algn="just" defTabSz="457200">
              <a:spcBef>
                <a:spcPts val="600"/>
              </a:spcBef>
              <a:buSzPct val="100000"/>
              <a:buFont typeface="Arial"/>
              <a:buChar char="•"/>
              <a:defRPr sz="1800">
                <a:solidFill>
                  <a:srgbClr val="5F7BAE"/>
                </a:solidFill>
              </a:defRPr>
            </a:pPr>
            <a:r>
              <a:rPr sz="2000" dirty="0"/>
              <a:t>   </a:t>
            </a:r>
            <a:r>
              <a:rPr sz="2000" i="1" dirty="0" err="1"/>
              <a:t>имеют</a:t>
            </a:r>
            <a:r>
              <a:rPr sz="2000" i="1" dirty="0"/>
              <a:t> </a:t>
            </a:r>
            <a:r>
              <a:rPr sz="2000" i="1" dirty="0" err="1"/>
              <a:t>иерархическую</a:t>
            </a:r>
            <a:r>
              <a:rPr sz="2000" i="1" dirty="0"/>
              <a:t> </a:t>
            </a:r>
            <a:r>
              <a:rPr sz="2000" i="1" dirty="0" err="1"/>
              <a:t>структуру</a:t>
            </a:r>
            <a:r>
              <a:rPr sz="2000" i="1" dirty="0"/>
              <a:t> </a:t>
            </a:r>
            <a:r>
              <a:rPr sz="2000" dirty="0"/>
              <a:t>и </a:t>
            </a:r>
            <a:r>
              <a:rPr sz="2000" dirty="0" err="1"/>
              <a:t>многоуровневые</a:t>
            </a:r>
            <a:r>
              <a:rPr sz="2000" dirty="0"/>
              <a:t> </a:t>
            </a:r>
            <a:r>
              <a:rPr sz="2000" dirty="0" err="1"/>
              <a:t>взаимодействия</a:t>
            </a:r>
            <a:r>
              <a:rPr sz="2000" dirty="0"/>
              <a:t> и </a:t>
            </a:r>
            <a:r>
              <a:rPr sz="2000" dirty="0" err="1"/>
              <a:t>взаимозависимости</a:t>
            </a:r>
            <a:r>
              <a:rPr sz="2000" dirty="0"/>
              <a:t> </a:t>
            </a:r>
            <a:r>
              <a:rPr sz="2000" dirty="0" err="1"/>
              <a:t>между</a:t>
            </a:r>
            <a:r>
              <a:rPr sz="2000" dirty="0"/>
              <a:t> </a:t>
            </a:r>
            <a:r>
              <a:rPr sz="2000" dirty="0" err="1"/>
              <a:t>компонентами</a:t>
            </a:r>
            <a:endParaRPr sz="2000" dirty="0"/>
          </a:p>
        </p:txBody>
      </p:sp>
      <p:sp>
        <p:nvSpPr>
          <p:cNvPr id="123" name="Некоторые наиболее важные свойства:"/>
          <p:cNvSpPr txBox="1"/>
          <p:nvPr/>
        </p:nvSpPr>
        <p:spPr>
          <a:xfrm>
            <a:off x="1563106" y="2053768"/>
            <a:ext cx="591278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defTabSz="457200">
              <a:defRPr sz="2000" b="1">
                <a:solidFill>
                  <a:srgbClr val="5F7BAE"/>
                </a:solidFill>
              </a:defRPr>
            </a:lvl1pPr>
          </a:lstStyle>
          <a:p>
            <a:r>
              <a:rPr dirty="0" err="1"/>
              <a:t>Некоторые</a:t>
            </a:r>
            <a:r>
              <a:rPr dirty="0"/>
              <a:t> </a:t>
            </a:r>
            <a:r>
              <a:rPr dirty="0" err="1"/>
              <a:t>наиболее</a:t>
            </a:r>
            <a:r>
              <a:rPr dirty="0"/>
              <a:t> </a:t>
            </a:r>
            <a:r>
              <a:rPr dirty="0" err="1"/>
              <a:t>важные</a:t>
            </a:r>
            <a:r>
              <a:rPr dirty="0"/>
              <a:t> </a:t>
            </a:r>
            <a:r>
              <a:rPr dirty="0" err="1"/>
              <a:t>свойства</a:t>
            </a:r>
            <a:r>
              <a:rPr dirty="0"/>
              <a:t>: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Свойства биологических систем и основные задачи их всестороннего исследования (2)"/>
          <p:cNvSpPr txBox="1">
            <a:spLocks noGrp="1"/>
          </p:cNvSpPr>
          <p:nvPr>
            <p:ph type="title" idx="4294967295"/>
          </p:nvPr>
        </p:nvSpPr>
        <p:spPr>
          <a:xfrm>
            <a:off x="1148287" y="544544"/>
            <a:ext cx="9144000" cy="1089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dirty="0" err="1"/>
              <a:t>Свойства</a:t>
            </a:r>
            <a:r>
              <a:rPr dirty="0"/>
              <a:t> </a:t>
            </a:r>
            <a:r>
              <a:rPr dirty="0" err="1"/>
              <a:t>биологических</a:t>
            </a:r>
            <a:r>
              <a:rPr dirty="0"/>
              <a:t> </a:t>
            </a:r>
            <a:r>
              <a:rPr dirty="0" err="1"/>
              <a:t>систем</a:t>
            </a:r>
            <a:r>
              <a:rPr dirty="0"/>
              <a:t> и </a:t>
            </a:r>
            <a:r>
              <a:rPr dirty="0" err="1"/>
              <a:t>основные</a:t>
            </a:r>
            <a:r>
              <a:rPr dirty="0"/>
              <a:t> </a:t>
            </a:r>
            <a:r>
              <a:rPr dirty="0" err="1"/>
              <a:t>задачи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всестороннего</a:t>
            </a:r>
            <a:r>
              <a:rPr dirty="0"/>
              <a:t> </a:t>
            </a:r>
            <a:r>
              <a:rPr dirty="0" err="1"/>
              <a:t>исследования</a:t>
            </a:r>
            <a:r>
              <a:rPr dirty="0"/>
              <a:t> </a:t>
            </a:r>
          </a:p>
        </p:txBody>
      </p:sp>
      <p:sp>
        <p:nvSpPr>
          <p:cNvPr id="126" name="изучение структуры системы…"/>
          <p:cNvSpPr txBox="1"/>
          <p:nvPr/>
        </p:nvSpPr>
        <p:spPr>
          <a:xfrm>
            <a:off x="1148287" y="2401706"/>
            <a:ext cx="5358516" cy="116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600"/>
              </a:spcBef>
              <a:buSzPct val="100000"/>
              <a:buFont typeface="Arial"/>
              <a:buChar char="•"/>
              <a:defRPr sz="1800">
                <a:solidFill>
                  <a:srgbClr val="5F7BAE"/>
                </a:solidFill>
              </a:defRPr>
            </a:pPr>
            <a:r>
              <a:rPr sz="2000" dirty="0"/>
              <a:t>   </a:t>
            </a:r>
            <a:r>
              <a:rPr sz="2000" dirty="0" err="1"/>
              <a:t>изучение</a:t>
            </a:r>
            <a:r>
              <a:rPr sz="2000" dirty="0"/>
              <a:t> </a:t>
            </a:r>
            <a:r>
              <a:rPr sz="2000" dirty="0" err="1"/>
              <a:t>структуры</a:t>
            </a:r>
            <a:r>
              <a:rPr sz="2000" dirty="0"/>
              <a:t> </a:t>
            </a:r>
            <a:r>
              <a:rPr sz="2000" dirty="0" err="1"/>
              <a:t>системы</a:t>
            </a:r>
            <a:endParaRPr sz="2000" dirty="0"/>
          </a:p>
          <a:p>
            <a:pPr defTabSz="457200">
              <a:spcBef>
                <a:spcPts val="600"/>
              </a:spcBef>
              <a:buSzPct val="100000"/>
              <a:buFont typeface="Arial"/>
              <a:buChar char="•"/>
              <a:defRPr sz="1800">
                <a:solidFill>
                  <a:srgbClr val="5F7BAE"/>
                </a:solidFill>
              </a:defRPr>
            </a:pPr>
            <a:r>
              <a:rPr sz="2000" dirty="0"/>
              <a:t>   </a:t>
            </a:r>
            <a:r>
              <a:rPr sz="2000" dirty="0" err="1"/>
              <a:t>понимание</a:t>
            </a:r>
            <a:r>
              <a:rPr sz="2000" dirty="0"/>
              <a:t> </a:t>
            </a:r>
            <a:r>
              <a:rPr sz="2000" dirty="0" err="1"/>
              <a:t>динамики</a:t>
            </a:r>
            <a:r>
              <a:rPr sz="2000" dirty="0"/>
              <a:t> </a:t>
            </a:r>
            <a:r>
              <a:rPr sz="2000" dirty="0" err="1"/>
              <a:t>системы</a:t>
            </a:r>
            <a:endParaRPr sz="2000" dirty="0"/>
          </a:p>
          <a:p>
            <a:pPr defTabSz="457200">
              <a:spcBef>
                <a:spcPts val="600"/>
              </a:spcBef>
              <a:buSzPct val="100000"/>
              <a:buFont typeface="Arial"/>
              <a:buChar char="•"/>
              <a:defRPr sz="1800">
                <a:solidFill>
                  <a:srgbClr val="5F7BAE"/>
                </a:solidFill>
              </a:defRPr>
            </a:pPr>
            <a:r>
              <a:rPr sz="2000" dirty="0"/>
              <a:t>   </a:t>
            </a:r>
            <a:r>
              <a:rPr sz="2000" dirty="0" err="1"/>
              <a:t>определение</a:t>
            </a:r>
            <a:r>
              <a:rPr sz="2000" dirty="0"/>
              <a:t> </a:t>
            </a:r>
            <a:r>
              <a:rPr sz="2000" dirty="0" err="1"/>
              <a:t>правил</a:t>
            </a:r>
            <a:r>
              <a:rPr sz="2000" dirty="0"/>
              <a:t> </a:t>
            </a:r>
            <a:r>
              <a:rPr sz="2000" dirty="0" err="1"/>
              <a:t>саморегуляции</a:t>
            </a:r>
            <a:r>
              <a:rPr sz="2000" dirty="0"/>
              <a:t> </a:t>
            </a:r>
            <a:r>
              <a:rPr sz="2000" dirty="0" err="1"/>
              <a:t>системы</a:t>
            </a:r>
            <a:endParaRPr sz="2000" dirty="0"/>
          </a:p>
        </p:txBody>
      </p:sp>
      <p:sp>
        <p:nvSpPr>
          <p:cNvPr id="127" name="планомерное и систематическое воздействие…"/>
          <p:cNvSpPr txBox="1"/>
          <p:nvPr/>
        </p:nvSpPr>
        <p:spPr>
          <a:xfrm>
            <a:off x="5943600" y="4267434"/>
            <a:ext cx="6248400" cy="1862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600"/>
              </a:spcBef>
              <a:buSzPct val="100000"/>
              <a:buFont typeface="Arial"/>
              <a:buChar char="•"/>
              <a:defRPr sz="1800">
                <a:solidFill>
                  <a:srgbClr val="5F7BAE"/>
                </a:solidFill>
              </a:defRPr>
            </a:pPr>
            <a:r>
              <a:rPr sz="2000" dirty="0"/>
              <a:t>   </a:t>
            </a:r>
            <a:r>
              <a:rPr sz="2000" dirty="0" err="1"/>
              <a:t>планомерное</a:t>
            </a:r>
            <a:r>
              <a:rPr sz="2000" dirty="0"/>
              <a:t> и </a:t>
            </a:r>
            <a:r>
              <a:rPr sz="2000" dirty="0" err="1"/>
              <a:t>систематическое</a:t>
            </a:r>
            <a:r>
              <a:rPr sz="2000" dirty="0"/>
              <a:t> </a:t>
            </a:r>
            <a:r>
              <a:rPr sz="2000" dirty="0" err="1"/>
              <a:t>воздействие</a:t>
            </a:r>
            <a:endParaRPr sz="2000" dirty="0"/>
          </a:p>
          <a:p>
            <a:pPr defTabSz="457200">
              <a:spcBef>
                <a:spcPts val="600"/>
              </a:spcBef>
              <a:buSzPct val="100000"/>
              <a:buFont typeface="Arial"/>
              <a:buChar char="•"/>
              <a:defRPr sz="1800">
                <a:solidFill>
                  <a:srgbClr val="5F7BAE"/>
                </a:solidFill>
              </a:defRPr>
            </a:pPr>
            <a:r>
              <a:rPr sz="2000" dirty="0"/>
              <a:t>   </a:t>
            </a:r>
            <a:r>
              <a:rPr sz="2000" dirty="0" err="1"/>
              <a:t>измерение</a:t>
            </a:r>
            <a:r>
              <a:rPr sz="2000" dirty="0"/>
              <a:t> </a:t>
            </a:r>
            <a:r>
              <a:rPr sz="2000" dirty="0" err="1"/>
              <a:t>ответа</a:t>
            </a:r>
            <a:r>
              <a:rPr sz="2000" dirty="0"/>
              <a:t> </a:t>
            </a:r>
            <a:r>
              <a:rPr sz="2000" dirty="0" err="1"/>
              <a:t>системы</a:t>
            </a:r>
            <a:r>
              <a:rPr sz="2000" dirty="0"/>
              <a:t> </a:t>
            </a:r>
            <a:r>
              <a:rPr sz="2000" dirty="0" err="1"/>
              <a:t>на</a:t>
            </a:r>
            <a:r>
              <a:rPr sz="2000" dirty="0"/>
              <a:t> </a:t>
            </a:r>
            <a:r>
              <a:rPr sz="2000" dirty="0" err="1"/>
              <a:t>разных</a:t>
            </a:r>
            <a:r>
              <a:rPr sz="2000" dirty="0"/>
              <a:t> </a:t>
            </a:r>
            <a:r>
              <a:rPr sz="2000" dirty="0" err="1"/>
              <a:t>уровнях</a:t>
            </a:r>
            <a:endParaRPr sz="2000" dirty="0"/>
          </a:p>
          <a:p>
            <a:pPr defTabSz="457200">
              <a:spcBef>
                <a:spcPts val="600"/>
              </a:spcBef>
              <a:buSzPct val="100000"/>
              <a:buFont typeface="Arial"/>
              <a:buChar char="•"/>
              <a:defRPr sz="1800">
                <a:solidFill>
                  <a:srgbClr val="5F7BAE"/>
                </a:solidFill>
              </a:defRPr>
            </a:pPr>
            <a:r>
              <a:rPr sz="2000" dirty="0"/>
              <a:t>   </a:t>
            </a:r>
            <a:r>
              <a:rPr sz="2000" dirty="0" err="1"/>
              <a:t>интеграция</a:t>
            </a:r>
            <a:r>
              <a:rPr sz="2000" dirty="0"/>
              <a:t> </a:t>
            </a:r>
            <a:r>
              <a:rPr sz="2000" dirty="0" err="1"/>
              <a:t>данных</a:t>
            </a:r>
            <a:endParaRPr sz="2000" dirty="0"/>
          </a:p>
          <a:p>
            <a:pPr defTabSz="457200">
              <a:spcBef>
                <a:spcPts val="600"/>
              </a:spcBef>
              <a:buSzPct val="100000"/>
              <a:buFont typeface="Arial"/>
              <a:buChar char="•"/>
              <a:defRPr sz="1800">
                <a:solidFill>
                  <a:srgbClr val="5F7BAE"/>
                </a:solidFill>
              </a:defRPr>
            </a:pPr>
            <a:r>
              <a:rPr sz="2000" dirty="0"/>
              <a:t>   </a:t>
            </a:r>
            <a:r>
              <a:rPr sz="2000" dirty="0" err="1"/>
              <a:t>построение</a:t>
            </a:r>
            <a:r>
              <a:rPr sz="2000" dirty="0"/>
              <a:t> </a:t>
            </a:r>
            <a:r>
              <a:rPr sz="2000" b="1" i="1" dirty="0" err="1"/>
              <a:t>моделей</a:t>
            </a:r>
            <a:r>
              <a:rPr sz="2000" dirty="0"/>
              <a:t>, </a:t>
            </a:r>
            <a:r>
              <a:rPr sz="2000" dirty="0" err="1"/>
              <a:t>позволяющих</a:t>
            </a:r>
            <a:r>
              <a:rPr sz="2000" dirty="0"/>
              <a:t> </a:t>
            </a:r>
            <a:r>
              <a:rPr sz="2000" dirty="0" err="1"/>
              <a:t>предсказывать</a:t>
            </a:r>
            <a:r>
              <a:rPr sz="2000" dirty="0"/>
              <a:t> </a:t>
            </a:r>
            <a:r>
              <a:rPr sz="2000" dirty="0" err="1"/>
              <a:t>поведение</a:t>
            </a:r>
            <a:r>
              <a:rPr sz="2000" dirty="0"/>
              <a:t> </a:t>
            </a:r>
            <a:r>
              <a:rPr sz="2000" dirty="0" err="1"/>
              <a:t>системы</a:t>
            </a:r>
            <a:endParaRPr sz="2000" dirty="0"/>
          </a:p>
        </p:txBody>
      </p:sp>
      <p:sp>
        <p:nvSpPr>
          <p:cNvPr id="128" name="Способы решения:"/>
          <p:cNvSpPr txBox="1"/>
          <p:nvPr/>
        </p:nvSpPr>
        <p:spPr>
          <a:xfrm>
            <a:off x="5943600" y="3649240"/>
            <a:ext cx="3533979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000" b="1">
                <a:solidFill>
                  <a:srgbClr val="5F7BAE"/>
                </a:solidFill>
              </a:defRPr>
            </a:lvl1pPr>
          </a:lstStyle>
          <a:p>
            <a:r>
              <a:rPr sz="2800" dirty="0" err="1"/>
              <a:t>Способы</a:t>
            </a:r>
            <a:r>
              <a:rPr sz="2800" dirty="0"/>
              <a:t> </a:t>
            </a:r>
            <a:r>
              <a:rPr sz="2800" dirty="0" err="1"/>
              <a:t>решения</a:t>
            </a:r>
            <a:r>
              <a:rPr sz="2800" dirty="0"/>
              <a:t>:</a:t>
            </a:r>
          </a:p>
        </p:txBody>
      </p:sp>
      <p:sp>
        <p:nvSpPr>
          <p:cNvPr id="129" name="Важнейшие задачи:"/>
          <p:cNvSpPr txBox="1"/>
          <p:nvPr/>
        </p:nvSpPr>
        <p:spPr>
          <a:xfrm>
            <a:off x="1148287" y="1783961"/>
            <a:ext cx="365260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000" b="1">
                <a:solidFill>
                  <a:srgbClr val="5F7BAE"/>
                </a:solidFill>
              </a:defRPr>
            </a:lvl1pPr>
          </a:lstStyle>
          <a:p>
            <a:r>
              <a:rPr sz="2800" dirty="0" err="1"/>
              <a:t>Важнейшие</a:t>
            </a:r>
            <a:r>
              <a:rPr sz="2800" dirty="0"/>
              <a:t> </a:t>
            </a:r>
            <a:r>
              <a:rPr sz="2800" dirty="0" err="1"/>
              <a:t>задачи</a:t>
            </a:r>
            <a:r>
              <a:rPr sz="2800" dirty="0"/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Этапы становления системной биологии (1)"/>
          <p:cNvSpPr txBox="1">
            <a:spLocks noGrp="1"/>
          </p:cNvSpPr>
          <p:nvPr>
            <p:ph type="title" idx="4294967295"/>
          </p:nvPr>
        </p:nvSpPr>
        <p:spPr>
          <a:xfrm>
            <a:off x="1234710" y="403739"/>
            <a:ext cx="8521700" cy="12096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dirty="0" err="1"/>
              <a:t>Этапы</a:t>
            </a:r>
            <a:r>
              <a:rPr dirty="0"/>
              <a:t> </a:t>
            </a:r>
            <a:r>
              <a:rPr dirty="0" err="1"/>
              <a:t>становления</a:t>
            </a:r>
            <a:r>
              <a:rPr dirty="0"/>
              <a:t> </a:t>
            </a:r>
            <a:r>
              <a:rPr dirty="0" err="1"/>
              <a:t>системной</a:t>
            </a:r>
            <a:r>
              <a:rPr dirty="0"/>
              <a:t> </a:t>
            </a:r>
            <a:r>
              <a:rPr dirty="0" err="1"/>
              <a:t>биологии</a:t>
            </a:r>
            <a:r>
              <a:rPr dirty="0"/>
              <a:t> </a:t>
            </a:r>
          </a:p>
        </p:txBody>
      </p:sp>
      <p:sp>
        <p:nvSpPr>
          <p:cNvPr id="132" name="получение…"/>
          <p:cNvSpPr txBox="1"/>
          <p:nvPr/>
        </p:nvSpPr>
        <p:spPr>
          <a:xfrm>
            <a:off x="4697586" y="3462743"/>
            <a:ext cx="159594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получение </a:t>
            </a:r>
          </a:p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новых данных</a:t>
            </a:r>
          </a:p>
        </p:txBody>
      </p:sp>
      <p:sp>
        <p:nvSpPr>
          <p:cNvPr id="133" name="развитие…"/>
          <p:cNvSpPr txBox="1"/>
          <p:nvPr/>
        </p:nvSpPr>
        <p:spPr>
          <a:xfrm>
            <a:off x="7516986" y="3462743"/>
            <a:ext cx="204959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развитие</a:t>
            </a:r>
          </a:p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новых технологий</a:t>
            </a:r>
          </a:p>
        </p:txBody>
      </p:sp>
      <p:grpSp>
        <p:nvGrpSpPr>
          <p:cNvPr id="137" name="Group"/>
          <p:cNvGrpSpPr/>
          <p:nvPr/>
        </p:nvGrpSpPr>
        <p:grpSpPr>
          <a:xfrm>
            <a:off x="5916786" y="2392324"/>
            <a:ext cx="2405098" cy="918019"/>
            <a:chOff x="0" y="0"/>
            <a:chExt cx="2405097" cy="918018"/>
          </a:xfrm>
        </p:grpSpPr>
        <p:sp>
          <p:nvSpPr>
            <p:cNvPr id="134" name="Shape"/>
            <p:cNvSpPr/>
            <p:nvPr/>
          </p:nvSpPr>
          <p:spPr>
            <a:xfrm>
              <a:off x="0" y="3618"/>
              <a:ext cx="2405098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4213" y="0"/>
                    <a:pt x="9410" y="0"/>
                  </a:cubicBezTo>
                  <a:lnTo>
                    <a:pt x="11464" y="0"/>
                  </a:lnTo>
                  <a:cubicBezTo>
                    <a:pt x="15754" y="0"/>
                    <a:pt x="19502" y="6663"/>
                    <a:pt x="20574" y="16200"/>
                  </a:cubicBezTo>
                  <a:lnTo>
                    <a:pt x="21600" y="16200"/>
                  </a:lnTo>
                  <a:lnTo>
                    <a:pt x="19846" y="21600"/>
                  </a:lnTo>
                  <a:lnTo>
                    <a:pt x="17494" y="16200"/>
                  </a:lnTo>
                  <a:lnTo>
                    <a:pt x="18520" y="16200"/>
                  </a:lnTo>
                  <a:cubicBezTo>
                    <a:pt x="17542" y="7507"/>
                    <a:pt x="14324" y="1109"/>
                    <a:pt x="10437" y="129"/>
                  </a:cubicBezTo>
                  <a:cubicBezTo>
                    <a:pt x="5666" y="1332"/>
                    <a:pt x="2054" y="10583"/>
                    <a:pt x="2054" y="21600"/>
                  </a:cubicBezTo>
                  <a:close/>
                </a:path>
              </a:pathLst>
            </a:custGeom>
            <a:solidFill>
              <a:srgbClr val="A3B2C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  <p:sp>
          <p:nvSpPr>
            <p:cNvPr id="135" name="Shape"/>
            <p:cNvSpPr/>
            <p:nvPr/>
          </p:nvSpPr>
          <p:spPr>
            <a:xfrm>
              <a:off x="0" y="3618"/>
              <a:ext cx="1162079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8719" y="0"/>
                    <a:pt x="19474" y="0"/>
                  </a:cubicBezTo>
                  <a:cubicBezTo>
                    <a:pt x="20185" y="0"/>
                    <a:pt x="20894" y="43"/>
                    <a:pt x="21600" y="129"/>
                  </a:cubicBezTo>
                  <a:cubicBezTo>
                    <a:pt x="11727" y="1332"/>
                    <a:pt x="4251" y="10583"/>
                    <a:pt x="4251" y="21600"/>
                  </a:cubicBezTo>
                  <a:close/>
                </a:path>
              </a:pathLst>
            </a:custGeom>
            <a:solidFill>
              <a:srgbClr val="828E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  <p:sp>
          <p:nvSpPr>
            <p:cNvPr id="136" name="Line"/>
            <p:cNvSpPr/>
            <p:nvPr/>
          </p:nvSpPr>
          <p:spPr>
            <a:xfrm>
              <a:off x="1047721" y="0"/>
              <a:ext cx="114358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16" y="0"/>
                    <a:pt x="14427" y="7211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</p:grpSp>
      <p:grpSp>
        <p:nvGrpSpPr>
          <p:cNvPr id="141" name="Group"/>
          <p:cNvGrpSpPr/>
          <p:nvPr/>
        </p:nvGrpSpPr>
        <p:grpSpPr>
          <a:xfrm>
            <a:off x="5797689" y="4148541"/>
            <a:ext cx="2405099" cy="918020"/>
            <a:chOff x="0" y="0"/>
            <a:chExt cx="2405097" cy="918018"/>
          </a:xfrm>
        </p:grpSpPr>
        <p:sp>
          <p:nvSpPr>
            <p:cNvPr id="138" name="Shape"/>
            <p:cNvSpPr/>
            <p:nvPr/>
          </p:nvSpPr>
          <p:spPr>
            <a:xfrm rot="10800000">
              <a:off x="0" y="0"/>
              <a:ext cx="2405098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4213" y="0"/>
                    <a:pt x="9410" y="0"/>
                  </a:cubicBezTo>
                  <a:lnTo>
                    <a:pt x="11464" y="0"/>
                  </a:lnTo>
                  <a:cubicBezTo>
                    <a:pt x="15754" y="0"/>
                    <a:pt x="19502" y="6663"/>
                    <a:pt x="20574" y="16200"/>
                  </a:cubicBezTo>
                  <a:lnTo>
                    <a:pt x="21600" y="16200"/>
                  </a:lnTo>
                  <a:lnTo>
                    <a:pt x="19846" y="21600"/>
                  </a:lnTo>
                  <a:lnTo>
                    <a:pt x="17494" y="16200"/>
                  </a:lnTo>
                  <a:lnTo>
                    <a:pt x="18520" y="16200"/>
                  </a:lnTo>
                  <a:cubicBezTo>
                    <a:pt x="17542" y="7507"/>
                    <a:pt x="14324" y="1109"/>
                    <a:pt x="10437" y="129"/>
                  </a:cubicBezTo>
                  <a:cubicBezTo>
                    <a:pt x="5666" y="1332"/>
                    <a:pt x="2054" y="10583"/>
                    <a:pt x="2054" y="21600"/>
                  </a:cubicBezTo>
                  <a:close/>
                </a:path>
              </a:pathLst>
            </a:custGeom>
            <a:solidFill>
              <a:srgbClr val="A3B2C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  <p:sp>
          <p:nvSpPr>
            <p:cNvPr id="139" name="Shape"/>
            <p:cNvSpPr/>
            <p:nvPr/>
          </p:nvSpPr>
          <p:spPr>
            <a:xfrm rot="10800000">
              <a:off x="1243019" y="0"/>
              <a:ext cx="1162079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8719" y="0"/>
                    <a:pt x="19474" y="0"/>
                  </a:cubicBezTo>
                  <a:cubicBezTo>
                    <a:pt x="20185" y="0"/>
                    <a:pt x="20894" y="43"/>
                    <a:pt x="21600" y="129"/>
                  </a:cubicBezTo>
                  <a:cubicBezTo>
                    <a:pt x="11727" y="1332"/>
                    <a:pt x="4251" y="10583"/>
                    <a:pt x="4251" y="21600"/>
                  </a:cubicBezTo>
                  <a:close/>
                </a:path>
              </a:pathLst>
            </a:custGeom>
            <a:solidFill>
              <a:srgbClr val="828E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  <p:sp>
          <p:nvSpPr>
            <p:cNvPr id="140" name="Line"/>
            <p:cNvSpPr/>
            <p:nvPr/>
          </p:nvSpPr>
          <p:spPr>
            <a:xfrm rot="10800000">
              <a:off x="1243019" y="905318"/>
              <a:ext cx="11435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16" y="0"/>
                    <a:pt x="14427" y="7211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</p:grpSp>
      <p:sp>
        <p:nvSpPr>
          <p:cNvPr id="142" name="системный…"/>
          <p:cNvSpPr txBox="1"/>
          <p:nvPr/>
        </p:nvSpPr>
        <p:spPr>
          <a:xfrm>
            <a:off x="2563987" y="1710143"/>
            <a:ext cx="128015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системный</a:t>
            </a:r>
          </a:p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 анализ</a:t>
            </a:r>
          </a:p>
        </p:txBody>
      </p:sp>
      <p:sp>
        <p:nvSpPr>
          <p:cNvPr id="143" name="частичное…"/>
          <p:cNvSpPr txBox="1"/>
          <p:nvPr/>
        </p:nvSpPr>
        <p:spPr>
          <a:xfrm>
            <a:off x="2563987" y="5596343"/>
            <a:ext cx="132664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частичное</a:t>
            </a:r>
          </a:p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понимание</a:t>
            </a:r>
          </a:p>
        </p:txBody>
      </p:sp>
      <p:sp>
        <p:nvSpPr>
          <p:cNvPr id="144" name="Line"/>
          <p:cNvSpPr/>
          <p:nvPr/>
        </p:nvSpPr>
        <p:spPr>
          <a:xfrm flipH="1">
            <a:off x="3783186" y="4148541"/>
            <a:ext cx="1371600" cy="1600202"/>
          </a:xfrm>
          <a:prstGeom prst="line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5F7BAE"/>
                </a:solidFill>
              </a:defRPr>
            </a:pPr>
            <a:endParaRPr/>
          </a:p>
        </p:txBody>
      </p:sp>
      <p:sp>
        <p:nvSpPr>
          <p:cNvPr id="145" name="Line"/>
          <p:cNvSpPr/>
          <p:nvPr/>
        </p:nvSpPr>
        <p:spPr>
          <a:xfrm flipV="1">
            <a:off x="3174222" y="2396578"/>
            <a:ext cx="1" cy="3124201"/>
          </a:xfrm>
          <a:prstGeom prst="line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5F7BAE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Этапы становления системной биологии (2)"/>
          <p:cNvSpPr txBox="1">
            <a:spLocks noGrp="1"/>
          </p:cNvSpPr>
          <p:nvPr>
            <p:ph type="title" idx="4294967295"/>
          </p:nvPr>
        </p:nvSpPr>
        <p:spPr>
          <a:xfrm>
            <a:off x="1182241" y="447816"/>
            <a:ext cx="8521700" cy="12096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dirty="0" err="1"/>
              <a:t>Этапы</a:t>
            </a:r>
            <a:r>
              <a:rPr dirty="0"/>
              <a:t> </a:t>
            </a:r>
            <a:r>
              <a:rPr dirty="0" err="1"/>
              <a:t>становления</a:t>
            </a:r>
            <a:r>
              <a:rPr dirty="0"/>
              <a:t> </a:t>
            </a:r>
            <a:r>
              <a:rPr dirty="0" err="1"/>
              <a:t>системной</a:t>
            </a:r>
            <a:r>
              <a:rPr dirty="0"/>
              <a:t> </a:t>
            </a:r>
            <a:r>
              <a:rPr dirty="0" err="1"/>
              <a:t>биологии</a:t>
            </a:r>
            <a:r>
              <a:rPr dirty="0"/>
              <a:t> </a:t>
            </a:r>
          </a:p>
        </p:txBody>
      </p:sp>
      <p:sp>
        <p:nvSpPr>
          <p:cNvPr id="154" name="получение…"/>
          <p:cNvSpPr txBox="1"/>
          <p:nvPr/>
        </p:nvSpPr>
        <p:spPr>
          <a:xfrm>
            <a:off x="4500052" y="3630253"/>
            <a:ext cx="159594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получение </a:t>
            </a:r>
          </a:p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новых данных</a:t>
            </a:r>
          </a:p>
        </p:txBody>
      </p:sp>
      <p:sp>
        <p:nvSpPr>
          <p:cNvPr id="155" name="развитие…"/>
          <p:cNvSpPr txBox="1"/>
          <p:nvPr/>
        </p:nvSpPr>
        <p:spPr>
          <a:xfrm>
            <a:off x="7319452" y="3630253"/>
            <a:ext cx="204959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развитие</a:t>
            </a:r>
          </a:p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новых технологий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5719252" y="2559834"/>
            <a:ext cx="2405098" cy="918019"/>
            <a:chOff x="0" y="0"/>
            <a:chExt cx="2405097" cy="918018"/>
          </a:xfrm>
        </p:grpSpPr>
        <p:sp>
          <p:nvSpPr>
            <p:cNvPr id="156" name="Shape"/>
            <p:cNvSpPr/>
            <p:nvPr/>
          </p:nvSpPr>
          <p:spPr>
            <a:xfrm>
              <a:off x="0" y="3618"/>
              <a:ext cx="2405098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4213" y="0"/>
                    <a:pt x="9410" y="0"/>
                  </a:cubicBezTo>
                  <a:lnTo>
                    <a:pt x="11464" y="0"/>
                  </a:lnTo>
                  <a:cubicBezTo>
                    <a:pt x="15754" y="0"/>
                    <a:pt x="19502" y="6663"/>
                    <a:pt x="20574" y="16200"/>
                  </a:cubicBezTo>
                  <a:lnTo>
                    <a:pt x="21600" y="16200"/>
                  </a:lnTo>
                  <a:lnTo>
                    <a:pt x="19846" y="21600"/>
                  </a:lnTo>
                  <a:lnTo>
                    <a:pt x="17494" y="16200"/>
                  </a:lnTo>
                  <a:lnTo>
                    <a:pt x="18520" y="16200"/>
                  </a:lnTo>
                  <a:cubicBezTo>
                    <a:pt x="17542" y="7507"/>
                    <a:pt x="14324" y="1109"/>
                    <a:pt x="10437" y="129"/>
                  </a:cubicBezTo>
                  <a:cubicBezTo>
                    <a:pt x="5666" y="1332"/>
                    <a:pt x="2054" y="10583"/>
                    <a:pt x="2054" y="21600"/>
                  </a:cubicBezTo>
                  <a:close/>
                </a:path>
              </a:pathLst>
            </a:custGeom>
            <a:solidFill>
              <a:srgbClr val="A3B2C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  <p:sp>
          <p:nvSpPr>
            <p:cNvPr id="157" name="Shape"/>
            <p:cNvSpPr/>
            <p:nvPr/>
          </p:nvSpPr>
          <p:spPr>
            <a:xfrm>
              <a:off x="0" y="3618"/>
              <a:ext cx="1162079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8719" y="0"/>
                    <a:pt x="19474" y="0"/>
                  </a:cubicBezTo>
                  <a:cubicBezTo>
                    <a:pt x="20185" y="0"/>
                    <a:pt x="20894" y="43"/>
                    <a:pt x="21600" y="129"/>
                  </a:cubicBezTo>
                  <a:cubicBezTo>
                    <a:pt x="11727" y="1332"/>
                    <a:pt x="4251" y="10583"/>
                    <a:pt x="4251" y="21600"/>
                  </a:cubicBezTo>
                  <a:close/>
                </a:path>
              </a:pathLst>
            </a:custGeom>
            <a:solidFill>
              <a:srgbClr val="828E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  <p:sp>
          <p:nvSpPr>
            <p:cNvPr id="158" name="Line"/>
            <p:cNvSpPr/>
            <p:nvPr/>
          </p:nvSpPr>
          <p:spPr>
            <a:xfrm>
              <a:off x="1047721" y="0"/>
              <a:ext cx="114358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16" y="0"/>
                    <a:pt x="14427" y="7211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</p:grpSp>
      <p:grpSp>
        <p:nvGrpSpPr>
          <p:cNvPr id="163" name="Group"/>
          <p:cNvGrpSpPr/>
          <p:nvPr/>
        </p:nvGrpSpPr>
        <p:grpSpPr>
          <a:xfrm>
            <a:off x="5600155" y="4316051"/>
            <a:ext cx="2405099" cy="918020"/>
            <a:chOff x="0" y="0"/>
            <a:chExt cx="2405097" cy="918018"/>
          </a:xfrm>
        </p:grpSpPr>
        <p:sp>
          <p:nvSpPr>
            <p:cNvPr id="160" name="Shape"/>
            <p:cNvSpPr/>
            <p:nvPr/>
          </p:nvSpPr>
          <p:spPr>
            <a:xfrm rot="10800000">
              <a:off x="0" y="0"/>
              <a:ext cx="2405098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4213" y="0"/>
                    <a:pt x="9410" y="0"/>
                  </a:cubicBezTo>
                  <a:lnTo>
                    <a:pt x="11464" y="0"/>
                  </a:lnTo>
                  <a:cubicBezTo>
                    <a:pt x="15754" y="0"/>
                    <a:pt x="19502" y="6663"/>
                    <a:pt x="20574" y="16200"/>
                  </a:cubicBezTo>
                  <a:lnTo>
                    <a:pt x="21600" y="16200"/>
                  </a:lnTo>
                  <a:lnTo>
                    <a:pt x="19846" y="21600"/>
                  </a:lnTo>
                  <a:lnTo>
                    <a:pt x="17494" y="16200"/>
                  </a:lnTo>
                  <a:lnTo>
                    <a:pt x="18520" y="16200"/>
                  </a:lnTo>
                  <a:cubicBezTo>
                    <a:pt x="17542" y="7507"/>
                    <a:pt x="14324" y="1109"/>
                    <a:pt x="10437" y="129"/>
                  </a:cubicBezTo>
                  <a:cubicBezTo>
                    <a:pt x="5666" y="1332"/>
                    <a:pt x="2054" y="10583"/>
                    <a:pt x="2054" y="21600"/>
                  </a:cubicBezTo>
                  <a:close/>
                </a:path>
              </a:pathLst>
            </a:custGeom>
            <a:solidFill>
              <a:srgbClr val="A3B2C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  <p:sp>
          <p:nvSpPr>
            <p:cNvPr id="161" name="Shape"/>
            <p:cNvSpPr/>
            <p:nvPr/>
          </p:nvSpPr>
          <p:spPr>
            <a:xfrm rot="10800000">
              <a:off x="1243019" y="0"/>
              <a:ext cx="1162079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8719" y="0"/>
                    <a:pt x="19474" y="0"/>
                  </a:cubicBezTo>
                  <a:cubicBezTo>
                    <a:pt x="20185" y="0"/>
                    <a:pt x="20894" y="43"/>
                    <a:pt x="21600" y="129"/>
                  </a:cubicBezTo>
                  <a:cubicBezTo>
                    <a:pt x="11727" y="1332"/>
                    <a:pt x="4251" y="10583"/>
                    <a:pt x="4251" y="21600"/>
                  </a:cubicBezTo>
                  <a:close/>
                </a:path>
              </a:pathLst>
            </a:custGeom>
            <a:solidFill>
              <a:srgbClr val="828E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  <p:sp>
          <p:nvSpPr>
            <p:cNvPr id="162" name="Line"/>
            <p:cNvSpPr/>
            <p:nvPr/>
          </p:nvSpPr>
          <p:spPr>
            <a:xfrm rot="10800000">
              <a:off x="1243019" y="905318"/>
              <a:ext cx="11435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16" y="0"/>
                    <a:pt x="14427" y="7211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</p:grpSp>
      <p:sp>
        <p:nvSpPr>
          <p:cNvPr id="164" name="системный…"/>
          <p:cNvSpPr txBox="1"/>
          <p:nvPr/>
        </p:nvSpPr>
        <p:spPr>
          <a:xfrm>
            <a:off x="2366453" y="1877653"/>
            <a:ext cx="128015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системный</a:t>
            </a:r>
          </a:p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 анализ</a:t>
            </a:r>
          </a:p>
        </p:txBody>
      </p:sp>
      <p:sp>
        <p:nvSpPr>
          <p:cNvPr id="165" name="частичное…"/>
          <p:cNvSpPr txBox="1"/>
          <p:nvPr/>
        </p:nvSpPr>
        <p:spPr>
          <a:xfrm>
            <a:off x="2366453" y="5763853"/>
            <a:ext cx="132664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частичное</a:t>
            </a:r>
          </a:p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понимание</a:t>
            </a:r>
          </a:p>
        </p:txBody>
      </p:sp>
      <p:sp>
        <p:nvSpPr>
          <p:cNvPr id="166" name="Line"/>
          <p:cNvSpPr/>
          <p:nvPr/>
        </p:nvSpPr>
        <p:spPr>
          <a:xfrm flipH="1">
            <a:off x="3585651" y="5382851"/>
            <a:ext cx="533402" cy="533402"/>
          </a:xfrm>
          <a:prstGeom prst="line">
            <a:avLst/>
          </a:prstGeom>
          <a:ln w="508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5F7BAE"/>
                </a:solidFill>
              </a:defRPr>
            </a:pPr>
            <a:endParaRPr/>
          </a:p>
        </p:txBody>
      </p:sp>
      <p:sp>
        <p:nvSpPr>
          <p:cNvPr id="167" name="Line"/>
          <p:cNvSpPr/>
          <p:nvPr/>
        </p:nvSpPr>
        <p:spPr>
          <a:xfrm flipV="1">
            <a:off x="2976688" y="2564088"/>
            <a:ext cx="1" cy="3124201"/>
          </a:xfrm>
          <a:prstGeom prst="line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5F7BAE"/>
                </a:solidFill>
              </a:defRPr>
            </a:pPr>
            <a:endParaRPr/>
          </a:p>
        </p:txBody>
      </p:sp>
      <p:sp>
        <p:nvSpPr>
          <p:cNvPr id="168" name="биоинформатика"/>
          <p:cNvSpPr txBox="1"/>
          <p:nvPr/>
        </p:nvSpPr>
        <p:spPr>
          <a:xfrm>
            <a:off x="3661852" y="5001852"/>
            <a:ext cx="199990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800">
                <a:solidFill>
                  <a:srgbClr val="5F7BAE"/>
                </a:solidFill>
              </a:defRPr>
            </a:lvl1pPr>
          </a:lstStyle>
          <a:p>
            <a:r>
              <a:t>биоинформатика</a:t>
            </a:r>
          </a:p>
        </p:txBody>
      </p:sp>
      <p:sp>
        <p:nvSpPr>
          <p:cNvPr id="169" name="Arrow"/>
          <p:cNvSpPr/>
          <p:nvPr/>
        </p:nvSpPr>
        <p:spPr>
          <a:xfrm rot="18650973">
            <a:off x="4238115" y="4474803"/>
            <a:ext cx="990601" cy="365125"/>
          </a:xfrm>
          <a:prstGeom prst="leftArrow">
            <a:avLst>
              <a:gd name="adj1" fmla="val 50000"/>
              <a:gd name="adj2" fmla="val 49965"/>
            </a:avLst>
          </a:prstGeom>
          <a:solidFill>
            <a:srgbClr val="A3B2C1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800">
                <a:solidFill>
                  <a:srgbClr val="5F7BAE"/>
                </a:solidFill>
              </a:defRPr>
            </a:pPr>
            <a:endParaRPr sz="1800"/>
          </a:p>
        </p:txBody>
      </p:sp>
      <p:sp>
        <p:nvSpPr>
          <p:cNvPr id="170" name="Line"/>
          <p:cNvSpPr/>
          <p:nvPr/>
        </p:nvSpPr>
        <p:spPr>
          <a:xfrm flipH="1" flipV="1">
            <a:off x="3204652" y="2487252"/>
            <a:ext cx="914401" cy="2514600"/>
          </a:xfrm>
          <a:prstGeom prst="line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5F7BAE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7E41F-9CF6-4110-9550-295A7BCD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Информационный взрыв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1674AD8-00C8-4AA2-9CE5-9709028A9B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738" y="1828801"/>
            <a:ext cx="5898524" cy="442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378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Этапы становления системной биологии (3)"/>
          <p:cNvSpPr txBox="1">
            <a:spLocks noGrp="1"/>
          </p:cNvSpPr>
          <p:nvPr>
            <p:ph type="title" idx="4294967295"/>
          </p:nvPr>
        </p:nvSpPr>
        <p:spPr>
          <a:xfrm>
            <a:off x="1209344" y="442983"/>
            <a:ext cx="8521700" cy="12096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dirty="0" err="1"/>
              <a:t>Этапы</a:t>
            </a:r>
            <a:r>
              <a:rPr dirty="0"/>
              <a:t> </a:t>
            </a:r>
            <a:r>
              <a:rPr dirty="0" err="1"/>
              <a:t>становления</a:t>
            </a:r>
            <a:r>
              <a:rPr dirty="0"/>
              <a:t> </a:t>
            </a:r>
            <a:r>
              <a:rPr dirty="0" err="1"/>
              <a:t>системной</a:t>
            </a:r>
            <a:r>
              <a:rPr dirty="0"/>
              <a:t> </a:t>
            </a:r>
            <a:r>
              <a:rPr dirty="0" err="1"/>
              <a:t>биологии</a:t>
            </a:r>
            <a:r>
              <a:rPr dirty="0"/>
              <a:t> </a:t>
            </a:r>
          </a:p>
        </p:txBody>
      </p:sp>
      <p:sp>
        <p:nvSpPr>
          <p:cNvPr id="173" name="получение…"/>
          <p:cNvSpPr txBox="1"/>
          <p:nvPr/>
        </p:nvSpPr>
        <p:spPr>
          <a:xfrm>
            <a:off x="5153178" y="3785155"/>
            <a:ext cx="159594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получение </a:t>
            </a:r>
          </a:p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новых данных</a:t>
            </a:r>
          </a:p>
        </p:txBody>
      </p:sp>
      <p:sp>
        <p:nvSpPr>
          <p:cNvPr id="174" name="развитие…"/>
          <p:cNvSpPr txBox="1"/>
          <p:nvPr/>
        </p:nvSpPr>
        <p:spPr>
          <a:xfrm>
            <a:off x="7972578" y="3785155"/>
            <a:ext cx="204959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развитие</a:t>
            </a:r>
          </a:p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новых технологий</a:t>
            </a:r>
          </a:p>
        </p:txBody>
      </p:sp>
      <p:grpSp>
        <p:nvGrpSpPr>
          <p:cNvPr id="178" name="Group"/>
          <p:cNvGrpSpPr/>
          <p:nvPr/>
        </p:nvGrpSpPr>
        <p:grpSpPr>
          <a:xfrm>
            <a:off x="4750060" y="1330694"/>
            <a:ext cx="4525896" cy="2629508"/>
            <a:chOff x="0" y="0"/>
            <a:chExt cx="4525895" cy="2629506"/>
          </a:xfrm>
        </p:grpSpPr>
        <p:sp>
          <p:nvSpPr>
            <p:cNvPr id="175" name="Shape"/>
            <p:cNvSpPr/>
            <p:nvPr/>
          </p:nvSpPr>
          <p:spPr>
            <a:xfrm rot="1394971">
              <a:off x="-3581" y="857552"/>
              <a:ext cx="4533058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4542" y="0"/>
                    <a:pt x="10144" y="0"/>
                  </a:cubicBezTo>
                  <a:lnTo>
                    <a:pt x="11234" y="0"/>
                  </a:lnTo>
                  <a:cubicBezTo>
                    <a:pt x="15859" y="0"/>
                    <a:pt x="19899" y="6663"/>
                    <a:pt x="21056" y="16200"/>
                  </a:cubicBezTo>
                  <a:lnTo>
                    <a:pt x="21600" y="16200"/>
                  </a:lnTo>
                  <a:lnTo>
                    <a:pt x="20833" y="21600"/>
                  </a:lnTo>
                  <a:lnTo>
                    <a:pt x="19422" y="16200"/>
                  </a:lnTo>
                  <a:lnTo>
                    <a:pt x="19966" y="16200"/>
                  </a:lnTo>
                  <a:cubicBezTo>
                    <a:pt x="18860" y="7080"/>
                    <a:pt x="15106" y="537"/>
                    <a:pt x="10689" y="31"/>
                  </a:cubicBezTo>
                  <a:cubicBezTo>
                    <a:pt x="5306" y="648"/>
                    <a:pt x="1090" y="10122"/>
                    <a:pt x="1090" y="21600"/>
                  </a:cubicBezTo>
                  <a:close/>
                </a:path>
              </a:pathLst>
            </a:custGeom>
            <a:solidFill>
              <a:srgbClr val="A3B2C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  <p:sp>
          <p:nvSpPr>
            <p:cNvPr id="176" name="Shape"/>
            <p:cNvSpPr/>
            <p:nvPr/>
          </p:nvSpPr>
          <p:spPr>
            <a:xfrm rot="1394971">
              <a:off x="89393" y="405609"/>
              <a:ext cx="2243206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9178" y="0"/>
                    <a:pt x="20499" y="0"/>
                  </a:cubicBezTo>
                  <a:cubicBezTo>
                    <a:pt x="20866" y="0"/>
                    <a:pt x="21233" y="10"/>
                    <a:pt x="21600" y="31"/>
                  </a:cubicBezTo>
                  <a:cubicBezTo>
                    <a:pt x="10723" y="648"/>
                    <a:pt x="2203" y="10122"/>
                    <a:pt x="2203" y="21600"/>
                  </a:cubicBezTo>
                  <a:close/>
                </a:path>
              </a:pathLst>
            </a:custGeom>
            <a:solidFill>
              <a:srgbClr val="828E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  <p:sp>
          <p:nvSpPr>
            <p:cNvPr id="177" name="Line"/>
            <p:cNvSpPr/>
            <p:nvPr/>
          </p:nvSpPr>
          <p:spPr>
            <a:xfrm rot="1394971">
              <a:off x="2312000" y="857156"/>
              <a:ext cx="11437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4" y="0"/>
                    <a:pt x="14407" y="7203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</p:grpSp>
      <p:grpSp>
        <p:nvGrpSpPr>
          <p:cNvPr id="182" name="Group"/>
          <p:cNvGrpSpPr/>
          <p:nvPr/>
        </p:nvGrpSpPr>
        <p:grpSpPr>
          <a:xfrm>
            <a:off x="6253281" y="4470953"/>
            <a:ext cx="2405099" cy="918020"/>
            <a:chOff x="0" y="0"/>
            <a:chExt cx="2405097" cy="918018"/>
          </a:xfrm>
        </p:grpSpPr>
        <p:sp>
          <p:nvSpPr>
            <p:cNvPr id="179" name="Shape"/>
            <p:cNvSpPr/>
            <p:nvPr/>
          </p:nvSpPr>
          <p:spPr>
            <a:xfrm rot="10800000">
              <a:off x="0" y="0"/>
              <a:ext cx="2405098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4213" y="0"/>
                    <a:pt x="9410" y="0"/>
                  </a:cubicBezTo>
                  <a:lnTo>
                    <a:pt x="11464" y="0"/>
                  </a:lnTo>
                  <a:cubicBezTo>
                    <a:pt x="15754" y="0"/>
                    <a:pt x="19502" y="6663"/>
                    <a:pt x="20574" y="16200"/>
                  </a:cubicBezTo>
                  <a:lnTo>
                    <a:pt x="21600" y="16200"/>
                  </a:lnTo>
                  <a:lnTo>
                    <a:pt x="19846" y="21600"/>
                  </a:lnTo>
                  <a:lnTo>
                    <a:pt x="17494" y="16200"/>
                  </a:lnTo>
                  <a:lnTo>
                    <a:pt x="18520" y="16200"/>
                  </a:lnTo>
                  <a:cubicBezTo>
                    <a:pt x="17542" y="7507"/>
                    <a:pt x="14324" y="1109"/>
                    <a:pt x="10437" y="129"/>
                  </a:cubicBezTo>
                  <a:cubicBezTo>
                    <a:pt x="5666" y="1332"/>
                    <a:pt x="2054" y="10583"/>
                    <a:pt x="2054" y="21600"/>
                  </a:cubicBezTo>
                  <a:close/>
                </a:path>
              </a:pathLst>
            </a:custGeom>
            <a:solidFill>
              <a:srgbClr val="A3B2C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  <p:sp>
          <p:nvSpPr>
            <p:cNvPr id="180" name="Shape"/>
            <p:cNvSpPr/>
            <p:nvPr/>
          </p:nvSpPr>
          <p:spPr>
            <a:xfrm rot="10800000">
              <a:off x="1243019" y="0"/>
              <a:ext cx="1162079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8719" y="0"/>
                    <a:pt x="19474" y="0"/>
                  </a:cubicBezTo>
                  <a:cubicBezTo>
                    <a:pt x="20185" y="0"/>
                    <a:pt x="20894" y="43"/>
                    <a:pt x="21600" y="129"/>
                  </a:cubicBezTo>
                  <a:cubicBezTo>
                    <a:pt x="11727" y="1332"/>
                    <a:pt x="4251" y="10583"/>
                    <a:pt x="4251" y="21600"/>
                  </a:cubicBezTo>
                  <a:close/>
                </a:path>
              </a:pathLst>
            </a:custGeom>
            <a:solidFill>
              <a:srgbClr val="828E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  <p:sp>
          <p:nvSpPr>
            <p:cNvPr id="181" name="Line"/>
            <p:cNvSpPr/>
            <p:nvPr/>
          </p:nvSpPr>
          <p:spPr>
            <a:xfrm rot="10800000">
              <a:off x="1243019" y="905318"/>
              <a:ext cx="11435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16" y="0"/>
                    <a:pt x="14427" y="7211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</p:grpSp>
      <p:sp>
        <p:nvSpPr>
          <p:cNvPr id="183" name="системный…"/>
          <p:cNvSpPr txBox="1"/>
          <p:nvPr/>
        </p:nvSpPr>
        <p:spPr>
          <a:xfrm>
            <a:off x="3019579" y="2032555"/>
            <a:ext cx="128015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системный</a:t>
            </a:r>
          </a:p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 анализ</a:t>
            </a:r>
          </a:p>
        </p:txBody>
      </p:sp>
      <p:sp>
        <p:nvSpPr>
          <p:cNvPr id="184" name="частичное…"/>
          <p:cNvSpPr txBox="1"/>
          <p:nvPr/>
        </p:nvSpPr>
        <p:spPr>
          <a:xfrm>
            <a:off x="3020635" y="5747989"/>
            <a:ext cx="132664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 dirty="0" err="1"/>
              <a:t>частичное</a:t>
            </a:r>
            <a:endParaRPr sz="1800" dirty="0"/>
          </a:p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 dirty="0" err="1"/>
              <a:t>понимание</a:t>
            </a:r>
            <a:endParaRPr sz="1800" dirty="0"/>
          </a:p>
        </p:txBody>
      </p:sp>
      <p:sp>
        <p:nvSpPr>
          <p:cNvPr id="185" name="Line"/>
          <p:cNvSpPr/>
          <p:nvPr/>
        </p:nvSpPr>
        <p:spPr>
          <a:xfrm flipH="1">
            <a:off x="4238777" y="5537753"/>
            <a:ext cx="533402" cy="533402"/>
          </a:xfrm>
          <a:prstGeom prst="line">
            <a:avLst/>
          </a:prstGeom>
          <a:ln w="508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5F7BAE"/>
                </a:solidFill>
              </a:defRPr>
            </a:pPr>
            <a:endParaRPr/>
          </a:p>
        </p:txBody>
      </p:sp>
      <p:sp>
        <p:nvSpPr>
          <p:cNvPr id="186" name="Line"/>
          <p:cNvSpPr/>
          <p:nvPr/>
        </p:nvSpPr>
        <p:spPr>
          <a:xfrm flipH="1">
            <a:off x="3552978" y="2711423"/>
            <a:ext cx="1589" cy="3048002"/>
          </a:xfrm>
          <a:prstGeom prst="line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5F7BAE"/>
                </a:solidFill>
              </a:defRPr>
            </a:pPr>
            <a:endParaRPr/>
          </a:p>
        </p:txBody>
      </p:sp>
      <p:sp>
        <p:nvSpPr>
          <p:cNvPr id="187" name="биоинформатика"/>
          <p:cNvSpPr txBox="1"/>
          <p:nvPr/>
        </p:nvSpPr>
        <p:spPr>
          <a:xfrm>
            <a:off x="4314978" y="5156754"/>
            <a:ext cx="199990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800">
                <a:solidFill>
                  <a:srgbClr val="5F7BAE"/>
                </a:solidFill>
              </a:defRPr>
            </a:lvl1pPr>
          </a:lstStyle>
          <a:p>
            <a:r>
              <a:t>биоинформатика</a:t>
            </a:r>
          </a:p>
        </p:txBody>
      </p:sp>
      <p:sp>
        <p:nvSpPr>
          <p:cNvPr id="188" name="Arrow"/>
          <p:cNvSpPr/>
          <p:nvPr/>
        </p:nvSpPr>
        <p:spPr>
          <a:xfrm rot="18650973">
            <a:off x="4891241" y="4629705"/>
            <a:ext cx="990601" cy="365125"/>
          </a:xfrm>
          <a:prstGeom prst="leftArrow">
            <a:avLst>
              <a:gd name="adj1" fmla="val 50000"/>
              <a:gd name="adj2" fmla="val 49965"/>
            </a:avLst>
          </a:prstGeom>
          <a:solidFill>
            <a:srgbClr val="A3B2C1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800">
                <a:solidFill>
                  <a:srgbClr val="5F7BAE"/>
                </a:solidFill>
              </a:defRPr>
            </a:pPr>
            <a:endParaRPr sz="1800"/>
          </a:p>
        </p:txBody>
      </p:sp>
      <p:grpSp>
        <p:nvGrpSpPr>
          <p:cNvPr id="192" name="Group"/>
          <p:cNvGrpSpPr/>
          <p:nvPr/>
        </p:nvGrpSpPr>
        <p:grpSpPr>
          <a:xfrm>
            <a:off x="4347280" y="1598592"/>
            <a:ext cx="2306820" cy="2420845"/>
            <a:chOff x="0" y="0"/>
            <a:chExt cx="2306818" cy="2420844"/>
          </a:xfrm>
        </p:grpSpPr>
        <p:sp>
          <p:nvSpPr>
            <p:cNvPr id="189" name="Shape"/>
            <p:cNvSpPr/>
            <p:nvPr/>
          </p:nvSpPr>
          <p:spPr>
            <a:xfrm rot="2882574">
              <a:off x="-63232" y="753221"/>
              <a:ext cx="2433283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4221" y="0"/>
                    <a:pt x="9428" y="0"/>
                  </a:cubicBezTo>
                  <a:lnTo>
                    <a:pt x="11456" y="0"/>
                  </a:lnTo>
                  <a:cubicBezTo>
                    <a:pt x="15756" y="0"/>
                    <a:pt x="19510" y="6663"/>
                    <a:pt x="20585" y="16200"/>
                  </a:cubicBezTo>
                  <a:lnTo>
                    <a:pt x="21600" y="16200"/>
                  </a:lnTo>
                  <a:lnTo>
                    <a:pt x="19870" y="21600"/>
                  </a:lnTo>
                  <a:lnTo>
                    <a:pt x="17542" y="16200"/>
                  </a:lnTo>
                  <a:lnTo>
                    <a:pt x="18556" y="16200"/>
                  </a:lnTo>
                  <a:cubicBezTo>
                    <a:pt x="17575" y="7496"/>
                    <a:pt x="14344" y="1093"/>
                    <a:pt x="10443" y="126"/>
                  </a:cubicBezTo>
                  <a:lnTo>
                    <a:pt x="10443" y="125"/>
                  </a:lnTo>
                  <a:cubicBezTo>
                    <a:pt x="5656" y="1311"/>
                    <a:pt x="2029" y="10570"/>
                    <a:pt x="2029" y="21600"/>
                  </a:cubicBezTo>
                  <a:close/>
                </a:path>
              </a:pathLst>
            </a:custGeom>
            <a:solidFill>
              <a:srgbClr val="A3B2C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  <p:sp>
          <p:nvSpPr>
            <p:cNvPr id="190" name="Shape"/>
            <p:cNvSpPr/>
            <p:nvPr/>
          </p:nvSpPr>
          <p:spPr>
            <a:xfrm rot="2882574">
              <a:off x="145052" y="285878"/>
              <a:ext cx="1176384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8731" y="0"/>
                    <a:pt x="19501" y="0"/>
                  </a:cubicBezTo>
                  <a:cubicBezTo>
                    <a:pt x="20202" y="0"/>
                    <a:pt x="20903" y="42"/>
                    <a:pt x="21600" y="126"/>
                  </a:cubicBezTo>
                  <a:lnTo>
                    <a:pt x="21600" y="125"/>
                  </a:lnTo>
                  <a:cubicBezTo>
                    <a:pt x="11699" y="1311"/>
                    <a:pt x="4196" y="10570"/>
                    <a:pt x="4196" y="21600"/>
                  </a:cubicBezTo>
                  <a:close/>
                </a:path>
              </a:pathLst>
            </a:custGeom>
            <a:solidFill>
              <a:srgbClr val="828E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  <p:sp>
          <p:nvSpPr>
            <p:cNvPr id="191" name="Line"/>
            <p:cNvSpPr/>
            <p:nvPr/>
          </p:nvSpPr>
          <p:spPr>
            <a:xfrm rot="2882574">
              <a:off x="1369131" y="827726"/>
              <a:ext cx="11432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16" y="0"/>
                    <a:pt x="14426" y="721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</p:grpSp>
      <p:grpSp>
        <p:nvGrpSpPr>
          <p:cNvPr id="196" name="Group"/>
          <p:cNvGrpSpPr/>
          <p:nvPr/>
        </p:nvGrpSpPr>
        <p:grpSpPr>
          <a:xfrm>
            <a:off x="2114599" y="2676777"/>
            <a:ext cx="1996455" cy="3154858"/>
            <a:chOff x="0" y="0"/>
            <a:chExt cx="1996454" cy="3154857"/>
          </a:xfrm>
        </p:grpSpPr>
        <p:sp>
          <p:nvSpPr>
            <p:cNvPr id="193" name="Shape"/>
            <p:cNvSpPr/>
            <p:nvPr/>
          </p:nvSpPr>
          <p:spPr>
            <a:xfrm rot="14951252">
              <a:off x="-499840" y="1078953"/>
              <a:ext cx="2996134" cy="996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4300" y="0"/>
                    <a:pt x="9604" y="0"/>
                  </a:cubicBezTo>
                  <a:lnTo>
                    <a:pt x="11401" y="0"/>
                  </a:lnTo>
                  <a:cubicBezTo>
                    <a:pt x="15781" y="0"/>
                    <a:pt x="19606" y="6663"/>
                    <a:pt x="20701" y="16200"/>
                  </a:cubicBezTo>
                  <a:lnTo>
                    <a:pt x="21600" y="16200"/>
                  </a:lnTo>
                  <a:lnTo>
                    <a:pt x="20107" y="21600"/>
                  </a:lnTo>
                  <a:lnTo>
                    <a:pt x="18004" y="16200"/>
                  </a:lnTo>
                  <a:lnTo>
                    <a:pt x="18904" y="16200"/>
                  </a:lnTo>
                  <a:cubicBezTo>
                    <a:pt x="17892" y="7387"/>
                    <a:pt x="14533" y="947"/>
                    <a:pt x="10503" y="95"/>
                  </a:cubicBezTo>
                  <a:lnTo>
                    <a:pt x="10503" y="95"/>
                  </a:lnTo>
                  <a:cubicBezTo>
                    <a:pt x="5569" y="1137"/>
                    <a:pt x="1797" y="10453"/>
                    <a:pt x="1797" y="21600"/>
                  </a:cubicBezTo>
                  <a:close/>
                </a:path>
              </a:pathLst>
            </a:custGeom>
            <a:solidFill>
              <a:srgbClr val="A3B2C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  <p:sp>
          <p:nvSpPr>
            <p:cNvPr id="194" name="Shape"/>
            <p:cNvSpPr/>
            <p:nvPr/>
          </p:nvSpPr>
          <p:spPr>
            <a:xfrm rot="14951252">
              <a:off x="543215" y="1798341"/>
              <a:ext cx="1456923" cy="996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8843" y="0"/>
                    <a:pt x="19751" y="0"/>
                  </a:cubicBezTo>
                  <a:cubicBezTo>
                    <a:pt x="20368" y="0"/>
                    <a:pt x="20985" y="32"/>
                    <a:pt x="21600" y="95"/>
                  </a:cubicBezTo>
                  <a:lnTo>
                    <a:pt x="21600" y="95"/>
                  </a:lnTo>
                  <a:cubicBezTo>
                    <a:pt x="11452" y="1137"/>
                    <a:pt x="3696" y="10453"/>
                    <a:pt x="3696" y="21600"/>
                  </a:cubicBezTo>
                  <a:close/>
                </a:path>
              </a:pathLst>
            </a:custGeom>
            <a:solidFill>
              <a:srgbClr val="828E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  <p:sp>
          <p:nvSpPr>
            <p:cNvPr id="195" name="Line"/>
            <p:cNvSpPr/>
            <p:nvPr/>
          </p:nvSpPr>
          <p:spPr>
            <a:xfrm rot="14951252">
              <a:off x="508745" y="1844158"/>
              <a:ext cx="12470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12" y="0"/>
                    <a:pt x="14420" y="7208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</p:grpSp>
      <p:sp>
        <p:nvSpPr>
          <p:cNvPr id="197" name="(матем.…"/>
          <p:cNvSpPr txBox="1"/>
          <p:nvPr/>
        </p:nvSpPr>
        <p:spPr>
          <a:xfrm>
            <a:off x="5076978" y="2794554"/>
            <a:ext cx="7864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400">
                <a:solidFill>
                  <a:srgbClr val="5F7BAE"/>
                </a:solidFill>
              </a:defRPr>
            </a:pPr>
            <a:r>
              <a:rPr sz="1400"/>
              <a:t>(матем. </a:t>
            </a:r>
          </a:p>
          <a:p>
            <a:pPr defTabSz="457200">
              <a:defRPr sz="1400">
                <a:solidFill>
                  <a:srgbClr val="5F7BAE"/>
                </a:solidFill>
              </a:defRPr>
            </a:pPr>
            <a:r>
              <a:rPr sz="1400"/>
              <a:t>модели)</a:t>
            </a:r>
          </a:p>
        </p:txBody>
      </p:sp>
      <p:sp>
        <p:nvSpPr>
          <p:cNvPr id="198" name="Line"/>
          <p:cNvSpPr/>
          <p:nvPr/>
        </p:nvSpPr>
        <p:spPr>
          <a:xfrm flipV="1">
            <a:off x="3629814" y="2635860"/>
            <a:ext cx="1" cy="3124201"/>
          </a:xfrm>
          <a:prstGeom prst="line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5F7BAE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Этапы становления системной биологии (4)"/>
          <p:cNvSpPr txBox="1">
            <a:spLocks noGrp="1"/>
          </p:cNvSpPr>
          <p:nvPr>
            <p:ph type="title" idx="4294967295"/>
          </p:nvPr>
        </p:nvSpPr>
        <p:spPr>
          <a:xfrm>
            <a:off x="1177067" y="441773"/>
            <a:ext cx="8521700" cy="12096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dirty="0" err="1"/>
              <a:t>Этапы</a:t>
            </a:r>
            <a:r>
              <a:rPr dirty="0"/>
              <a:t> </a:t>
            </a:r>
            <a:r>
              <a:rPr dirty="0" err="1"/>
              <a:t>становления</a:t>
            </a:r>
            <a:r>
              <a:rPr dirty="0"/>
              <a:t> </a:t>
            </a:r>
            <a:r>
              <a:rPr dirty="0" err="1"/>
              <a:t>системной</a:t>
            </a:r>
            <a:r>
              <a:rPr dirty="0"/>
              <a:t> </a:t>
            </a:r>
            <a:r>
              <a:rPr dirty="0" err="1"/>
              <a:t>биологии</a:t>
            </a:r>
            <a:r>
              <a:rPr dirty="0"/>
              <a:t> </a:t>
            </a:r>
          </a:p>
        </p:txBody>
      </p:sp>
      <p:sp>
        <p:nvSpPr>
          <p:cNvPr id="201" name="получение…"/>
          <p:cNvSpPr txBox="1"/>
          <p:nvPr/>
        </p:nvSpPr>
        <p:spPr>
          <a:xfrm>
            <a:off x="5004824" y="3852142"/>
            <a:ext cx="159594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получение </a:t>
            </a:r>
          </a:p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новых данных</a:t>
            </a:r>
          </a:p>
        </p:txBody>
      </p:sp>
      <p:sp>
        <p:nvSpPr>
          <p:cNvPr id="202" name="развитие…"/>
          <p:cNvSpPr txBox="1"/>
          <p:nvPr/>
        </p:nvSpPr>
        <p:spPr>
          <a:xfrm>
            <a:off x="7824224" y="3852142"/>
            <a:ext cx="204959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развитие</a:t>
            </a:r>
          </a:p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новых технологий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4226921" y="1414399"/>
            <a:ext cx="4525896" cy="2629508"/>
            <a:chOff x="0" y="0"/>
            <a:chExt cx="4525895" cy="2629506"/>
          </a:xfrm>
        </p:grpSpPr>
        <p:sp>
          <p:nvSpPr>
            <p:cNvPr id="203" name="Shape"/>
            <p:cNvSpPr/>
            <p:nvPr/>
          </p:nvSpPr>
          <p:spPr>
            <a:xfrm rot="1394971">
              <a:off x="-3581" y="857552"/>
              <a:ext cx="4533058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4542" y="0"/>
                    <a:pt x="10144" y="0"/>
                  </a:cubicBezTo>
                  <a:lnTo>
                    <a:pt x="11234" y="0"/>
                  </a:lnTo>
                  <a:cubicBezTo>
                    <a:pt x="15859" y="0"/>
                    <a:pt x="19899" y="6663"/>
                    <a:pt x="21056" y="16200"/>
                  </a:cubicBezTo>
                  <a:lnTo>
                    <a:pt x="21600" y="16200"/>
                  </a:lnTo>
                  <a:lnTo>
                    <a:pt x="20833" y="21600"/>
                  </a:lnTo>
                  <a:lnTo>
                    <a:pt x="19422" y="16200"/>
                  </a:lnTo>
                  <a:lnTo>
                    <a:pt x="19966" y="16200"/>
                  </a:lnTo>
                  <a:cubicBezTo>
                    <a:pt x="18860" y="7080"/>
                    <a:pt x="15106" y="537"/>
                    <a:pt x="10689" y="31"/>
                  </a:cubicBezTo>
                  <a:cubicBezTo>
                    <a:pt x="5306" y="648"/>
                    <a:pt x="1090" y="10122"/>
                    <a:pt x="1090" y="21600"/>
                  </a:cubicBezTo>
                  <a:close/>
                </a:path>
              </a:pathLst>
            </a:custGeom>
            <a:solidFill>
              <a:srgbClr val="A3B2C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  <p:sp>
          <p:nvSpPr>
            <p:cNvPr id="204" name="Shape"/>
            <p:cNvSpPr/>
            <p:nvPr/>
          </p:nvSpPr>
          <p:spPr>
            <a:xfrm rot="1394971">
              <a:off x="89393" y="405609"/>
              <a:ext cx="2243206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9178" y="0"/>
                    <a:pt x="20499" y="0"/>
                  </a:cubicBezTo>
                  <a:cubicBezTo>
                    <a:pt x="20866" y="0"/>
                    <a:pt x="21233" y="10"/>
                    <a:pt x="21600" y="31"/>
                  </a:cubicBezTo>
                  <a:cubicBezTo>
                    <a:pt x="10723" y="648"/>
                    <a:pt x="2203" y="10122"/>
                    <a:pt x="2203" y="21600"/>
                  </a:cubicBezTo>
                  <a:close/>
                </a:path>
              </a:pathLst>
            </a:custGeom>
            <a:solidFill>
              <a:srgbClr val="828E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  <p:sp>
          <p:nvSpPr>
            <p:cNvPr id="205" name="Line"/>
            <p:cNvSpPr/>
            <p:nvPr/>
          </p:nvSpPr>
          <p:spPr>
            <a:xfrm rot="1394971">
              <a:off x="2312000" y="857156"/>
              <a:ext cx="11437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4" y="0"/>
                    <a:pt x="14407" y="7203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</p:grpSp>
      <p:grpSp>
        <p:nvGrpSpPr>
          <p:cNvPr id="210" name="Group"/>
          <p:cNvGrpSpPr/>
          <p:nvPr/>
        </p:nvGrpSpPr>
        <p:grpSpPr>
          <a:xfrm>
            <a:off x="6104927" y="4537940"/>
            <a:ext cx="2405099" cy="918020"/>
            <a:chOff x="0" y="0"/>
            <a:chExt cx="2405097" cy="918018"/>
          </a:xfrm>
        </p:grpSpPr>
        <p:sp>
          <p:nvSpPr>
            <p:cNvPr id="207" name="Shape"/>
            <p:cNvSpPr/>
            <p:nvPr/>
          </p:nvSpPr>
          <p:spPr>
            <a:xfrm rot="10800000">
              <a:off x="0" y="0"/>
              <a:ext cx="2405098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4213" y="0"/>
                    <a:pt x="9410" y="0"/>
                  </a:cubicBezTo>
                  <a:lnTo>
                    <a:pt x="11464" y="0"/>
                  </a:lnTo>
                  <a:cubicBezTo>
                    <a:pt x="15754" y="0"/>
                    <a:pt x="19502" y="6663"/>
                    <a:pt x="20574" y="16200"/>
                  </a:cubicBezTo>
                  <a:lnTo>
                    <a:pt x="21600" y="16200"/>
                  </a:lnTo>
                  <a:lnTo>
                    <a:pt x="19846" y="21600"/>
                  </a:lnTo>
                  <a:lnTo>
                    <a:pt x="17494" y="16200"/>
                  </a:lnTo>
                  <a:lnTo>
                    <a:pt x="18520" y="16200"/>
                  </a:lnTo>
                  <a:cubicBezTo>
                    <a:pt x="17542" y="7507"/>
                    <a:pt x="14324" y="1109"/>
                    <a:pt x="10437" y="129"/>
                  </a:cubicBezTo>
                  <a:cubicBezTo>
                    <a:pt x="5666" y="1332"/>
                    <a:pt x="2054" y="10583"/>
                    <a:pt x="2054" y="21600"/>
                  </a:cubicBezTo>
                  <a:close/>
                </a:path>
              </a:pathLst>
            </a:custGeom>
            <a:solidFill>
              <a:srgbClr val="A3B2C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  <p:sp>
          <p:nvSpPr>
            <p:cNvPr id="208" name="Shape"/>
            <p:cNvSpPr/>
            <p:nvPr/>
          </p:nvSpPr>
          <p:spPr>
            <a:xfrm rot="10800000">
              <a:off x="1243019" y="0"/>
              <a:ext cx="1162079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8719" y="0"/>
                    <a:pt x="19474" y="0"/>
                  </a:cubicBezTo>
                  <a:cubicBezTo>
                    <a:pt x="20185" y="0"/>
                    <a:pt x="20894" y="43"/>
                    <a:pt x="21600" y="129"/>
                  </a:cubicBezTo>
                  <a:cubicBezTo>
                    <a:pt x="11727" y="1332"/>
                    <a:pt x="4251" y="10583"/>
                    <a:pt x="4251" y="21600"/>
                  </a:cubicBezTo>
                  <a:close/>
                </a:path>
              </a:pathLst>
            </a:custGeom>
            <a:solidFill>
              <a:srgbClr val="828E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  <p:sp>
          <p:nvSpPr>
            <p:cNvPr id="209" name="Line"/>
            <p:cNvSpPr/>
            <p:nvPr/>
          </p:nvSpPr>
          <p:spPr>
            <a:xfrm rot="10800000">
              <a:off x="1243019" y="905318"/>
              <a:ext cx="11435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16" y="0"/>
                    <a:pt x="14427" y="7211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</p:grpSp>
      <p:sp>
        <p:nvSpPr>
          <p:cNvPr id="211" name="системный…"/>
          <p:cNvSpPr txBox="1"/>
          <p:nvPr/>
        </p:nvSpPr>
        <p:spPr>
          <a:xfrm>
            <a:off x="2871225" y="2099542"/>
            <a:ext cx="128015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системный</a:t>
            </a:r>
          </a:p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 анализ</a:t>
            </a:r>
          </a:p>
        </p:txBody>
      </p:sp>
      <p:sp>
        <p:nvSpPr>
          <p:cNvPr id="212" name="частичное…"/>
          <p:cNvSpPr txBox="1"/>
          <p:nvPr/>
        </p:nvSpPr>
        <p:spPr>
          <a:xfrm>
            <a:off x="2871225" y="5795824"/>
            <a:ext cx="132664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 dirty="0" err="1"/>
              <a:t>частичное</a:t>
            </a:r>
            <a:endParaRPr sz="1800" dirty="0"/>
          </a:p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 dirty="0" err="1"/>
              <a:t>понимание</a:t>
            </a:r>
            <a:endParaRPr sz="1800" dirty="0"/>
          </a:p>
        </p:txBody>
      </p:sp>
      <p:sp>
        <p:nvSpPr>
          <p:cNvPr id="213" name="Line"/>
          <p:cNvSpPr/>
          <p:nvPr/>
        </p:nvSpPr>
        <p:spPr>
          <a:xfrm flipH="1">
            <a:off x="4090423" y="5604740"/>
            <a:ext cx="533402" cy="533402"/>
          </a:xfrm>
          <a:prstGeom prst="line">
            <a:avLst/>
          </a:prstGeom>
          <a:ln w="508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5F7BAE"/>
                </a:solidFill>
              </a:defRPr>
            </a:pPr>
            <a:endParaRPr/>
          </a:p>
        </p:txBody>
      </p:sp>
      <p:sp>
        <p:nvSpPr>
          <p:cNvPr id="214" name="Line"/>
          <p:cNvSpPr/>
          <p:nvPr/>
        </p:nvSpPr>
        <p:spPr>
          <a:xfrm flipH="1">
            <a:off x="3377024" y="2784311"/>
            <a:ext cx="1589" cy="3048002"/>
          </a:xfrm>
          <a:prstGeom prst="line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5F7BAE"/>
                </a:solidFill>
              </a:defRPr>
            </a:pPr>
            <a:endParaRPr/>
          </a:p>
        </p:txBody>
      </p:sp>
      <p:sp>
        <p:nvSpPr>
          <p:cNvPr id="215" name="биоинформатика"/>
          <p:cNvSpPr txBox="1"/>
          <p:nvPr/>
        </p:nvSpPr>
        <p:spPr>
          <a:xfrm>
            <a:off x="4166624" y="5223741"/>
            <a:ext cx="199990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800">
                <a:solidFill>
                  <a:srgbClr val="5F7BAE"/>
                </a:solidFill>
              </a:defRPr>
            </a:lvl1pPr>
          </a:lstStyle>
          <a:p>
            <a:r>
              <a:t>биоинформатика</a:t>
            </a:r>
          </a:p>
        </p:txBody>
      </p:sp>
      <p:sp>
        <p:nvSpPr>
          <p:cNvPr id="216" name="Arrow"/>
          <p:cNvSpPr/>
          <p:nvPr/>
        </p:nvSpPr>
        <p:spPr>
          <a:xfrm rot="18650973">
            <a:off x="4742887" y="4696692"/>
            <a:ext cx="990601" cy="365125"/>
          </a:xfrm>
          <a:prstGeom prst="leftArrow">
            <a:avLst>
              <a:gd name="adj1" fmla="val 50000"/>
              <a:gd name="adj2" fmla="val 49965"/>
            </a:avLst>
          </a:prstGeom>
          <a:solidFill>
            <a:srgbClr val="A3B2C1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800">
                <a:solidFill>
                  <a:srgbClr val="5F7BAE"/>
                </a:solidFill>
              </a:defRPr>
            </a:pPr>
            <a:endParaRPr sz="1800"/>
          </a:p>
        </p:txBody>
      </p:sp>
      <p:grpSp>
        <p:nvGrpSpPr>
          <p:cNvPr id="220" name="Group"/>
          <p:cNvGrpSpPr/>
          <p:nvPr/>
        </p:nvGrpSpPr>
        <p:grpSpPr>
          <a:xfrm>
            <a:off x="4198926" y="1665579"/>
            <a:ext cx="2306820" cy="2420845"/>
            <a:chOff x="0" y="0"/>
            <a:chExt cx="2306818" cy="2420844"/>
          </a:xfrm>
        </p:grpSpPr>
        <p:sp>
          <p:nvSpPr>
            <p:cNvPr id="217" name="Shape"/>
            <p:cNvSpPr/>
            <p:nvPr/>
          </p:nvSpPr>
          <p:spPr>
            <a:xfrm rot="2882574">
              <a:off x="-63232" y="753221"/>
              <a:ext cx="2433283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4221" y="0"/>
                    <a:pt x="9428" y="0"/>
                  </a:cubicBezTo>
                  <a:lnTo>
                    <a:pt x="11456" y="0"/>
                  </a:lnTo>
                  <a:cubicBezTo>
                    <a:pt x="15756" y="0"/>
                    <a:pt x="19510" y="6663"/>
                    <a:pt x="20585" y="16200"/>
                  </a:cubicBezTo>
                  <a:lnTo>
                    <a:pt x="21600" y="16200"/>
                  </a:lnTo>
                  <a:lnTo>
                    <a:pt x="19870" y="21600"/>
                  </a:lnTo>
                  <a:lnTo>
                    <a:pt x="17542" y="16200"/>
                  </a:lnTo>
                  <a:lnTo>
                    <a:pt x="18556" y="16200"/>
                  </a:lnTo>
                  <a:cubicBezTo>
                    <a:pt x="17575" y="7496"/>
                    <a:pt x="14344" y="1093"/>
                    <a:pt x="10443" y="126"/>
                  </a:cubicBezTo>
                  <a:lnTo>
                    <a:pt x="10443" y="125"/>
                  </a:lnTo>
                  <a:cubicBezTo>
                    <a:pt x="5656" y="1311"/>
                    <a:pt x="2029" y="10570"/>
                    <a:pt x="2029" y="21600"/>
                  </a:cubicBezTo>
                  <a:close/>
                </a:path>
              </a:pathLst>
            </a:custGeom>
            <a:solidFill>
              <a:srgbClr val="A3B2C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  <p:sp>
          <p:nvSpPr>
            <p:cNvPr id="218" name="Shape"/>
            <p:cNvSpPr/>
            <p:nvPr/>
          </p:nvSpPr>
          <p:spPr>
            <a:xfrm rot="2882574">
              <a:off x="145052" y="285878"/>
              <a:ext cx="1176384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8731" y="0"/>
                    <a:pt x="19501" y="0"/>
                  </a:cubicBezTo>
                  <a:cubicBezTo>
                    <a:pt x="20202" y="0"/>
                    <a:pt x="20903" y="42"/>
                    <a:pt x="21600" y="126"/>
                  </a:cubicBezTo>
                  <a:lnTo>
                    <a:pt x="21600" y="125"/>
                  </a:lnTo>
                  <a:cubicBezTo>
                    <a:pt x="11699" y="1311"/>
                    <a:pt x="4196" y="10570"/>
                    <a:pt x="4196" y="21600"/>
                  </a:cubicBezTo>
                  <a:close/>
                </a:path>
              </a:pathLst>
            </a:custGeom>
            <a:solidFill>
              <a:srgbClr val="828E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  <p:sp>
          <p:nvSpPr>
            <p:cNvPr id="219" name="Line"/>
            <p:cNvSpPr/>
            <p:nvPr/>
          </p:nvSpPr>
          <p:spPr>
            <a:xfrm rot="2882574">
              <a:off x="1369131" y="827726"/>
              <a:ext cx="11432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16" y="0"/>
                    <a:pt x="14426" y="721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</p:grpSp>
      <p:grpSp>
        <p:nvGrpSpPr>
          <p:cNvPr id="224" name="Group"/>
          <p:cNvGrpSpPr/>
          <p:nvPr/>
        </p:nvGrpSpPr>
        <p:grpSpPr>
          <a:xfrm>
            <a:off x="1966245" y="2743764"/>
            <a:ext cx="1996455" cy="3154858"/>
            <a:chOff x="0" y="0"/>
            <a:chExt cx="1996454" cy="3154857"/>
          </a:xfrm>
        </p:grpSpPr>
        <p:sp>
          <p:nvSpPr>
            <p:cNvPr id="221" name="Shape"/>
            <p:cNvSpPr/>
            <p:nvPr/>
          </p:nvSpPr>
          <p:spPr>
            <a:xfrm rot="14951252">
              <a:off x="-499840" y="1078953"/>
              <a:ext cx="2996134" cy="996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4300" y="0"/>
                    <a:pt x="9604" y="0"/>
                  </a:cubicBezTo>
                  <a:lnTo>
                    <a:pt x="11401" y="0"/>
                  </a:lnTo>
                  <a:cubicBezTo>
                    <a:pt x="15781" y="0"/>
                    <a:pt x="19606" y="6663"/>
                    <a:pt x="20701" y="16200"/>
                  </a:cubicBezTo>
                  <a:lnTo>
                    <a:pt x="21600" y="16200"/>
                  </a:lnTo>
                  <a:lnTo>
                    <a:pt x="20107" y="21600"/>
                  </a:lnTo>
                  <a:lnTo>
                    <a:pt x="18004" y="16200"/>
                  </a:lnTo>
                  <a:lnTo>
                    <a:pt x="18904" y="16200"/>
                  </a:lnTo>
                  <a:cubicBezTo>
                    <a:pt x="17892" y="7387"/>
                    <a:pt x="14533" y="947"/>
                    <a:pt x="10503" y="95"/>
                  </a:cubicBezTo>
                  <a:lnTo>
                    <a:pt x="10503" y="95"/>
                  </a:lnTo>
                  <a:cubicBezTo>
                    <a:pt x="5569" y="1137"/>
                    <a:pt x="1797" y="10453"/>
                    <a:pt x="1797" y="21600"/>
                  </a:cubicBezTo>
                  <a:close/>
                </a:path>
              </a:pathLst>
            </a:custGeom>
            <a:solidFill>
              <a:srgbClr val="A3B2C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  <p:sp>
          <p:nvSpPr>
            <p:cNvPr id="222" name="Shape"/>
            <p:cNvSpPr/>
            <p:nvPr/>
          </p:nvSpPr>
          <p:spPr>
            <a:xfrm rot="14951252">
              <a:off x="543215" y="1798341"/>
              <a:ext cx="1456923" cy="996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8843" y="0"/>
                    <a:pt x="19751" y="0"/>
                  </a:cubicBezTo>
                  <a:cubicBezTo>
                    <a:pt x="20368" y="0"/>
                    <a:pt x="20985" y="32"/>
                    <a:pt x="21600" y="95"/>
                  </a:cubicBezTo>
                  <a:lnTo>
                    <a:pt x="21600" y="95"/>
                  </a:lnTo>
                  <a:cubicBezTo>
                    <a:pt x="11452" y="1137"/>
                    <a:pt x="3696" y="10453"/>
                    <a:pt x="3696" y="21600"/>
                  </a:cubicBezTo>
                  <a:close/>
                </a:path>
              </a:pathLst>
            </a:custGeom>
            <a:solidFill>
              <a:srgbClr val="828E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  <p:sp>
          <p:nvSpPr>
            <p:cNvPr id="223" name="Line"/>
            <p:cNvSpPr/>
            <p:nvPr/>
          </p:nvSpPr>
          <p:spPr>
            <a:xfrm rot="14951252">
              <a:off x="508745" y="1844158"/>
              <a:ext cx="12470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12" y="0"/>
                    <a:pt x="14420" y="7208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</p:grpSp>
      <p:sp>
        <p:nvSpPr>
          <p:cNvPr id="225" name="матем.…"/>
          <p:cNvSpPr txBox="1"/>
          <p:nvPr/>
        </p:nvSpPr>
        <p:spPr>
          <a:xfrm>
            <a:off x="4852424" y="2709142"/>
            <a:ext cx="90826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матем. </a:t>
            </a:r>
          </a:p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модели</a:t>
            </a:r>
          </a:p>
        </p:txBody>
      </p:sp>
      <p:grpSp>
        <p:nvGrpSpPr>
          <p:cNvPr id="229" name="Group"/>
          <p:cNvGrpSpPr/>
          <p:nvPr/>
        </p:nvGrpSpPr>
        <p:grpSpPr>
          <a:xfrm>
            <a:off x="4167258" y="1483679"/>
            <a:ext cx="5549313" cy="1840639"/>
            <a:chOff x="0" y="0"/>
            <a:chExt cx="5549312" cy="1840637"/>
          </a:xfrm>
        </p:grpSpPr>
        <p:sp>
          <p:nvSpPr>
            <p:cNvPr id="226" name="Shape"/>
            <p:cNvSpPr/>
            <p:nvPr/>
          </p:nvSpPr>
          <p:spPr>
            <a:xfrm rot="621923">
              <a:off x="33383" y="486137"/>
              <a:ext cx="5482547" cy="868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4621" y="0"/>
                    <a:pt x="10322" y="0"/>
                  </a:cubicBezTo>
                  <a:lnTo>
                    <a:pt x="11178" y="0"/>
                  </a:lnTo>
                  <a:cubicBezTo>
                    <a:pt x="15885" y="0"/>
                    <a:pt x="19996" y="6663"/>
                    <a:pt x="21173" y="16200"/>
                  </a:cubicBezTo>
                  <a:lnTo>
                    <a:pt x="21600" y="16200"/>
                  </a:lnTo>
                  <a:lnTo>
                    <a:pt x="21073" y="21600"/>
                  </a:lnTo>
                  <a:lnTo>
                    <a:pt x="19889" y="16200"/>
                  </a:lnTo>
                  <a:lnTo>
                    <a:pt x="20317" y="16200"/>
                  </a:lnTo>
                  <a:cubicBezTo>
                    <a:pt x="19180" y="6985"/>
                    <a:pt x="15295" y="414"/>
                    <a:pt x="10751" y="19"/>
                  </a:cubicBezTo>
                  <a:lnTo>
                    <a:pt x="10751" y="19"/>
                  </a:lnTo>
                  <a:cubicBezTo>
                    <a:pt x="5221" y="498"/>
                    <a:pt x="856" y="10019"/>
                    <a:pt x="856" y="21600"/>
                  </a:cubicBezTo>
                  <a:close/>
                </a:path>
              </a:pathLst>
            </a:custGeom>
            <a:solidFill>
              <a:srgbClr val="A3B2C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  <p:sp>
          <p:nvSpPr>
            <p:cNvPr id="227" name="Shape"/>
            <p:cNvSpPr/>
            <p:nvPr/>
          </p:nvSpPr>
          <p:spPr>
            <a:xfrm rot="621923">
              <a:off x="55853" y="238401"/>
              <a:ext cx="2728779" cy="868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9285" y="0"/>
                    <a:pt x="20739" y="0"/>
                  </a:cubicBezTo>
                  <a:cubicBezTo>
                    <a:pt x="21026" y="0"/>
                    <a:pt x="21313" y="6"/>
                    <a:pt x="21600" y="19"/>
                  </a:cubicBezTo>
                  <a:lnTo>
                    <a:pt x="21600" y="19"/>
                  </a:lnTo>
                  <a:cubicBezTo>
                    <a:pt x="10490" y="498"/>
                    <a:pt x="1719" y="10019"/>
                    <a:pt x="1719" y="21600"/>
                  </a:cubicBezTo>
                  <a:close/>
                </a:path>
              </a:pathLst>
            </a:custGeom>
            <a:solidFill>
              <a:srgbClr val="828E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  <p:sp>
          <p:nvSpPr>
            <p:cNvPr id="228" name="Line"/>
            <p:cNvSpPr/>
            <p:nvPr/>
          </p:nvSpPr>
          <p:spPr>
            <a:xfrm rot="621923">
              <a:off x="2732564" y="475210"/>
              <a:ext cx="10874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2" y="0"/>
                    <a:pt x="14404" y="7202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</p:grpSp>
      <p:sp>
        <p:nvSpPr>
          <p:cNvPr id="230" name="медицина,…"/>
          <p:cNvSpPr txBox="1"/>
          <p:nvPr/>
        </p:nvSpPr>
        <p:spPr>
          <a:xfrm>
            <a:off x="9043425" y="3242542"/>
            <a:ext cx="173220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медицина,</a:t>
            </a:r>
          </a:p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сельское хоз-во</a:t>
            </a:r>
          </a:p>
        </p:txBody>
      </p:sp>
      <p:grpSp>
        <p:nvGrpSpPr>
          <p:cNvPr id="234" name="Group"/>
          <p:cNvGrpSpPr/>
          <p:nvPr/>
        </p:nvGrpSpPr>
        <p:grpSpPr>
          <a:xfrm>
            <a:off x="5755842" y="4004267"/>
            <a:ext cx="4780420" cy="2179933"/>
            <a:chOff x="0" y="0"/>
            <a:chExt cx="4780419" cy="2179931"/>
          </a:xfrm>
        </p:grpSpPr>
        <p:sp>
          <p:nvSpPr>
            <p:cNvPr id="231" name="Shape"/>
            <p:cNvSpPr/>
            <p:nvPr/>
          </p:nvSpPr>
          <p:spPr>
            <a:xfrm rot="10052297">
              <a:off x="75994" y="485128"/>
              <a:ext cx="4628432" cy="120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4432" y="0"/>
                    <a:pt x="9899" y="0"/>
                  </a:cubicBezTo>
                  <a:lnTo>
                    <a:pt x="11310" y="0"/>
                  </a:lnTo>
                  <a:cubicBezTo>
                    <a:pt x="15824" y="0"/>
                    <a:pt x="19766" y="6663"/>
                    <a:pt x="20894" y="16200"/>
                  </a:cubicBezTo>
                  <a:lnTo>
                    <a:pt x="21600" y="16200"/>
                  </a:lnTo>
                  <a:lnTo>
                    <a:pt x="20503" y="21600"/>
                  </a:lnTo>
                  <a:lnTo>
                    <a:pt x="18776" y="16200"/>
                  </a:lnTo>
                  <a:lnTo>
                    <a:pt x="19483" y="16200"/>
                  </a:lnTo>
                  <a:cubicBezTo>
                    <a:pt x="18420" y="7215"/>
                    <a:pt x="14846" y="716"/>
                    <a:pt x="10604" y="55"/>
                  </a:cubicBezTo>
                  <a:cubicBezTo>
                    <a:pt x="5424" y="863"/>
                    <a:pt x="1411" y="10268"/>
                    <a:pt x="1411" y="21600"/>
                  </a:cubicBezTo>
                  <a:close/>
                </a:path>
              </a:pathLst>
            </a:custGeom>
            <a:solidFill>
              <a:srgbClr val="A3B2C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  <p:sp>
          <p:nvSpPr>
            <p:cNvPr id="232" name="Shape"/>
            <p:cNvSpPr/>
            <p:nvPr/>
          </p:nvSpPr>
          <p:spPr>
            <a:xfrm rot="10052297">
              <a:off x="2404412" y="230912"/>
              <a:ext cx="2272259" cy="120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9027" y="0"/>
                    <a:pt x="20163" y="0"/>
                  </a:cubicBezTo>
                  <a:cubicBezTo>
                    <a:pt x="20642" y="0"/>
                    <a:pt x="21122" y="18"/>
                    <a:pt x="21600" y="55"/>
                  </a:cubicBezTo>
                  <a:cubicBezTo>
                    <a:pt x="11049" y="863"/>
                    <a:pt x="2875" y="10268"/>
                    <a:pt x="2875" y="21600"/>
                  </a:cubicBezTo>
                  <a:close/>
                </a:path>
              </a:pathLst>
            </a:custGeom>
            <a:solidFill>
              <a:srgbClr val="828E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  <p:sp>
          <p:nvSpPr>
            <p:cNvPr id="233" name="Line"/>
            <p:cNvSpPr/>
            <p:nvPr/>
          </p:nvSpPr>
          <p:spPr>
            <a:xfrm rot="10052297">
              <a:off x="2559582" y="1647333"/>
              <a:ext cx="15120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7" y="0"/>
                    <a:pt x="14411" y="7205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</p:grpSp>
      <p:sp>
        <p:nvSpPr>
          <p:cNvPr id="235" name="Line"/>
          <p:cNvSpPr/>
          <p:nvPr/>
        </p:nvSpPr>
        <p:spPr>
          <a:xfrm flipV="1">
            <a:off x="3453860" y="2708748"/>
            <a:ext cx="1" cy="3124201"/>
          </a:xfrm>
          <a:prstGeom prst="line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5F7BAE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Этапы становления системной биологии (2)"/>
          <p:cNvSpPr txBox="1">
            <a:spLocks noGrp="1"/>
          </p:cNvSpPr>
          <p:nvPr>
            <p:ph type="title" idx="4294967295"/>
          </p:nvPr>
        </p:nvSpPr>
        <p:spPr>
          <a:xfrm>
            <a:off x="1230355" y="472179"/>
            <a:ext cx="8521700" cy="12096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dirty="0" err="1"/>
              <a:t>Этапы</a:t>
            </a:r>
            <a:r>
              <a:rPr dirty="0"/>
              <a:t> </a:t>
            </a:r>
            <a:r>
              <a:rPr dirty="0" err="1"/>
              <a:t>становления</a:t>
            </a:r>
            <a:r>
              <a:rPr dirty="0"/>
              <a:t> </a:t>
            </a:r>
            <a:r>
              <a:rPr dirty="0" err="1"/>
              <a:t>системной</a:t>
            </a:r>
            <a:r>
              <a:rPr dirty="0"/>
              <a:t> </a:t>
            </a:r>
            <a:r>
              <a:rPr dirty="0" err="1"/>
              <a:t>биологии</a:t>
            </a:r>
            <a:r>
              <a:rPr dirty="0"/>
              <a:t> </a:t>
            </a:r>
          </a:p>
        </p:txBody>
      </p:sp>
      <p:sp>
        <p:nvSpPr>
          <p:cNvPr id="238" name="получение…"/>
          <p:cNvSpPr txBox="1"/>
          <p:nvPr/>
        </p:nvSpPr>
        <p:spPr>
          <a:xfrm>
            <a:off x="4883057" y="3845755"/>
            <a:ext cx="159594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получение </a:t>
            </a:r>
          </a:p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новых данных</a:t>
            </a:r>
          </a:p>
        </p:txBody>
      </p:sp>
      <p:sp>
        <p:nvSpPr>
          <p:cNvPr id="239" name="развитие…"/>
          <p:cNvSpPr txBox="1"/>
          <p:nvPr/>
        </p:nvSpPr>
        <p:spPr>
          <a:xfrm>
            <a:off x="7702457" y="3845755"/>
            <a:ext cx="204959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развитие</a:t>
            </a:r>
          </a:p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новых технологий</a:t>
            </a:r>
          </a:p>
        </p:txBody>
      </p:sp>
      <p:grpSp>
        <p:nvGrpSpPr>
          <p:cNvPr id="243" name="Group"/>
          <p:cNvGrpSpPr/>
          <p:nvPr/>
        </p:nvGrpSpPr>
        <p:grpSpPr>
          <a:xfrm>
            <a:off x="6102257" y="2775336"/>
            <a:ext cx="2405098" cy="918019"/>
            <a:chOff x="0" y="0"/>
            <a:chExt cx="2405097" cy="918018"/>
          </a:xfrm>
        </p:grpSpPr>
        <p:sp>
          <p:nvSpPr>
            <p:cNvPr id="240" name="Shape"/>
            <p:cNvSpPr/>
            <p:nvPr/>
          </p:nvSpPr>
          <p:spPr>
            <a:xfrm>
              <a:off x="0" y="3618"/>
              <a:ext cx="2405098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4213" y="0"/>
                    <a:pt x="9410" y="0"/>
                  </a:cubicBezTo>
                  <a:lnTo>
                    <a:pt x="11464" y="0"/>
                  </a:lnTo>
                  <a:cubicBezTo>
                    <a:pt x="15754" y="0"/>
                    <a:pt x="19502" y="6663"/>
                    <a:pt x="20574" y="16200"/>
                  </a:cubicBezTo>
                  <a:lnTo>
                    <a:pt x="21600" y="16200"/>
                  </a:lnTo>
                  <a:lnTo>
                    <a:pt x="19846" y="21600"/>
                  </a:lnTo>
                  <a:lnTo>
                    <a:pt x="17494" y="16200"/>
                  </a:lnTo>
                  <a:lnTo>
                    <a:pt x="18520" y="16200"/>
                  </a:lnTo>
                  <a:cubicBezTo>
                    <a:pt x="17542" y="7507"/>
                    <a:pt x="14324" y="1109"/>
                    <a:pt x="10437" y="129"/>
                  </a:cubicBezTo>
                  <a:cubicBezTo>
                    <a:pt x="5666" y="1332"/>
                    <a:pt x="2054" y="10583"/>
                    <a:pt x="2054" y="21600"/>
                  </a:cubicBezTo>
                  <a:close/>
                </a:path>
              </a:pathLst>
            </a:custGeom>
            <a:solidFill>
              <a:srgbClr val="A3B2C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  <p:sp>
          <p:nvSpPr>
            <p:cNvPr id="241" name="Shape"/>
            <p:cNvSpPr/>
            <p:nvPr/>
          </p:nvSpPr>
          <p:spPr>
            <a:xfrm>
              <a:off x="0" y="3618"/>
              <a:ext cx="1162079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8719" y="0"/>
                    <a:pt x="19474" y="0"/>
                  </a:cubicBezTo>
                  <a:cubicBezTo>
                    <a:pt x="20185" y="0"/>
                    <a:pt x="20894" y="43"/>
                    <a:pt x="21600" y="129"/>
                  </a:cubicBezTo>
                  <a:cubicBezTo>
                    <a:pt x="11727" y="1332"/>
                    <a:pt x="4251" y="10583"/>
                    <a:pt x="4251" y="21600"/>
                  </a:cubicBezTo>
                  <a:close/>
                </a:path>
              </a:pathLst>
            </a:custGeom>
            <a:solidFill>
              <a:srgbClr val="828E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  <p:sp>
          <p:nvSpPr>
            <p:cNvPr id="242" name="Line"/>
            <p:cNvSpPr/>
            <p:nvPr/>
          </p:nvSpPr>
          <p:spPr>
            <a:xfrm>
              <a:off x="1047721" y="0"/>
              <a:ext cx="114358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16" y="0"/>
                    <a:pt x="14427" y="7211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</p:grpSp>
      <p:grpSp>
        <p:nvGrpSpPr>
          <p:cNvPr id="247" name="Group"/>
          <p:cNvGrpSpPr/>
          <p:nvPr/>
        </p:nvGrpSpPr>
        <p:grpSpPr>
          <a:xfrm>
            <a:off x="5983160" y="4531553"/>
            <a:ext cx="2405099" cy="918020"/>
            <a:chOff x="0" y="0"/>
            <a:chExt cx="2405097" cy="918018"/>
          </a:xfrm>
        </p:grpSpPr>
        <p:sp>
          <p:nvSpPr>
            <p:cNvPr id="244" name="Shape"/>
            <p:cNvSpPr/>
            <p:nvPr/>
          </p:nvSpPr>
          <p:spPr>
            <a:xfrm rot="10800000">
              <a:off x="0" y="0"/>
              <a:ext cx="2405098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4213" y="0"/>
                    <a:pt x="9410" y="0"/>
                  </a:cubicBezTo>
                  <a:lnTo>
                    <a:pt x="11464" y="0"/>
                  </a:lnTo>
                  <a:cubicBezTo>
                    <a:pt x="15754" y="0"/>
                    <a:pt x="19502" y="6663"/>
                    <a:pt x="20574" y="16200"/>
                  </a:cubicBezTo>
                  <a:lnTo>
                    <a:pt x="21600" y="16200"/>
                  </a:lnTo>
                  <a:lnTo>
                    <a:pt x="19846" y="21600"/>
                  </a:lnTo>
                  <a:lnTo>
                    <a:pt x="17494" y="16200"/>
                  </a:lnTo>
                  <a:lnTo>
                    <a:pt x="18520" y="16200"/>
                  </a:lnTo>
                  <a:cubicBezTo>
                    <a:pt x="17542" y="7507"/>
                    <a:pt x="14324" y="1109"/>
                    <a:pt x="10437" y="129"/>
                  </a:cubicBezTo>
                  <a:cubicBezTo>
                    <a:pt x="5666" y="1332"/>
                    <a:pt x="2054" y="10583"/>
                    <a:pt x="2054" y="21600"/>
                  </a:cubicBezTo>
                  <a:close/>
                </a:path>
              </a:pathLst>
            </a:custGeom>
            <a:solidFill>
              <a:srgbClr val="A3B2C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  <p:sp>
          <p:nvSpPr>
            <p:cNvPr id="245" name="Shape"/>
            <p:cNvSpPr/>
            <p:nvPr/>
          </p:nvSpPr>
          <p:spPr>
            <a:xfrm rot="10800000">
              <a:off x="1243019" y="0"/>
              <a:ext cx="1162079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8719" y="0"/>
                    <a:pt x="19474" y="0"/>
                  </a:cubicBezTo>
                  <a:cubicBezTo>
                    <a:pt x="20185" y="0"/>
                    <a:pt x="20894" y="43"/>
                    <a:pt x="21600" y="129"/>
                  </a:cubicBezTo>
                  <a:cubicBezTo>
                    <a:pt x="11727" y="1332"/>
                    <a:pt x="4251" y="10583"/>
                    <a:pt x="4251" y="21600"/>
                  </a:cubicBezTo>
                  <a:close/>
                </a:path>
              </a:pathLst>
            </a:custGeom>
            <a:solidFill>
              <a:srgbClr val="828E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  <p:sp>
          <p:nvSpPr>
            <p:cNvPr id="246" name="Line"/>
            <p:cNvSpPr/>
            <p:nvPr/>
          </p:nvSpPr>
          <p:spPr>
            <a:xfrm rot="10800000">
              <a:off x="1243019" y="905318"/>
              <a:ext cx="11435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16" y="0"/>
                    <a:pt x="14427" y="7211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800">
                  <a:solidFill>
                    <a:srgbClr val="5F7BAE"/>
                  </a:solidFill>
                </a:defRPr>
              </a:pPr>
              <a:endParaRPr sz="1800"/>
            </a:p>
          </p:txBody>
        </p:sp>
      </p:grpSp>
      <p:sp>
        <p:nvSpPr>
          <p:cNvPr id="248" name="системный…"/>
          <p:cNvSpPr txBox="1"/>
          <p:nvPr/>
        </p:nvSpPr>
        <p:spPr>
          <a:xfrm>
            <a:off x="2749458" y="2093155"/>
            <a:ext cx="128015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системный</a:t>
            </a:r>
          </a:p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/>
              <a:t> анализ</a:t>
            </a:r>
          </a:p>
        </p:txBody>
      </p:sp>
      <p:sp>
        <p:nvSpPr>
          <p:cNvPr id="249" name="частичное…"/>
          <p:cNvSpPr txBox="1"/>
          <p:nvPr/>
        </p:nvSpPr>
        <p:spPr>
          <a:xfrm>
            <a:off x="2780031" y="5586686"/>
            <a:ext cx="132664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 dirty="0" err="1"/>
              <a:t>частичное</a:t>
            </a:r>
            <a:endParaRPr sz="1800" dirty="0"/>
          </a:p>
          <a:p>
            <a:pPr defTabSz="457200">
              <a:defRPr sz="1800">
                <a:solidFill>
                  <a:srgbClr val="5F7BAE"/>
                </a:solidFill>
              </a:defRPr>
            </a:pPr>
            <a:r>
              <a:rPr sz="1800" dirty="0" err="1"/>
              <a:t>понимание</a:t>
            </a:r>
            <a:endParaRPr sz="1800" dirty="0"/>
          </a:p>
        </p:txBody>
      </p:sp>
      <p:sp>
        <p:nvSpPr>
          <p:cNvPr id="250" name="Line"/>
          <p:cNvSpPr/>
          <p:nvPr/>
        </p:nvSpPr>
        <p:spPr>
          <a:xfrm flipH="1">
            <a:off x="3968656" y="5545237"/>
            <a:ext cx="533402" cy="533402"/>
          </a:xfrm>
          <a:prstGeom prst="line">
            <a:avLst/>
          </a:prstGeom>
          <a:ln w="508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5F7BAE"/>
                </a:solidFill>
              </a:defRPr>
            </a:pPr>
            <a:endParaRPr/>
          </a:p>
        </p:txBody>
      </p:sp>
      <p:sp>
        <p:nvSpPr>
          <p:cNvPr id="251" name="Line"/>
          <p:cNvSpPr/>
          <p:nvPr/>
        </p:nvSpPr>
        <p:spPr>
          <a:xfrm flipV="1">
            <a:off x="3324107" y="2779590"/>
            <a:ext cx="35587" cy="2807096"/>
          </a:xfrm>
          <a:prstGeom prst="line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5F7BAE"/>
                </a:solidFill>
              </a:defRPr>
            </a:pPr>
            <a:endParaRPr/>
          </a:p>
        </p:txBody>
      </p:sp>
      <p:sp>
        <p:nvSpPr>
          <p:cNvPr id="252" name="биоинформатика"/>
          <p:cNvSpPr txBox="1"/>
          <p:nvPr/>
        </p:nvSpPr>
        <p:spPr>
          <a:xfrm>
            <a:off x="4044857" y="5217354"/>
            <a:ext cx="199990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800">
                <a:solidFill>
                  <a:srgbClr val="5F7BAE"/>
                </a:solidFill>
              </a:defRPr>
            </a:lvl1pPr>
          </a:lstStyle>
          <a:p>
            <a:r>
              <a:t>биоинформатика</a:t>
            </a:r>
          </a:p>
        </p:txBody>
      </p:sp>
      <p:sp>
        <p:nvSpPr>
          <p:cNvPr id="253" name="Arrow"/>
          <p:cNvSpPr/>
          <p:nvPr/>
        </p:nvSpPr>
        <p:spPr>
          <a:xfrm rot="18650973">
            <a:off x="4621120" y="4690305"/>
            <a:ext cx="990601" cy="365125"/>
          </a:xfrm>
          <a:prstGeom prst="leftArrow">
            <a:avLst>
              <a:gd name="adj1" fmla="val 50000"/>
              <a:gd name="adj2" fmla="val 49965"/>
            </a:avLst>
          </a:prstGeom>
          <a:solidFill>
            <a:srgbClr val="A3B2C1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800">
                <a:solidFill>
                  <a:srgbClr val="5F7BAE"/>
                </a:solidFill>
              </a:defRPr>
            </a:pPr>
            <a:endParaRPr sz="1800"/>
          </a:p>
        </p:txBody>
      </p:sp>
      <p:sp>
        <p:nvSpPr>
          <p:cNvPr id="254" name="Line"/>
          <p:cNvSpPr/>
          <p:nvPr/>
        </p:nvSpPr>
        <p:spPr>
          <a:xfrm flipH="1" flipV="1">
            <a:off x="3587657" y="2702754"/>
            <a:ext cx="914401" cy="2514600"/>
          </a:xfrm>
          <a:prstGeom prst="line">
            <a:avLst/>
          </a:prstGeom>
          <a:ln>
            <a:solidFill>
              <a:srgbClr val="000000"/>
            </a:solidFill>
            <a:prstDash val="dash"/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5F7BAE"/>
                </a:solidFill>
              </a:defRPr>
            </a:pPr>
            <a:endParaRPr/>
          </a:p>
        </p:txBody>
      </p:sp>
      <p:grpSp>
        <p:nvGrpSpPr>
          <p:cNvPr id="257" name="Group"/>
          <p:cNvGrpSpPr/>
          <p:nvPr/>
        </p:nvGrpSpPr>
        <p:grpSpPr>
          <a:xfrm>
            <a:off x="3968658" y="3785428"/>
            <a:ext cx="6794891" cy="2329751"/>
            <a:chOff x="349972" y="569704"/>
            <a:chExt cx="6794888" cy="2329749"/>
          </a:xfrm>
        </p:grpSpPr>
        <p:sp>
          <p:nvSpPr>
            <p:cNvPr id="255" name="Oval"/>
            <p:cNvSpPr/>
            <p:nvPr/>
          </p:nvSpPr>
          <p:spPr>
            <a:xfrm rot="3330278">
              <a:off x="646040" y="273636"/>
              <a:ext cx="2058989" cy="2651125"/>
            </a:xfrm>
            <a:prstGeom prst="ellipse">
              <a:avLst/>
            </a:prstGeom>
            <a:noFill/>
            <a:ln w="38100" cap="flat">
              <a:solidFill>
                <a:srgbClr val="6192E9"/>
              </a:solidFill>
              <a:prstDash val="sysDash"/>
              <a:round/>
            </a:ln>
            <a:effectLst>
              <a:outerShdw dist="23000" dir="5400000" rotWithShape="0">
                <a:srgbClr val="808080">
                  <a:alpha val="3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/>
              </a:pPr>
              <a:endParaRPr sz="1800"/>
            </a:p>
          </p:txBody>
        </p:sp>
        <p:sp>
          <p:nvSpPr>
            <p:cNvPr id="256" name="“-omics” sciences"/>
            <p:cNvSpPr txBox="1"/>
            <p:nvPr/>
          </p:nvSpPr>
          <p:spPr>
            <a:xfrm>
              <a:off x="4083769" y="2314681"/>
              <a:ext cx="3061091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defTabSz="457200">
                <a:defRPr sz="2000">
                  <a:solidFill>
                    <a:srgbClr val="5F7BAE"/>
                  </a:solidFill>
                </a:defRPr>
              </a:pPr>
              <a:r>
                <a:rPr sz="3200" b="1" dirty="0"/>
                <a:t>“-omics” sciences</a:t>
              </a:r>
            </a:p>
          </p:txBody>
        </p:sp>
      </p:grpSp>
      <p:sp>
        <p:nvSpPr>
          <p:cNvPr id="258" name="За словами &quot;системная биология&quot; обычно стоит идея о том, что нужно изучать организм, клетку или клетку с вирусом как некую систему в целом. Но как именно это сделать, никто на самом деле не понимает. Таким образом, реально под этот зонтик попадают широкомасштабные (high throughput) исследования чего-либо и комбинации таких исследований..."/>
          <p:cNvSpPr/>
          <p:nvPr/>
        </p:nvSpPr>
        <p:spPr>
          <a:xfrm>
            <a:off x="4349657" y="2169355"/>
            <a:ext cx="6324600" cy="1234441"/>
          </a:xfrm>
          <a:prstGeom prst="rect">
            <a:avLst/>
          </a:prstGeom>
          <a:solidFill>
            <a:srgbClr val="DFE5E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800"/>
              </a:spcBef>
              <a:defRPr sz="1500">
                <a:solidFill>
                  <a:srgbClr val="5F7BAE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За словами "системная биология" обычно стоит идея о том, что нужно изучать организм, клетку или клетку с вирусом как некую систему в целом. Но как именно это сделать, никто на самом деле не понимает. Таким образом, реально под этот зонтик попадают широкомасштабные (high throughput) исследования чего-либо и комбинации таких исследований... </a:t>
            </a:r>
          </a:p>
        </p:txBody>
      </p:sp>
      <p:sp>
        <p:nvSpPr>
          <p:cNvPr id="259" name="Пока существующая Системная Биология подразумевает не столько исследования каких-то биологических систем, сколько подробное описание их частей. Хотя, конечно, на основании полученных таким образом данных уже можно строить какие-то модели, но это другой вопрос."/>
          <p:cNvSpPr/>
          <p:nvPr/>
        </p:nvSpPr>
        <p:spPr>
          <a:xfrm>
            <a:off x="6635657" y="3617153"/>
            <a:ext cx="4267200" cy="1708160"/>
          </a:xfrm>
          <a:prstGeom prst="rect">
            <a:avLst/>
          </a:prstGeom>
          <a:solidFill>
            <a:srgbClr val="DFE5E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800"/>
              </a:spcBef>
              <a:defRPr sz="1500" b="1" i="1">
                <a:solidFill>
                  <a:srgbClr val="5F7BAE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500"/>
              <a:t>Пока существующая Системная Биология подразумевает не столько исследования каких-то биологических систем, сколько подробное описание их частей. Хотя, конечно, на основании полученных таким образом данных уже можно строить какие-то модели, но это другой вопрос.</a:t>
            </a:r>
          </a:p>
        </p:txBody>
      </p:sp>
      <p:sp>
        <p:nvSpPr>
          <p:cNvPr id="260" name="Евгений Кунин:"/>
          <p:cNvSpPr txBox="1"/>
          <p:nvPr/>
        </p:nvSpPr>
        <p:spPr>
          <a:xfrm>
            <a:off x="4349177" y="1730727"/>
            <a:ext cx="179311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800" b="1">
                <a:solidFill>
                  <a:srgbClr val="5F7BAE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Евгений Кунин: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Основные источники информации в системной биологии"/>
          <p:cNvSpPr txBox="1">
            <a:spLocks noGrp="1"/>
          </p:cNvSpPr>
          <p:nvPr>
            <p:ph type="title" idx="4294967295"/>
          </p:nvPr>
        </p:nvSpPr>
        <p:spPr>
          <a:xfrm>
            <a:off x="1183186" y="476973"/>
            <a:ext cx="8521700" cy="12096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dirty="0" err="1"/>
              <a:t>Основные</a:t>
            </a:r>
            <a:r>
              <a:rPr dirty="0"/>
              <a:t> </a:t>
            </a:r>
            <a:r>
              <a:rPr dirty="0" err="1"/>
              <a:t>источники</a:t>
            </a:r>
            <a:r>
              <a:rPr dirty="0"/>
              <a:t> </a:t>
            </a:r>
            <a:r>
              <a:rPr dirty="0" err="1"/>
              <a:t>информации</a:t>
            </a:r>
            <a:r>
              <a:rPr dirty="0"/>
              <a:t> в </a:t>
            </a:r>
            <a:r>
              <a:rPr dirty="0" err="1"/>
              <a:t>системной</a:t>
            </a:r>
            <a:r>
              <a:rPr dirty="0"/>
              <a:t> </a:t>
            </a:r>
            <a:r>
              <a:rPr dirty="0" err="1"/>
              <a:t>биологии</a:t>
            </a:r>
            <a:endParaRPr dirty="0"/>
          </a:p>
        </p:txBody>
      </p:sp>
      <p:pic>
        <p:nvPicPr>
          <p:cNvPr id="1026" name="Picture 2" descr="https://cf.ppt-online.org/files/slide/v/VI85Cofzj73TQwxMUD2gvc4NLlGiYKnbtp9ZXe/slide-28.jpg">
            <a:extLst>
              <a:ext uri="{FF2B5EF4-FFF2-40B4-BE49-F238E27FC236}">
                <a16:creationId xmlns:a16="http://schemas.microsoft.com/office/drawing/2014/main" id="{E962B329-4B0F-42C8-8F08-E3E8A5B8C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56" b="17960"/>
          <a:stretch/>
        </p:blipFill>
        <p:spPr bwMode="auto">
          <a:xfrm>
            <a:off x="1462000" y="1939636"/>
            <a:ext cx="9267999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Основные источники информации в системной биологии"/>
          <p:cNvSpPr txBox="1">
            <a:spLocks noGrp="1"/>
          </p:cNvSpPr>
          <p:nvPr>
            <p:ph type="title" idx="4294967295"/>
          </p:nvPr>
        </p:nvSpPr>
        <p:spPr>
          <a:xfrm>
            <a:off x="1177637" y="459996"/>
            <a:ext cx="8521700" cy="12096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dirty="0" err="1"/>
              <a:t>Основные</a:t>
            </a:r>
            <a:r>
              <a:rPr dirty="0"/>
              <a:t> </a:t>
            </a:r>
            <a:r>
              <a:rPr dirty="0" err="1"/>
              <a:t>источники</a:t>
            </a:r>
            <a:r>
              <a:rPr dirty="0"/>
              <a:t> </a:t>
            </a:r>
            <a:r>
              <a:rPr dirty="0" err="1"/>
              <a:t>информации</a:t>
            </a:r>
            <a:r>
              <a:rPr dirty="0"/>
              <a:t> в </a:t>
            </a:r>
            <a:r>
              <a:rPr dirty="0" err="1"/>
              <a:t>системной</a:t>
            </a:r>
            <a:r>
              <a:rPr dirty="0"/>
              <a:t> </a:t>
            </a:r>
            <a:r>
              <a:rPr dirty="0" err="1"/>
              <a:t>биологии</a:t>
            </a:r>
            <a:endParaRPr dirty="0"/>
          </a:p>
        </p:txBody>
      </p:sp>
      <p:sp>
        <p:nvSpPr>
          <p:cNvPr id="270" name="Геномика – основная задача заключается в определении и общем изучении нуклеотидных последовательностей РНК и ДНК на уровне геномов…"/>
          <p:cNvSpPr txBox="1"/>
          <p:nvPr/>
        </p:nvSpPr>
        <p:spPr>
          <a:xfrm>
            <a:off x="1177636" y="1741586"/>
            <a:ext cx="10113819" cy="3239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buSzPct val="100000"/>
              <a:buFont typeface="Arial"/>
              <a:buChar char="•"/>
              <a:defRPr sz="1400">
                <a:solidFill>
                  <a:srgbClr val="5F7BAE"/>
                </a:solidFill>
              </a:defRPr>
            </a:pPr>
            <a:r>
              <a:rPr lang="ru-RU" sz="1600" dirty="0"/>
              <a:t> </a:t>
            </a:r>
            <a:r>
              <a:rPr lang="ru-RU" sz="1600" b="1" dirty="0"/>
              <a:t>Геномика</a:t>
            </a:r>
            <a:r>
              <a:rPr lang="ru-RU" sz="1600" dirty="0"/>
              <a:t> – основная задача заключается в определении и общем изучении нуклеотидных последовательностей РНК и ДНК на уровне геномов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SzPct val="100000"/>
              <a:buFont typeface="Arial"/>
              <a:buChar char="•"/>
              <a:defRPr sz="1400">
                <a:solidFill>
                  <a:srgbClr val="5F7BAE"/>
                </a:solidFill>
              </a:defRPr>
            </a:pPr>
            <a:r>
              <a:rPr lang="ru-RU" sz="1600" dirty="0"/>
              <a:t>  </a:t>
            </a:r>
            <a:r>
              <a:rPr lang="ru-RU" sz="1600" b="1" dirty="0" err="1"/>
              <a:t>Транскриптомика</a:t>
            </a:r>
            <a:r>
              <a:rPr lang="ru-RU" sz="1600" dirty="0"/>
              <a:t> – идентификация всех РНК в клетке, (кодирующих или </a:t>
            </a:r>
            <a:r>
              <a:rPr lang="ru-RU" sz="1600" dirty="0" err="1"/>
              <a:t>некодирующих</a:t>
            </a:r>
            <a:r>
              <a:rPr lang="ru-RU" sz="1600" dirty="0"/>
              <a:t>), определение количества каждой индивидуальной РНК, определение закономерностей экспрессии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SzPct val="100000"/>
              <a:buFont typeface="Arial"/>
              <a:buChar char="•"/>
              <a:defRPr sz="1400">
                <a:solidFill>
                  <a:srgbClr val="5F7BAE"/>
                </a:solidFill>
              </a:defRPr>
            </a:pPr>
            <a:r>
              <a:rPr lang="ru-RU" sz="1600" dirty="0"/>
              <a:t>   </a:t>
            </a:r>
            <a:r>
              <a:rPr lang="ru-RU" sz="1600" b="1" dirty="0" err="1"/>
              <a:t>Протеомика</a:t>
            </a:r>
            <a:r>
              <a:rPr lang="ru-RU" sz="1600" dirty="0"/>
              <a:t> – определение всех белковых компонентов на уровне клетки, их функционального состояния и динамики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SzPct val="100000"/>
              <a:buFont typeface="Arial"/>
              <a:buChar char="•"/>
              <a:defRPr sz="1400">
                <a:solidFill>
                  <a:srgbClr val="5F7BAE"/>
                </a:solidFill>
              </a:defRPr>
            </a:pPr>
            <a:r>
              <a:rPr lang="ru-RU" sz="1600" dirty="0"/>
              <a:t>   </a:t>
            </a:r>
            <a:r>
              <a:rPr lang="ru-RU" sz="1600" b="1" dirty="0" err="1"/>
              <a:t>Метаболомика</a:t>
            </a:r>
            <a:r>
              <a:rPr lang="ru-RU" sz="1600" dirty="0"/>
              <a:t> –  описывает биохимическое состояние клетки, определяя и измеряя концентрации так называемых малых молекул, метаболитов</a:t>
            </a:r>
            <a:endParaRPr sz="1600" dirty="0"/>
          </a:p>
        </p:txBody>
      </p:sp>
      <p:grpSp>
        <p:nvGrpSpPr>
          <p:cNvPr id="273" name="Group"/>
          <p:cNvGrpSpPr/>
          <p:nvPr/>
        </p:nvGrpSpPr>
        <p:grpSpPr>
          <a:xfrm>
            <a:off x="6643252" y="5603167"/>
            <a:ext cx="5312543" cy="695858"/>
            <a:chOff x="0" y="0"/>
            <a:chExt cx="5312541" cy="695857"/>
          </a:xfrm>
        </p:grpSpPr>
        <p:sp>
          <p:nvSpPr>
            <p:cNvPr id="271" name="только ленивый не прибавляет «омика» к названию своей науки..."/>
            <p:cNvSpPr txBox="1"/>
            <p:nvPr/>
          </p:nvSpPr>
          <p:spPr>
            <a:xfrm>
              <a:off x="0" y="388082"/>
              <a:ext cx="5281250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 sz="1400" i="1">
                  <a:solidFill>
                    <a:srgbClr val="5F7BAE"/>
                  </a:solidFill>
                </a:defRPr>
              </a:lvl1pPr>
            </a:lstStyle>
            <a:p>
              <a:r>
                <a:rPr dirty="0" err="1"/>
                <a:t>только</a:t>
              </a:r>
              <a:r>
                <a:rPr dirty="0"/>
                <a:t> </a:t>
              </a:r>
              <a:r>
                <a:rPr dirty="0" err="1"/>
                <a:t>ленивый</a:t>
              </a:r>
              <a:r>
                <a:rPr dirty="0"/>
                <a:t> </a:t>
              </a:r>
              <a:r>
                <a:rPr dirty="0" err="1"/>
                <a:t>не</a:t>
              </a:r>
              <a:r>
                <a:rPr dirty="0"/>
                <a:t> </a:t>
              </a:r>
              <a:r>
                <a:rPr dirty="0" err="1"/>
                <a:t>прибавляет</a:t>
              </a:r>
              <a:r>
                <a:rPr dirty="0"/>
                <a:t> «</a:t>
              </a:r>
              <a:r>
                <a:rPr dirty="0" err="1"/>
                <a:t>омика</a:t>
              </a:r>
              <a:r>
                <a:rPr dirty="0"/>
                <a:t>» к </a:t>
              </a:r>
              <a:r>
                <a:rPr dirty="0" err="1"/>
                <a:t>названию</a:t>
              </a:r>
              <a:r>
                <a:rPr dirty="0"/>
                <a:t> </a:t>
              </a:r>
              <a:r>
                <a:rPr dirty="0" err="1"/>
                <a:t>своей</a:t>
              </a:r>
              <a:r>
                <a:rPr dirty="0"/>
                <a:t> </a:t>
              </a:r>
              <a:r>
                <a:rPr dirty="0" err="1"/>
                <a:t>науки</a:t>
              </a:r>
              <a:r>
                <a:rPr dirty="0"/>
                <a:t>...</a:t>
              </a:r>
            </a:p>
          </p:txBody>
        </p:sp>
        <p:sp>
          <p:nvSpPr>
            <p:cNvPr id="272" name="Эпигеномика, гликомика, микробиомика, резистомика..."/>
            <p:cNvSpPr txBox="1"/>
            <p:nvPr/>
          </p:nvSpPr>
          <p:spPr>
            <a:xfrm>
              <a:off x="0" y="0"/>
              <a:ext cx="5312541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 sz="1600" b="1">
                  <a:solidFill>
                    <a:srgbClr val="5F7BAE"/>
                  </a:solidFill>
                </a:defRPr>
              </a:lvl1pPr>
            </a:lstStyle>
            <a:p>
              <a:r>
                <a:rPr i="1" dirty="0" err="1"/>
                <a:t>Эпигеномика</a:t>
              </a:r>
              <a:r>
                <a:rPr i="1" dirty="0"/>
                <a:t>, </a:t>
              </a:r>
              <a:r>
                <a:rPr i="1" dirty="0" err="1"/>
                <a:t>гликомика</a:t>
              </a:r>
              <a:r>
                <a:rPr i="1" dirty="0"/>
                <a:t>, </a:t>
              </a:r>
              <a:r>
                <a:rPr i="1" dirty="0" err="1"/>
                <a:t>микробиомика</a:t>
              </a:r>
              <a:r>
                <a:rPr i="1" dirty="0"/>
                <a:t>, </a:t>
              </a:r>
              <a:r>
                <a:rPr i="1" dirty="0" err="1"/>
                <a:t>резистомика</a:t>
              </a:r>
              <a:r>
                <a:rPr i="1" dirty="0"/>
                <a:t>...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proteins and interactions.pdf" descr="proteins and interactions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68059" y="3093943"/>
            <a:ext cx="6798617" cy="3076298"/>
          </a:xfrm>
          <a:prstGeom prst="rect">
            <a:avLst/>
          </a:prstGeom>
          <a:ln w="12700">
            <a:miter lim="400000"/>
          </a:ln>
        </p:spPr>
      </p:pic>
      <p:sp>
        <p:nvSpPr>
          <p:cNvPr id="482" name="Интерактомика – важнейший компонент системной биологии"/>
          <p:cNvSpPr txBox="1">
            <a:spLocks noGrp="1"/>
          </p:cNvSpPr>
          <p:nvPr>
            <p:ph type="title" idx="4294967295"/>
          </p:nvPr>
        </p:nvSpPr>
        <p:spPr>
          <a:xfrm>
            <a:off x="1157425" y="496981"/>
            <a:ext cx="8521700" cy="12096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dirty="0" err="1"/>
              <a:t>Интерактомика</a:t>
            </a:r>
            <a:r>
              <a:rPr dirty="0"/>
              <a:t> – </a:t>
            </a:r>
            <a:r>
              <a:rPr dirty="0" err="1"/>
              <a:t>важнейший</a:t>
            </a:r>
            <a:r>
              <a:rPr dirty="0"/>
              <a:t> </a:t>
            </a:r>
            <a:r>
              <a:rPr dirty="0" err="1"/>
              <a:t>компонент</a:t>
            </a:r>
            <a:r>
              <a:rPr dirty="0"/>
              <a:t> </a:t>
            </a:r>
            <a:r>
              <a:rPr dirty="0" err="1"/>
              <a:t>системной</a:t>
            </a:r>
            <a:r>
              <a:rPr dirty="0"/>
              <a:t> </a:t>
            </a:r>
            <a:r>
              <a:rPr dirty="0" err="1"/>
              <a:t>биологии</a:t>
            </a:r>
            <a:endParaRPr dirty="0"/>
          </a:p>
        </p:txBody>
      </p:sp>
      <p:sp>
        <p:nvSpPr>
          <p:cNvPr id="483" name="Интерактомика – основная задача заключается в определении взаимодействий молекул (белков, ДНК, РНК) на уровне клетки, а также в изучении динамики этих взаимодействий…"/>
          <p:cNvSpPr txBox="1"/>
          <p:nvPr/>
        </p:nvSpPr>
        <p:spPr>
          <a:xfrm>
            <a:off x="1157425" y="1741052"/>
            <a:ext cx="9123539" cy="1162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just" defTabSz="457200">
              <a:lnSpc>
                <a:spcPct val="150000"/>
              </a:lnSpc>
              <a:spcBef>
                <a:spcPts val="600"/>
              </a:spcBef>
              <a:buFont typeface="Arial"/>
              <a:defRPr sz="1500">
                <a:solidFill>
                  <a:srgbClr val="5F7BAE"/>
                </a:solidFill>
              </a:defRPr>
            </a:pPr>
            <a:r>
              <a:rPr sz="1600" dirty="0"/>
              <a:t>   </a:t>
            </a:r>
            <a:r>
              <a:rPr sz="1600" b="1" dirty="0" err="1"/>
              <a:t>Интерактомика</a:t>
            </a:r>
            <a:r>
              <a:rPr sz="1600" b="1" dirty="0"/>
              <a:t> </a:t>
            </a:r>
            <a:r>
              <a:rPr sz="1600" dirty="0"/>
              <a:t>– </a:t>
            </a:r>
            <a:r>
              <a:rPr sz="1600" dirty="0" err="1"/>
              <a:t>основная</a:t>
            </a:r>
            <a:r>
              <a:rPr sz="1600" dirty="0"/>
              <a:t> </a:t>
            </a:r>
            <a:r>
              <a:rPr sz="1600" dirty="0" err="1"/>
              <a:t>задача</a:t>
            </a:r>
            <a:r>
              <a:rPr sz="1600" dirty="0"/>
              <a:t> </a:t>
            </a:r>
            <a:r>
              <a:rPr sz="1600" dirty="0" err="1"/>
              <a:t>заключается</a:t>
            </a:r>
            <a:r>
              <a:rPr sz="1600" dirty="0"/>
              <a:t> в </a:t>
            </a:r>
            <a:r>
              <a:rPr sz="1600" dirty="0" err="1"/>
              <a:t>определении</a:t>
            </a:r>
            <a:r>
              <a:rPr sz="1600" dirty="0"/>
              <a:t> </a:t>
            </a:r>
            <a:r>
              <a:rPr sz="1600" dirty="0" err="1"/>
              <a:t>взаимодействий</a:t>
            </a:r>
            <a:r>
              <a:rPr sz="1600" dirty="0"/>
              <a:t> </a:t>
            </a:r>
            <a:r>
              <a:rPr sz="1600" dirty="0" err="1"/>
              <a:t>молекул</a:t>
            </a:r>
            <a:r>
              <a:rPr sz="1600" dirty="0"/>
              <a:t> (</a:t>
            </a:r>
            <a:r>
              <a:rPr sz="1600" dirty="0" err="1"/>
              <a:t>белков</a:t>
            </a:r>
            <a:r>
              <a:rPr sz="1600" dirty="0"/>
              <a:t>,</a:t>
            </a:r>
            <a:r>
              <a:rPr lang="ru-RU" sz="1600" dirty="0"/>
              <a:t> </a:t>
            </a:r>
            <a:r>
              <a:rPr sz="1600" dirty="0"/>
              <a:t>ДНК, РНК) </a:t>
            </a:r>
            <a:r>
              <a:rPr sz="1600" dirty="0" err="1"/>
              <a:t>на</a:t>
            </a:r>
            <a:r>
              <a:rPr sz="1600" dirty="0"/>
              <a:t> </a:t>
            </a:r>
            <a:r>
              <a:rPr sz="1600" dirty="0" err="1"/>
              <a:t>уровне</a:t>
            </a:r>
            <a:r>
              <a:rPr sz="1600" dirty="0"/>
              <a:t> </a:t>
            </a:r>
            <a:r>
              <a:rPr sz="1600" dirty="0" err="1"/>
              <a:t>клетки</a:t>
            </a:r>
            <a:r>
              <a:rPr sz="1600" dirty="0"/>
              <a:t>, а </a:t>
            </a:r>
            <a:r>
              <a:rPr sz="1600" dirty="0" err="1"/>
              <a:t>также</a:t>
            </a:r>
            <a:r>
              <a:rPr sz="1600" dirty="0"/>
              <a:t> в </a:t>
            </a:r>
            <a:r>
              <a:rPr sz="1600" dirty="0" err="1"/>
              <a:t>изучении</a:t>
            </a:r>
            <a:r>
              <a:rPr sz="1600" dirty="0"/>
              <a:t> </a:t>
            </a:r>
            <a:r>
              <a:rPr sz="1600" dirty="0" err="1"/>
              <a:t>динамики</a:t>
            </a:r>
            <a:r>
              <a:rPr sz="1600" dirty="0"/>
              <a:t> </a:t>
            </a:r>
            <a:r>
              <a:rPr sz="1600" dirty="0" err="1"/>
              <a:t>этих</a:t>
            </a:r>
            <a:r>
              <a:rPr sz="1600" dirty="0"/>
              <a:t> </a:t>
            </a:r>
            <a:r>
              <a:rPr sz="1600" dirty="0" err="1"/>
              <a:t>взаимодействий</a:t>
            </a:r>
            <a:r>
              <a:rPr lang="ru-RU" sz="1600" dirty="0"/>
              <a:t> </a:t>
            </a:r>
            <a:r>
              <a:rPr sz="1600" dirty="0" err="1"/>
              <a:t>позволяет</a:t>
            </a:r>
            <a:r>
              <a:rPr sz="1600" dirty="0"/>
              <a:t> </a:t>
            </a:r>
            <a:r>
              <a:rPr sz="1600" dirty="0" err="1"/>
              <a:t>получить</a:t>
            </a:r>
            <a:r>
              <a:rPr sz="1600" dirty="0"/>
              <a:t> </a:t>
            </a:r>
            <a:r>
              <a:rPr sz="1600" dirty="0" err="1"/>
              <a:t>первое</a:t>
            </a:r>
            <a:r>
              <a:rPr sz="1600" dirty="0"/>
              <a:t> </a:t>
            </a:r>
            <a:r>
              <a:rPr sz="1600" dirty="0" err="1"/>
              <a:t>приближение</a:t>
            </a:r>
            <a:r>
              <a:rPr sz="1600" dirty="0"/>
              <a:t> к </a:t>
            </a:r>
            <a:r>
              <a:rPr sz="1600" dirty="0" err="1"/>
              <a:t>модели</a:t>
            </a:r>
            <a:r>
              <a:rPr sz="1600" dirty="0"/>
              <a:t> – </a:t>
            </a:r>
            <a:r>
              <a:rPr sz="1600" dirty="0" err="1"/>
              <a:t>карты</a:t>
            </a:r>
            <a:r>
              <a:rPr sz="1600" dirty="0"/>
              <a:t> </a:t>
            </a:r>
            <a:r>
              <a:rPr sz="1600" dirty="0" err="1"/>
              <a:t>сетей</a:t>
            </a:r>
            <a:r>
              <a:rPr sz="1600" dirty="0"/>
              <a:t> </a:t>
            </a:r>
            <a:r>
              <a:rPr sz="1600" dirty="0" err="1"/>
              <a:t>взаимодействия</a:t>
            </a:r>
            <a:endParaRPr sz="1600" dirty="0"/>
          </a:p>
        </p:txBody>
      </p:sp>
      <p:sp>
        <p:nvSpPr>
          <p:cNvPr id="485" name="Rectangle"/>
          <p:cNvSpPr/>
          <p:nvPr/>
        </p:nvSpPr>
        <p:spPr>
          <a:xfrm>
            <a:off x="7068580" y="5880325"/>
            <a:ext cx="457201" cy="152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457200">
              <a:defRPr sz="1800">
                <a:solidFill>
                  <a:srgbClr val="5F7BAE"/>
                </a:solidFill>
              </a:defRPr>
            </a:pPr>
            <a:endParaRPr sz="1800"/>
          </a:p>
        </p:txBody>
      </p:sp>
      <p:sp>
        <p:nvSpPr>
          <p:cNvPr id="486" name="Rectangle"/>
          <p:cNvSpPr/>
          <p:nvPr/>
        </p:nvSpPr>
        <p:spPr>
          <a:xfrm>
            <a:off x="7626040" y="5880325"/>
            <a:ext cx="609601" cy="152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457200">
              <a:defRPr sz="1800">
                <a:solidFill>
                  <a:srgbClr val="5F7BAE"/>
                </a:solidFill>
              </a:defRPr>
            </a:pPr>
            <a:endParaRPr sz="1800"/>
          </a:p>
        </p:txBody>
      </p:sp>
      <p:sp>
        <p:nvSpPr>
          <p:cNvPr id="487" name="Rectangle"/>
          <p:cNvSpPr/>
          <p:nvPr/>
        </p:nvSpPr>
        <p:spPr>
          <a:xfrm>
            <a:off x="8427060" y="5880325"/>
            <a:ext cx="838200" cy="152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457200">
              <a:defRPr sz="1800">
                <a:solidFill>
                  <a:srgbClr val="5F7BAE"/>
                </a:solidFill>
              </a:defRPr>
            </a:pPr>
            <a:endParaRPr sz="1800"/>
          </a:p>
        </p:txBody>
      </p:sp>
      <p:sp>
        <p:nvSpPr>
          <p:cNvPr id="488" name="Rectangle"/>
          <p:cNvSpPr/>
          <p:nvPr/>
        </p:nvSpPr>
        <p:spPr>
          <a:xfrm>
            <a:off x="9443534" y="5880325"/>
            <a:ext cx="609601" cy="152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457200">
              <a:defRPr sz="1800">
                <a:solidFill>
                  <a:srgbClr val="5F7BAE"/>
                </a:solidFill>
              </a:defRPr>
            </a:pPr>
            <a:endParaRPr sz="1800"/>
          </a:p>
        </p:txBody>
      </p:sp>
      <p:sp>
        <p:nvSpPr>
          <p:cNvPr id="489" name="комплексы"/>
          <p:cNvSpPr txBox="1"/>
          <p:nvPr/>
        </p:nvSpPr>
        <p:spPr>
          <a:xfrm>
            <a:off x="9520180" y="5828255"/>
            <a:ext cx="760784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000">
                <a:solidFill>
                  <a:srgbClr val="5F7BAE"/>
                </a:solidFill>
              </a:defRPr>
            </a:lvl1pPr>
          </a:lstStyle>
          <a:p>
            <a:r>
              <a:t>комплексы</a:t>
            </a:r>
          </a:p>
        </p:txBody>
      </p:sp>
      <p:sp>
        <p:nvSpPr>
          <p:cNvPr id="490" name="белки"/>
          <p:cNvSpPr txBox="1"/>
          <p:nvPr/>
        </p:nvSpPr>
        <p:spPr>
          <a:xfrm>
            <a:off x="7050675" y="5840954"/>
            <a:ext cx="609601" cy="23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900">
                <a:solidFill>
                  <a:srgbClr val="5F7BAE"/>
                </a:solidFill>
              </a:defRPr>
            </a:lvl1pPr>
          </a:lstStyle>
          <a:p>
            <a:r>
              <a:t>белки</a:t>
            </a:r>
          </a:p>
        </p:txBody>
      </p:sp>
      <p:sp>
        <p:nvSpPr>
          <p:cNvPr id="491" name="Взаимо-…"/>
          <p:cNvSpPr txBox="1"/>
          <p:nvPr/>
        </p:nvSpPr>
        <p:spPr>
          <a:xfrm>
            <a:off x="7672303" y="5828254"/>
            <a:ext cx="63574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000">
                <a:solidFill>
                  <a:srgbClr val="5F7BAE"/>
                </a:solidFill>
              </a:defRPr>
            </a:pPr>
            <a:r>
              <a:rPr sz="1000"/>
              <a:t>Взаимо-</a:t>
            </a:r>
          </a:p>
          <a:p>
            <a:pPr defTabSz="457200">
              <a:defRPr sz="1000">
                <a:solidFill>
                  <a:srgbClr val="5F7BAE"/>
                </a:solidFill>
              </a:defRPr>
            </a:pPr>
            <a:r>
              <a:rPr sz="1000"/>
              <a:t>действия</a:t>
            </a:r>
          </a:p>
        </p:txBody>
      </p:sp>
      <p:sp>
        <p:nvSpPr>
          <p:cNvPr id="492" name="Бинарные взаимо-…"/>
          <p:cNvSpPr txBox="1"/>
          <p:nvPr/>
        </p:nvSpPr>
        <p:spPr>
          <a:xfrm>
            <a:off x="8458810" y="5807021"/>
            <a:ext cx="838200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000">
                <a:solidFill>
                  <a:srgbClr val="5F7BAE"/>
                </a:solidFill>
              </a:defRPr>
            </a:pPr>
            <a:r>
              <a:rPr sz="1000"/>
              <a:t>Бинарные взаимо-</a:t>
            </a:r>
          </a:p>
          <a:p>
            <a:pPr defTabSz="457200">
              <a:defRPr sz="1000">
                <a:solidFill>
                  <a:srgbClr val="5F7BAE"/>
                </a:solidFill>
              </a:defRPr>
            </a:pPr>
            <a:r>
              <a:rPr sz="1000"/>
              <a:t>действия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5659" y="12114529"/>
            <a:ext cx="193041" cy="2184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defTabSz="457200">
              <a:defRPr sz="700">
                <a:solidFill>
                  <a:srgbClr val="9DA9C6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495" name="Сети взаимодействий позволяют получить дополнительную информацию"/>
          <p:cNvSpPr txBox="1">
            <a:spLocks noGrp="1"/>
          </p:cNvSpPr>
          <p:nvPr>
            <p:ph type="title" idx="4294967295"/>
          </p:nvPr>
        </p:nvSpPr>
        <p:spPr>
          <a:xfrm>
            <a:off x="1213027" y="623455"/>
            <a:ext cx="8826500" cy="1089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dirty="0" err="1"/>
              <a:t>Сети</a:t>
            </a:r>
            <a:r>
              <a:rPr dirty="0"/>
              <a:t> </a:t>
            </a:r>
            <a:r>
              <a:rPr dirty="0" err="1"/>
              <a:t>взаимодействий</a:t>
            </a:r>
            <a:r>
              <a:rPr dirty="0"/>
              <a:t> </a:t>
            </a:r>
            <a:r>
              <a:rPr dirty="0" err="1"/>
              <a:t>позволяют</a:t>
            </a:r>
            <a:r>
              <a:rPr dirty="0"/>
              <a:t> </a:t>
            </a:r>
            <a:r>
              <a:rPr dirty="0" err="1"/>
              <a:t>получить</a:t>
            </a:r>
            <a:r>
              <a:rPr dirty="0"/>
              <a:t> </a:t>
            </a:r>
            <a:r>
              <a:rPr dirty="0" err="1"/>
              <a:t>дополнительную</a:t>
            </a:r>
            <a:r>
              <a:rPr dirty="0"/>
              <a:t> </a:t>
            </a:r>
            <a:r>
              <a:rPr dirty="0" err="1"/>
              <a:t>информацию</a:t>
            </a:r>
            <a:r>
              <a:rPr dirty="0"/>
              <a:t>  </a:t>
            </a:r>
          </a:p>
        </p:txBody>
      </p:sp>
      <p:pic>
        <p:nvPicPr>
          <p:cNvPr id="496" name="yeast genetic interactions smaller.png" descr="yeast genetic interactions small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473" y="1919392"/>
            <a:ext cx="5013325" cy="4106863"/>
          </a:xfrm>
          <a:prstGeom prst="rect">
            <a:avLst/>
          </a:prstGeom>
          <a:ln w="12700">
            <a:miter lim="400000"/>
          </a:ln>
        </p:spPr>
      </p:pic>
      <p:sp>
        <p:nvSpPr>
          <p:cNvPr id="497" name="Глобальная сеть генетических взаимодействий в дрожжах"/>
          <p:cNvSpPr txBox="1"/>
          <p:nvPr/>
        </p:nvSpPr>
        <p:spPr>
          <a:xfrm>
            <a:off x="7329739" y="1919392"/>
            <a:ext cx="270978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700">
                <a:solidFill>
                  <a:srgbClr val="5F7BA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dirty="0" err="1"/>
              <a:t>Глобальная</a:t>
            </a:r>
            <a:r>
              <a:rPr dirty="0"/>
              <a:t> </a:t>
            </a:r>
            <a:r>
              <a:rPr dirty="0" err="1"/>
              <a:t>сеть</a:t>
            </a:r>
            <a:r>
              <a:rPr dirty="0"/>
              <a:t> </a:t>
            </a:r>
            <a:r>
              <a:rPr dirty="0" err="1"/>
              <a:t>генетических</a:t>
            </a:r>
            <a:r>
              <a:rPr dirty="0"/>
              <a:t> </a:t>
            </a:r>
            <a:r>
              <a:rPr dirty="0" err="1"/>
              <a:t>взаимодействий</a:t>
            </a:r>
            <a:r>
              <a:rPr dirty="0"/>
              <a:t> в </a:t>
            </a:r>
            <a:r>
              <a:rPr dirty="0" err="1"/>
              <a:t>дрожжах</a:t>
            </a:r>
            <a:endParaRPr dirty="0"/>
          </a:p>
        </p:txBody>
      </p:sp>
      <p:sp>
        <p:nvSpPr>
          <p:cNvPr id="499" name="A)"/>
          <p:cNvSpPr txBox="1"/>
          <p:nvPr/>
        </p:nvSpPr>
        <p:spPr>
          <a:xfrm>
            <a:off x="4562476" y="3819526"/>
            <a:ext cx="193321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700" b="1">
                <a:solidFill>
                  <a:srgbClr val="5F7BAE"/>
                </a:solidFill>
              </a:defRPr>
            </a:lvl1pPr>
          </a:lstStyle>
          <a:p>
            <a:r>
              <a:t>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Клеточные линии как средство изучения рака"/>
          <p:cNvSpPr txBox="1">
            <a:spLocks noGrp="1"/>
          </p:cNvSpPr>
          <p:nvPr>
            <p:ph type="title"/>
          </p:nvPr>
        </p:nvSpPr>
        <p:spPr>
          <a:xfrm>
            <a:off x="1241949" y="374074"/>
            <a:ext cx="6347713" cy="1320800"/>
          </a:xfrm>
          <a:prstGeom prst="rect">
            <a:avLst/>
          </a:prstGeom>
        </p:spPr>
        <p:txBody>
          <a:bodyPr/>
          <a:lstStyle>
            <a:lvl1pPr defTabSz="758951">
              <a:defRPr sz="2988"/>
            </a:lvl1pPr>
          </a:lstStyle>
          <a:p>
            <a:r>
              <a:rPr dirty="0" err="1"/>
              <a:t>Клеточные</a:t>
            </a:r>
            <a:r>
              <a:rPr dirty="0"/>
              <a:t> </a:t>
            </a:r>
            <a:r>
              <a:rPr dirty="0" err="1"/>
              <a:t>линии</a:t>
            </a:r>
            <a:r>
              <a:rPr dirty="0"/>
              <a:t>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средство</a:t>
            </a:r>
            <a:r>
              <a:rPr dirty="0"/>
              <a:t> </a:t>
            </a:r>
            <a:r>
              <a:rPr dirty="0" err="1"/>
              <a:t>изучения</a:t>
            </a:r>
            <a:r>
              <a:rPr dirty="0"/>
              <a:t> </a:t>
            </a:r>
            <a:r>
              <a:rPr dirty="0" err="1"/>
              <a:t>рака</a:t>
            </a:r>
            <a:r>
              <a:rPr dirty="0"/>
              <a:t> </a:t>
            </a:r>
          </a:p>
        </p:txBody>
      </p:sp>
      <p:pic>
        <p:nvPicPr>
          <p:cNvPr id="208" name="cell lines battle cancer shot.png" descr="cell lines battle cancer sho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1949" y="1805421"/>
            <a:ext cx="4230595" cy="4449274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уровни экспрессии генов…"/>
          <p:cNvSpPr txBox="1"/>
          <p:nvPr/>
        </p:nvSpPr>
        <p:spPr>
          <a:xfrm>
            <a:off x="5797458" y="1919581"/>
            <a:ext cx="3767138" cy="3508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   </a:t>
            </a:r>
            <a:r>
              <a:rPr dirty="0" err="1"/>
              <a:t>уровни</a:t>
            </a:r>
            <a:r>
              <a:rPr dirty="0"/>
              <a:t> </a:t>
            </a:r>
            <a:r>
              <a:rPr dirty="0" err="1"/>
              <a:t>экспрессии</a:t>
            </a:r>
            <a:r>
              <a:rPr dirty="0"/>
              <a:t> </a:t>
            </a:r>
            <a:r>
              <a:rPr dirty="0" err="1"/>
              <a:t>генов</a:t>
            </a:r>
            <a:endParaRPr dirty="0"/>
          </a:p>
          <a:p>
            <a:pPr>
              <a:spcBef>
                <a:spcPts val="1200"/>
              </a:spcBef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   </a:t>
            </a:r>
            <a:r>
              <a:rPr dirty="0" err="1"/>
              <a:t>хромосомные</a:t>
            </a:r>
            <a:r>
              <a:rPr dirty="0"/>
              <a:t> </a:t>
            </a:r>
            <a:r>
              <a:rPr dirty="0" err="1"/>
              <a:t>аномалии</a:t>
            </a:r>
            <a:endParaRPr dirty="0"/>
          </a:p>
          <a:p>
            <a:pPr>
              <a:spcBef>
                <a:spcPts val="1200"/>
              </a:spcBef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   </a:t>
            </a:r>
            <a:r>
              <a:rPr dirty="0" err="1"/>
              <a:t>мутации</a:t>
            </a:r>
            <a:r>
              <a:rPr dirty="0"/>
              <a:t> в </a:t>
            </a:r>
            <a:r>
              <a:rPr dirty="0" err="1"/>
              <a:t>ключевых</a:t>
            </a:r>
            <a:r>
              <a:rPr dirty="0"/>
              <a:t> </a:t>
            </a:r>
            <a:r>
              <a:rPr dirty="0" err="1"/>
              <a:t>генах</a:t>
            </a:r>
            <a:endParaRPr dirty="0"/>
          </a:p>
          <a:p>
            <a:pPr>
              <a:spcBef>
                <a:spcPts val="1200"/>
              </a:spcBef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   </a:t>
            </a:r>
            <a:r>
              <a:rPr dirty="0" err="1"/>
              <a:t>устойчивость</a:t>
            </a:r>
            <a:r>
              <a:rPr dirty="0"/>
              <a:t> к </a:t>
            </a:r>
            <a:r>
              <a:rPr dirty="0" err="1"/>
              <a:t>лекарствам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446278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Даёт доступ к данным более 13 000 образцов опухолей…"/>
          <p:cNvSpPr txBox="1"/>
          <p:nvPr/>
        </p:nvSpPr>
        <p:spPr>
          <a:xfrm>
            <a:off x="1163646" y="1780917"/>
            <a:ext cx="7440027" cy="4108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just">
              <a:spcBef>
                <a:spcPts val="1800"/>
              </a:spcBef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2400" dirty="0" err="1"/>
              <a:t>Позволяет</a:t>
            </a:r>
            <a:r>
              <a:rPr sz="2400" dirty="0"/>
              <a:t> </a:t>
            </a:r>
            <a:r>
              <a:rPr sz="2400" dirty="0" err="1"/>
              <a:t>провести</a:t>
            </a:r>
            <a:r>
              <a:rPr sz="2400" dirty="0"/>
              <a:t> </a:t>
            </a:r>
            <a:r>
              <a:rPr sz="2400" dirty="0" err="1"/>
              <a:t>анализ</a:t>
            </a:r>
            <a:r>
              <a:rPr sz="2400" dirty="0"/>
              <a:t> и </a:t>
            </a:r>
            <a:r>
              <a:rPr sz="2400" dirty="0" err="1"/>
              <a:t>визуализацию</a:t>
            </a:r>
            <a:r>
              <a:rPr sz="2400" dirty="0"/>
              <a:t> </a:t>
            </a:r>
            <a:r>
              <a:rPr sz="2400" dirty="0" err="1"/>
              <a:t>данных</a:t>
            </a:r>
            <a:r>
              <a:rPr sz="2400" dirty="0"/>
              <a:t> </a:t>
            </a:r>
            <a:r>
              <a:rPr sz="2400" dirty="0" err="1"/>
              <a:t>широкомасштабных</a:t>
            </a:r>
            <a:r>
              <a:rPr sz="2400" dirty="0"/>
              <a:t> </a:t>
            </a:r>
            <a:r>
              <a:rPr sz="2400" dirty="0" err="1"/>
              <a:t>исследований</a:t>
            </a:r>
            <a:r>
              <a:rPr sz="2400" dirty="0"/>
              <a:t> </a:t>
            </a:r>
            <a:r>
              <a:rPr sz="2400" dirty="0" err="1"/>
              <a:t>опухолевых</a:t>
            </a:r>
            <a:r>
              <a:rPr sz="2400" dirty="0"/>
              <a:t> </a:t>
            </a:r>
            <a:r>
              <a:rPr sz="2400" dirty="0" err="1"/>
              <a:t>тканей</a:t>
            </a:r>
            <a:endParaRPr sz="2400" dirty="0"/>
          </a:p>
          <a:p>
            <a:pPr algn="just">
              <a:spcBef>
                <a:spcPts val="1800"/>
              </a:spcBef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2400" dirty="0"/>
              <a:t> </a:t>
            </a:r>
            <a:r>
              <a:rPr sz="2400" dirty="0" err="1"/>
              <a:t>Данные</a:t>
            </a:r>
            <a:r>
              <a:rPr sz="2400" dirty="0"/>
              <a:t> </a:t>
            </a:r>
            <a:r>
              <a:rPr sz="2400" dirty="0" err="1"/>
              <a:t>включают</a:t>
            </a:r>
            <a:r>
              <a:rPr sz="2400" dirty="0"/>
              <a:t> в </a:t>
            </a:r>
            <a:r>
              <a:rPr sz="2400" dirty="0" err="1"/>
              <a:t>себя</a:t>
            </a:r>
            <a:r>
              <a:rPr sz="2400" dirty="0"/>
              <a:t> </a:t>
            </a:r>
            <a:r>
              <a:rPr sz="2400" dirty="0" err="1"/>
              <a:t>геномные</a:t>
            </a:r>
            <a:r>
              <a:rPr sz="2400" dirty="0"/>
              <a:t> </a:t>
            </a:r>
            <a:r>
              <a:rPr sz="2400" dirty="0" err="1"/>
              <a:t>перестройки</a:t>
            </a:r>
            <a:r>
              <a:rPr sz="2400" dirty="0"/>
              <a:t>, </a:t>
            </a:r>
            <a:r>
              <a:rPr sz="2400" dirty="0" err="1"/>
              <a:t>уровни</a:t>
            </a:r>
            <a:r>
              <a:rPr sz="2400" dirty="0"/>
              <a:t> </a:t>
            </a:r>
            <a:r>
              <a:rPr sz="2400" dirty="0" err="1"/>
              <a:t>эскпрессии</a:t>
            </a:r>
            <a:r>
              <a:rPr sz="2400" dirty="0"/>
              <a:t> </a:t>
            </a:r>
            <a:r>
              <a:rPr sz="2400" dirty="0" err="1"/>
              <a:t>генов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dirty="0" err="1"/>
              <a:t>уровне</a:t>
            </a:r>
            <a:r>
              <a:rPr sz="2400" dirty="0"/>
              <a:t> РНК и </a:t>
            </a:r>
            <a:r>
              <a:rPr sz="2400" dirty="0" err="1"/>
              <a:t>белка</a:t>
            </a:r>
            <a:r>
              <a:rPr sz="2400" dirty="0"/>
              <a:t>, </a:t>
            </a:r>
            <a:r>
              <a:rPr sz="2400" dirty="0" err="1"/>
              <a:t>мутации</a:t>
            </a:r>
            <a:endParaRPr sz="2400" dirty="0"/>
          </a:p>
          <a:p>
            <a:pPr algn="just">
              <a:spcBef>
                <a:spcPts val="1800"/>
              </a:spcBef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2400" dirty="0"/>
              <a:t> </a:t>
            </a:r>
            <a:r>
              <a:rPr sz="2400" dirty="0" err="1"/>
              <a:t>Позволяет</a:t>
            </a:r>
            <a:r>
              <a:rPr sz="2400" dirty="0"/>
              <a:t> </a:t>
            </a:r>
            <a:r>
              <a:rPr sz="2400" dirty="0" err="1"/>
              <a:t>оценить</a:t>
            </a:r>
            <a:r>
              <a:rPr sz="2400" dirty="0"/>
              <a:t>  </a:t>
            </a:r>
            <a:r>
              <a:rPr sz="2400" dirty="0" err="1"/>
              <a:t>взаимозависимость</a:t>
            </a:r>
            <a:r>
              <a:rPr sz="2400" dirty="0"/>
              <a:t> </a:t>
            </a:r>
            <a:r>
              <a:rPr sz="2400" dirty="0" err="1"/>
              <a:t>внутри</a:t>
            </a:r>
            <a:r>
              <a:rPr sz="2400" dirty="0"/>
              <a:t> </a:t>
            </a:r>
            <a:r>
              <a:rPr sz="2400" dirty="0" err="1"/>
              <a:t>набора</a:t>
            </a:r>
            <a:r>
              <a:rPr sz="2400" dirty="0"/>
              <a:t> </a:t>
            </a:r>
            <a:r>
              <a:rPr sz="2400" dirty="0" err="1"/>
              <a:t>генов</a:t>
            </a:r>
            <a:endParaRPr sz="2400" dirty="0"/>
          </a:p>
          <a:p>
            <a:pPr algn="just">
              <a:spcBef>
                <a:spcPts val="1800"/>
              </a:spcBef>
              <a:buSzPct val="100000"/>
              <a:buFont typeface="Arial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2400" dirty="0"/>
              <a:t> </a:t>
            </a:r>
            <a:r>
              <a:rPr sz="2400" dirty="0" err="1"/>
              <a:t>Даёт</a:t>
            </a:r>
            <a:r>
              <a:rPr sz="2400" dirty="0"/>
              <a:t> </a:t>
            </a:r>
            <a:r>
              <a:rPr sz="2400" dirty="0" err="1"/>
              <a:t>возможность</a:t>
            </a:r>
            <a:r>
              <a:rPr sz="2400" dirty="0"/>
              <a:t> </a:t>
            </a:r>
            <a:r>
              <a:rPr sz="2400" dirty="0" err="1"/>
              <a:t>проследить</a:t>
            </a:r>
            <a:r>
              <a:rPr sz="2400" dirty="0"/>
              <a:t> </a:t>
            </a:r>
            <a:r>
              <a:rPr sz="2400" dirty="0" err="1"/>
              <a:t>связь</a:t>
            </a:r>
            <a:r>
              <a:rPr sz="2400" dirty="0"/>
              <a:t> </a:t>
            </a:r>
            <a:r>
              <a:rPr sz="2400" dirty="0" err="1"/>
              <a:t>этих</a:t>
            </a:r>
            <a:r>
              <a:rPr sz="2400" dirty="0"/>
              <a:t> </a:t>
            </a:r>
            <a:r>
              <a:rPr sz="2400" dirty="0" err="1"/>
              <a:t>данных</a:t>
            </a:r>
            <a:r>
              <a:rPr sz="2400" dirty="0"/>
              <a:t> с </a:t>
            </a:r>
            <a:r>
              <a:rPr sz="2400" dirty="0" err="1"/>
              <a:t>клиническим</a:t>
            </a:r>
            <a:r>
              <a:rPr sz="2400" dirty="0"/>
              <a:t> </a:t>
            </a:r>
            <a:r>
              <a:rPr sz="2400" dirty="0" err="1"/>
              <a:t>исходом</a:t>
            </a:r>
            <a:endParaRPr sz="24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A62C310-EC63-4375-9C45-690C6D75A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46" y="368102"/>
            <a:ext cx="4924596" cy="12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2464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LPCAT3 для слайда copy.png" descr="LPCAT3 для слайда cop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546" y="1885950"/>
            <a:ext cx="5584825" cy="3086100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4997245" y="2019298"/>
            <a:ext cx="228601" cy="22860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13" name="Line"/>
          <p:cNvSpPr/>
          <p:nvPr/>
        </p:nvSpPr>
        <p:spPr>
          <a:xfrm>
            <a:off x="4768645" y="3238498"/>
            <a:ext cx="228601" cy="22860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314" name="LPCAT3 expr in OV.png" descr="LPCAT3 expr in OV.png"/>
          <p:cNvPicPr>
            <a:picLocks noChangeAspect="1"/>
          </p:cNvPicPr>
          <p:nvPr/>
        </p:nvPicPr>
        <p:blipFill>
          <a:blip r:embed="rId4">
            <a:extLst/>
          </a:blip>
          <a:srcRect l="3391" t="13846" r="5649" b="1153"/>
          <a:stretch>
            <a:fillRect/>
          </a:stretch>
        </p:blipFill>
        <p:spPr>
          <a:xfrm>
            <a:off x="9001410" y="949179"/>
            <a:ext cx="2574926" cy="23574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Screen Shot 2013-06-30 at 4.28.19 PM.png" descr="Screen Shot 2013-06-30 at 4.28.19 PM.png"/>
          <p:cNvPicPr>
            <a:picLocks noChangeAspect="1"/>
          </p:cNvPicPr>
          <p:nvPr/>
        </p:nvPicPr>
        <p:blipFill>
          <a:blip r:embed="rId5">
            <a:extLst/>
          </a:blip>
          <a:srcRect l="1151" t="12633" r="4601" b="2295"/>
          <a:stretch>
            <a:fillRect/>
          </a:stretch>
        </p:blipFill>
        <p:spPr>
          <a:xfrm>
            <a:off x="7203003" y="3756605"/>
            <a:ext cx="2622551" cy="2371726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Рак яичников (311)"/>
          <p:cNvSpPr txBox="1"/>
          <p:nvPr/>
        </p:nvSpPr>
        <p:spPr>
          <a:xfrm>
            <a:off x="9366535" y="644379"/>
            <a:ext cx="167930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Рак яичников (311)</a:t>
            </a:r>
          </a:p>
        </p:txBody>
      </p:sp>
      <p:sp>
        <p:nvSpPr>
          <p:cNvPr id="317" name="Рак лёгких (387)"/>
          <p:cNvSpPr txBox="1"/>
          <p:nvPr/>
        </p:nvSpPr>
        <p:spPr>
          <a:xfrm>
            <a:off x="7691954" y="3461331"/>
            <a:ext cx="146610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Рак лёгких (387)</a:t>
            </a:r>
          </a:p>
        </p:txBody>
      </p:sp>
      <p:sp>
        <p:nvSpPr>
          <p:cNvPr id="318" name="Р=0,003"/>
          <p:cNvSpPr txBox="1"/>
          <p:nvPr/>
        </p:nvSpPr>
        <p:spPr>
          <a:xfrm>
            <a:off x="10423811" y="1330179"/>
            <a:ext cx="115252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Р=0,003</a:t>
            </a:r>
          </a:p>
        </p:txBody>
      </p:sp>
      <p:sp>
        <p:nvSpPr>
          <p:cNvPr id="319" name="Р=0,948"/>
          <p:cNvSpPr txBox="1"/>
          <p:nvPr/>
        </p:nvSpPr>
        <p:spPr>
          <a:xfrm>
            <a:off x="8682553" y="4070931"/>
            <a:ext cx="7319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Р=0,948</a:t>
            </a:r>
          </a:p>
        </p:txBody>
      </p:sp>
      <p:sp>
        <p:nvSpPr>
          <p:cNvPr id="320" name="Сравнение геномных характеристик по разным типам опухолей"/>
          <p:cNvSpPr txBox="1"/>
          <p:nvPr/>
        </p:nvSpPr>
        <p:spPr>
          <a:xfrm>
            <a:off x="985006" y="5064995"/>
            <a:ext cx="541590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dirty="0" err="1"/>
              <a:t>Сравнение</a:t>
            </a:r>
            <a:r>
              <a:rPr dirty="0"/>
              <a:t> </a:t>
            </a:r>
            <a:r>
              <a:rPr dirty="0" err="1"/>
              <a:t>геномных</a:t>
            </a:r>
            <a:r>
              <a:rPr dirty="0"/>
              <a:t> </a:t>
            </a:r>
            <a:r>
              <a:rPr dirty="0" err="1"/>
              <a:t>характеристик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разным</a:t>
            </a:r>
            <a:r>
              <a:rPr dirty="0"/>
              <a:t> </a:t>
            </a:r>
            <a:r>
              <a:rPr dirty="0" err="1"/>
              <a:t>типам</a:t>
            </a:r>
            <a:r>
              <a:rPr dirty="0"/>
              <a:t> </a:t>
            </a:r>
            <a:r>
              <a:rPr dirty="0" err="1"/>
              <a:t>опухолей</a:t>
            </a:r>
            <a:endParaRPr dirty="0"/>
          </a:p>
        </p:txBody>
      </p:sp>
      <p:sp>
        <p:nvSpPr>
          <p:cNvPr id="321" name="значительно более часто амплифицирован в раке лёгких, чем в раке яичников…"/>
          <p:cNvSpPr txBox="1"/>
          <p:nvPr/>
        </p:nvSpPr>
        <p:spPr>
          <a:xfrm>
            <a:off x="985006" y="5380017"/>
            <a:ext cx="4343400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buFont typeface="Arial"/>
              <a:buChar char="•"/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1400" dirty="0"/>
              <a:t>   </a:t>
            </a:r>
            <a:r>
              <a:rPr sz="1400" dirty="0" err="1"/>
              <a:t>значительно</a:t>
            </a:r>
            <a:r>
              <a:rPr sz="1400" dirty="0"/>
              <a:t> </a:t>
            </a:r>
            <a:r>
              <a:rPr sz="1400" dirty="0" err="1"/>
              <a:t>более</a:t>
            </a:r>
            <a:r>
              <a:rPr sz="1400" dirty="0"/>
              <a:t> </a:t>
            </a:r>
            <a:r>
              <a:rPr sz="1400" dirty="0" err="1"/>
              <a:t>часто</a:t>
            </a:r>
            <a:r>
              <a:rPr sz="1400" dirty="0"/>
              <a:t> </a:t>
            </a:r>
            <a:r>
              <a:rPr sz="1400" dirty="0" err="1"/>
              <a:t>амплифицирован</a:t>
            </a:r>
            <a:r>
              <a:rPr sz="1400" dirty="0"/>
              <a:t> в </a:t>
            </a:r>
            <a:r>
              <a:rPr sz="1400" dirty="0" err="1"/>
              <a:t>раке</a:t>
            </a:r>
            <a:r>
              <a:rPr sz="1400" dirty="0"/>
              <a:t> </a:t>
            </a:r>
            <a:r>
              <a:rPr sz="1400" dirty="0" err="1"/>
              <a:t>лёгких</a:t>
            </a:r>
            <a:r>
              <a:rPr sz="1400" dirty="0"/>
              <a:t>, </a:t>
            </a:r>
            <a:r>
              <a:rPr sz="1400" dirty="0" err="1"/>
              <a:t>чем</a:t>
            </a:r>
            <a:r>
              <a:rPr sz="1400" dirty="0"/>
              <a:t> в </a:t>
            </a:r>
            <a:r>
              <a:rPr sz="1400" dirty="0" err="1"/>
              <a:t>раке</a:t>
            </a:r>
            <a:r>
              <a:rPr sz="1400" dirty="0"/>
              <a:t> </a:t>
            </a:r>
            <a:r>
              <a:rPr sz="1400" dirty="0" err="1"/>
              <a:t>яичников</a:t>
            </a:r>
            <a:endParaRPr sz="1400" dirty="0"/>
          </a:p>
          <a:p>
            <a:pPr>
              <a:buSzPct val="100000"/>
              <a:buFont typeface="Arial"/>
              <a:buChar char="•"/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1400" dirty="0"/>
              <a:t>   </a:t>
            </a:r>
            <a:r>
              <a:rPr sz="1400" dirty="0" err="1"/>
              <a:t>можно</a:t>
            </a:r>
            <a:r>
              <a:rPr sz="1400" dirty="0"/>
              <a:t> </a:t>
            </a:r>
            <a:r>
              <a:rPr sz="1400" dirty="0" err="1"/>
              <a:t>сравнить</a:t>
            </a:r>
            <a:r>
              <a:rPr sz="1400" dirty="0"/>
              <a:t> </a:t>
            </a:r>
            <a:r>
              <a:rPr sz="1400" dirty="0" err="1"/>
              <a:t>кривые</a:t>
            </a:r>
            <a:r>
              <a:rPr sz="1400" dirty="0"/>
              <a:t> </a:t>
            </a:r>
            <a:r>
              <a:rPr sz="1400" dirty="0" err="1"/>
              <a:t>выживаемости</a:t>
            </a:r>
            <a:r>
              <a:rPr sz="1400" dirty="0"/>
              <a:t> </a:t>
            </a:r>
            <a:r>
              <a:rPr sz="1400" dirty="0" err="1"/>
              <a:t>больных</a:t>
            </a:r>
            <a:r>
              <a:rPr sz="1400" dirty="0"/>
              <a:t> </a:t>
            </a:r>
            <a:r>
              <a:rPr sz="1400" dirty="0" err="1"/>
              <a:t>при</a:t>
            </a:r>
            <a:r>
              <a:rPr sz="1400" dirty="0"/>
              <a:t> </a:t>
            </a:r>
            <a:r>
              <a:rPr sz="1400" dirty="0" err="1"/>
              <a:t>повышенной</a:t>
            </a:r>
            <a:r>
              <a:rPr sz="1400" dirty="0"/>
              <a:t> </a:t>
            </a:r>
            <a:r>
              <a:rPr sz="1400" dirty="0" err="1"/>
              <a:t>экспрессии</a:t>
            </a:r>
            <a:r>
              <a:rPr sz="1400" dirty="0"/>
              <a:t> </a:t>
            </a:r>
            <a:r>
              <a:rPr sz="1400" dirty="0" err="1"/>
              <a:t>этого</a:t>
            </a:r>
            <a:r>
              <a:rPr sz="1400" dirty="0"/>
              <a:t> </a:t>
            </a:r>
            <a:r>
              <a:rPr sz="1400" dirty="0" err="1"/>
              <a:t>гена</a:t>
            </a:r>
            <a:endParaRPr sz="1400" dirty="0"/>
          </a:p>
        </p:txBody>
      </p:sp>
      <p:sp>
        <p:nvSpPr>
          <p:cNvPr id="322" name="Исследование одного гена"/>
          <p:cNvSpPr txBox="1"/>
          <p:nvPr/>
        </p:nvSpPr>
        <p:spPr>
          <a:xfrm>
            <a:off x="1187245" y="1049801"/>
            <a:ext cx="530850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sz="3600" dirty="0" err="1">
                <a:latin typeface="+mj-lt"/>
              </a:rPr>
              <a:t>Исследование</a:t>
            </a:r>
            <a:r>
              <a:rPr sz="3600" dirty="0">
                <a:latin typeface="+mj-lt"/>
              </a:rPr>
              <a:t> </a:t>
            </a:r>
            <a:r>
              <a:rPr sz="3600" dirty="0" err="1">
                <a:latin typeface="+mj-lt"/>
              </a:rPr>
              <a:t>одного</a:t>
            </a:r>
            <a:r>
              <a:rPr sz="3600" dirty="0">
                <a:latin typeface="+mj-lt"/>
              </a:rPr>
              <a:t> </a:t>
            </a:r>
            <a:r>
              <a:rPr sz="3600" dirty="0" err="1">
                <a:latin typeface="+mj-lt"/>
              </a:rPr>
              <a:t>гена</a:t>
            </a:r>
            <a:endParaRPr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328269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B63AB-BCF3-40A1-BEA3-884FC428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/>
              <a:t>Данные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E5842-11E2-429F-A796-55CE40993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50552"/>
            <a:ext cx="10058400" cy="3118542"/>
          </a:xfrm>
        </p:spPr>
        <p:txBody>
          <a:bodyPr>
            <a:normAutofit/>
          </a:bodyPr>
          <a:lstStyle/>
          <a:p>
            <a:pPr algn="just"/>
            <a:r>
              <a:rPr lang="ru-RU" sz="2400" b="1" i="0" dirty="0">
                <a:solidFill>
                  <a:schemeClr val="tx1"/>
                </a:solidFill>
                <a:effectLst/>
                <a:latin typeface="Open Sans"/>
              </a:rPr>
              <a:t>Данные</a:t>
            </a:r>
            <a:r>
              <a:rPr lang="ru-RU" sz="2400" i="0" dirty="0">
                <a:solidFill>
                  <a:schemeClr val="tx1"/>
                </a:solidFill>
                <a:effectLst/>
                <a:latin typeface="Open Sans"/>
              </a:rPr>
              <a:t> — это совокупность сведений, зафиксированных на определённом носителе в форме, пригодной для постоянного хранения, передачи и обработки. Преобразование и обработка данных позволяет получить информацию.</a:t>
            </a:r>
          </a:p>
          <a:p>
            <a:pPr algn="just"/>
            <a:r>
              <a:rPr lang="ru-RU" sz="2400" b="1" i="0" dirty="0">
                <a:solidFill>
                  <a:schemeClr val="tx1"/>
                </a:solidFill>
                <a:effectLst/>
                <a:latin typeface="Open Sans"/>
              </a:rPr>
              <a:t>Информация</a:t>
            </a:r>
            <a:r>
              <a:rPr lang="ru-RU" sz="2400" i="0" dirty="0">
                <a:solidFill>
                  <a:schemeClr val="tx1"/>
                </a:solidFill>
                <a:effectLst/>
                <a:latin typeface="Open Sans"/>
              </a:rPr>
              <a:t> — это сведения об объектах и явлениях окружающего мира, уменьшающие степень неопределённости знаний об этих объектах или явлениях.</a:t>
            </a:r>
          </a:p>
          <a:p>
            <a:r>
              <a:rPr lang="ru-RU" sz="2400" b="1" dirty="0">
                <a:solidFill>
                  <a:schemeClr val="tx1"/>
                </a:solidFill>
                <a:latin typeface="Open Sans"/>
              </a:rPr>
              <a:t>Знание </a:t>
            </a:r>
            <a:r>
              <a:rPr lang="ru-RU" sz="2400" dirty="0">
                <a:solidFill>
                  <a:schemeClr val="tx1"/>
                </a:solidFill>
                <a:latin typeface="Open Sans"/>
              </a:rPr>
              <a:t>— структурируемая и интерпретируемая информация.</a:t>
            </a:r>
          </a:p>
        </p:txBody>
      </p:sp>
      <p:pic>
        <p:nvPicPr>
          <p:cNvPr id="2050" name="Picture 2" descr="Сигнал, данные, информация, знания">
            <a:extLst>
              <a:ext uri="{FF2B5EF4-FFF2-40B4-BE49-F238E27FC236}">
                <a16:creationId xmlns:a16="http://schemas.microsoft.com/office/drawing/2014/main" id="{6699E879-DA78-420D-BEDF-CD5ED50E42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5"/>
          <a:stretch/>
        </p:blipFill>
        <p:spPr bwMode="auto">
          <a:xfrm>
            <a:off x="4657899" y="401052"/>
            <a:ext cx="6761018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170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язык программирования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92046" y="4661646"/>
            <a:ext cx="4075953" cy="5961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 logo.sv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118" y="345753"/>
            <a:ext cx="3340847" cy="258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820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 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407" y="59822"/>
            <a:ext cx="2036146" cy="157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 язык программирования для статистической обработки данных и работы с графикой, а также свободная программная среда вычислений с открытым исходным кодом в рамках проекта GNU. Язык создавался как аналогичный языку S, разработанному в Bell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 является его альтернативной реализацией, хотя между языками есть существенные отличия, но в большинстве своём код на языке S работает в среде R. Изначально R был разработан сотрудниками статистического факультета Оклендского университета Россом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Айхэкой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Робертом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Джентлменом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буква их имён — R); язык и среда поддерживаются и развиваются организацией 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широко используется как статистическое программное обеспечение для анализа данных и фактически стал стандартом для статистических программ</a:t>
            </a:r>
          </a:p>
        </p:txBody>
      </p:sp>
    </p:spTree>
    <p:extLst>
      <p:ext uri="{BB962C8B-B14F-4D97-AF65-F5344CB8AC3E}">
        <p14:creationId xmlns:p14="http://schemas.microsoft.com/office/powerpoint/2010/main" val="359074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Мощный скриптовый язык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Лидер направления – множество пакетов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со средствами публикации документов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Бесплатность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не является хранилищем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осложняет решение обычных задач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обучения языку R является нетривиальным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имеет открытый исходный код</a:t>
            </a:r>
          </a:p>
        </p:txBody>
      </p:sp>
      <p:pic>
        <p:nvPicPr>
          <p:cNvPr id="4" name="Picture 2" descr="R 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407" y="59822"/>
            <a:ext cx="2036146" cy="157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750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Скачать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Перейдите по ссылке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https://cran.r-project.org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Кликните на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R for Windows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Кликните на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Кликните на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R X.X.X for Windows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Откройте файл установки и следуйте инструкциям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Скачать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Перейдите по ссылке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https://www.rstudio.com/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Кликните на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R Studio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Кликните на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колонке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Desktop Free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Откройте файл установки и следуйте инструкциям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Запомните, сначала установите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только затем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28281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33FA3-7042-47F3-9180-6D3C535CA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работать в </a:t>
            </a:r>
            <a:r>
              <a:rPr lang="en-US" dirty="0" err="1"/>
              <a:t>Rstudio</a:t>
            </a:r>
            <a:r>
              <a:rPr lang="en-US" dirty="0"/>
              <a:t> online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C7BDFB-1344-412D-8EBD-025B032D7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68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EE757-D44A-499D-B6C0-FCAABDA1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Сайт </a:t>
            </a:r>
            <a:r>
              <a:rPr lang="en-US" dirty="0" err="1"/>
              <a:t>rstudio.cloud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5B6EE75-3B0F-424A-BC3C-C12478093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7425" y="2557463"/>
            <a:ext cx="6377150" cy="331787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3D62153-41E0-4119-A8B5-16334EFE9931}"/>
              </a:ext>
            </a:extLst>
          </p:cNvPr>
          <p:cNvSpPr/>
          <p:nvPr/>
        </p:nvSpPr>
        <p:spPr>
          <a:xfrm>
            <a:off x="7130439" y="5608193"/>
            <a:ext cx="4107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https://rstudio.cloud/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575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8C8C9-E728-4B89-8A50-D05D1D51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Нажимаете кнопку </a:t>
            </a:r>
            <a:r>
              <a:rPr lang="en-US" dirty="0"/>
              <a:t>Get Started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EAF4817-F87C-41B1-9761-54FEF0023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221" y="2557463"/>
            <a:ext cx="689355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29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BAAD9F-A3E7-4988-A6A8-A25DDCB6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Можно либо зарегистрироваться через любой </a:t>
            </a:r>
            <a:r>
              <a:rPr lang="en-US" sz="2400" dirty="0"/>
              <a:t>email, </a:t>
            </a:r>
            <a:r>
              <a:rPr lang="ru-RU" sz="2400" dirty="0"/>
              <a:t>либо зайти через </a:t>
            </a:r>
            <a:r>
              <a:rPr lang="en-US" sz="2400" dirty="0"/>
              <a:t>Google</a:t>
            </a:r>
            <a:endParaRPr lang="ru-RU" sz="24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DD1DB74-D762-4556-BFFD-BF01F1956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110" y="2285999"/>
            <a:ext cx="7143489" cy="3605178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9D70E3B1-C98B-4129-8CFA-937DCF00D768}"/>
              </a:ext>
            </a:extLst>
          </p:cNvPr>
          <p:cNvCxnSpPr/>
          <p:nvPr/>
        </p:nvCxnSpPr>
        <p:spPr>
          <a:xfrm flipH="1">
            <a:off x="7010400" y="1656522"/>
            <a:ext cx="874643" cy="14047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оединитель: изогнутый 7">
            <a:extLst>
              <a:ext uri="{FF2B5EF4-FFF2-40B4-BE49-F238E27FC236}">
                <a16:creationId xmlns:a16="http://schemas.microsoft.com/office/drawing/2014/main" id="{125BA45D-0DCE-40B5-B9C0-454BF828F100}"/>
              </a:ext>
            </a:extLst>
          </p:cNvPr>
          <p:cNvCxnSpPr>
            <a:cxnSpLocks/>
          </p:cNvCxnSpPr>
          <p:nvPr/>
        </p:nvCxnSpPr>
        <p:spPr>
          <a:xfrm rot="5400000">
            <a:off x="4099892" y="3255065"/>
            <a:ext cx="3021496" cy="513523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592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665C9-B06F-4C0B-BD44-1799C6D2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выглядит программа изнутри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8B347C3-F524-49A3-8115-4E2DC39DF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167" y="2557463"/>
            <a:ext cx="681566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7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E39E1-4F9F-4DBD-B226-A00D608D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Нажимаем кнопку </a:t>
            </a:r>
            <a:r>
              <a:rPr lang="en-US" dirty="0"/>
              <a:t>New Project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EBBA134-5456-482D-87C6-C960A6E24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325" y="2557463"/>
            <a:ext cx="668734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8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2165F-73F7-464B-8BB1-87CF0CEC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6000" dirty="0"/>
              <a:t>Данные – Информация - Знания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DC5BC1-623D-4572-A3FA-2373D8867B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139" y="1846263"/>
            <a:ext cx="759004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43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D334E-A901-4BCB-AB0A-6C19D152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Открывается новое рабочее пространство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0356A51-3015-4164-BF0B-5607B96AE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029" y="2557463"/>
            <a:ext cx="677594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80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85D2B-C221-421E-9A9C-FC13685F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Проекту можно дать название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B55AC00-5665-44F6-A0B3-5E1B09AE8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901" y="2557463"/>
            <a:ext cx="672819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6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2C023-2C31-496D-82BA-09983183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Можно создавать скрипты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4A5B4CB-803A-40C4-B944-8738E5E9D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417" y="2557463"/>
            <a:ext cx="687916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97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DD4FA-DD2C-4916-89D7-8654A650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Можно загружать файлы (1)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EDF9D5E-5B2A-47BE-B57F-7D87632D0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476" y="2557463"/>
            <a:ext cx="677704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194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8538E-7453-448B-BE36-481A60F3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Можно загружать файлы (2)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A917F70-DD69-4600-A99C-DF00DE2AC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237" y="2557463"/>
            <a:ext cx="691352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66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8C613-F694-486E-823B-1995C52B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Можно создавать и сохранять графики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F19CDA6-0910-4B73-AAB8-00051785A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357" y="2557463"/>
            <a:ext cx="677528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10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93176-5EF9-45C3-9A5F-34E52ED2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Можно сохранять скрипты (1)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B9FA5C2-534B-4305-8496-CB5D377F3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178" y="2557463"/>
            <a:ext cx="680164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504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4809C-AEB2-4D06-8396-8C4342F0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Можно сохранять скрипты (2)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B215BB6-C30C-49B3-9F62-112BE259F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785" y="2557463"/>
            <a:ext cx="675442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106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F3587-4E8E-4447-805B-8711AB2B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Можно сохранять файлы на компьютер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218875E-9768-4ABE-A73D-34308C4EF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453" y="2557463"/>
            <a:ext cx="674909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838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65209-9CA7-4904-B1FB-0F961933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выбрать несколько файлов, программа создаст архив </a:t>
            </a:r>
            <a:r>
              <a:rPr lang="en-US" dirty="0"/>
              <a:t>Zip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9ED9C86-8683-4364-8483-5D98D5934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941" y="2557463"/>
            <a:ext cx="677011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0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158AC-9376-4B8B-97BB-5345B927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данные?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6F0682-56C2-4426-90E3-2E87AF541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800" dirty="0"/>
              <a:t>Статьи и научная литература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/>
              <a:t>Геномные и </a:t>
            </a:r>
            <a:r>
              <a:rPr lang="ru-RU" sz="2800" dirty="0" err="1"/>
              <a:t>протеомные</a:t>
            </a:r>
            <a:r>
              <a:rPr lang="ru-RU" sz="2800" dirty="0"/>
              <a:t> данные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/>
              <a:t>Клинические данные пациентов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/>
              <a:t>Систематика и филогения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5688037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DE559-E114-4336-835D-56DD87AC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выбрать один файл, программа позволит скачать без архива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362CE09-8BD8-47AF-B8BF-CFC023C71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757" y="2557463"/>
            <a:ext cx="672848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159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6092C-3616-4604-980D-68ED9334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Проекты сохраняться в Вашем рабочем пространстве. Необязательно каждый раз сохранять файлы и скрипты. Вернуться к ним можно в любой момент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5FC2B7B-8065-4CB6-AC20-7DF6A15C5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579" y="2557463"/>
            <a:ext cx="6812842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37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CBEED-6F72-483E-8BA1-D457CE61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Есть </a:t>
            </a:r>
            <a:r>
              <a:rPr lang="ru-RU" dirty="0" err="1"/>
              <a:t>гайд</a:t>
            </a:r>
            <a:r>
              <a:rPr lang="ru-RU" dirty="0"/>
              <a:t> на английском по </a:t>
            </a:r>
            <a:r>
              <a:rPr lang="en-US" dirty="0" err="1"/>
              <a:t>Rstudio</a:t>
            </a:r>
            <a:r>
              <a:rPr lang="en-US" dirty="0"/>
              <a:t> Cloud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74199DA-0284-414D-B2F8-1DA2988F1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401" y="2557463"/>
            <a:ext cx="672319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8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DBA2CC-D2A0-413B-9C9C-773CE64D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искать данные?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E67950-8DCD-48A4-B109-FEBDCBC08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b="1" dirty="0"/>
              <a:t>Биологические базы данных </a:t>
            </a:r>
            <a:r>
              <a:rPr lang="ru-RU" sz="2800" dirty="0"/>
              <a:t>– это архивы согласованных данных, хранящихся в единой форме. Эти базы содержат данные широкого спектра разных областей молекулярной биологии.</a:t>
            </a:r>
          </a:p>
          <a:p>
            <a:pPr algn="just"/>
            <a:r>
              <a:rPr lang="ru-RU" sz="2800" dirty="0"/>
              <a:t>Очень важно, что они, как правило, доступны через интернет и оснащены интуитивно понятно интерфейсом для поиска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186915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C825A-C28C-4A01-9F32-DF0D4F20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искать данные?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87B6F4-5908-4CB2-B846-57E1BAF0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ru-RU" sz="2100" dirty="0"/>
              <a:t>По типу хранимых данных биологические БД можно разделить:</a:t>
            </a:r>
          </a:p>
          <a:p>
            <a:pPr algn="l" rtl="0">
              <a:buFont typeface="Courier New" panose="02070309020205020404" pitchFamily="49" charset="0"/>
              <a:buChar char="o"/>
            </a:pPr>
            <a:r>
              <a:rPr lang="ru-RU" dirty="0"/>
              <a:t>Библиографические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Таксономические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Нуклеотидные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Нуклеотидные последовательности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Геномные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Microarray Databases 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Белковые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Аминокислотные последовательности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«Вторичные» базы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Пространственных структур макромолекул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Специализированные</a:t>
            </a:r>
          </a:p>
          <a:p>
            <a:pPr algn="l" rtl="0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7969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C825A-C28C-4A01-9F32-DF0D4F20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искать данные?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87B6F4-5908-4CB2-B846-57E1BAF0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b="0" i="0" u="none" strike="noStrike" dirty="0">
                <a:solidFill>
                  <a:srgbClr val="00A8FF"/>
                </a:solidFill>
                <a:effectLst/>
                <a:latin typeface="Roboto"/>
                <a:hlinkClick r:id="rId2"/>
              </a:rPr>
              <a:t>https://www.researchgate.net</a:t>
            </a: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  <a:p>
            <a:pPr algn="l" rtl="0"/>
            <a:r>
              <a:rPr lang="en-US" b="0" i="0" u="none" strike="noStrike" dirty="0">
                <a:solidFill>
                  <a:srgbClr val="00A8FF"/>
                </a:solidFill>
                <a:effectLst/>
                <a:latin typeface="Roboto"/>
                <a:hlinkClick r:id="rId3"/>
              </a:rPr>
              <a:t>https://scholar.google.ru</a:t>
            </a: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  <a:p>
            <a:pPr algn="l" rtl="0"/>
            <a:r>
              <a:rPr lang="en-US" b="0" i="0" u="none" strike="noStrike" dirty="0">
                <a:solidFill>
                  <a:srgbClr val="00A8FF"/>
                </a:solidFill>
                <a:effectLst/>
                <a:latin typeface="Roboto"/>
                <a:hlinkClick r:id="rId4"/>
              </a:rPr>
              <a:t>https://books.google.ru</a:t>
            </a: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  <a:p>
            <a:pPr algn="l" rtl="0"/>
            <a:r>
              <a:rPr lang="en-US" b="0" i="0" u="none" strike="noStrike" dirty="0">
                <a:solidFill>
                  <a:srgbClr val="00A8FF"/>
                </a:solidFill>
                <a:effectLst/>
                <a:latin typeface="Roboto"/>
                <a:hlinkClick r:id="rId5"/>
              </a:rPr>
              <a:t>https://www.elibrary.ru</a:t>
            </a: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  <a:p>
            <a:pPr algn="l" rtl="0"/>
            <a:r>
              <a:rPr lang="en-US" b="0" i="0" u="none" strike="noStrike" dirty="0">
                <a:solidFill>
                  <a:srgbClr val="00A8FF"/>
                </a:solidFill>
                <a:effectLst/>
                <a:latin typeface="Roboto"/>
                <a:hlinkClick r:id="rId6"/>
              </a:rPr>
              <a:t>https://www.scopus.com</a:t>
            </a: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  <a:p>
            <a:pPr algn="l" rtl="0"/>
            <a:r>
              <a:rPr lang="en-US" b="0" i="0" u="none" strike="noStrike" dirty="0">
                <a:solidFill>
                  <a:srgbClr val="00A8FF"/>
                </a:solidFill>
                <a:effectLst/>
                <a:latin typeface="Roboto"/>
                <a:hlinkClick r:id="rId7"/>
              </a:rPr>
              <a:t>http://apps.webofknowledge.com</a:t>
            </a: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  <a:p>
            <a:pPr algn="l" rtl="0"/>
            <a:r>
              <a:rPr lang="en-US" b="0" i="0" u="none" strike="noStrike" dirty="0">
                <a:solidFill>
                  <a:srgbClr val="00A8FF"/>
                </a:solidFill>
                <a:effectLst/>
                <a:latin typeface="Roboto"/>
                <a:hlinkClick r:id="rId8"/>
              </a:rPr>
              <a:t>https://app.dimensions.ai</a:t>
            </a: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  <a:p>
            <a:pPr algn="l" rtl="0"/>
            <a:r>
              <a:rPr lang="en-US" b="0" i="0" u="none" strike="noStrike" dirty="0">
                <a:solidFill>
                  <a:srgbClr val="00A8FF"/>
                </a:solidFill>
                <a:effectLst/>
                <a:latin typeface="Roboto"/>
                <a:hlinkClick r:id="rId9"/>
              </a:rPr>
              <a:t>https://www.biodiversitylibrary.org</a:t>
            </a: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  <a:p>
            <a:pPr algn="l" rtl="0"/>
            <a:r>
              <a:rPr lang="en-US" b="0" i="0" u="none" strike="noStrike" dirty="0">
                <a:solidFill>
                  <a:srgbClr val="00A8FF"/>
                </a:solidFill>
                <a:effectLst/>
                <a:latin typeface="Roboto"/>
                <a:hlinkClick r:id="rId10"/>
              </a:rPr>
              <a:t>https://www.ipni.org</a:t>
            </a: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  <a:p>
            <a:pPr algn="l" rtl="0"/>
            <a:r>
              <a:rPr lang="en-US" b="0" i="0" u="none" strike="noStrike" dirty="0">
                <a:solidFill>
                  <a:srgbClr val="00A8FF"/>
                </a:solidFill>
                <a:effectLst/>
                <a:latin typeface="Roboto"/>
                <a:hlinkClick r:id="rId11"/>
              </a:rPr>
              <a:t>http://zoobank.org</a:t>
            </a: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  <a:p>
            <a:pPr algn="l" rtl="0"/>
            <a:r>
              <a:rPr lang="en-US" b="0" i="0" u="none" strike="noStrike" dirty="0">
                <a:solidFill>
                  <a:srgbClr val="00A8FF"/>
                </a:solidFill>
                <a:effectLst/>
                <a:latin typeface="Roboto"/>
                <a:hlinkClick r:id="rId12"/>
              </a:rPr>
              <a:t>https://www.algaebase.org</a:t>
            </a:r>
            <a:endParaRPr lang="en-US" b="0" i="0" dirty="0">
              <a:solidFill>
                <a:srgbClr val="222222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4728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51F18-96D1-41B4-9FFC-5D9592E34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информации – обработка данных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C8C2AD7-DE21-4CCB-8717-DFF084BC7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84958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662048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999FBF5E94874FAF7C5FA0C6FD0B07" ma:contentTypeVersion="0" ma:contentTypeDescription="Create a new document." ma:contentTypeScope="" ma:versionID="76edde1be99ff5e3048243d6894d68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3249F3-D4C9-4329-BEE6-B7D9217E4F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771A11D-6A48-49E5-86EB-F493412515C2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ED1305F-5521-4AD9-BC18-2ED5BA6B11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</TotalTime>
  <Words>1028</Words>
  <Application>Microsoft Office PowerPoint</Application>
  <PresentationFormat>Широкоэкранный</PresentationFormat>
  <Paragraphs>221</Paragraphs>
  <Slides>52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Open Sans</vt:lpstr>
      <vt:lpstr>Palatino</vt:lpstr>
      <vt:lpstr>Roboto</vt:lpstr>
      <vt:lpstr>Times</vt:lpstr>
      <vt:lpstr>Times New Roman</vt:lpstr>
      <vt:lpstr>Wingdings</vt:lpstr>
      <vt:lpstr>Ретро</vt:lpstr>
      <vt:lpstr>Введение в системную биологию</vt:lpstr>
      <vt:lpstr>Информационный взрыв</vt:lpstr>
      <vt:lpstr>Данные</vt:lpstr>
      <vt:lpstr>Данные – Информация - Знания</vt:lpstr>
      <vt:lpstr>Какие данные?</vt:lpstr>
      <vt:lpstr>Где искать данные?</vt:lpstr>
      <vt:lpstr>Где искать данные?</vt:lpstr>
      <vt:lpstr>Где искать данные?</vt:lpstr>
      <vt:lpstr>Получение информации – обработка данных</vt:lpstr>
      <vt:lpstr>Системная биология</vt:lpstr>
      <vt:lpstr>Системная биология в моде!..</vt:lpstr>
      <vt:lpstr>... но системная биология была всегда!</vt:lpstr>
      <vt:lpstr>А как насчёт определения  «системной биологии»? </vt:lpstr>
      <vt:lpstr>А как насчёт определения  «системной биологии»? </vt:lpstr>
      <vt:lpstr>Ну хотя бы определение «системы»?</vt:lpstr>
      <vt:lpstr>Свойства биологических систем и основные задачи их всестороннего исследования</vt:lpstr>
      <vt:lpstr>Свойства биологических систем и основные задачи их всестороннего исследования </vt:lpstr>
      <vt:lpstr>Этапы становления системной биологии </vt:lpstr>
      <vt:lpstr>Этапы становления системной биологии </vt:lpstr>
      <vt:lpstr>Этапы становления системной биологии </vt:lpstr>
      <vt:lpstr>Этапы становления системной биологии </vt:lpstr>
      <vt:lpstr>Этапы становления системной биологии </vt:lpstr>
      <vt:lpstr>Основные источники информации в системной биологии</vt:lpstr>
      <vt:lpstr>Основные источники информации в системной биологии</vt:lpstr>
      <vt:lpstr>Интерактомика – важнейший компонент системной биологии</vt:lpstr>
      <vt:lpstr>Сети взаимодействий позволяют получить дополнительную информацию  </vt:lpstr>
      <vt:lpstr>Клеточные линии как средство изучения рака </vt:lpstr>
      <vt:lpstr>Презентация PowerPoint</vt:lpstr>
      <vt:lpstr>Презентация PowerPoint</vt:lpstr>
      <vt:lpstr>Rstudio и язык программирования R</vt:lpstr>
      <vt:lpstr>Язык R</vt:lpstr>
      <vt:lpstr>Язык R</vt:lpstr>
      <vt:lpstr>Установка</vt:lpstr>
      <vt:lpstr>Как работать в Rstudio online</vt:lpstr>
      <vt:lpstr>Сайт rstudio.cloud</vt:lpstr>
      <vt:lpstr>Нажимаете кнопку Get Started</vt:lpstr>
      <vt:lpstr>Можно либо зарегистрироваться через любой email, либо зайти через Google</vt:lpstr>
      <vt:lpstr>Так выглядит программа изнутри</vt:lpstr>
      <vt:lpstr>Нажимаем кнопку New Project</vt:lpstr>
      <vt:lpstr>Открывается новое рабочее пространство</vt:lpstr>
      <vt:lpstr>Проекту можно дать название</vt:lpstr>
      <vt:lpstr>Можно создавать скрипты </vt:lpstr>
      <vt:lpstr>Можно загружать файлы (1)</vt:lpstr>
      <vt:lpstr>Можно загружать файлы (2)</vt:lpstr>
      <vt:lpstr>Можно создавать и сохранять графики</vt:lpstr>
      <vt:lpstr>Можно сохранять скрипты (1)</vt:lpstr>
      <vt:lpstr>Можно сохранять скрипты (2)</vt:lpstr>
      <vt:lpstr>Можно сохранять файлы на компьютер</vt:lpstr>
      <vt:lpstr>Если выбрать несколько файлов, программа создаст архив Zip</vt:lpstr>
      <vt:lpstr>Если выбрать один файл, программа позволит скачать без архива</vt:lpstr>
      <vt:lpstr>Проекты сохраняться в Вашем рабочем пространстве. Необязательно каждый раз сохранять файлы и скрипты. Вернуться к ним можно в любой момент</vt:lpstr>
      <vt:lpstr>Есть гайд на английском по Rstudio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Компьютерные технологии в биологии</dc:title>
  <dc:creator>Рамиля Власенкова</dc:creator>
  <cp:lastModifiedBy>Рамиля Власенкова</cp:lastModifiedBy>
  <cp:revision>15</cp:revision>
  <dcterms:created xsi:type="dcterms:W3CDTF">2021-02-08T12:23:38Z</dcterms:created>
  <dcterms:modified xsi:type="dcterms:W3CDTF">2021-09-13T11:55:43Z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0x01010029999FBF5E94874FAF7C5FA0C6FD0B07</vt:lpwstr>
  </property>
</Properties>
</file>